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74" r:id="rId5"/>
    <p:sldId id="259" r:id="rId6"/>
    <p:sldId id="260" r:id="rId7"/>
    <p:sldId id="261" r:id="rId8"/>
    <p:sldId id="262" r:id="rId9"/>
    <p:sldId id="265" r:id="rId10"/>
    <p:sldId id="266" r:id="rId11"/>
    <p:sldId id="263" r:id="rId12"/>
    <p:sldId id="264"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A68E26-9F72-4114-A637-C15891638E68}" v="1" dt="2020-02-28T06:51:16.034"/>
    <p1510:client id="{8CBDE56C-EC80-4999-873A-3714FBF27483}" v="65" dt="2020-02-28T06:32:08.697"/>
    <p1510:client id="{AAE750CE-9920-4191-B826-A30AEA10468D}" v="15" dt="2020-02-28T06:24:29.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Raj Singh" userId="6e6398ef54b541f3" providerId="Windows Live" clId="Web-{AAE750CE-9920-4191-B826-A30AEA10468D}"/>
    <pc:docChg chg="modSld">
      <pc:chgData name="Amit Raj Singh" userId="6e6398ef54b541f3" providerId="Windows Live" clId="Web-{AAE750CE-9920-4191-B826-A30AEA10468D}" dt="2020-02-28T06:24:29.953" v="14" actId="20577"/>
      <pc:docMkLst>
        <pc:docMk/>
      </pc:docMkLst>
      <pc:sldChg chg="modSp">
        <pc:chgData name="Amit Raj Singh" userId="6e6398ef54b541f3" providerId="Windows Live" clId="Web-{AAE750CE-9920-4191-B826-A30AEA10468D}" dt="2020-02-28T06:24:26.157" v="12" actId="20577"/>
        <pc:sldMkLst>
          <pc:docMk/>
          <pc:sldMk cId="2336706089" sldId="272"/>
        </pc:sldMkLst>
        <pc:spChg chg="mod">
          <ac:chgData name="Amit Raj Singh" userId="6e6398ef54b541f3" providerId="Windows Live" clId="Web-{AAE750CE-9920-4191-B826-A30AEA10468D}" dt="2020-02-28T06:24:26.157" v="12" actId="20577"/>
          <ac:spMkLst>
            <pc:docMk/>
            <pc:sldMk cId="2336706089" sldId="272"/>
            <ac:spMk id="2" creationId="{57A1C593-CC20-4770-8D28-580E5B25983C}"/>
          </ac:spMkLst>
        </pc:spChg>
      </pc:sldChg>
      <pc:sldChg chg="modSp">
        <pc:chgData name="Amit Raj Singh" userId="6e6398ef54b541f3" providerId="Windows Live" clId="Web-{AAE750CE-9920-4191-B826-A30AEA10468D}" dt="2020-02-28T06:22:55.905" v="3" actId="20577"/>
        <pc:sldMkLst>
          <pc:docMk/>
          <pc:sldMk cId="0" sldId="274"/>
        </pc:sldMkLst>
        <pc:spChg chg="mod">
          <ac:chgData name="Amit Raj Singh" userId="6e6398ef54b541f3" providerId="Windows Live" clId="Web-{AAE750CE-9920-4191-B826-A30AEA10468D}" dt="2020-02-28T06:22:55.905" v="3" actId="20577"/>
          <ac:spMkLst>
            <pc:docMk/>
            <pc:sldMk cId="0" sldId="274"/>
            <ac:spMk id="3" creationId="{00000000-0000-0000-0000-000000000000}"/>
          </ac:spMkLst>
        </pc:spChg>
      </pc:sldChg>
    </pc:docChg>
  </pc:docChgLst>
  <pc:docChgLst>
    <pc:chgData name="Amit Raj Singh" userId="6e6398ef54b541f3" providerId="Windows Live" clId="Web-{8CBDE56C-EC80-4999-873A-3714FBF27483}"/>
    <pc:docChg chg="modSld">
      <pc:chgData name="Amit Raj Singh" userId="6e6398ef54b541f3" providerId="Windows Live" clId="Web-{8CBDE56C-EC80-4999-873A-3714FBF27483}" dt="2020-02-28T06:32:08.634" v="63" actId="1076"/>
      <pc:docMkLst>
        <pc:docMk/>
      </pc:docMkLst>
      <pc:sldChg chg="modSp">
        <pc:chgData name="Amit Raj Singh" userId="6e6398ef54b541f3" providerId="Windows Live" clId="Web-{8CBDE56C-EC80-4999-873A-3714FBF27483}" dt="2020-02-28T06:32:08.634" v="63" actId="1076"/>
        <pc:sldMkLst>
          <pc:docMk/>
          <pc:sldMk cId="668231544" sldId="257"/>
        </pc:sldMkLst>
        <pc:spChg chg="mod">
          <ac:chgData name="Amit Raj Singh" userId="6e6398ef54b541f3" providerId="Windows Live" clId="Web-{8CBDE56C-EC80-4999-873A-3714FBF27483}" dt="2020-02-28T06:31:54.806" v="62" actId="1076"/>
          <ac:spMkLst>
            <pc:docMk/>
            <pc:sldMk cId="668231544" sldId="257"/>
            <ac:spMk id="2" creationId="{D5EF81AB-FA7A-4F6F-86F0-55F6C0E75EE8}"/>
          </ac:spMkLst>
        </pc:spChg>
        <pc:spChg chg="mod">
          <ac:chgData name="Amit Raj Singh" userId="6e6398ef54b541f3" providerId="Windows Live" clId="Web-{8CBDE56C-EC80-4999-873A-3714FBF27483}" dt="2020-02-28T06:32:08.634" v="63" actId="1076"/>
          <ac:spMkLst>
            <pc:docMk/>
            <pc:sldMk cId="668231544" sldId="257"/>
            <ac:spMk id="4" creationId="{200D1B0A-7E87-4837-BF15-EDD283BC15E8}"/>
          </ac:spMkLst>
        </pc:spChg>
      </pc:sldChg>
    </pc:docChg>
  </pc:docChgLst>
  <pc:docChgLst>
    <pc:chgData name="Amit Raj Singh" userId="6e6398ef54b541f3" providerId="Windows Live" clId="Web-{87A68E26-9F72-4114-A637-C15891638E68}"/>
    <pc:docChg chg="modSld">
      <pc:chgData name="Amit Raj Singh" userId="6e6398ef54b541f3" providerId="Windows Live" clId="Web-{87A68E26-9F72-4114-A637-C15891638E68}" dt="2020-02-28T06:51:16.034" v="0"/>
      <pc:docMkLst>
        <pc:docMk/>
      </pc:docMkLst>
      <pc:sldChg chg="modTransition">
        <pc:chgData name="Amit Raj Singh" userId="6e6398ef54b541f3" providerId="Windows Live" clId="Web-{87A68E26-9F72-4114-A637-C15891638E68}" dt="2020-02-28T06:51:16.034" v="0"/>
        <pc:sldMkLst>
          <pc:docMk/>
          <pc:sldMk cId="0"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329081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300285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24393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2737545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2429165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3407400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254709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92608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386694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296461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261787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222186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246160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271817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2206493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27265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03F78A-37F6-40C6-B590-612F540C2191}" type="datetimeFigureOut">
              <a:rPr lang="en-IN" smtClean="0"/>
              <a:pPr/>
              <a:t>27-02-2020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E69B7-15DA-420E-907B-BBC3DC6100E8}" type="slidenum">
              <a:rPr lang="en-IN" smtClean="0"/>
              <a:pPr/>
              <a:t>‹#›</a:t>
            </a:fld>
            <a:endParaRPr lang="en-IN"/>
          </a:p>
        </p:txBody>
      </p:sp>
    </p:spTree>
    <p:extLst>
      <p:ext uri="{BB962C8B-B14F-4D97-AF65-F5344CB8AC3E}">
        <p14:creationId xmlns:p14="http://schemas.microsoft.com/office/powerpoint/2010/main" val="399467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03F78A-37F6-40C6-B590-612F540C2191}" type="datetimeFigureOut">
              <a:rPr lang="en-IN" smtClean="0"/>
              <a:pPr/>
              <a:t>27-02-2020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7E69B7-15DA-420E-907B-BBC3DC6100E8}" type="slidenum">
              <a:rPr lang="en-IN" smtClean="0"/>
              <a:pPr/>
              <a:t>‹#›</a:t>
            </a:fld>
            <a:endParaRPr lang="en-IN"/>
          </a:p>
        </p:txBody>
      </p:sp>
    </p:spTree>
    <p:extLst>
      <p:ext uri="{BB962C8B-B14F-4D97-AF65-F5344CB8AC3E}">
        <p14:creationId xmlns:p14="http://schemas.microsoft.com/office/powerpoint/2010/main" val="80305351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7671-4AB2-480A-A73B-845840A682D1}"/>
              </a:ext>
            </a:extLst>
          </p:cNvPr>
          <p:cNvSpPr>
            <a:spLocks noGrp="1"/>
          </p:cNvSpPr>
          <p:nvPr>
            <p:ph type="ctrTitle"/>
          </p:nvPr>
        </p:nvSpPr>
        <p:spPr>
          <a:xfrm>
            <a:off x="95250" y="419101"/>
            <a:ext cx="7934325" cy="1655762"/>
          </a:xfrm>
        </p:spPr>
        <p:txBody>
          <a:bodyPr>
            <a:normAutofit fontScale="90000"/>
          </a:bodyPr>
          <a:lstStyle/>
          <a:p>
            <a:r>
              <a:rPr lang="en-US" dirty="0">
                <a:solidFill>
                  <a:schemeClr val="accent1">
                    <a:lumMod val="50000"/>
                  </a:schemeClr>
                </a:solidFill>
                <a:latin typeface="Arial Rounded MT Bold" panose="020F0704030504030204" pitchFamily="34" charset="0"/>
                <a:cs typeface="Viner Hand ITC" panose="03070502030502020203" charset="0"/>
              </a:rPr>
              <a:t>TITANIC SURVIVAL ANALYSIS</a:t>
            </a:r>
            <a:endParaRPr lang="en-IN" dirty="0">
              <a:latin typeface="Arial Rounded MT Bold" panose="020F0704030504030204" pitchFamily="34" charset="0"/>
            </a:endParaRPr>
          </a:p>
        </p:txBody>
      </p:sp>
      <p:sp>
        <p:nvSpPr>
          <p:cNvPr id="3" name="Subtitle 2">
            <a:extLst>
              <a:ext uri="{FF2B5EF4-FFF2-40B4-BE49-F238E27FC236}">
                <a16:creationId xmlns:a16="http://schemas.microsoft.com/office/drawing/2014/main" id="{DA141940-D62A-4897-BAB6-3A05FE1600A7}"/>
              </a:ext>
            </a:extLst>
          </p:cNvPr>
          <p:cNvSpPr>
            <a:spLocks noGrp="1"/>
          </p:cNvSpPr>
          <p:nvPr>
            <p:ph type="subTitle" idx="1"/>
          </p:nvPr>
        </p:nvSpPr>
        <p:spPr>
          <a:xfrm>
            <a:off x="8424909" y="3428999"/>
            <a:ext cx="2944763" cy="2687715"/>
          </a:xfrm>
        </p:spPr>
        <p:txBody>
          <a:bodyPr>
            <a:normAutofit fontScale="25000" lnSpcReduction="20000"/>
          </a:bodyPr>
          <a:lstStyle/>
          <a:p>
            <a:pPr algn="l"/>
            <a:r>
              <a:rPr lang="en-US" sz="6400" dirty="0">
                <a:solidFill>
                  <a:srgbClr val="660033"/>
                </a:solidFill>
              </a:rPr>
              <a:t>                  </a:t>
            </a:r>
            <a:r>
              <a:rPr lang="en-US" sz="6400" b="1" dirty="0">
                <a:solidFill>
                  <a:schemeClr val="accent1">
                    <a:lumMod val="50000"/>
                  </a:schemeClr>
                </a:solidFill>
                <a:latin typeface="Arial Black" panose="020B0A04020102020204" pitchFamily="34" charset="0"/>
              </a:rPr>
              <a:t>Group:18</a:t>
            </a:r>
          </a:p>
          <a:p>
            <a:pPr algn="l"/>
            <a:r>
              <a:rPr lang="en-US" sz="7200" dirty="0">
                <a:solidFill>
                  <a:schemeClr val="accent1">
                    <a:lumMod val="50000"/>
                  </a:schemeClr>
                </a:solidFill>
                <a:latin typeface="Arial Rounded MT Bold" panose="020F0704030504030204" pitchFamily="34" charset="0"/>
              </a:rPr>
              <a:t>Team Members</a:t>
            </a:r>
            <a:r>
              <a:rPr lang="en-US" sz="7200" dirty="0"/>
              <a:t>:</a:t>
            </a:r>
          </a:p>
          <a:p>
            <a:pPr algn="l"/>
            <a:r>
              <a:rPr lang="en-US" sz="7200" b="1" dirty="0">
                <a:solidFill>
                  <a:srgbClr val="002060"/>
                </a:solidFill>
                <a:latin typeface="Lucida Calligraphy" panose="03010101010101010101" pitchFamily="66" charset="0"/>
              </a:rPr>
              <a:t>Ankit Prakash</a:t>
            </a:r>
          </a:p>
          <a:p>
            <a:pPr algn="l"/>
            <a:r>
              <a:rPr lang="en-US" sz="7200" b="1" dirty="0">
                <a:solidFill>
                  <a:srgbClr val="002060"/>
                </a:solidFill>
                <a:latin typeface="Lucida Calligraphy" panose="03010101010101010101" pitchFamily="66" charset="0"/>
              </a:rPr>
              <a:t>Aniket Kumar</a:t>
            </a:r>
          </a:p>
          <a:p>
            <a:pPr algn="l"/>
            <a:r>
              <a:rPr lang="en-US" sz="7200" b="1" dirty="0" err="1">
                <a:solidFill>
                  <a:srgbClr val="002060"/>
                </a:solidFill>
                <a:latin typeface="Lucida Calligraphy" panose="03010101010101010101" pitchFamily="66" charset="0"/>
              </a:rPr>
              <a:t>Anagh</a:t>
            </a:r>
            <a:r>
              <a:rPr lang="en-US" sz="7200" b="1" dirty="0">
                <a:solidFill>
                  <a:srgbClr val="002060"/>
                </a:solidFill>
                <a:latin typeface="Lucida Calligraphy" panose="03010101010101010101" pitchFamily="66" charset="0"/>
              </a:rPr>
              <a:t> Bhattacharya</a:t>
            </a:r>
          </a:p>
          <a:p>
            <a:pPr algn="l"/>
            <a:r>
              <a:rPr lang="en-US" sz="7200" b="1" dirty="0">
                <a:solidFill>
                  <a:srgbClr val="002060"/>
                </a:solidFill>
                <a:latin typeface="Lucida Calligraphy" panose="03010101010101010101" pitchFamily="66" charset="0"/>
              </a:rPr>
              <a:t>Amit Raj Singh</a:t>
            </a:r>
          </a:p>
          <a:p>
            <a:pPr algn="l"/>
            <a:r>
              <a:rPr lang="en-US" sz="7200" b="1" dirty="0">
                <a:solidFill>
                  <a:srgbClr val="002060"/>
                </a:solidFill>
                <a:latin typeface="Lucida Calligraphy" panose="03010101010101010101" pitchFamily="66" charset="0"/>
              </a:rPr>
              <a:t>Amit Rai</a:t>
            </a:r>
          </a:p>
          <a:p>
            <a:pPr algn="l"/>
            <a:r>
              <a:rPr lang="en-US" sz="7200" b="1" dirty="0">
                <a:solidFill>
                  <a:srgbClr val="002060"/>
                </a:solidFill>
                <a:latin typeface="Lucida Calligraphy" panose="03010101010101010101" pitchFamily="66" charset="0"/>
              </a:rPr>
              <a:t>Amit Kumar</a:t>
            </a:r>
          </a:p>
          <a:p>
            <a:pPr algn="l"/>
            <a:endParaRPr lang="en-IN" dirty="0"/>
          </a:p>
        </p:txBody>
      </p:sp>
    </p:spTree>
    <p:extLst>
      <p:ext uri="{BB962C8B-B14F-4D97-AF65-F5344CB8AC3E}">
        <p14:creationId xmlns:p14="http://schemas.microsoft.com/office/powerpoint/2010/main" val="333315779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6847E-16A5-444F-BB96-5DC4148EDB1A}"/>
              </a:ext>
            </a:extLst>
          </p:cNvPr>
          <p:cNvSpPr txBox="1"/>
          <p:nvPr/>
        </p:nvSpPr>
        <p:spPr>
          <a:xfrm>
            <a:off x="3817398" y="745724"/>
            <a:ext cx="4882719" cy="523220"/>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Survived v/s Non Survived</a:t>
            </a:r>
          </a:p>
        </p:txBody>
      </p:sp>
      <p:pic>
        <p:nvPicPr>
          <p:cNvPr id="5" name="Picture 4">
            <a:extLst>
              <a:ext uri="{FF2B5EF4-FFF2-40B4-BE49-F238E27FC236}">
                <a16:creationId xmlns:a16="http://schemas.microsoft.com/office/drawing/2014/main" id="{3940F0D2-4BDB-4AD7-9552-28AC65F445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10" t="-1" r="398" b="54272"/>
          <a:stretch/>
        </p:blipFill>
        <p:spPr>
          <a:xfrm>
            <a:off x="1740021" y="1543369"/>
            <a:ext cx="9925235" cy="4253750"/>
          </a:xfrm>
          <a:prstGeom prst="rect">
            <a:avLst/>
          </a:prstGeom>
        </p:spPr>
      </p:pic>
    </p:spTree>
    <p:extLst>
      <p:ext uri="{BB962C8B-B14F-4D97-AF65-F5344CB8AC3E}">
        <p14:creationId xmlns:p14="http://schemas.microsoft.com/office/powerpoint/2010/main" val="2838753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65C40-714E-4517-A9E1-5A74B0F79A9B}"/>
              </a:ext>
            </a:extLst>
          </p:cNvPr>
          <p:cNvSpPr txBox="1"/>
          <p:nvPr/>
        </p:nvSpPr>
        <p:spPr>
          <a:xfrm>
            <a:off x="3364636" y="626438"/>
            <a:ext cx="7226423" cy="523220"/>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Female Survived v/s Non-Survived</a:t>
            </a:r>
          </a:p>
        </p:txBody>
      </p:sp>
      <p:pic>
        <p:nvPicPr>
          <p:cNvPr id="5" name="Picture 4">
            <a:extLst>
              <a:ext uri="{FF2B5EF4-FFF2-40B4-BE49-F238E27FC236}">
                <a16:creationId xmlns:a16="http://schemas.microsoft.com/office/drawing/2014/main" id="{61E1A6FC-EA35-4A42-A687-77F05944E87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5986" b="1"/>
          <a:stretch/>
        </p:blipFill>
        <p:spPr>
          <a:xfrm>
            <a:off x="1511937" y="1452372"/>
            <a:ext cx="10375262" cy="4255970"/>
          </a:xfrm>
          <a:prstGeom prst="rect">
            <a:avLst/>
          </a:prstGeom>
        </p:spPr>
      </p:pic>
    </p:spTree>
    <p:extLst>
      <p:ext uri="{BB962C8B-B14F-4D97-AF65-F5344CB8AC3E}">
        <p14:creationId xmlns:p14="http://schemas.microsoft.com/office/powerpoint/2010/main" val="3798015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E4FE39-3E06-4D40-9015-7C5C14F5DD4B}"/>
              </a:ext>
            </a:extLst>
          </p:cNvPr>
          <p:cNvSpPr txBox="1"/>
          <p:nvPr/>
        </p:nvSpPr>
        <p:spPr>
          <a:xfrm>
            <a:off x="2991775" y="745723"/>
            <a:ext cx="6312023" cy="954107"/>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      Normalized survival rates for Passengers under 18 and above 18</a:t>
            </a:r>
          </a:p>
        </p:txBody>
      </p:sp>
      <p:pic>
        <p:nvPicPr>
          <p:cNvPr id="5" name="Picture 4">
            <a:extLst>
              <a:ext uri="{FF2B5EF4-FFF2-40B4-BE49-F238E27FC236}">
                <a16:creationId xmlns:a16="http://schemas.microsoft.com/office/drawing/2014/main" id="{62540178-74B7-4C43-B194-B06DF5597C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1183" y="1813974"/>
            <a:ext cx="10067417" cy="4098553"/>
          </a:xfrm>
          <a:prstGeom prst="rect">
            <a:avLst/>
          </a:prstGeom>
        </p:spPr>
      </p:pic>
    </p:spTree>
    <p:extLst>
      <p:ext uri="{BB962C8B-B14F-4D97-AF65-F5344CB8AC3E}">
        <p14:creationId xmlns:p14="http://schemas.microsoft.com/office/powerpoint/2010/main" val="1269205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83D8C-F02F-4219-B349-DB617975EF58}"/>
              </a:ext>
            </a:extLst>
          </p:cNvPr>
          <p:cNvSpPr txBox="1"/>
          <p:nvPr/>
        </p:nvSpPr>
        <p:spPr>
          <a:xfrm>
            <a:off x="2805342" y="288433"/>
            <a:ext cx="7146525" cy="954107"/>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Class wise Survival v/s Non Survival of           				Child Passengers</a:t>
            </a:r>
          </a:p>
        </p:txBody>
      </p:sp>
      <p:pic>
        <p:nvPicPr>
          <p:cNvPr id="4" name="Picture 3">
            <a:extLst>
              <a:ext uri="{FF2B5EF4-FFF2-40B4-BE49-F238E27FC236}">
                <a16:creationId xmlns:a16="http://schemas.microsoft.com/office/drawing/2014/main" id="{90414322-0044-4521-A39A-CF699FC622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0243" y="1404602"/>
            <a:ext cx="6187737" cy="4365261"/>
          </a:xfrm>
          <a:prstGeom prst="rect">
            <a:avLst/>
          </a:prstGeom>
        </p:spPr>
      </p:pic>
      <p:pic>
        <p:nvPicPr>
          <p:cNvPr id="6" name="Picture 5">
            <a:extLst>
              <a:ext uri="{FF2B5EF4-FFF2-40B4-BE49-F238E27FC236}">
                <a16:creationId xmlns:a16="http://schemas.microsoft.com/office/drawing/2014/main" id="{C0E7F7B0-FCE5-4040-AAC0-FE79579DE9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2070" y="1404603"/>
            <a:ext cx="6064546" cy="4365260"/>
          </a:xfrm>
          <a:prstGeom prst="rect">
            <a:avLst/>
          </a:prstGeom>
        </p:spPr>
      </p:pic>
    </p:spTree>
    <p:extLst>
      <p:ext uri="{BB962C8B-B14F-4D97-AF65-F5344CB8AC3E}">
        <p14:creationId xmlns:p14="http://schemas.microsoft.com/office/powerpoint/2010/main" val="2290235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253169-04D3-4810-BF47-73507F1895B4}"/>
              </a:ext>
            </a:extLst>
          </p:cNvPr>
          <p:cNvSpPr txBox="1"/>
          <p:nvPr/>
        </p:nvSpPr>
        <p:spPr>
          <a:xfrm>
            <a:off x="2075688" y="429768"/>
            <a:ext cx="9509760" cy="523220"/>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Number of Passengers Class wise and  Gender wise</a:t>
            </a:r>
          </a:p>
        </p:txBody>
      </p:sp>
      <p:pic>
        <p:nvPicPr>
          <p:cNvPr id="4" name="Picture 3">
            <a:extLst>
              <a:ext uri="{FF2B5EF4-FFF2-40B4-BE49-F238E27FC236}">
                <a16:creationId xmlns:a16="http://schemas.microsoft.com/office/drawing/2014/main" id="{7608F038-5185-4C28-BD9A-5E550E2EA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2807" y="1117708"/>
            <a:ext cx="9607803" cy="5054492"/>
          </a:xfrm>
          <a:prstGeom prst="rect">
            <a:avLst/>
          </a:prstGeom>
        </p:spPr>
      </p:pic>
    </p:spTree>
    <p:extLst>
      <p:ext uri="{BB962C8B-B14F-4D97-AF65-F5344CB8AC3E}">
        <p14:creationId xmlns:p14="http://schemas.microsoft.com/office/powerpoint/2010/main" val="3892579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114DD4-1E48-4CCB-8A26-FB0010D69225}"/>
              </a:ext>
            </a:extLst>
          </p:cNvPr>
          <p:cNvSpPr txBox="1"/>
          <p:nvPr/>
        </p:nvSpPr>
        <p:spPr>
          <a:xfrm>
            <a:off x="3072384" y="356616"/>
            <a:ext cx="7543800" cy="523220"/>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Class wise Survival v/s Non Survival</a:t>
            </a:r>
          </a:p>
        </p:txBody>
      </p:sp>
      <p:pic>
        <p:nvPicPr>
          <p:cNvPr id="4" name="Picture 3">
            <a:extLst>
              <a:ext uri="{FF2B5EF4-FFF2-40B4-BE49-F238E27FC236}">
                <a16:creationId xmlns:a16="http://schemas.microsoft.com/office/drawing/2014/main" id="{80DB3D79-8C65-49EB-AE1B-945A78B68E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2536" y="1133856"/>
            <a:ext cx="9300210" cy="4965192"/>
          </a:xfrm>
          <a:prstGeom prst="rect">
            <a:avLst/>
          </a:prstGeom>
        </p:spPr>
      </p:pic>
    </p:spTree>
    <p:extLst>
      <p:ext uri="{BB962C8B-B14F-4D97-AF65-F5344CB8AC3E}">
        <p14:creationId xmlns:p14="http://schemas.microsoft.com/office/powerpoint/2010/main" val="2042534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567850-5784-4C2F-B574-EDDDA50A07F8}"/>
              </a:ext>
            </a:extLst>
          </p:cNvPr>
          <p:cNvSpPr txBox="1"/>
          <p:nvPr/>
        </p:nvSpPr>
        <p:spPr>
          <a:xfrm>
            <a:off x="2450592" y="448056"/>
            <a:ext cx="7973568" cy="523220"/>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        Pie Chart of Passengers Age Groups</a:t>
            </a:r>
          </a:p>
        </p:txBody>
      </p:sp>
      <p:pic>
        <p:nvPicPr>
          <p:cNvPr id="4" name="Picture 3">
            <a:extLst>
              <a:ext uri="{FF2B5EF4-FFF2-40B4-BE49-F238E27FC236}">
                <a16:creationId xmlns:a16="http://schemas.microsoft.com/office/drawing/2014/main" id="{1188FEB0-E8F1-4EF4-9420-2B1DFCD55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3935" y="1115568"/>
            <a:ext cx="9683497" cy="4892040"/>
          </a:xfrm>
          <a:prstGeom prst="rect">
            <a:avLst/>
          </a:prstGeom>
        </p:spPr>
      </p:pic>
    </p:spTree>
    <p:extLst>
      <p:ext uri="{BB962C8B-B14F-4D97-AF65-F5344CB8AC3E}">
        <p14:creationId xmlns:p14="http://schemas.microsoft.com/office/powerpoint/2010/main" val="3077885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BCA170-2502-41C0-9C26-D2119F8BD253}"/>
              </a:ext>
            </a:extLst>
          </p:cNvPr>
          <p:cNvSpPr txBox="1"/>
          <p:nvPr/>
        </p:nvSpPr>
        <p:spPr>
          <a:xfrm>
            <a:off x="2254928" y="435006"/>
            <a:ext cx="8566951" cy="523220"/>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Pie Chart of Passengers in Different age Groups</a:t>
            </a:r>
          </a:p>
        </p:txBody>
      </p:sp>
      <p:pic>
        <p:nvPicPr>
          <p:cNvPr id="4" name="Picture 3">
            <a:extLst>
              <a:ext uri="{FF2B5EF4-FFF2-40B4-BE49-F238E27FC236}">
                <a16:creationId xmlns:a16="http://schemas.microsoft.com/office/drawing/2014/main" id="{C25E9C0A-933F-4F4F-BE13-8CE1701F2C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5635" y="1173953"/>
            <a:ext cx="10108436" cy="4747454"/>
          </a:xfrm>
          <a:prstGeom prst="rect">
            <a:avLst/>
          </a:prstGeom>
        </p:spPr>
      </p:pic>
    </p:spTree>
    <p:extLst>
      <p:ext uri="{BB962C8B-B14F-4D97-AF65-F5344CB8AC3E}">
        <p14:creationId xmlns:p14="http://schemas.microsoft.com/office/powerpoint/2010/main" val="1854067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A1C593-CC20-4770-8D28-580E5B25983C}"/>
              </a:ext>
            </a:extLst>
          </p:cNvPr>
          <p:cNvSpPr/>
          <p:nvPr/>
        </p:nvSpPr>
        <p:spPr>
          <a:xfrm>
            <a:off x="3366214" y="2028616"/>
            <a:ext cx="5459571" cy="2800767"/>
          </a:xfrm>
          <a:prstGeom prst="rect">
            <a:avLst/>
          </a:prstGeom>
          <a:noFill/>
        </p:spPr>
        <p:txBody>
          <a:bodyPr wrap="none" lIns="91440" tIns="45720" rIns="91440" bIns="45720" anchor="t">
            <a:spAutoFit/>
          </a:bodyPr>
          <a:lstStyle/>
          <a:p>
            <a:pPr algn="ctr"/>
            <a:r>
              <a:rPr lang="en-US" sz="8800" b="1" dirty="0">
                <a:ln w="9525">
                  <a:solidFill>
                    <a:schemeClr val="bg1"/>
                  </a:solidFill>
                  <a:prstDash val="solid"/>
                </a:ln>
                <a:solidFill>
                  <a:schemeClr val="accent1">
                    <a:lumMod val="75000"/>
                  </a:schemeClr>
                </a:solidFill>
                <a:effectLst>
                  <a:glow rad="63500">
                    <a:schemeClr val="accent2">
                      <a:satMod val="175000"/>
                      <a:alpha val="40000"/>
                    </a:schemeClr>
                  </a:glow>
                  <a:outerShdw blurRad="12700" dist="38100" dir="2700000" algn="tl" rotWithShape="0">
                    <a:schemeClr val="bg1">
                      <a:lumMod val="50000"/>
                    </a:schemeClr>
                  </a:outerShdw>
                  <a:reflection blurRad="6350" stA="55000" endA="300" endPos="45500" dir="5400000" sy="-100000" algn="bl" rotWithShape="0"/>
                </a:effectLst>
              </a:rPr>
              <a:t>Thank You </a:t>
            </a:r>
            <a:endParaRPr lang="en-US" sz="8800" b="1" dirty="0">
              <a:ln w="9525">
                <a:solidFill>
                  <a:prstClr val="white"/>
                </a:solidFill>
                <a:prstDash val="solid"/>
              </a:ln>
              <a:solidFill>
                <a:schemeClr val="accent1">
                  <a:lumMod val="75000"/>
                </a:schemeClr>
              </a:solidFill>
              <a:effectLst>
                <a:glow rad="63500">
                  <a:srgbClr val="80C34F">
                    <a:satMod val="175000"/>
                    <a:alpha val="40000"/>
                  </a:srgbClr>
                </a:glow>
                <a:outerShdw blurRad="12700" dist="38100" dir="2700000" algn="tl" rotWithShape="0">
                  <a:prstClr val="white">
                    <a:lumMod val="50000"/>
                  </a:prstClr>
                </a:outerShdw>
                <a:reflection blurRad="6350" stA="55000" endA="300" endPos="45500" dir="5400000" sy="-100000" algn="bl" rotWithShape="0"/>
              </a:effectLst>
            </a:endParaRPr>
          </a:p>
          <a:p>
            <a:pPr algn="ctr"/>
            <a:r>
              <a:rPr lang="en-US" sz="8800" b="1" dirty="0">
                <a:ln w="9525">
                  <a:solidFill>
                    <a:schemeClr val="bg1"/>
                  </a:solidFill>
                  <a:prstDash val="solid"/>
                </a:ln>
                <a:solidFill>
                  <a:schemeClr val="accent1">
                    <a:lumMod val="75000"/>
                  </a:schemeClr>
                </a:solidFill>
                <a:effectLst>
                  <a:glow rad="63500">
                    <a:schemeClr val="accent2">
                      <a:satMod val="175000"/>
                      <a:alpha val="40000"/>
                    </a:schemeClr>
                  </a:glow>
                  <a:outerShdw blurRad="12700" dist="38100" dir="2700000" algn="tl" rotWithShape="0">
                    <a:schemeClr val="bg1">
                      <a:lumMod val="50000"/>
                    </a:schemeClr>
                  </a:outerShdw>
                  <a:reflection blurRad="6350" stA="55000" endA="300" endPos="45500" dir="5400000" sy="-100000" algn="bl" rotWithShape="0"/>
                </a:effectLst>
              </a:rPr>
              <a:t>☻</a:t>
            </a:r>
            <a:endParaRPr lang="en-US" sz="8800" b="1" dirty="0">
              <a:ln w="9525">
                <a:solidFill>
                  <a:prstClr val="white"/>
                </a:solidFill>
                <a:prstDash val="solid"/>
              </a:ln>
              <a:solidFill>
                <a:schemeClr val="accent1">
                  <a:lumMod val="75000"/>
                </a:schemeClr>
              </a:solidFill>
              <a:effectLst>
                <a:glow rad="63500">
                  <a:srgbClr val="80C34F">
                    <a:satMod val="175000"/>
                    <a:alpha val="40000"/>
                  </a:srgbClr>
                </a:glow>
                <a:outerShdw blurRad="12700" dist="38100" dir="2700000" algn="tl" rotWithShape="0">
                  <a:prstClr val="white">
                    <a:lumMod val="50000"/>
                  </a:prstClr>
                </a:outerShdw>
                <a:reflection blurRad="6350" stA="55000" endA="300" endPos="45500" dir="5400000" sy="-100000" algn="bl" rotWithShape="0"/>
              </a:effectLst>
            </a:endParaRPr>
          </a:p>
        </p:txBody>
      </p:sp>
    </p:spTree>
    <p:extLst>
      <p:ext uri="{BB962C8B-B14F-4D97-AF65-F5344CB8AC3E}">
        <p14:creationId xmlns:p14="http://schemas.microsoft.com/office/powerpoint/2010/main" val="2336706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770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F81AB-FA7A-4F6F-86F0-55F6C0E75EE8}"/>
              </a:ext>
            </a:extLst>
          </p:cNvPr>
          <p:cNvSpPr txBox="1"/>
          <p:nvPr/>
        </p:nvSpPr>
        <p:spPr>
          <a:xfrm>
            <a:off x="1883545" y="873307"/>
            <a:ext cx="8424909" cy="6465360"/>
          </a:xfrm>
          <a:prstGeom prst="rect">
            <a:avLst/>
          </a:prstGeom>
          <a:noFill/>
        </p:spPr>
        <p:txBody>
          <a:bodyPr wrap="square" rtlCol="0" anchor="t">
            <a:spAutoFit/>
          </a:bodyPr>
          <a:lstStyle/>
          <a:p>
            <a:pPr lvl="1"/>
            <a:endParaRPr lang="en-US" sz="2000" b="1" dirty="0">
              <a:solidFill>
                <a:srgbClr val="002060"/>
              </a:solidFill>
              <a:latin typeface="Arial Black" panose="020B0A04020102020204" pitchFamily="34" charset="0"/>
              <a:sym typeface="+mn-ea"/>
            </a:endParaRPr>
          </a:p>
          <a:p>
            <a:pPr lvl="1"/>
            <a:r>
              <a:rPr lang="en-US" sz="2000" b="1" dirty="0">
                <a:solidFill>
                  <a:srgbClr val="002060"/>
                </a:solidFill>
                <a:latin typeface="Arial Black"/>
                <a:sym typeface="+mn-ea"/>
              </a:rPr>
              <a:t>Python</a:t>
            </a:r>
            <a:r>
              <a:rPr lang="en-US" sz="2000" b="1" dirty="0">
                <a:sym typeface="+mn-ea"/>
              </a:rPr>
              <a:t>: </a:t>
            </a:r>
            <a:r>
              <a:rPr lang="en-US" sz="2000" b="1" dirty="0">
                <a:solidFill>
                  <a:srgbClr val="002060"/>
                </a:solidFill>
                <a:latin typeface="Aparajita"/>
                <a:cs typeface="Aparajita"/>
                <a:sym typeface="+mn-ea"/>
              </a:rPr>
              <a:t>Python is a clear and powerful object-oriented programming language which is platform independent and is one of the most popular language for machine learning and data analysis</a:t>
            </a:r>
            <a:r>
              <a:rPr lang="en-US" sz="2000" b="1" dirty="0">
                <a:solidFill>
                  <a:srgbClr val="002060"/>
                </a:solidFill>
                <a:latin typeface="Arial Black"/>
                <a:ea typeface="Calibri" panose="020F0502020204030204" pitchFamily="34" charset="0"/>
                <a:cs typeface="Times New Roman"/>
                <a:sym typeface="+mn-ea"/>
              </a:rPr>
              <a:t>   </a:t>
            </a:r>
            <a:endParaRPr lang="en-US" sz="2000" b="1" dirty="0">
              <a:solidFill>
                <a:srgbClr val="002060"/>
              </a:solidFill>
              <a:latin typeface="Aparajita"/>
              <a:ea typeface="Calibri" panose="020F0502020204030204" pitchFamily="34" charset="0"/>
              <a:cs typeface="Aparajita"/>
            </a:endParaRPr>
          </a:p>
          <a:p>
            <a:pPr marR="0" lvl="0" algn="ctr">
              <a:lnSpc>
                <a:spcPct val="106000"/>
              </a:lnSpc>
              <a:spcBef>
                <a:spcPts val="0"/>
              </a:spcBef>
              <a:spcAft>
                <a:spcPts val="800"/>
              </a:spcAft>
            </a:pPr>
            <a:r>
              <a:rPr lang="en-US" sz="2000" b="1" dirty="0">
                <a:solidFill>
                  <a:srgbClr val="002060"/>
                </a:solidFill>
                <a:latin typeface="Arial Black" panose="020B0A04020102020204" pitchFamily="34" charset="0"/>
                <a:ea typeface="Calibri" panose="020F0502020204030204" pitchFamily="34" charset="0"/>
                <a:cs typeface="Times New Roman" panose="02020603050405020304" pitchFamily="18" charset="0"/>
                <a:sym typeface="+mn-ea"/>
              </a:rPr>
              <a:t>  Python</a:t>
            </a:r>
            <a:r>
              <a:rPr lang="en-US" sz="2000" b="1" dirty="0">
                <a:solidFill>
                  <a:srgbClr val="002060"/>
                </a:solidFill>
                <a:ea typeface="Calibri" panose="020F0502020204030204" pitchFamily="34" charset="0"/>
                <a:cs typeface="Times New Roman" panose="02020603050405020304" pitchFamily="18" charset="0"/>
                <a:sym typeface="+mn-ea"/>
              </a:rPr>
              <a:t> </a:t>
            </a:r>
            <a:r>
              <a:rPr lang="en-US" sz="2000" b="1" dirty="0">
                <a:solidFill>
                  <a:srgbClr val="002060"/>
                </a:solidFill>
                <a:latin typeface="Arial Black" panose="020B0A04020102020204" pitchFamily="34" charset="0"/>
                <a:ea typeface="Calibri" panose="020F0502020204030204" pitchFamily="34" charset="0"/>
                <a:cs typeface="Times New Roman" panose="02020603050405020304" pitchFamily="18" charset="0"/>
                <a:sym typeface="+mn-ea"/>
              </a:rPr>
              <a:t>Features:</a:t>
            </a:r>
            <a:endParaRPr lang="en-US" sz="2000" dirty="0">
              <a:solidFill>
                <a:srgbClr val="002060"/>
              </a:solidFill>
              <a:latin typeface="Arial Black" panose="020B0A0402010202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US" sz="2000" b="1" dirty="0">
                <a:solidFill>
                  <a:srgbClr val="002060"/>
                </a:solidFill>
                <a:latin typeface="Aparajita"/>
                <a:cs typeface="Aparajita"/>
                <a:sym typeface="+mn-ea"/>
              </a:rPr>
              <a:t>Comes with a large standard library that support many common programming task such as connecting to web servers, searching text with regular expressions, reading and modifying files.</a:t>
            </a:r>
            <a:endParaRPr lang="en-US" sz="2000" b="1" dirty="0">
              <a:solidFill>
                <a:srgbClr val="002060"/>
              </a:solidFill>
              <a:latin typeface="Aparajita"/>
              <a:cs typeface="Aparajita"/>
            </a:endParaRPr>
          </a:p>
          <a:p>
            <a:pPr marL="800100" lvl="1" indent="-342900">
              <a:buFont typeface="Arial" panose="020B0604020202020204" pitchFamily="34" charset="0"/>
              <a:buChar char="•"/>
            </a:pPr>
            <a:r>
              <a:rPr lang="en-US" sz="2000" b="1" dirty="0">
                <a:solidFill>
                  <a:srgbClr val="002060"/>
                </a:solidFill>
                <a:latin typeface="Aparajita"/>
                <a:cs typeface="Aparajita"/>
                <a:sym typeface="+mn-ea"/>
              </a:rPr>
              <a:t>Runs anywhere, including Mac OS X, Windows, Linux and Unix with unofficial builds also available for Android and iOS.</a:t>
            </a:r>
            <a:endParaRPr lang="en-US" sz="2000" b="1" dirty="0">
              <a:solidFill>
                <a:srgbClr val="002060"/>
              </a:solidFill>
              <a:latin typeface="Aparajita"/>
              <a:cs typeface="Aparajita"/>
            </a:endParaRPr>
          </a:p>
          <a:p>
            <a:pPr marL="800100" lvl="1" indent="-342900">
              <a:buFont typeface="Arial" panose="020B0604020202020204" pitchFamily="34" charset="0"/>
              <a:buChar char="•"/>
            </a:pPr>
            <a:r>
              <a:rPr lang="en-US" sz="2000" b="1" dirty="0">
                <a:solidFill>
                  <a:srgbClr val="002060"/>
                </a:solidFill>
                <a:latin typeface="Aparajita"/>
                <a:cs typeface="Aparajita"/>
                <a:sym typeface="+mn-ea"/>
              </a:rPr>
              <a:t>Uses an elegant syntax, making the programs we write easier to read.</a:t>
            </a:r>
            <a:endParaRPr lang="en-US" sz="2000" b="1" dirty="0">
              <a:solidFill>
                <a:srgbClr val="002060"/>
              </a:solidFill>
              <a:latin typeface="Aparajita"/>
              <a:cs typeface="Aparajita"/>
            </a:endParaRPr>
          </a:p>
          <a:p>
            <a:pPr marL="800100" lvl="1" indent="-342900">
              <a:buFont typeface="Arial" panose="020B0604020202020204" pitchFamily="34" charset="0"/>
              <a:buChar char="•"/>
            </a:pPr>
            <a:r>
              <a:rPr lang="en-US" sz="2000" b="1" dirty="0">
                <a:solidFill>
                  <a:srgbClr val="002060"/>
                </a:solidFill>
                <a:latin typeface="Aparajita"/>
                <a:ea typeface="Calibri" panose="020F0502020204030204" pitchFamily="34" charset="0"/>
                <a:cs typeface="Aparajita"/>
                <a:sym typeface="+mn-ea"/>
              </a:rPr>
              <a:t>Python support object-oriented programming with classes and multiple inheritance</a:t>
            </a:r>
            <a:endParaRPr lang="en-US" sz="2000" b="1" dirty="0">
              <a:solidFill>
                <a:srgbClr val="002060"/>
              </a:solidFill>
              <a:latin typeface="Aparajita"/>
              <a:ea typeface="Calibri" panose="020F0502020204030204" pitchFamily="34" charset="0"/>
              <a:cs typeface="Aparajita"/>
            </a:endParaRPr>
          </a:p>
          <a:p>
            <a:pPr marL="800100" lvl="1" indent="-342900">
              <a:lnSpc>
                <a:spcPct val="106000"/>
              </a:lnSpc>
              <a:spcAft>
                <a:spcPts val="800"/>
              </a:spcAft>
              <a:buFont typeface="Arial" panose="020B0604020202020204" pitchFamily="34" charset="0"/>
              <a:buChar char="•"/>
            </a:pPr>
            <a:r>
              <a:rPr lang="en-US" sz="2000" b="1" dirty="0">
                <a:solidFill>
                  <a:srgbClr val="002060"/>
                </a:solidFill>
                <a:latin typeface="Aparajita" panose="02020603050405020304" pitchFamily="18" charset="0"/>
                <a:ea typeface="Calibri" panose="020F0502020204030204" pitchFamily="34" charset="0"/>
                <a:cs typeface="Aparajita" panose="02020603050405020304" pitchFamily="18" charset="0"/>
                <a:sym typeface="+mn-ea"/>
              </a:rPr>
              <a:t> Data types are strongly and dynamically typed. Mixed incompatible type (e.g. Attempting to add      a string and a number) causes an exception to be raised, so errors are caught sooner.</a:t>
            </a:r>
            <a:endParaRPr lang="en-US" sz="2000" b="1" dirty="0">
              <a:solidFill>
                <a:srgbClr val="002060"/>
              </a:solidFill>
              <a:latin typeface="Aparajita" panose="02020603050405020304" pitchFamily="18" charset="0"/>
              <a:ea typeface="Calibri" panose="020F0502020204030204" pitchFamily="34" charset="0"/>
              <a:cs typeface="Aparajita" panose="02020603050405020304" pitchFamily="18" charset="0"/>
            </a:endParaRPr>
          </a:p>
          <a:p>
            <a:pPr lvl="1" algn="just"/>
            <a:endParaRPr lang="en-US" sz="2000" dirty="0"/>
          </a:p>
          <a:p>
            <a:pPr lvl="1"/>
            <a:r>
              <a:rPr lang="en-US" sz="2000" dirty="0">
                <a:sym typeface="+mn-ea"/>
              </a:rPr>
              <a:t>                                                        </a:t>
            </a:r>
            <a:endParaRPr lang="en-US" sz="2000" dirty="0"/>
          </a:p>
          <a:p>
            <a:pPr lvl="1"/>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gn="just"/>
            <a:endParaRPr lang="en-US" dirty="0"/>
          </a:p>
          <a:p>
            <a:pPr lvl="1"/>
            <a:r>
              <a:rPr lang="en-US" dirty="0"/>
              <a:t>                                                        </a:t>
            </a:r>
            <a:endParaRPr lang="en-US" sz="1200" dirty="0"/>
          </a:p>
        </p:txBody>
      </p:sp>
      <p:sp>
        <p:nvSpPr>
          <p:cNvPr id="4" name="TextBox 3">
            <a:extLst>
              <a:ext uri="{FF2B5EF4-FFF2-40B4-BE49-F238E27FC236}">
                <a16:creationId xmlns:a16="http://schemas.microsoft.com/office/drawing/2014/main" id="{200D1B0A-7E87-4837-BF15-EDD283BC15E8}"/>
              </a:ext>
            </a:extLst>
          </p:cNvPr>
          <p:cNvSpPr txBox="1"/>
          <p:nvPr/>
        </p:nvSpPr>
        <p:spPr>
          <a:xfrm>
            <a:off x="3426307" y="357595"/>
            <a:ext cx="5344358" cy="523220"/>
          </a:xfrm>
          <a:prstGeom prst="rect">
            <a:avLst/>
          </a:prstGeom>
          <a:noFill/>
        </p:spPr>
        <p:txBody>
          <a:bodyPr wrap="square" rtlCol="0">
            <a:spAutoFit/>
          </a:bodyPr>
          <a:lstStyle/>
          <a:p>
            <a:pPr algn="ctr"/>
            <a:r>
              <a:rPr lang="en-US" sz="2800" dirty="0">
                <a:solidFill>
                  <a:schemeClr val="accent1">
                    <a:lumMod val="75000"/>
                  </a:schemeClr>
                </a:solidFill>
                <a:latin typeface="Arial Rounded MT Bold" panose="020F0704030504030204" pitchFamily="34" charset="0"/>
                <a:cs typeface="Lucida Handwriting" panose="03010101010101010101" charset="0"/>
              </a:rPr>
              <a:t>     </a:t>
            </a:r>
            <a:r>
              <a:rPr lang="en-US" sz="2800" dirty="0">
                <a:solidFill>
                  <a:schemeClr val="accent1">
                    <a:lumMod val="50000"/>
                  </a:schemeClr>
                </a:solidFill>
                <a:latin typeface="Arial Rounded MT Bold" panose="020F0704030504030204" pitchFamily="34" charset="0"/>
                <a:cs typeface="Lucida Handwriting" panose="03010101010101010101" charset="0"/>
              </a:rPr>
              <a:t>INTRODUCTION</a:t>
            </a:r>
            <a:endParaRPr lang="en-IN" sz="2800" dirty="0">
              <a:solidFill>
                <a:schemeClr val="accent1">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668231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CEE54-551D-4FEA-A66C-F7F436C32020}"/>
              </a:ext>
            </a:extLst>
          </p:cNvPr>
          <p:cNvSpPr txBox="1"/>
          <p:nvPr/>
        </p:nvSpPr>
        <p:spPr>
          <a:xfrm>
            <a:off x="1803499" y="727969"/>
            <a:ext cx="8271326" cy="523220"/>
          </a:xfrm>
          <a:prstGeom prst="rect">
            <a:avLst/>
          </a:prstGeom>
          <a:noFill/>
        </p:spPr>
        <p:txBody>
          <a:bodyPr wrap="square" rtlCol="0">
            <a:spAutoFit/>
          </a:bodyPr>
          <a:lstStyle/>
          <a:p>
            <a:r>
              <a:rPr lang="en-US" sz="2800" dirty="0">
                <a:solidFill>
                  <a:schemeClr val="accent1">
                    <a:lumMod val="75000"/>
                  </a:schemeClr>
                </a:solidFill>
                <a:latin typeface="Arial Rounded MT Bold" panose="020F0704030504030204" pitchFamily="34" charset="0"/>
                <a:cs typeface="Lucida Handwriting" panose="03010101010101010101" charset="0"/>
              </a:rPr>
              <a:t>     </a:t>
            </a:r>
            <a:r>
              <a:rPr lang="en-US" sz="2800" dirty="0">
                <a:solidFill>
                  <a:schemeClr val="accent1">
                    <a:lumMod val="50000"/>
                  </a:schemeClr>
                </a:solidFill>
                <a:latin typeface="Arial Rounded MT Bold" panose="020F0704030504030204" pitchFamily="34" charset="0"/>
                <a:cs typeface="Lucida Handwriting" panose="03010101010101010101" charset="0"/>
              </a:rPr>
              <a:t>INTRODUCTION</a:t>
            </a:r>
            <a:r>
              <a:rPr lang="en-US" u="sng" dirty="0">
                <a:solidFill>
                  <a:schemeClr val="accent1">
                    <a:lumMod val="75000"/>
                  </a:schemeClr>
                </a:solidFill>
                <a:latin typeface="Arial Rounded MT Bold" panose="020F0704030504030204" pitchFamily="34" charset="0"/>
                <a:cs typeface="Lucida Handwriting" panose="03010101010101010101" charset="0"/>
              </a:rPr>
              <a:t> </a:t>
            </a:r>
            <a:r>
              <a:rPr lang="en-US" sz="2800" dirty="0">
                <a:solidFill>
                  <a:schemeClr val="accent1">
                    <a:lumMod val="50000"/>
                  </a:schemeClr>
                </a:solidFill>
                <a:latin typeface="Arial Rounded MT Bold" panose="020F0704030504030204" pitchFamily="34" charset="0"/>
                <a:cs typeface="Lucida Handwriting" panose="03010101010101010101" charset="0"/>
              </a:rPr>
              <a:t>TO MACHINE LEARNINIG</a:t>
            </a:r>
            <a:r>
              <a:rPr lang="en-US" sz="2800" dirty="0">
                <a:solidFill>
                  <a:schemeClr val="accent1">
                    <a:lumMod val="50000"/>
                  </a:schemeClr>
                </a:solidFill>
                <a:cs typeface="Lucida Handwriting" panose="03010101010101010101" charset="0"/>
              </a:rPr>
              <a:t>  </a:t>
            </a:r>
            <a:endParaRPr lang="en-IN" sz="2800" dirty="0">
              <a:solidFill>
                <a:schemeClr val="accent1">
                  <a:lumMod val="50000"/>
                </a:schemeClr>
              </a:solidFill>
            </a:endParaRPr>
          </a:p>
        </p:txBody>
      </p:sp>
      <p:sp>
        <p:nvSpPr>
          <p:cNvPr id="3" name="TextBox 2">
            <a:extLst>
              <a:ext uri="{FF2B5EF4-FFF2-40B4-BE49-F238E27FC236}">
                <a16:creationId xmlns:a16="http://schemas.microsoft.com/office/drawing/2014/main" id="{86FC4B9E-5112-4984-9D7A-FFAFF73A1803}"/>
              </a:ext>
            </a:extLst>
          </p:cNvPr>
          <p:cNvSpPr txBox="1"/>
          <p:nvPr/>
        </p:nvSpPr>
        <p:spPr>
          <a:xfrm>
            <a:off x="1553592" y="1580226"/>
            <a:ext cx="9552373" cy="4647426"/>
          </a:xfrm>
          <a:prstGeom prst="rect">
            <a:avLst/>
          </a:prstGeom>
          <a:noFill/>
        </p:spPr>
        <p:txBody>
          <a:bodyPr wrap="square" rtlCol="0">
            <a:spAutoFit/>
          </a:bodyPr>
          <a:lstStyle/>
          <a:p>
            <a:r>
              <a:rPr lang="en-US" sz="2000" b="1" dirty="0">
                <a:solidFill>
                  <a:srgbClr val="002060"/>
                </a:solidFill>
                <a:latin typeface="Aparajita" panose="02020603050405020304" pitchFamily="18" charset="0"/>
                <a:cs typeface="Aparajita" panose="02020603050405020304" pitchFamily="18" charset="0"/>
              </a:rPr>
              <a:t>Machine learning is an application of artificial intelligence (AI) that provides system the ability to automatically learn and improve from experience without being explicitly programmed. Machine learning focuses on the development of computer programs that can access data and use it learn for themselves</a:t>
            </a:r>
          </a:p>
          <a:p>
            <a:r>
              <a:rPr lang="en-US" sz="2000" b="1" dirty="0">
                <a:solidFill>
                  <a:srgbClr val="002060"/>
                </a:solidFill>
                <a:latin typeface="Aparajita" panose="02020603050405020304" pitchFamily="18" charset="0"/>
                <a:cs typeface="Aparajita" panose="02020603050405020304" pitchFamily="18" charset="0"/>
              </a:rPr>
              <a:t>The primary aim is to allow the computers learn automatically without human intervention or assistance and adjust actions accordingly.</a:t>
            </a:r>
          </a:p>
          <a:p>
            <a:endParaRPr lang="en-US" sz="2000" b="1" dirty="0">
              <a:solidFill>
                <a:srgbClr val="002060"/>
              </a:solidFill>
              <a:latin typeface="Aparajita" panose="02020603050405020304" pitchFamily="18" charset="0"/>
              <a:cs typeface="Aparajita" panose="02020603050405020304" pitchFamily="18" charset="0"/>
            </a:endParaRPr>
          </a:p>
          <a:p>
            <a:r>
              <a:rPr lang="en-US" sz="2000" b="1" dirty="0">
                <a:solidFill>
                  <a:srgbClr val="002060"/>
                </a:solidFill>
                <a:latin typeface="Arial Black" panose="020B0A04020102020204" pitchFamily="34" charset="0"/>
                <a:cs typeface="Aparajita" panose="02020603050405020304" pitchFamily="18" charset="0"/>
              </a:rPr>
              <a:t>Applications:</a:t>
            </a:r>
          </a:p>
          <a:p>
            <a:r>
              <a:rPr lang="en-US" dirty="0">
                <a:solidFill>
                  <a:srgbClr val="002060"/>
                </a:solidFill>
                <a:latin typeface="Algerian" panose="04020705040A02060702" pitchFamily="82" charset="0"/>
              </a:rPr>
              <a:t>•</a:t>
            </a:r>
            <a:r>
              <a:rPr lang="en-US" sz="2000" b="1" dirty="0">
                <a:solidFill>
                  <a:srgbClr val="002060"/>
                </a:solidFill>
                <a:latin typeface="Aparajita" panose="02020603050405020304" pitchFamily="18" charset="0"/>
                <a:cs typeface="Aparajita" panose="02020603050405020304" pitchFamily="18" charset="0"/>
              </a:rPr>
              <a:t>	Handwriting Recognition                                          </a:t>
            </a:r>
          </a:p>
          <a:p>
            <a:r>
              <a:rPr lang="en-US" sz="2000" b="1" dirty="0">
                <a:solidFill>
                  <a:srgbClr val="002060"/>
                </a:solidFill>
                <a:latin typeface="Aparajita" panose="02020603050405020304" pitchFamily="18" charset="0"/>
                <a:cs typeface="Aparajita" panose="02020603050405020304" pitchFamily="18" charset="0"/>
              </a:rPr>
              <a:t>•	Medical Diagnosis</a:t>
            </a:r>
          </a:p>
          <a:p>
            <a:r>
              <a:rPr lang="en-US" sz="2000" b="1" dirty="0">
                <a:solidFill>
                  <a:srgbClr val="002060"/>
                </a:solidFill>
                <a:latin typeface="Aparajita" panose="02020603050405020304" pitchFamily="18" charset="0"/>
                <a:cs typeface="Aparajita" panose="02020603050405020304" pitchFamily="18" charset="0"/>
              </a:rPr>
              <a:t>•	Email Spam Filtering</a:t>
            </a:r>
          </a:p>
          <a:p>
            <a:r>
              <a:rPr lang="en-US" sz="2000" b="1" dirty="0">
                <a:solidFill>
                  <a:srgbClr val="002060"/>
                </a:solidFill>
                <a:latin typeface="Aparajita" panose="02020603050405020304" pitchFamily="18" charset="0"/>
                <a:cs typeface="Aparajita" panose="02020603050405020304" pitchFamily="18" charset="0"/>
              </a:rPr>
              <a:t>•	Recommendation Engine</a:t>
            </a:r>
          </a:p>
          <a:p>
            <a:r>
              <a:rPr lang="en-US" sz="2000" b="1" dirty="0">
                <a:solidFill>
                  <a:srgbClr val="002060"/>
                </a:solidFill>
                <a:latin typeface="Aparajita" panose="02020603050405020304" pitchFamily="18" charset="0"/>
                <a:cs typeface="Aparajita" panose="02020603050405020304" pitchFamily="18" charset="0"/>
              </a:rPr>
              <a:t>•	Face Detection</a:t>
            </a:r>
          </a:p>
          <a:p>
            <a:r>
              <a:rPr lang="en-US" sz="2000" b="1" dirty="0">
                <a:solidFill>
                  <a:srgbClr val="002060"/>
                </a:solidFill>
                <a:latin typeface="Aparajita" panose="02020603050405020304" pitchFamily="18" charset="0"/>
                <a:cs typeface="Aparajita" panose="02020603050405020304" pitchFamily="18" charset="0"/>
              </a:rPr>
              <a:t>•	Fraud Detection</a:t>
            </a:r>
          </a:p>
          <a:p>
            <a:endParaRPr lang="en-US" dirty="0">
              <a:solidFill>
                <a:srgbClr val="002060"/>
              </a:solidFill>
            </a:endParaRPr>
          </a:p>
          <a:p>
            <a:endParaRPr lang="en-US" dirty="0"/>
          </a:p>
        </p:txBody>
      </p:sp>
    </p:spTree>
    <p:extLst>
      <p:ext uri="{BB962C8B-B14F-4D97-AF65-F5344CB8AC3E}">
        <p14:creationId xmlns:p14="http://schemas.microsoft.com/office/powerpoint/2010/main" val="3997501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3727" y="849087"/>
            <a:ext cx="4541370" cy="523220"/>
          </a:xfrm>
          <a:prstGeom prst="rect">
            <a:avLst/>
          </a:prstGeom>
          <a:noFill/>
        </p:spPr>
        <p:txBody>
          <a:bodyPr wrap="square" rtlCol="0">
            <a:spAutoFit/>
          </a:bodyPr>
          <a:lstStyle/>
          <a:p>
            <a:pPr algn="ctr"/>
            <a:r>
              <a:rPr lang="en-GB" sz="2800" dirty="0">
                <a:solidFill>
                  <a:schemeClr val="accent1">
                    <a:lumMod val="50000"/>
                  </a:schemeClr>
                </a:solidFill>
                <a:latin typeface="Arial Rounded MT Bold" pitchFamily="34" charset="0"/>
              </a:rPr>
              <a:t>DATA SCIENCE</a:t>
            </a:r>
            <a:endParaRPr lang="en-US" sz="2800" dirty="0">
              <a:solidFill>
                <a:schemeClr val="accent1">
                  <a:lumMod val="50000"/>
                </a:schemeClr>
              </a:solidFill>
              <a:latin typeface="Arial Rounded MT Bold" pitchFamily="34" charset="0"/>
            </a:endParaRPr>
          </a:p>
        </p:txBody>
      </p:sp>
      <p:sp>
        <p:nvSpPr>
          <p:cNvPr id="3" name="TextBox 2"/>
          <p:cNvSpPr txBox="1"/>
          <p:nvPr/>
        </p:nvSpPr>
        <p:spPr>
          <a:xfrm>
            <a:off x="1763486" y="1711233"/>
            <a:ext cx="9634369" cy="1384995"/>
          </a:xfrm>
          <a:prstGeom prst="rect">
            <a:avLst/>
          </a:prstGeom>
          <a:noFill/>
        </p:spPr>
        <p:txBody>
          <a:bodyPr wrap="none" rtlCol="0" anchor="t">
            <a:spAutoFit/>
          </a:bodyPr>
          <a:lstStyle/>
          <a:p>
            <a:r>
              <a:rPr lang="en-US" sz="2800" b="1" dirty="0">
                <a:solidFill>
                  <a:schemeClr val="accent1">
                    <a:lumMod val="50000"/>
                  </a:schemeClr>
                </a:solidFill>
                <a:latin typeface="Aparajita"/>
                <a:cs typeface="Aparajita"/>
              </a:rPr>
              <a:t>Data science</a:t>
            </a:r>
            <a:r>
              <a:rPr lang="en-US" sz="2800" dirty="0">
                <a:solidFill>
                  <a:schemeClr val="accent1">
                    <a:lumMod val="50000"/>
                  </a:schemeClr>
                </a:solidFill>
                <a:latin typeface="Aparajita"/>
                <a:cs typeface="Aparajita"/>
              </a:rPr>
              <a:t> is an inter-disciplinary field that uses scientific methods, processes, </a:t>
            </a:r>
            <a:endParaRPr lang="en-US" sz="2800">
              <a:solidFill>
                <a:schemeClr val="accent1">
                  <a:lumMod val="50000"/>
                </a:schemeClr>
              </a:solidFill>
              <a:latin typeface="Aparajita" pitchFamily="34" charset="0"/>
              <a:cs typeface="Aparajita" pitchFamily="34" charset="0"/>
            </a:endParaRPr>
          </a:p>
          <a:p>
            <a:r>
              <a:rPr lang="en-US" sz="2800" dirty="0">
                <a:solidFill>
                  <a:schemeClr val="accent1">
                    <a:lumMod val="50000"/>
                  </a:schemeClr>
                </a:solidFill>
                <a:latin typeface="Aparajita"/>
                <a:cs typeface="Aparajita"/>
              </a:rPr>
              <a:t>algorithms and systems to extract knowledge and insights from structured and </a:t>
            </a:r>
            <a:endParaRPr lang="en-US" sz="2800">
              <a:solidFill>
                <a:schemeClr val="accent1">
                  <a:lumMod val="50000"/>
                </a:schemeClr>
              </a:solidFill>
              <a:latin typeface="Aparajita" pitchFamily="34" charset="0"/>
              <a:cs typeface="Aparajita" pitchFamily="34" charset="0"/>
            </a:endParaRPr>
          </a:p>
          <a:p>
            <a:r>
              <a:rPr lang="en-US" sz="2800" dirty="0">
                <a:solidFill>
                  <a:schemeClr val="accent1">
                    <a:lumMod val="50000"/>
                  </a:schemeClr>
                </a:solidFill>
                <a:latin typeface="Aparajita"/>
                <a:cs typeface="Aparajita"/>
              </a:rPr>
              <a:t>unstructured data.</a:t>
            </a:r>
            <a:r>
              <a:rPr lang="en-US" sz="2800" dirty="0">
                <a:latin typeface="Aparajita"/>
                <a:cs typeface="Aparajita"/>
              </a:rPr>
              <a:t> </a:t>
            </a:r>
          </a:p>
        </p:txBody>
      </p:sp>
      <p:pic>
        <p:nvPicPr>
          <p:cNvPr id="1026" name="Picture 2" descr="Image result for ai ml data science"/>
          <p:cNvPicPr>
            <a:picLocks noChangeAspect="1" noChangeArrowheads="1"/>
          </p:cNvPicPr>
          <p:nvPr/>
        </p:nvPicPr>
        <p:blipFill>
          <a:blip r:embed="rId2" cstate="print"/>
          <a:srcRect/>
          <a:stretch>
            <a:fillRect/>
          </a:stretch>
        </p:blipFill>
        <p:spPr bwMode="auto">
          <a:xfrm>
            <a:off x="3538856" y="3213463"/>
            <a:ext cx="5734050" cy="3213463"/>
          </a:xfrm>
          <a:prstGeom prst="rect">
            <a:avLst/>
          </a:prstGeom>
          <a:no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6E176-9BFD-472B-8DA3-79F4B06AA0ED}"/>
              </a:ext>
            </a:extLst>
          </p:cNvPr>
          <p:cNvSpPr txBox="1"/>
          <p:nvPr/>
        </p:nvSpPr>
        <p:spPr>
          <a:xfrm>
            <a:off x="3320249" y="532660"/>
            <a:ext cx="6889071" cy="461665"/>
          </a:xfrm>
          <a:prstGeom prst="rect">
            <a:avLst/>
          </a:prstGeom>
          <a:noFill/>
        </p:spPr>
        <p:txBody>
          <a:bodyPr wrap="square" rtlCol="0">
            <a:spAutoFit/>
          </a:bodyPr>
          <a:lstStyle/>
          <a:p>
            <a:r>
              <a:rPr lang="en-US" sz="2400" b="1" dirty="0">
                <a:solidFill>
                  <a:schemeClr val="accent1">
                    <a:lumMod val="50000"/>
                  </a:schemeClr>
                </a:solidFill>
                <a:latin typeface="Arial Rounded MT Bold" panose="020F0704030504030204" pitchFamily="34" charset="0"/>
                <a:cs typeface="Lucida Handwriting" panose="03010101010101010101" charset="0"/>
              </a:rPr>
              <a:t>INTRODUCTION TO NumPy AND Pandas</a:t>
            </a:r>
            <a:r>
              <a:rPr lang="en-US" b="1" dirty="0">
                <a:solidFill>
                  <a:schemeClr val="accent1">
                    <a:lumMod val="50000"/>
                  </a:schemeClr>
                </a:solidFill>
                <a:latin typeface="Arial Rounded MT Bold" panose="020F0704030504030204" pitchFamily="34" charset="0"/>
                <a:cs typeface="Lucida Handwriting" panose="03010101010101010101" charset="0"/>
              </a:rPr>
              <a:t> </a:t>
            </a:r>
            <a:endParaRPr lang="en-IN" b="1" dirty="0">
              <a:solidFill>
                <a:schemeClr val="accent1">
                  <a:lumMod val="50000"/>
                </a:schemeClr>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3D772211-8739-4142-A6FF-B708FC2479C8}"/>
              </a:ext>
            </a:extLst>
          </p:cNvPr>
          <p:cNvSpPr txBox="1"/>
          <p:nvPr/>
        </p:nvSpPr>
        <p:spPr>
          <a:xfrm>
            <a:off x="1722268" y="994325"/>
            <a:ext cx="10022889" cy="5170646"/>
          </a:xfrm>
          <a:prstGeom prst="rect">
            <a:avLst/>
          </a:prstGeom>
          <a:noFill/>
        </p:spPr>
        <p:txBody>
          <a:bodyPr wrap="square" rtlCol="0">
            <a:spAutoFit/>
          </a:bodyPr>
          <a:lstStyle/>
          <a:p>
            <a:pPr lvl="0"/>
            <a:r>
              <a:rPr lang="en-US" sz="2000" b="1" dirty="0">
                <a:solidFill>
                  <a:srgbClr val="002060"/>
                </a:solidFill>
                <a:latin typeface="Arial Black" panose="020B0A04020102020204" pitchFamily="34" charset="0"/>
              </a:rPr>
              <a:t>NumPy:</a:t>
            </a:r>
          </a:p>
          <a:p>
            <a:pPr lvl="0"/>
            <a:endParaRPr lang="en-US" b="1" dirty="0"/>
          </a:p>
          <a:p>
            <a:pPr lvl="0" algn="just"/>
            <a:r>
              <a:rPr lang="en-US" sz="2000" b="1" dirty="0">
                <a:solidFill>
                  <a:srgbClr val="002060"/>
                </a:solidFill>
                <a:latin typeface="Aparajita" panose="02020603050405020304" pitchFamily="18" charset="0"/>
                <a:cs typeface="Aparajita" panose="02020603050405020304" pitchFamily="18" charset="0"/>
              </a:rPr>
              <a:t>•        NumPy (Numeric Python) is a linear algebra library for python.</a:t>
            </a:r>
          </a:p>
          <a:p>
            <a:pPr lvl="0" algn="just"/>
            <a:r>
              <a:rPr lang="en-US" sz="2000" b="1" dirty="0">
                <a:solidFill>
                  <a:srgbClr val="002060"/>
                </a:solidFill>
                <a:latin typeface="Aparajita" panose="02020603050405020304" pitchFamily="18" charset="0"/>
                <a:cs typeface="Aparajita" panose="02020603050405020304" pitchFamily="18" charset="0"/>
              </a:rPr>
              <a:t>•	NumPy enriches the programming language Python with powerful data structure for efficient computation       	of multi-dimensional arrays and matrices.</a:t>
            </a:r>
          </a:p>
          <a:p>
            <a:pPr lvl="0" algn="just"/>
            <a:r>
              <a:rPr lang="en-US" sz="2000" b="1" dirty="0">
                <a:solidFill>
                  <a:srgbClr val="002060"/>
                </a:solidFill>
                <a:latin typeface="Aparajita" panose="02020603050405020304" pitchFamily="18" charset="0"/>
                <a:cs typeface="Aparajita" panose="02020603050405020304" pitchFamily="18" charset="0"/>
              </a:rPr>
              <a:t>•	The number of dimensions is the rank of the array; the shape of an array is a tuple of integers giving the 	size of the array along each dimension.</a:t>
            </a:r>
          </a:p>
          <a:p>
            <a:pPr lvl="0"/>
            <a:endParaRPr lang="en-US" dirty="0">
              <a:solidFill>
                <a:schemeClr val="accent1">
                  <a:lumMod val="50000"/>
                </a:schemeClr>
              </a:solidFill>
              <a:latin typeface="Aparajita" panose="02020603050405020304" pitchFamily="18" charset="0"/>
              <a:cs typeface="Aparajita" panose="02020603050405020304" pitchFamily="18" charset="0"/>
            </a:endParaRPr>
          </a:p>
          <a:p>
            <a:r>
              <a:rPr lang="en-US" sz="2000" b="1" dirty="0">
                <a:solidFill>
                  <a:srgbClr val="002060"/>
                </a:solidFill>
                <a:latin typeface="Arial Black" panose="020B0A04020102020204" pitchFamily="34" charset="0"/>
              </a:rPr>
              <a:t>Pandas:</a:t>
            </a:r>
          </a:p>
          <a:p>
            <a:pPr lvl="0"/>
            <a:r>
              <a:rPr lang="en-US" dirty="0"/>
              <a:t> </a:t>
            </a:r>
          </a:p>
          <a:p>
            <a:pPr lvl="0" algn="just"/>
            <a:r>
              <a:rPr lang="en-US" sz="2000" b="1" dirty="0">
                <a:solidFill>
                  <a:srgbClr val="002060"/>
                </a:solidFill>
                <a:latin typeface="Aparajita" panose="02020603050405020304" pitchFamily="18" charset="0"/>
                <a:cs typeface="Aparajita" panose="02020603050405020304" pitchFamily="18" charset="0"/>
              </a:rPr>
              <a:t>•	Pandas is the most popular python library that is used for data analysis.</a:t>
            </a:r>
          </a:p>
          <a:p>
            <a:pPr lvl="0" algn="just"/>
            <a:r>
              <a:rPr lang="en-US" sz="2000" b="1" dirty="0">
                <a:solidFill>
                  <a:srgbClr val="002060"/>
                </a:solidFill>
                <a:latin typeface="Aparajita" panose="02020603050405020304" pitchFamily="18" charset="0"/>
                <a:cs typeface="Aparajita" panose="02020603050405020304" pitchFamily="18" charset="0"/>
              </a:rPr>
              <a:t>•	It provides highly optimized performance with back-end source code is purely 	written in C or Python.</a:t>
            </a:r>
          </a:p>
          <a:p>
            <a:pPr lvl="0" algn="just"/>
            <a:r>
              <a:rPr lang="en-US" sz="2000" b="1" dirty="0">
                <a:solidFill>
                  <a:srgbClr val="002060"/>
                </a:solidFill>
                <a:latin typeface="Aparajita" panose="02020603050405020304" pitchFamily="18" charset="0"/>
                <a:cs typeface="Aparajita" panose="02020603050405020304" pitchFamily="18" charset="0"/>
              </a:rPr>
              <a:t>•	We analysis data in pandas with: </a:t>
            </a:r>
          </a:p>
          <a:p>
            <a:pPr lvl="0" algn="just"/>
            <a:r>
              <a:rPr lang="en-US" sz="2000" b="1" dirty="0">
                <a:solidFill>
                  <a:srgbClr val="002060"/>
                </a:solidFill>
                <a:latin typeface="Aparajita" panose="02020603050405020304" pitchFamily="18" charset="0"/>
                <a:cs typeface="Aparajita" panose="02020603050405020304" pitchFamily="18" charset="0"/>
              </a:rPr>
              <a:t>	    Series (1-d array)</a:t>
            </a:r>
          </a:p>
          <a:p>
            <a:pPr lvl="0" algn="just"/>
            <a:r>
              <a:rPr lang="en-US" sz="2000" b="1" dirty="0">
                <a:solidFill>
                  <a:srgbClr val="002060"/>
                </a:solidFill>
                <a:latin typeface="Aparajita" panose="02020603050405020304" pitchFamily="18" charset="0"/>
                <a:cs typeface="Aparajita" panose="02020603050405020304" pitchFamily="18" charset="0"/>
              </a:rPr>
              <a:t>	    Data Frame (2-d array)</a:t>
            </a:r>
          </a:p>
          <a:p>
            <a:pPr lvl="0"/>
            <a:endParaRPr lang="en-US" dirty="0"/>
          </a:p>
          <a:p>
            <a:pPr lvl="0"/>
            <a:endParaRPr lang="en-US" dirty="0"/>
          </a:p>
        </p:txBody>
      </p:sp>
    </p:spTree>
    <p:extLst>
      <p:ext uri="{BB962C8B-B14F-4D97-AF65-F5344CB8AC3E}">
        <p14:creationId xmlns:p14="http://schemas.microsoft.com/office/powerpoint/2010/main" val="1551421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73703-919A-423C-800B-E04319EBF944}"/>
              </a:ext>
            </a:extLst>
          </p:cNvPr>
          <p:cNvSpPr txBox="1"/>
          <p:nvPr/>
        </p:nvSpPr>
        <p:spPr>
          <a:xfrm>
            <a:off x="2840854" y="834501"/>
            <a:ext cx="6853562" cy="523220"/>
          </a:xfrm>
          <a:prstGeom prst="rect">
            <a:avLst/>
          </a:prstGeom>
          <a:noFill/>
        </p:spPr>
        <p:txBody>
          <a:bodyPr wrap="square" rtlCol="0">
            <a:spAutoFit/>
          </a:bodyPr>
          <a:lstStyle/>
          <a:p>
            <a:r>
              <a:rPr lang="en-US" sz="2800" b="1" dirty="0">
                <a:solidFill>
                  <a:schemeClr val="accent1">
                    <a:lumMod val="50000"/>
                  </a:schemeClr>
                </a:solidFill>
                <a:latin typeface="Arial Rounded MT Bold" panose="020F0704030504030204" pitchFamily="34" charset="0"/>
                <a:cs typeface="Lucida Handwriting" panose="03010101010101010101" charset="0"/>
              </a:rPr>
              <a:t>         Titanic  Survival  Data   </a:t>
            </a:r>
            <a:endParaRPr lang="en-IN" sz="2800" b="1" dirty="0">
              <a:solidFill>
                <a:schemeClr val="accent1">
                  <a:lumMod val="50000"/>
                </a:schemeClr>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74AF4290-D75F-45B4-9FD8-59D6AF8BC7A6}"/>
              </a:ext>
            </a:extLst>
          </p:cNvPr>
          <p:cNvSpPr txBox="1"/>
          <p:nvPr/>
        </p:nvSpPr>
        <p:spPr>
          <a:xfrm>
            <a:off x="1944211" y="2396971"/>
            <a:ext cx="9419207" cy="1588640"/>
          </a:xfrm>
          <a:prstGeom prst="rect">
            <a:avLst/>
          </a:prstGeom>
          <a:noFill/>
        </p:spPr>
        <p:txBody>
          <a:bodyPr wrap="square" rtlCol="0">
            <a:spAutoFit/>
          </a:bodyPr>
          <a:lstStyle/>
          <a:p>
            <a:pPr marL="228600" marR="0" algn="ctr">
              <a:lnSpc>
                <a:spcPct val="106000"/>
              </a:lnSpc>
              <a:spcBef>
                <a:spcPts val="0"/>
              </a:spcBef>
              <a:spcAft>
                <a:spcPts val="800"/>
              </a:spcAft>
            </a:pPr>
            <a:r>
              <a:rPr lang="en-US" sz="800" dirty="0">
                <a:solidFill>
                  <a:srgbClr val="002060"/>
                </a:solidFill>
                <a:latin typeface="Arial Black" panose="020B0A04020102020204" pitchFamily="34" charset="0"/>
                <a:ea typeface="Calibri" panose="020F0502020204030204" pitchFamily="34" charset="0"/>
                <a:cs typeface="Times New Roman" panose="02020603050405020304" pitchFamily="18" charset="0"/>
              </a:rPr>
              <a:t> </a:t>
            </a:r>
            <a:endParaRPr lang="en-US" sz="1000" dirty="0">
              <a:solidFill>
                <a:srgbClr val="002060"/>
              </a:solidFill>
              <a:latin typeface="Arial Black" panose="020B0A040201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dirty="0">
                <a:solidFill>
                  <a:srgbClr val="002060"/>
                </a:solidFill>
                <a:latin typeface="Arial Black" panose="020B0A04020102020204" pitchFamily="34" charset="0"/>
                <a:ea typeface="Calibri" panose="020F0502020204030204" pitchFamily="34" charset="0"/>
                <a:cs typeface="Calibri" panose="020F0502020204030204" pitchFamily="34" charset="0"/>
              </a:rPr>
              <a:t>“Titanic Survival Prediction” problem: We are asked to analyze the  passenger travelling survived or not during the tragedy .</a:t>
            </a:r>
            <a:endParaRPr lang="en-US" dirty="0">
              <a:solidFill>
                <a:srgbClr val="002060"/>
              </a:solidFill>
              <a:latin typeface="Arial Black" panose="020B0A0402010202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pPr>
            <a:r>
              <a:rPr lang="en-US" dirty="0">
                <a:solidFill>
                  <a:srgbClr val="002060"/>
                </a:solidFill>
                <a:latin typeface="Arial Black" panose="020B0A04020102020204" pitchFamily="34" charset="0"/>
                <a:ea typeface="Calibri" panose="020F0502020204030204" pitchFamily="34" charset="0"/>
                <a:cs typeface="Calibri" panose="020F0502020204030204" pitchFamily="34" charset="0"/>
              </a:rPr>
              <a:t>Aim: Our aim was to try to find and analyze which person survived  and to show the different graphs of the tragedy .</a:t>
            </a:r>
            <a:endParaRPr lang="en-US" dirty="0">
              <a:solidFill>
                <a:srgbClr val="002060"/>
              </a:solidFill>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0089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5225A3-D53F-4059-87DA-6D46CB628FCB}"/>
              </a:ext>
            </a:extLst>
          </p:cNvPr>
          <p:cNvSpPr txBox="1"/>
          <p:nvPr/>
        </p:nvSpPr>
        <p:spPr>
          <a:xfrm>
            <a:off x="2112885" y="559293"/>
            <a:ext cx="8380519" cy="523220"/>
          </a:xfrm>
          <a:prstGeom prst="rect">
            <a:avLst/>
          </a:prstGeom>
          <a:noFill/>
        </p:spPr>
        <p:txBody>
          <a:bodyPr wrap="square" rtlCol="0">
            <a:spAutoFit/>
          </a:bodyPr>
          <a:lstStyle/>
          <a:p>
            <a:r>
              <a:rPr lang="en-US" sz="2800" b="1" dirty="0">
                <a:solidFill>
                  <a:schemeClr val="accent1">
                    <a:lumMod val="50000"/>
                  </a:schemeClr>
                </a:solidFill>
                <a:latin typeface="Arial Rounded MT Bold" panose="020F0704030504030204" pitchFamily="34" charset="0"/>
                <a:cs typeface="Lucida Handwriting" panose="03010101010101010101" charset="0"/>
              </a:rPr>
              <a:t>                          Displaying The  File</a:t>
            </a:r>
            <a:endParaRPr lang="en-IN" sz="2800" b="1" dirty="0">
              <a:solidFill>
                <a:schemeClr val="accent1">
                  <a:lumMod val="50000"/>
                </a:schemeClr>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0E2B869F-2ACF-44C9-A201-66430602C539}"/>
              </a:ext>
            </a:extLst>
          </p:cNvPr>
          <p:cNvSpPr txBox="1"/>
          <p:nvPr/>
        </p:nvSpPr>
        <p:spPr>
          <a:xfrm>
            <a:off x="1748901" y="1340528"/>
            <a:ext cx="9570128" cy="4847208"/>
          </a:xfrm>
          <a:prstGeom prst="rect">
            <a:avLst/>
          </a:prstGeom>
          <a:noFill/>
        </p:spPr>
        <p:txBody>
          <a:bodyPr wrap="square" rtlCol="0">
            <a:spAutoFit/>
          </a:bodyPr>
          <a:lstStyle/>
          <a:p>
            <a:endParaRPr lang="en-IN" dirty="0"/>
          </a:p>
        </p:txBody>
      </p:sp>
      <p:pic>
        <p:nvPicPr>
          <p:cNvPr id="6" name="Picture 5" descr="C:\Users\asus\Pictures\Screenshots\Screenshot (6).pngScreenshot (6)">
            <a:extLst>
              <a:ext uri="{FF2B5EF4-FFF2-40B4-BE49-F238E27FC236}">
                <a16:creationId xmlns:a16="http://schemas.microsoft.com/office/drawing/2014/main" id="{51FCF821-5A3B-44AB-B50A-BFB549711C05}"/>
              </a:ext>
            </a:extLst>
          </p:cNvPr>
          <p:cNvPicPr>
            <a:picLocks noChangeAspect="1"/>
          </p:cNvPicPr>
          <p:nvPr/>
        </p:nvPicPr>
        <p:blipFill>
          <a:blip r:embed="rId2" cstate="print"/>
          <a:srcRect/>
          <a:stretch>
            <a:fillRect/>
          </a:stretch>
        </p:blipFill>
        <p:spPr>
          <a:xfrm>
            <a:off x="1748901" y="1329818"/>
            <a:ext cx="9792069" cy="4822433"/>
          </a:xfrm>
          <a:prstGeom prst="rect">
            <a:avLst/>
          </a:prstGeom>
        </p:spPr>
      </p:pic>
    </p:spTree>
    <p:extLst>
      <p:ext uri="{BB962C8B-B14F-4D97-AF65-F5344CB8AC3E}">
        <p14:creationId xmlns:p14="http://schemas.microsoft.com/office/powerpoint/2010/main" val="558683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37C51-D8C1-4217-9586-3B93A81D4E00}"/>
              </a:ext>
            </a:extLst>
          </p:cNvPr>
          <p:cNvSpPr txBox="1"/>
          <p:nvPr/>
        </p:nvSpPr>
        <p:spPr>
          <a:xfrm>
            <a:off x="2902999" y="408373"/>
            <a:ext cx="6791417" cy="523220"/>
          </a:xfrm>
          <a:prstGeom prst="rect">
            <a:avLst/>
          </a:prstGeom>
          <a:noFill/>
        </p:spPr>
        <p:txBody>
          <a:bodyPr wrap="square" rtlCol="0">
            <a:spAutoFit/>
          </a:bodyPr>
          <a:lstStyle/>
          <a:p>
            <a:r>
              <a:rPr lang="en-US" sz="2800" b="1" dirty="0">
                <a:solidFill>
                  <a:schemeClr val="accent1">
                    <a:lumMod val="50000"/>
                  </a:schemeClr>
                </a:solidFill>
                <a:latin typeface="Arial Rounded MT Bold" panose="020F0704030504030204" pitchFamily="34" charset="0"/>
                <a:cs typeface="Lucida Handwriting" panose="03010101010101010101" charset="0"/>
              </a:rPr>
              <a:t>    Convert Titanic excel on Pandas DF</a:t>
            </a:r>
            <a:endParaRPr lang="en-IN" sz="2800" b="1" dirty="0">
              <a:solidFill>
                <a:schemeClr val="accent1">
                  <a:lumMod val="50000"/>
                </a:schemeClr>
              </a:solidFill>
              <a:latin typeface="Arial Rounded MT Bold" panose="020F0704030504030204" pitchFamily="34" charset="0"/>
            </a:endParaRPr>
          </a:p>
        </p:txBody>
      </p:sp>
      <p:pic>
        <p:nvPicPr>
          <p:cNvPr id="4" name="Picture 3" descr="C:\Users\asus\Pictures\Screenshots\Screenshot (8).pngScreenshot (8)">
            <a:extLst>
              <a:ext uri="{FF2B5EF4-FFF2-40B4-BE49-F238E27FC236}">
                <a16:creationId xmlns:a16="http://schemas.microsoft.com/office/drawing/2014/main" id="{5F5A7781-F396-4549-9663-53C6085DCE0E}"/>
              </a:ext>
            </a:extLst>
          </p:cNvPr>
          <p:cNvPicPr>
            <a:picLocks noChangeAspect="1"/>
          </p:cNvPicPr>
          <p:nvPr/>
        </p:nvPicPr>
        <p:blipFill>
          <a:blip r:embed="rId2" cstate="print"/>
          <a:srcRect t="1148" b="1148"/>
          <a:stretch>
            <a:fillRect/>
          </a:stretch>
        </p:blipFill>
        <p:spPr>
          <a:xfrm>
            <a:off x="2467992" y="1091953"/>
            <a:ext cx="9015248" cy="5185022"/>
          </a:xfrm>
          <a:prstGeom prst="rect">
            <a:avLst/>
          </a:prstGeom>
        </p:spPr>
      </p:pic>
    </p:spTree>
    <p:extLst>
      <p:ext uri="{BB962C8B-B14F-4D97-AF65-F5344CB8AC3E}">
        <p14:creationId xmlns:p14="http://schemas.microsoft.com/office/powerpoint/2010/main" val="2669853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384E3-FE54-4D6F-B739-F816AE10C607}"/>
              </a:ext>
            </a:extLst>
          </p:cNvPr>
          <p:cNvSpPr txBox="1"/>
          <p:nvPr/>
        </p:nvSpPr>
        <p:spPr>
          <a:xfrm>
            <a:off x="4839810" y="523782"/>
            <a:ext cx="4570521" cy="584775"/>
          </a:xfrm>
          <a:prstGeom prst="rect">
            <a:avLst/>
          </a:prstGeom>
          <a:noFill/>
        </p:spPr>
        <p:txBody>
          <a:bodyPr wrap="square" rtlCol="0">
            <a:spAutoFit/>
          </a:bodyPr>
          <a:lstStyle/>
          <a:p>
            <a:r>
              <a:rPr lang="en-IN" sz="3200" b="1" dirty="0">
                <a:solidFill>
                  <a:schemeClr val="accent1">
                    <a:lumMod val="50000"/>
                  </a:schemeClr>
                </a:solidFill>
                <a:latin typeface="Arial Rounded MT Bold" panose="020F0704030504030204" pitchFamily="34" charset="0"/>
              </a:rPr>
              <a:t>Data</a:t>
            </a:r>
            <a:r>
              <a:rPr lang="en-IN" sz="3200" b="1" dirty="0">
                <a:solidFill>
                  <a:schemeClr val="accent1">
                    <a:lumMod val="50000"/>
                  </a:schemeClr>
                </a:solidFill>
              </a:rPr>
              <a:t> </a:t>
            </a:r>
            <a:r>
              <a:rPr lang="en-IN" sz="3200" b="1" dirty="0">
                <a:solidFill>
                  <a:schemeClr val="accent1">
                    <a:lumMod val="50000"/>
                  </a:schemeClr>
                </a:solidFill>
                <a:latin typeface="Arial Rounded MT Bold" panose="020F0704030504030204" pitchFamily="34" charset="0"/>
              </a:rPr>
              <a:t>Wrangling</a:t>
            </a:r>
          </a:p>
        </p:txBody>
      </p:sp>
      <p:pic>
        <p:nvPicPr>
          <p:cNvPr id="6" name="Picture 5">
            <a:extLst>
              <a:ext uri="{FF2B5EF4-FFF2-40B4-BE49-F238E27FC236}">
                <a16:creationId xmlns:a16="http://schemas.microsoft.com/office/drawing/2014/main" id="{9002DFFE-7F36-401D-9CDE-7A3207E124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8498" y="1482571"/>
            <a:ext cx="9774314" cy="4744427"/>
          </a:xfrm>
          <a:prstGeom prst="rect">
            <a:avLst/>
          </a:prstGeom>
        </p:spPr>
      </p:pic>
    </p:spTree>
    <p:extLst>
      <p:ext uri="{BB962C8B-B14F-4D97-AF65-F5344CB8AC3E}">
        <p14:creationId xmlns:p14="http://schemas.microsoft.com/office/powerpoint/2010/main" val="332089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410</TotalTime>
  <Words>211</Words>
  <Application>Microsoft Office PowerPoint</Application>
  <PresentationFormat>Widescreen</PresentationFormat>
  <Paragraphs>70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Parallax</vt:lpstr>
      <vt:lpstr>TITANIC SURVIVAL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SURVIVAL PREDICTION</dc:title>
  <dc:creator>Shreya Sinha</dc:creator>
  <cp:lastModifiedBy>HP</cp:lastModifiedBy>
  <cp:revision>38</cp:revision>
  <dcterms:created xsi:type="dcterms:W3CDTF">2020-02-26T15:44:42Z</dcterms:created>
  <dcterms:modified xsi:type="dcterms:W3CDTF">2020-02-28T06:51:16Z</dcterms:modified>
</cp:coreProperties>
</file>