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9" r:id="rId7"/>
    <p:sldId id="262" r:id="rId8"/>
    <p:sldId id="263" r:id="rId9"/>
    <p:sldId id="278" r:id="rId10"/>
    <p:sldId id="279" r:id="rId11"/>
    <p:sldId id="280" r:id="rId12"/>
    <p:sldId id="281" r:id="rId13"/>
    <p:sldId id="282" r:id="rId14"/>
    <p:sldId id="283"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2AC24A9-CCB6-4F8D-B8DB-C2F3692CFA5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02AC24A9-CCB6-4F8D-B8DB-C2F3692CFA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2AC24A9-CCB6-4F8D-B8DB-C2F3692CFA5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AC24A9-CCB6-4F8D-B8DB-C2F3692CFA5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2AC24A9-CCB6-4F8D-B8DB-C2F3692CFA5A}"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02AC24A9-CCB6-4F8D-B8DB-C2F3692CFA5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02AC24A9-CCB6-4F8D-B8DB-C2F3692CFA5A}"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B2DC25EE-239B-4C5F-AAD1-255A7D5F1E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1555" y="1017270"/>
            <a:ext cx="8825865" cy="2745105"/>
          </a:xfrm>
        </p:spPr>
        <p:txBody>
          <a:bodyPr>
            <a:normAutofit/>
          </a:bodyPr>
          <a:lstStyle/>
          <a:p>
            <a:pPr marL="0" indent="0" algn="r"/>
            <a:r>
              <a:rPr lang="en-US" sz="8000" dirty="0">
                <a:latin typeface="Viner Hand ITC" panose="03070502030502020203" charset="0"/>
                <a:cs typeface="Viner Hand ITC" panose="03070502030502020203" charset="0"/>
              </a:rPr>
              <a:t>TITANIC</a:t>
            </a:r>
            <a:endParaRPr lang="en-US" sz="8000" dirty="0">
              <a:latin typeface="Viner Hand ITC" panose="03070502030502020203" charset="0"/>
              <a:cs typeface="Viner Hand ITC" panose="03070502030502020203" charset="0"/>
            </a:endParaRPr>
          </a:p>
        </p:txBody>
      </p:sp>
      <p:sp>
        <p:nvSpPr>
          <p:cNvPr id="3" name="Subtitle 2"/>
          <p:cNvSpPr>
            <a:spLocks noGrp="1"/>
          </p:cNvSpPr>
          <p:nvPr>
            <p:ph type="subTitle" idx="1"/>
          </p:nvPr>
        </p:nvSpPr>
        <p:spPr>
          <a:xfrm flipH="1">
            <a:off x="9934894" y="2117308"/>
            <a:ext cx="45719" cy="861420"/>
          </a:xfrm>
        </p:spPr>
        <p:txBody>
          <a:bodyPr>
            <a:normAutofit/>
          </a:bodyPr>
          <a:lstStyle/>
          <a:p>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Class wise passengers</a:t>
            </a:r>
            <a:endParaRPr lang="en-US">
              <a:latin typeface="Lucida Handwriting" panose="03010101010101010101" charset="0"/>
              <a:cs typeface="Lucida Handwriting" panose="03010101010101010101" charset="0"/>
            </a:endParaRPr>
          </a:p>
        </p:txBody>
      </p:sp>
      <p:pic>
        <p:nvPicPr>
          <p:cNvPr id="4" name="Content Placeholder 3" descr="Screenshot (18)"/>
          <p:cNvPicPr>
            <a:picLocks noChangeAspect="1"/>
          </p:cNvPicPr>
          <p:nvPr>
            <p:ph idx="1"/>
          </p:nvPr>
        </p:nvPicPr>
        <p:blipFill>
          <a:blip r:embed="rId1"/>
          <a:stretch>
            <a:fillRect/>
          </a:stretch>
        </p:blipFill>
        <p:spPr>
          <a:xfrm>
            <a:off x="2072640" y="1600200"/>
            <a:ext cx="8046085" cy="4526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Passengers class wise ,gender wise</a:t>
            </a:r>
            <a:endParaRPr lang="en-US">
              <a:latin typeface="Lucida Handwriting" panose="03010101010101010101" charset="0"/>
              <a:cs typeface="Lucida Handwriting" panose="03010101010101010101" charset="0"/>
            </a:endParaRPr>
          </a:p>
        </p:txBody>
      </p:sp>
      <p:pic>
        <p:nvPicPr>
          <p:cNvPr id="4" name="Content Placeholder 3" descr="Screenshot (19)"/>
          <p:cNvPicPr>
            <a:picLocks noChangeAspect="1"/>
          </p:cNvPicPr>
          <p:nvPr>
            <p:ph idx="1"/>
          </p:nvPr>
        </p:nvPicPr>
        <p:blipFill>
          <a:blip r:embed="rId1"/>
          <a:stretch>
            <a:fillRect/>
          </a:stretch>
        </p:blipFill>
        <p:spPr>
          <a:xfrm>
            <a:off x="2072640" y="1600200"/>
            <a:ext cx="8046085" cy="4526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Classwise survival vs non survival</a:t>
            </a:r>
            <a:endParaRPr lang="en-US">
              <a:latin typeface="Lucida Handwriting" panose="03010101010101010101" charset="0"/>
              <a:cs typeface="Lucida Handwriting" panose="03010101010101010101" charset="0"/>
            </a:endParaRPr>
          </a:p>
        </p:txBody>
      </p:sp>
      <p:pic>
        <p:nvPicPr>
          <p:cNvPr id="4" name="Content Placeholder 3" descr="Screenshot (20)"/>
          <p:cNvPicPr>
            <a:picLocks noChangeAspect="1"/>
          </p:cNvPicPr>
          <p:nvPr>
            <p:ph idx="1"/>
          </p:nvPr>
        </p:nvPicPr>
        <p:blipFill>
          <a:blip r:embed="rId1"/>
          <a:stretch>
            <a:fillRect/>
          </a:stretch>
        </p:blipFill>
        <p:spPr>
          <a:xfrm>
            <a:off x="2072640" y="1600200"/>
            <a:ext cx="8046085" cy="45262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Class wise survival vs non survival of child</a:t>
            </a:r>
            <a:endParaRPr lang="en-US">
              <a:latin typeface="Lucida Handwriting" panose="03010101010101010101" charset="0"/>
              <a:cs typeface="Lucida Handwriting" panose="03010101010101010101" charset="0"/>
            </a:endParaRPr>
          </a:p>
        </p:txBody>
      </p:sp>
      <p:pic>
        <p:nvPicPr>
          <p:cNvPr id="4" name="Content Placeholder 3" descr="Screenshot (21)"/>
          <p:cNvPicPr>
            <a:picLocks noChangeAspect="1"/>
          </p:cNvPicPr>
          <p:nvPr>
            <p:ph idx="1"/>
          </p:nvPr>
        </p:nvPicPr>
        <p:blipFill>
          <a:blip r:embed="rId1"/>
          <a:stretch>
            <a:fillRect/>
          </a:stretch>
        </p:blipFill>
        <p:spPr>
          <a:xfrm>
            <a:off x="2072640" y="1600200"/>
            <a:ext cx="8046085" cy="45262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Total PASSengers and survivors in different age group</a:t>
            </a:r>
            <a:endParaRPr lang="en-US">
              <a:latin typeface="Lucida Handwriting" panose="03010101010101010101" charset="0"/>
              <a:cs typeface="Lucida Handwriting" panose="03010101010101010101" charset="0"/>
            </a:endParaRPr>
          </a:p>
        </p:txBody>
      </p:sp>
      <p:pic>
        <p:nvPicPr>
          <p:cNvPr id="4" name="Content Placeholder 3" descr="Screenshot (22)"/>
          <p:cNvPicPr>
            <a:picLocks noChangeAspect="1"/>
          </p:cNvPicPr>
          <p:nvPr>
            <p:ph idx="1"/>
          </p:nvPr>
        </p:nvPicPr>
        <p:blipFill>
          <a:blip r:embed="rId1"/>
          <a:stretch>
            <a:fillRect/>
          </a:stretch>
        </p:blipFill>
        <p:spPr>
          <a:xfrm>
            <a:off x="2072640" y="1600200"/>
            <a:ext cx="9385935" cy="52800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CONCLUSION</a:t>
            </a:r>
            <a:endParaRPr lang="en-US">
              <a:latin typeface="Lucida Handwriting" panose="03010101010101010101" charset="0"/>
              <a:cs typeface="Lucida Handwriting" panose="03010101010101010101" charset="0"/>
            </a:endParaRPr>
          </a:p>
        </p:txBody>
      </p:sp>
      <p:sp>
        <p:nvSpPr>
          <p:cNvPr id="3" name="Content Placeholder 2"/>
          <p:cNvSpPr>
            <a:spLocks noGrp="1"/>
          </p:cNvSpPr>
          <p:nvPr>
            <p:ph idx="1"/>
          </p:nvPr>
        </p:nvSpPr>
        <p:spPr/>
        <p:txBody>
          <a:bodyPr/>
          <a:p>
            <a:r>
              <a:rPr lang="en-US" sz="2000"/>
              <a:t>Machine learning is an application of artificial intelligence (AI) that provides systems the ability to automatically learn and improve from experience without being explicitly programmed. The process of learning begins with observations or data, such as examples, direct experience, or instruction, in order to look for patterns in data and make better decisions in the future, based on the examples that we provide. The primary aim is to allow the computers learn automatically without human intervention or assistance and adjust actions accordingly.</a:t>
            </a:r>
            <a:endParaRPr lang="en-US" sz="2000"/>
          </a:p>
          <a:p>
            <a:r>
              <a:rPr lang="en-US" sz="2000"/>
              <a:t>Our aim by " titanic survival prediction" is to try to analyze the  number of survivals of different gender and different classes and different age group.</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Lucida Handwriting" panose="03010101010101010101" charset="0"/>
                <a:cs typeface="Lucida Handwriting" panose="03010101010101010101" charset="0"/>
              </a:rPr>
              <a:t>INTRODUCTION</a:t>
            </a:r>
            <a:endParaRPr lang="en-US" dirty="0">
              <a:latin typeface="Lucida Handwriting" panose="03010101010101010101" charset="0"/>
              <a:cs typeface="Lucida Handwriting" panose="03010101010101010101" charset="0"/>
            </a:endParaRPr>
          </a:p>
        </p:txBody>
      </p:sp>
      <p:sp>
        <p:nvSpPr>
          <p:cNvPr id="3" name="TextBox 2"/>
          <p:cNvSpPr txBox="1"/>
          <p:nvPr/>
        </p:nvSpPr>
        <p:spPr>
          <a:xfrm>
            <a:off x="674703" y="1711911"/>
            <a:ext cx="11017188" cy="6993255"/>
          </a:xfrm>
          <a:prstGeom prst="rect">
            <a:avLst/>
          </a:prstGeom>
          <a:noFill/>
        </p:spPr>
        <p:txBody>
          <a:bodyPr wrap="square" rtlCol="0">
            <a:spAutoFit/>
          </a:bodyPr>
          <a:lstStyle/>
          <a:p>
            <a:pPr lvl="1"/>
            <a:r>
              <a:rPr lang="en-US" sz="2000" b="1" dirty="0">
                <a:sym typeface="+mn-ea"/>
              </a:rPr>
              <a:t>Python: </a:t>
            </a:r>
            <a:r>
              <a:rPr lang="en-US" sz="2000" dirty="0">
                <a:sym typeface="+mn-ea"/>
              </a:rPr>
              <a:t>Python is a clear and powerful object-oriented programming language, co Ruby, Scheme or</a:t>
            </a:r>
            <a:endParaRPr lang="en-US" sz="2000" dirty="0"/>
          </a:p>
          <a:p>
            <a:pPr lvl="1" algn="just"/>
            <a:r>
              <a:rPr lang="en-US" sz="2000" dirty="0">
                <a:sym typeface="+mn-ea"/>
              </a:rPr>
              <a:t> Ruby, Scheme or Java.</a:t>
            </a:r>
            <a:endParaRPr lang="en-US" sz="2000" dirty="0"/>
          </a:p>
          <a:p>
            <a:pPr lvl="1" algn="just"/>
            <a:endParaRPr lang="en-US" sz="2000" dirty="0"/>
          </a:p>
          <a:p>
            <a:pPr marL="342900" marR="0" lvl="0" indent="-342900">
              <a:lnSpc>
                <a:spcPct val="106000"/>
              </a:lnSpc>
              <a:spcBef>
                <a:spcPts val="0"/>
              </a:spcBef>
              <a:spcAft>
                <a:spcPts val="800"/>
              </a:spcAft>
              <a:buFont typeface="Wingdings" panose="05000000000000000000" pitchFamily="2" charset="2"/>
              <a:buChar char=""/>
            </a:pPr>
            <a:r>
              <a:rPr lang="en-US" sz="2000" dirty="0">
                <a:sym typeface="+mn-ea"/>
              </a:rPr>
              <a:t> </a:t>
            </a:r>
            <a:r>
              <a:rPr lang="en-US" sz="2000" b="1" dirty="0">
                <a:latin typeface="Calibri" panose="020F0502020204030204" pitchFamily="34" charset="0"/>
                <a:ea typeface="Calibri" panose="020F0502020204030204" pitchFamily="34" charset="0"/>
                <a:cs typeface="Times New Roman" panose="02020603050405020304" pitchFamily="18" charset="0"/>
                <a:sym typeface="+mn-ea"/>
              </a:rPr>
              <a:t>Python Features: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r>
              <a:rPr lang="en-US" sz="2000" dirty="0">
                <a:sym typeface="+mn-ea"/>
              </a:rPr>
              <a:t>•	Comes with a large standard library that support many common programming task such as connecting to web servers, searching text with regular expressions, reading and modifying files.</a:t>
            </a:r>
            <a:endParaRPr lang="en-US" sz="2000" dirty="0"/>
          </a:p>
          <a:p>
            <a:pPr lvl="1" algn="just"/>
            <a:r>
              <a:rPr lang="en-US" sz="2000" dirty="0">
                <a:sym typeface="+mn-ea"/>
              </a:rPr>
              <a:t>•	Runs anywhere, including Mac OS X, Windows, Linux and Unix with unofficial builds also available for Android and iOS.</a:t>
            </a:r>
            <a:endParaRPr lang="en-US" sz="2000" dirty="0"/>
          </a:p>
          <a:p>
            <a:pPr lvl="1" algn="just"/>
            <a:r>
              <a:rPr lang="en-US" sz="2000" dirty="0">
                <a:sym typeface="+mn-ea"/>
              </a:rPr>
              <a:t>•	Uses an elegant syntax, making the programs we write easier to read.</a:t>
            </a:r>
            <a:endParaRPr lang="en-US" sz="2000" dirty="0"/>
          </a:p>
          <a:p>
            <a:pPr lvl="1" algn="just"/>
            <a:endParaRPr lang="en-US" sz="2000" dirty="0"/>
          </a:p>
          <a:p>
            <a:pPr marL="342900" marR="0" lvl="0" indent="-342900">
              <a:lnSpc>
                <a:spcPct val="106000"/>
              </a:lnSpc>
              <a:spcBef>
                <a:spcPts val="0"/>
              </a:spcBef>
              <a:spcAft>
                <a:spcPts val="800"/>
              </a:spcAft>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Times New Roman" panose="02020603050405020304" pitchFamily="18" charset="0"/>
                <a:sym typeface="+mn-ea"/>
              </a:rPr>
              <a:t>Python’s Programming Language Features:</a:t>
            </a:r>
            <a:endParaRPr lang="en-US" sz="2000" b="1"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sym typeface="+mn-ea"/>
              </a:rPr>
              <a:t>          •	Python support object-oriented programming with classes and multiple inheritance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6000"/>
              </a:lnSpc>
              <a:spcBef>
                <a:spcPts val="0"/>
              </a:spcBef>
              <a:spcAft>
                <a:spcPts val="800"/>
              </a:spcAft>
            </a:pPr>
            <a:r>
              <a:rPr lang="en-US" sz="2000" dirty="0">
                <a:latin typeface="Calibri" panose="020F0502020204030204" pitchFamily="34" charset="0"/>
                <a:ea typeface="Calibri" panose="020F0502020204030204" pitchFamily="34" charset="0"/>
                <a:cs typeface="Times New Roman" panose="02020603050405020304" pitchFamily="18" charset="0"/>
                <a:sym typeface="+mn-ea"/>
              </a:rPr>
              <a:t>       •	Data types are strongly and dynamically typed. Mixed incompatible type (e.g. Attempting to add      a string and a number) causes an exception to be raised, so errors are caught sooner.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endParaRPr lang="en-US" sz="2000" dirty="0"/>
          </a:p>
          <a:p>
            <a:pPr lvl="1"/>
            <a:r>
              <a:rPr lang="en-US" sz="2000" dirty="0">
                <a:sym typeface="+mn-ea"/>
              </a:rPr>
              <a:t>                                                        </a:t>
            </a:r>
            <a:endParaRPr lang="en-US" sz="2000" dirty="0"/>
          </a:p>
          <a:p>
            <a:pPr lvl="1"/>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lvl="1" algn="just"/>
            <a:endParaRPr lang="en-US" dirty="0"/>
          </a:p>
          <a:p>
            <a:pPr lvl="1"/>
            <a:r>
              <a:rPr lang="en-US" dirty="0"/>
              <a:t>                                                        </a:t>
            </a:r>
            <a:endParaRPr lang="en-US" sz="12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2385"/>
            <a:ext cx="11055350" cy="2189480"/>
          </a:xfrm>
        </p:spPr>
        <p:txBody>
          <a:bodyPr>
            <a:normAutofit/>
          </a:bodyPr>
          <a:lstStyle/>
          <a:p>
            <a:r>
              <a:rPr lang="en-US" dirty="0">
                <a:effectLst/>
                <a:latin typeface="Lucida Handwriting" panose="03010101010101010101" charset="0"/>
                <a:cs typeface="Lucida Handwriting" panose="03010101010101010101" charset="0"/>
              </a:rPr>
              <a:t>INTRODUCTION TO MACHINE LEARNINIG</a:t>
            </a:r>
            <a:br>
              <a:rPr lang="en-US" dirty="0">
                <a:effectLst/>
              </a:rPr>
            </a:br>
            <a:endParaRPr lang="en-US" dirty="0"/>
          </a:p>
        </p:txBody>
      </p:sp>
      <p:sp>
        <p:nvSpPr>
          <p:cNvPr id="3" name="TextBox 2"/>
          <p:cNvSpPr txBox="1"/>
          <p:nvPr/>
        </p:nvSpPr>
        <p:spPr>
          <a:xfrm>
            <a:off x="798990" y="2157274"/>
            <a:ext cx="10866268" cy="4247317"/>
          </a:xfrm>
          <a:prstGeom prst="rect">
            <a:avLst/>
          </a:prstGeom>
          <a:noFill/>
        </p:spPr>
        <p:txBody>
          <a:bodyPr wrap="square" rtlCol="0">
            <a:spAutoFit/>
          </a:bodyPr>
          <a:lstStyle/>
          <a:p>
            <a:r>
              <a:rPr lang="en-US" dirty="0"/>
              <a:t>Machine learning is an application of artificial intelligence (AI) that provides system the ability to automatically learn and improve from experience without being explicitly programmed. Machine learning focuses on the development of computer programs</a:t>
            </a:r>
            <a:r>
              <a:rPr lang="en-US" b="1" dirty="0"/>
              <a:t> </a:t>
            </a:r>
            <a:r>
              <a:rPr lang="en-US" dirty="0"/>
              <a:t>that can access data and use it learn for themselves</a:t>
            </a:r>
            <a:endParaRPr lang="en-US" dirty="0"/>
          </a:p>
          <a:p>
            <a:r>
              <a:rPr lang="en-US" dirty="0"/>
              <a:t>The primary aim is to allow the computers learn automatically</a:t>
            </a:r>
            <a:r>
              <a:rPr lang="en-US" b="1" dirty="0"/>
              <a:t> </a:t>
            </a:r>
            <a:r>
              <a:rPr lang="en-US" dirty="0"/>
              <a:t>without human intervention or assistance and adjust actions accordingly.</a:t>
            </a:r>
            <a:endParaRPr lang="en-US" dirty="0"/>
          </a:p>
          <a:p>
            <a:endParaRPr lang="en-US" dirty="0"/>
          </a:p>
          <a:p>
            <a:r>
              <a:rPr lang="en-US" b="1" dirty="0"/>
              <a:t>Applications:</a:t>
            </a:r>
            <a:endParaRPr lang="en-US" dirty="0"/>
          </a:p>
          <a:p>
            <a:r>
              <a:rPr lang="en-US" dirty="0"/>
              <a:t>•	Handwriting Recognition                                          </a:t>
            </a:r>
            <a:endParaRPr lang="en-US" dirty="0"/>
          </a:p>
          <a:p>
            <a:r>
              <a:rPr lang="en-US" dirty="0"/>
              <a:t>•	Medical Diagnosis</a:t>
            </a:r>
            <a:endParaRPr lang="en-US" dirty="0"/>
          </a:p>
          <a:p>
            <a:r>
              <a:rPr lang="en-US" dirty="0"/>
              <a:t>•	Email Spam Filtering</a:t>
            </a:r>
            <a:endParaRPr lang="en-US" dirty="0"/>
          </a:p>
          <a:p>
            <a:r>
              <a:rPr lang="en-US" dirty="0"/>
              <a:t>•	Recommendation Engine</a:t>
            </a:r>
            <a:endParaRPr lang="en-US" dirty="0"/>
          </a:p>
          <a:p>
            <a:r>
              <a:rPr lang="en-US" dirty="0"/>
              <a:t>•	Face Detection</a:t>
            </a:r>
            <a:endParaRPr lang="en-US" dirty="0"/>
          </a:p>
          <a:p>
            <a:r>
              <a:rPr lang="en-US" dirty="0"/>
              <a:t>•	Fraud Detection</a:t>
            </a:r>
            <a:endParaRPr lang="en-US" dirty="0"/>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53365"/>
            <a:ext cx="10984230" cy="1427480"/>
          </a:xfrm>
        </p:spPr>
        <p:txBody>
          <a:bodyPr>
            <a:normAutofit fontScale="90000"/>
          </a:bodyPr>
          <a:lstStyle/>
          <a:p>
            <a:r>
              <a:rPr lang="en-US" dirty="0">
                <a:latin typeface="Lucida Handwriting" panose="03010101010101010101" charset="0"/>
                <a:cs typeface="Lucida Handwriting" panose="03010101010101010101" charset="0"/>
              </a:rPr>
              <a:t>INTRODUCTION TO NumPy AND Pandas</a:t>
            </a:r>
            <a:endParaRPr lang="en-US" dirty="0">
              <a:latin typeface="Lucida Handwriting" panose="03010101010101010101" charset="0"/>
              <a:cs typeface="Lucida Handwriting" panose="03010101010101010101" charset="0"/>
            </a:endParaRPr>
          </a:p>
        </p:txBody>
      </p:sp>
      <p:sp>
        <p:nvSpPr>
          <p:cNvPr id="3" name="TextBox 2"/>
          <p:cNvSpPr txBox="1"/>
          <p:nvPr/>
        </p:nvSpPr>
        <p:spPr>
          <a:xfrm>
            <a:off x="913795" y="1926454"/>
            <a:ext cx="10120544" cy="646331"/>
          </a:xfrm>
          <a:prstGeom prst="rect">
            <a:avLst/>
          </a:prstGeom>
          <a:noFill/>
        </p:spPr>
        <p:txBody>
          <a:bodyPr wrap="square" rtlCol="0">
            <a:spAutoFit/>
          </a:bodyPr>
          <a:lstStyle/>
          <a:p>
            <a:pPr lvl="0"/>
            <a:endParaRPr lang="en-US" b="1" dirty="0"/>
          </a:p>
          <a:p>
            <a:pPr lvl="0"/>
            <a:endParaRPr lang="en-US" dirty="0"/>
          </a:p>
        </p:txBody>
      </p:sp>
      <p:sp>
        <p:nvSpPr>
          <p:cNvPr id="4" name="TextBox 3"/>
          <p:cNvSpPr txBox="1"/>
          <p:nvPr/>
        </p:nvSpPr>
        <p:spPr>
          <a:xfrm>
            <a:off x="1066195" y="2078854"/>
            <a:ext cx="10120544" cy="646331"/>
          </a:xfrm>
          <a:prstGeom prst="rect">
            <a:avLst/>
          </a:prstGeom>
          <a:noFill/>
        </p:spPr>
        <p:txBody>
          <a:bodyPr wrap="square" rtlCol="0">
            <a:spAutoFit/>
          </a:bodyPr>
          <a:lstStyle/>
          <a:p>
            <a:pPr lvl="0"/>
            <a:endParaRPr lang="en-US" b="1" dirty="0"/>
          </a:p>
          <a:p>
            <a:pPr lvl="0"/>
            <a:endParaRPr lang="en-US" dirty="0"/>
          </a:p>
        </p:txBody>
      </p:sp>
      <p:pic>
        <p:nvPicPr>
          <p:cNvPr id="5" name="Picture 4"/>
          <p:cNvPicPr>
            <a:picLocks noChangeAspect="1"/>
          </p:cNvPicPr>
          <p:nvPr/>
        </p:nvPicPr>
        <p:blipFill>
          <a:blip r:embed="rId1"/>
          <a:stretch>
            <a:fillRect/>
          </a:stretch>
        </p:blipFill>
        <p:spPr>
          <a:xfrm>
            <a:off x="914102" y="1774054"/>
            <a:ext cx="10120237" cy="646232"/>
          </a:xfrm>
          <a:prstGeom prst="rect">
            <a:avLst/>
          </a:prstGeom>
        </p:spPr>
      </p:pic>
      <p:pic>
        <p:nvPicPr>
          <p:cNvPr id="6" name="Picture 5"/>
          <p:cNvPicPr>
            <a:picLocks noChangeAspect="1"/>
          </p:cNvPicPr>
          <p:nvPr/>
        </p:nvPicPr>
        <p:blipFill>
          <a:blip r:embed="rId1"/>
          <a:stretch>
            <a:fillRect/>
          </a:stretch>
        </p:blipFill>
        <p:spPr>
          <a:xfrm>
            <a:off x="914102" y="1581883"/>
            <a:ext cx="10120237" cy="646232"/>
          </a:xfrm>
          <a:prstGeom prst="rect">
            <a:avLst/>
          </a:prstGeom>
        </p:spPr>
      </p:pic>
      <p:sp>
        <p:nvSpPr>
          <p:cNvPr id="7" name="TextBox 6"/>
          <p:cNvSpPr txBox="1"/>
          <p:nvPr/>
        </p:nvSpPr>
        <p:spPr>
          <a:xfrm>
            <a:off x="913795" y="1774054"/>
            <a:ext cx="10364103" cy="5078313"/>
          </a:xfrm>
          <a:prstGeom prst="rect">
            <a:avLst/>
          </a:prstGeom>
          <a:noFill/>
        </p:spPr>
        <p:txBody>
          <a:bodyPr wrap="square" rtlCol="0">
            <a:spAutoFit/>
          </a:bodyPr>
          <a:lstStyle/>
          <a:p>
            <a:pPr lvl="0"/>
            <a:r>
              <a:rPr lang="en-US" b="1" dirty="0"/>
              <a:t>NumPy:</a:t>
            </a:r>
            <a:endParaRPr lang="en-US" b="1" dirty="0"/>
          </a:p>
          <a:p>
            <a:pPr lvl="0"/>
            <a:endParaRPr lang="en-US" b="1" dirty="0"/>
          </a:p>
          <a:p>
            <a:pPr lvl="0"/>
            <a:r>
              <a:rPr lang="en-US" dirty="0"/>
              <a:t>•	NumPy (Numeric Python) is a linear algebra library for python.</a:t>
            </a:r>
            <a:endParaRPr lang="en-US" dirty="0"/>
          </a:p>
          <a:p>
            <a:pPr lvl="0"/>
            <a:r>
              <a:rPr lang="en-US" dirty="0"/>
              <a:t>•	NumPy enriches the programming language Python with powerful data structure for efficient computation of multi-dimensional arrays and matrices.</a:t>
            </a:r>
            <a:endParaRPr lang="en-US" dirty="0"/>
          </a:p>
          <a:p>
            <a:pPr lvl="0"/>
            <a:r>
              <a:rPr lang="en-US" dirty="0"/>
              <a:t>•	The number of dimensions is the rank of the array; the shape of an array is a tuple of integers giving the size of the array along each dimension.</a:t>
            </a:r>
            <a:endParaRPr lang="en-US" dirty="0"/>
          </a:p>
          <a:p>
            <a:pPr lvl="0"/>
            <a:endParaRPr lang="en-US" dirty="0"/>
          </a:p>
          <a:p>
            <a:r>
              <a:rPr lang="en-US" b="1" dirty="0"/>
              <a:t>Pandas:</a:t>
            </a:r>
            <a:endParaRPr lang="en-US" dirty="0"/>
          </a:p>
          <a:p>
            <a:pPr lvl="0"/>
            <a:r>
              <a:rPr lang="en-US" dirty="0"/>
              <a:t> </a:t>
            </a:r>
            <a:endParaRPr lang="en-US" dirty="0"/>
          </a:p>
          <a:p>
            <a:pPr lvl="0"/>
            <a:r>
              <a:rPr lang="en-US" dirty="0"/>
              <a:t>•	Pandas is the most popular python library that is used for data analysis.</a:t>
            </a:r>
            <a:endParaRPr lang="en-US" dirty="0"/>
          </a:p>
          <a:p>
            <a:pPr lvl="0"/>
            <a:r>
              <a:rPr lang="en-US" dirty="0"/>
              <a:t>•	It provides highly optimized performance with back-end source code is purely written in C or Python.</a:t>
            </a:r>
            <a:endParaRPr lang="en-US" dirty="0"/>
          </a:p>
          <a:p>
            <a:pPr lvl="0"/>
            <a:r>
              <a:rPr lang="en-US" dirty="0"/>
              <a:t>•	We analysis data in pandas with:</a:t>
            </a:r>
            <a:endParaRPr lang="en-US" dirty="0"/>
          </a:p>
          <a:p>
            <a:pPr lvl="0"/>
            <a:r>
              <a:rPr lang="en-US" dirty="0"/>
              <a:t>	Series (1-d array)</a:t>
            </a:r>
            <a:endParaRPr lang="en-US" dirty="0"/>
          </a:p>
          <a:p>
            <a:pPr lvl="0"/>
            <a:r>
              <a:rPr lang="en-US" dirty="0"/>
              <a:t>	Data Frame (2-d array)</a:t>
            </a:r>
            <a:endParaRPr lang="en-US" dirty="0"/>
          </a:p>
          <a:p>
            <a:pPr lvl="0"/>
            <a:endParaRPr lang="en-US" dirty="0"/>
          </a:p>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Lucida Handwriting" panose="03010101010101010101" charset="0"/>
                <a:cs typeface="Lucida Handwriting" panose="03010101010101010101" charset="0"/>
              </a:rPr>
              <a:t>Titanic  survival  prediction</a:t>
            </a:r>
            <a:endParaRPr lang="en-US" sz="4000" dirty="0">
              <a:latin typeface="Lucida Handwriting" panose="03010101010101010101" charset="0"/>
              <a:cs typeface="Lucida Handwriting" panose="03010101010101010101" charset="0"/>
            </a:endParaRPr>
          </a:p>
        </p:txBody>
      </p:sp>
      <p:sp>
        <p:nvSpPr>
          <p:cNvPr id="3" name="TextBox 2"/>
          <p:cNvSpPr txBox="1"/>
          <p:nvPr/>
        </p:nvSpPr>
        <p:spPr>
          <a:xfrm>
            <a:off x="600364" y="2250555"/>
            <a:ext cx="11074400" cy="1877695"/>
          </a:xfrm>
          <a:prstGeom prst="rect">
            <a:avLst/>
          </a:prstGeom>
          <a:noFill/>
        </p:spPr>
        <p:txBody>
          <a:bodyPr wrap="square" rtlCol="0">
            <a:spAutoFit/>
          </a:bodyPr>
          <a:lstStyle/>
          <a:p>
            <a:pPr marL="228600" marR="0" algn="ctr">
              <a:lnSpc>
                <a:spcPct val="106000"/>
              </a:lnSpc>
              <a:spcBef>
                <a:spcPts val="0"/>
              </a:spcBef>
              <a:spcAft>
                <a:spcPts val="800"/>
              </a:spcAft>
            </a:pPr>
            <a:r>
              <a:rPr lang="en-US" sz="1050" b="1"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b="1" dirty="0">
                <a:latin typeface="Calibri" panose="020F0502020204030204" pitchFamily="34" charset="0"/>
                <a:ea typeface="Calibri" panose="020F0502020204030204" pitchFamily="34" charset="0"/>
                <a:cs typeface="Calibri" panose="020F0502020204030204" pitchFamily="34" charset="0"/>
              </a:rPr>
              <a:t>“titanic survuval prediction”</a:t>
            </a:r>
            <a:r>
              <a:rPr lang="en-US" dirty="0">
                <a:latin typeface="Calibri" panose="020F0502020204030204" pitchFamily="34" charset="0"/>
                <a:ea typeface="Calibri" panose="020F0502020204030204" pitchFamily="34" charset="0"/>
                <a:cs typeface="Calibri" panose="020F0502020204030204" pitchFamily="34" charset="0"/>
              </a:rPr>
              <a:t> problem we are asked to predict whether a passenger travelling </a:t>
            </a: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6000"/>
              </a:lnSpc>
              <a:spcAft>
                <a:spcPts val="800"/>
              </a:spcAft>
            </a:pPr>
            <a:r>
              <a:rPr lang="en-US" dirty="0">
                <a:latin typeface="Calibri" panose="020F0502020204030204" pitchFamily="34" charset="0"/>
                <a:ea typeface="Calibri" panose="020F0502020204030204" pitchFamily="34" charset="0"/>
                <a:cs typeface="Calibri" panose="020F0502020204030204" pitchFamily="34" charset="0"/>
              </a:rPr>
              <a:t>       survived or not during the tragedy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US" sz="2000" b="1" dirty="0">
                <a:latin typeface="Calibri" panose="020F0502020204030204" pitchFamily="34" charset="0"/>
                <a:ea typeface="Calibri" panose="020F0502020204030204" pitchFamily="34" charset="0"/>
                <a:cs typeface="Calibri" panose="020F0502020204030204" pitchFamily="34" charset="0"/>
              </a:rPr>
              <a:t>Aim: </a:t>
            </a:r>
            <a:r>
              <a:rPr lang="en-US" dirty="0">
                <a:latin typeface="Calibri" panose="020F0502020204030204" pitchFamily="34" charset="0"/>
                <a:ea typeface="Calibri" panose="020F0502020204030204" pitchFamily="34" charset="0"/>
                <a:cs typeface="Calibri" panose="020F0502020204030204" pitchFamily="34" charset="0"/>
              </a:rPr>
              <a:t>Our aim was to try to find and analyze which person survived the and to show the </a:t>
            </a:r>
            <a:endParaRPr lang="en-US" dirty="0">
              <a:latin typeface="Calibri" panose="020F0502020204030204" pitchFamily="34" charset="0"/>
              <a:ea typeface="Calibri" panose="020F0502020204030204" pitchFamily="34" charset="0"/>
              <a:cs typeface="Calibri" panose="020F0502020204030204" pitchFamily="34" charset="0"/>
            </a:endParaRPr>
          </a:p>
          <a:p>
            <a:pPr marR="0" lvl="0" indent="0">
              <a:lnSpc>
                <a:spcPct val="106000"/>
              </a:lnSpc>
              <a:spcBef>
                <a:spcPts val="0"/>
              </a:spcBef>
              <a:spcAft>
                <a:spcPts val="800"/>
              </a:spcAft>
              <a:buFont typeface="Wingdings" panose="05000000000000000000" pitchFamily="2" charset="2"/>
              <a:buNone/>
            </a:pPr>
            <a:r>
              <a:rPr lang="en-US" dirty="0">
                <a:latin typeface="Calibri" panose="020F0502020204030204" pitchFamily="34" charset="0"/>
                <a:ea typeface="Calibri" panose="020F0502020204030204" pitchFamily="34" charset="0"/>
                <a:cs typeface="Calibri" panose="020F0502020204030204" pitchFamily="34" charset="0"/>
              </a:rPr>
              <a:t>       different grapshs of the tragedy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Lucida Handwriting" panose="03010101010101010101" charset="0"/>
                <a:cs typeface="Lucida Handwriting" panose="03010101010101010101" charset="0"/>
              </a:rPr>
              <a:t>Display  titanic excel file</a:t>
            </a:r>
            <a:endParaRPr lang="en-US" dirty="0">
              <a:latin typeface="Lucida Handwriting" panose="03010101010101010101" charset="0"/>
              <a:cs typeface="Lucida Handwriting" panose="03010101010101010101" charset="0"/>
            </a:endParaRPr>
          </a:p>
        </p:txBody>
      </p:sp>
      <p:pic>
        <p:nvPicPr>
          <p:cNvPr id="4" name="Picture 3" descr="C:\Users\asus\Pictures\Screenshots\Screenshot (6).pngScreenshot (6)"/>
          <p:cNvPicPr>
            <a:picLocks noChangeAspect="1"/>
          </p:cNvPicPr>
          <p:nvPr/>
        </p:nvPicPr>
        <p:blipFill>
          <a:blip r:embed="rId1"/>
          <a:srcRect/>
          <a:stretch>
            <a:fillRect/>
          </a:stretch>
        </p:blipFill>
        <p:spPr>
          <a:xfrm>
            <a:off x="1625208" y="1734809"/>
            <a:ext cx="9107895" cy="51231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Lucida Handwriting" panose="03010101010101010101" charset="0"/>
                <a:cs typeface="Lucida Handwriting" panose="03010101010101010101" charset="0"/>
              </a:rPr>
              <a:t>Convert Titanic excel on Pandas DF</a:t>
            </a:r>
            <a:endParaRPr lang="en-US" dirty="0">
              <a:latin typeface="Lucida Handwriting" panose="03010101010101010101" charset="0"/>
              <a:cs typeface="Lucida Handwriting" panose="03010101010101010101" charset="0"/>
            </a:endParaRPr>
          </a:p>
        </p:txBody>
      </p:sp>
      <p:pic>
        <p:nvPicPr>
          <p:cNvPr id="4" name="Picture 3" descr="C:\Users\asus\Pictures\Screenshots\Screenshot (8).pngScreenshot (8)"/>
          <p:cNvPicPr>
            <a:picLocks noChangeAspect="1"/>
          </p:cNvPicPr>
          <p:nvPr/>
        </p:nvPicPr>
        <p:blipFill>
          <a:blip r:embed="rId1"/>
          <a:srcRect t="1148" b="1148"/>
          <a:stretch>
            <a:fillRect/>
          </a:stretch>
        </p:blipFill>
        <p:spPr>
          <a:xfrm>
            <a:off x="1486917" y="2019005"/>
            <a:ext cx="8504808" cy="46740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Gender Wise total passengers</a:t>
            </a:r>
            <a:endParaRPr lang="en-US">
              <a:latin typeface="Lucida Handwriting" panose="03010101010101010101" charset="0"/>
              <a:cs typeface="Lucida Handwriting" panose="03010101010101010101" charset="0"/>
            </a:endParaRPr>
          </a:p>
        </p:txBody>
      </p:sp>
      <p:pic>
        <p:nvPicPr>
          <p:cNvPr id="4" name="Content Placeholder 3" descr="Screenshot (15)"/>
          <p:cNvPicPr>
            <a:picLocks noChangeAspect="1"/>
          </p:cNvPicPr>
          <p:nvPr>
            <p:ph idx="1"/>
          </p:nvPr>
        </p:nvPicPr>
        <p:blipFill>
          <a:blip r:embed="rId1"/>
          <a:stretch>
            <a:fillRect/>
          </a:stretch>
        </p:blipFill>
        <p:spPr>
          <a:xfrm>
            <a:off x="2072640" y="1600200"/>
            <a:ext cx="8046085" cy="4526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14CD68"/>
            </a:gs>
            <a:gs pos="100000">
              <a:srgbClr val="035C7D"/>
            </a:gs>
          </a:gsLst>
          <a:lin scaled="0"/>
        </a:gradFill>
        <a:effectLst/>
      </p:bgPr>
    </p:bg>
    <p:spTree>
      <p:nvGrpSpPr>
        <p:cNvPr id="1" name=""/>
        <p:cNvGrpSpPr/>
        <p:nvPr/>
      </p:nvGrpSpPr>
      <p:grpSpPr/>
      <p:sp>
        <p:nvSpPr>
          <p:cNvPr id="2" name="Title 1"/>
          <p:cNvSpPr>
            <a:spLocks noGrp="1"/>
          </p:cNvSpPr>
          <p:nvPr>
            <p:ph type="title"/>
          </p:nvPr>
        </p:nvSpPr>
        <p:spPr/>
        <p:txBody>
          <a:bodyPr/>
          <a:p>
            <a:r>
              <a:rPr lang="en-US">
                <a:latin typeface="Lucida Handwriting" panose="03010101010101010101" charset="0"/>
                <a:cs typeface="Lucida Handwriting" panose="03010101010101010101" charset="0"/>
              </a:rPr>
              <a:t>Gender Wise survival vs non survival</a:t>
            </a:r>
            <a:endParaRPr lang="en-US">
              <a:latin typeface="Lucida Handwriting" panose="03010101010101010101" charset="0"/>
              <a:cs typeface="Lucida Handwriting" panose="03010101010101010101" charset="0"/>
            </a:endParaRPr>
          </a:p>
        </p:txBody>
      </p:sp>
      <p:pic>
        <p:nvPicPr>
          <p:cNvPr id="4" name="Content Placeholder 3" descr="Screenshot (16)"/>
          <p:cNvPicPr>
            <a:picLocks noChangeAspect="1"/>
          </p:cNvPicPr>
          <p:nvPr>
            <p:ph idx="1"/>
          </p:nvPr>
        </p:nvPicPr>
        <p:blipFill>
          <a:blip r:embed="rId1"/>
          <a:srcRect l="-284" t="-12612" r="284" b="12612"/>
          <a:stretch>
            <a:fillRect/>
          </a:stretch>
        </p:blipFill>
        <p:spPr>
          <a:xfrm>
            <a:off x="2072640" y="1600200"/>
            <a:ext cx="8046085" cy="452628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3593</Words>
  <Application>WPS Presentation</Application>
  <PresentationFormat>Widescreen</PresentationFormat>
  <Paragraphs>89</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Viner Hand ITC</vt:lpstr>
      <vt:lpstr>Lucida Handwriting</vt:lpstr>
      <vt:lpstr>Calibri</vt:lpstr>
      <vt:lpstr>Times New Roman</vt:lpstr>
      <vt:lpstr>Microsoft YaHei</vt:lpstr>
      <vt:lpstr>Arial Unicode MS</vt:lpstr>
      <vt:lpstr>OCR A Extended</vt:lpstr>
      <vt:lpstr>Old English Text MT</vt:lpstr>
      <vt:lpstr>Default Design</vt:lpstr>
      <vt:lpstr>TITANIC</vt:lpstr>
      <vt:lpstr>INTRODUCTION</vt:lpstr>
      <vt:lpstr>INTRODUCTION TO MACHINE LEARNINIG </vt:lpstr>
      <vt:lpstr>INTRODUCTION TO NumPy AND Pandas</vt:lpstr>
      <vt:lpstr>Titanic  survival  prediction</vt:lpstr>
      <vt:lpstr>Load/Display excel file of stock price,Int rate,Unemployment rate</vt:lpstr>
      <vt:lpstr>Convert stock price Excel to Pandas DF</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Index Price</dc:title>
  <dc:creator>PRIYA</dc:creator>
  <cp:lastModifiedBy>asus</cp:lastModifiedBy>
  <cp:revision>20</cp:revision>
  <dcterms:created xsi:type="dcterms:W3CDTF">2020-02-13T12:30:00Z</dcterms:created>
  <dcterms:modified xsi:type="dcterms:W3CDTF">2020-02-13T23:02:52Z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1033-11.2.0.9150</vt:lpwstr>
  </property>
</Properties>
</file>