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58" r:id="rId4"/>
    <p:sldId id="263" r:id="rId5"/>
    <p:sldId id="259" r:id="rId6"/>
    <p:sldId id="267" r:id="rId7"/>
    <p:sldId id="261"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3EE6EA9-94EB-467A-8904-40982A8E057B}"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A20D203-4D0B-40BB-8090-EE774AC2FB2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EE6EA9-94EB-467A-8904-40982A8E057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EE6EA9-94EB-467A-8904-40982A8E057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3EE6EA9-94EB-467A-8904-40982A8E057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3EE6EA9-94EB-467A-8904-40982A8E057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3EE6EA9-94EB-467A-8904-40982A8E057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3EE6EA9-94EB-467A-8904-40982A8E057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3EE6EA9-94EB-467A-8904-40982A8E057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3EE6EA9-94EB-467A-8904-40982A8E057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3EE6EA9-94EB-467A-8904-40982A8E057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3EE6EA9-94EB-467A-8904-40982A8E057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4A20D203-4D0B-40BB-8090-EE774AC2FB2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3EE6EA9-94EB-467A-8904-40982A8E057B}"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A20D203-4D0B-40BB-8090-EE774AC2FB2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9291" y="4259996"/>
            <a:ext cx="11193416" cy="553720"/>
          </a:xfrm>
          <a:prstGeom prst="rect">
            <a:avLst/>
          </a:prstGeom>
        </p:spPr>
        <p:txBody>
          <a:bodyPr wrap="square" lIns="0" tIns="0" rIns="0" bIns="0">
            <a:spAutoFit/>
            <a:scene3d>
              <a:camera prst="orthographicFront"/>
              <a:lightRig rig="soft" dir="t">
                <a:rot lat="0" lon="0" rev="15600000"/>
              </a:lightRig>
            </a:scene3d>
            <a:sp3d extrusionH="57150" prstMaterial="softEdge">
              <a:bevelT w="25400" h="38100"/>
            </a:sp3d>
          </a:bodyPr>
          <a:lstStyle/>
          <a:p>
            <a:pPr algn="ctr"/>
            <a:r>
              <a:rPr lang="en-US" sz="3600" b="1" i="0" u="sng" dirty="0" smtClean="0">
                <a:ln/>
                <a:solidFill>
                  <a:schemeClr val="accent4"/>
                </a:solidFill>
                <a:effectLst/>
                <a:latin typeface="Segoe UI" panose="020B0502040204020203" pitchFamily="34" charset="0"/>
              </a:rPr>
              <a:t>Amit Patil</a:t>
            </a:r>
            <a:endParaRPr lang="en-US" sz="3600" b="1" i="0" u="sng" dirty="0" smtClean="0">
              <a:ln/>
              <a:solidFill>
                <a:schemeClr val="accent4"/>
              </a:solidFill>
              <a:effectLst/>
              <a:latin typeface="Segoe UI" panose="020B0502040204020203" pitchFamily="34" charset="0"/>
              <a:cs typeface="Segoe UI Light" panose="020B0502040204020203" pitchFamily="34" charset="0"/>
            </a:endParaRPr>
          </a:p>
        </p:txBody>
      </p:sp>
      <p:sp>
        <p:nvSpPr>
          <p:cNvPr id="4" name="TextBox 3"/>
          <p:cNvSpPr txBox="1"/>
          <p:nvPr/>
        </p:nvSpPr>
        <p:spPr>
          <a:xfrm>
            <a:off x="849907" y="2598003"/>
            <a:ext cx="10492185" cy="830580"/>
          </a:xfrm>
          <a:prstGeom prst="rect">
            <a:avLst/>
          </a:prstGeom>
          <a:noFill/>
        </p:spPr>
        <p:txBody>
          <a:bodyPr wrap="square" lIns="0" tIns="0" rIns="0" bIns="0" rtlCol="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cs typeface="Segoe UI" panose="020B0502040204020203" pitchFamily="34" charset="0"/>
              </a:rPr>
              <a:t>Analyzing Amazon Sales Data</a:t>
            </a: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4115474" y="2"/>
            <a:ext cx="3961053" cy="6857998"/>
          </a:xfrm>
          <a:prstGeom prst="parallelogram">
            <a:avLst>
              <a:gd name="adj" fmla="val 0"/>
            </a:avLst>
          </a:prstGeom>
          <a:solidFill>
            <a:schemeClr val="accent2">
              <a:lumMod val="40000"/>
              <a:lumOff val="60000"/>
            </a:schemeClr>
          </a:solidFill>
          <a:ln w="12700" cap="flat">
            <a:noFill/>
            <a:prstDash val="solid"/>
            <a:miter lim="800000"/>
          </a:ln>
        </p:spPr>
        <p:txBody>
          <a:bodyPr vert="horz" wrap="square" lIns="91440" tIns="45720" rIns="91440" bIns="45720" numCol="1" anchor="t" anchorCtr="0" compatLnSpc="1"/>
          <a:lstStyle/>
          <a:p>
            <a:endParaRPr lang="en-US" dirty="0">
              <a:solidFill>
                <a:schemeClr val="tx1"/>
              </a:solidFill>
            </a:endParaRPr>
          </a:p>
        </p:txBody>
      </p:sp>
      <p:sp>
        <p:nvSpPr>
          <p:cNvPr id="3" name="TextBox 2"/>
          <p:cNvSpPr txBox="1"/>
          <p:nvPr/>
        </p:nvSpPr>
        <p:spPr>
          <a:xfrm>
            <a:off x="291254" y="1006417"/>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Objective</a:t>
            </a:r>
            <a:endParaRPr lang="en-US" sz="4400" b="1" dirty="0">
              <a:solidFill>
                <a:srgbClr val="002060"/>
              </a:solidFill>
              <a:latin typeface="Segoe UI" panose="020B0502040204020203" pitchFamily="34" charset="0"/>
              <a:cs typeface="Segoe UI" panose="020B0502040204020203" pitchFamily="34" charset="0"/>
            </a:endParaRPr>
          </a:p>
        </p:txBody>
      </p:sp>
      <p:sp>
        <p:nvSpPr>
          <p:cNvPr id="4" name="Rectangle 3"/>
          <p:cNvSpPr/>
          <p:nvPr/>
        </p:nvSpPr>
        <p:spPr>
          <a:xfrm>
            <a:off x="8566831" y="2377118"/>
            <a:ext cx="3215846" cy="4001135"/>
          </a:xfrm>
          <a:prstGeom prst="rect">
            <a:avLst/>
          </a:prstGeom>
        </p:spPr>
        <p:txBody>
          <a:bodyPr wrap="square" lIns="0" tIns="0" rIns="0" bIns="0">
            <a:spAutoFit/>
          </a:bodyPr>
          <a:lstStyle/>
          <a:p>
            <a:pPr algn="ctr"/>
            <a:r>
              <a:rPr lang="en-IN" sz="2000" dirty="0">
                <a:latin typeface="Segoe UI" panose="020B0502040204020203" pitchFamily="34" charset="0"/>
                <a:cs typeface="Segoe UI" panose="020B0502040204020203" pitchFamily="34" charset="0"/>
                <a:sym typeface="+mn-ea"/>
              </a:rPr>
              <a:t>In today's highly competitive e-commerce industry, it is essential for businesses to have an effective sales management strategy to increase profits and reduce costs. However, without proper data analysis, it can be challenging to gain insight into customer behaviour, market trends, and other factors that impact sales performance</a:t>
            </a:r>
            <a:r>
              <a:rPr lang="en-IN" sz="2000" dirty="0" smtClean="0">
                <a:latin typeface="Segoe UI" panose="020B0502040204020203" pitchFamily="34" charset="0"/>
                <a:cs typeface="Segoe UI" panose="020B0502040204020203" pitchFamily="34" charset="0"/>
                <a:sym typeface="+mn-ea"/>
              </a:rPr>
              <a:t>.</a:t>
            </a:r>
            <a:endParaRPr lang="en-US" sz="2000" b="1" dirty="0">
              <a:solidFill>
                <a:srgbClr val="474747"/>
              </a:solidFill>
              <a:latin typeface="Segoe UI" panose="020B0502040204020203" pitchFamily="34" charset="0"/>
              <a:cs typeface="Segoe UI" panose="020B0502040204020203" pitchFamily="34" charset="0"/>
            </a:endParaRPr>
          </a:p>
        </p:txBody>
      </p:sp>
      <p:sp>
        <p:nvSpPr>
          <p:cNvPr id="5" name="TextBox 4"/>
          <p:cNvSpPr txBox="1"/>
          <p:nvPr/>
        </p:nvSpPr>
        <p:spPr>
          <a:xfrm>
            <a:off x="4331217" y="1006417"/>
            <a:ext cx="3411414" cy="677108"/>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Benefits</a:t>
            </a:r>
            <a:endParaRPr lang="en-US" sz="4400" b="1" dirty="0">
              <a:solidFill>
                <a:srgbClr val="002060"/>
              </a:solidFill>
              <a:latin typeface="Segoe UI" panose="020B0502040204020203" pitchFamily="34" charset="0"/>
              <a:cs typeface="Segoe UI" panose="020B0502040204020203" pitchFamily="34" charset="0"/>
            </a:endParaRPr>
          </a:p>
        </p:txBody>
      </p:sp>
      <p:sp>
        <p:nvSpPr>
          <p:cNvPr id="6" name="TextBox 5"/>
          <p:cNvSpPr txBox="1"/>
          <p:nvPr/>
        </p:nvSpPr>
        <p:spPr>
          <a:xfrm>
            <a:off x="8371263" y="667862"/>
            <a:ext cx="3411414" cy="1354217"/>
          </a:xfrm>
          <a:prstGeom prst="rect">
            <a:avLst/>
          </a:prstGeom>
          <a:noFill/>
        </p:spPr>
        <p:txBody>
          <a:bodyPr wrap="square" lIns="0" tIns="0" rIns="0" bIns="0" rtlCol="0">
            <a:spAutoFit/>
          </a:bodyPr>
          <a:lstStyle/>
          <a:p>
            <a:pPr algn="ctr"/>
            <a:r>
              <a:rPr lang="en-US" sz="4400" b="1" dirty="0">
                <a:solidFill>
                  <a:srgbClr val="002060"/>
                </a:solidFill>
                <a:latin typeface="Segoe UI" panose="020B0502040204020203" pitchFamily="34" charset="0"/>
                <a:cs typeface="Segoe UI" panose="020B0502040204020203" pitchFamily="34" charset="0"/>
              </a:rPr>
              <a:t>Problem Statement</a:t>
            </a:r>
            <a:endParaRPr lang="en-US" sz="4400" b="1" dirty="0">
              <a:solidFill>
                <a:srgbClr val="002060"/>
              </a:solidFill>
              <a:latin typeface="Segoe UI" panose="020B0502040204020203" pitchFamily="34" charset="0"/>
              <a:cs typeface="Segoe UI" panose="020B0502040204020203" pitchFamily="34" charset="0"/>
            </a:endParaRPr>
          </a:p>
        </p:txBody>
      </p:sp>
      <p:sp>
        <p:nvSpPr>
          <p:cNvPr id="7" name="Rectangle 6"/>
          <p:cNvSpPr/>
          <p:nvPr/>
        </p:nvSpPr>
        <p:spPr>
          <a:xfrm>
            <a:off x="4391660" y="1683385"/>
            <a:ext cx="3684905" cy="4308475"/>
          </a:xfrm>
          <a:prstGeom prst="rect">
            <a:avLst/>
          </a:prstGeom>
        </p:spPr>
        <p:txBody>
          <a:bodyPr wrap="square" lIns="0" tIns="0" rIns="0" bIns="0">
            <a:spAutoFit/>
            <a:scene3d>
              <a:camera prst="orthographicFront"/>
              <a:lightRig rig="soft" dir="t">
                <a:rot lat="0" lon="0" rev="15600000"/>
              </a:lightRig>
            </a:scene3d>
            <a:sp3d extrusionH="57150" prstMaterial="softEdge">
              <a:bevelT w="25400" h="38100"/>
            </a:sp3d>
          </a:bodyPr>
          <a:lstStyle/>
          <a:p>
            <a:pPr marL="342900" indent="-342900">
              <a:lnSpc>
                <a:spcPct val="100000"/>
              </a:lnSpc>
              <a:buFont typeface="Arial" panose="020B0604020202020204" pitchFamily="34" charset="0"/>
              <a:buChar char="•"/>
            </a:pPr>
            <a:endParaRPr lang="en-IN" sz="2000" b="1" dirty="0">
              <a:ln/>
              <a:solidFill>
                <a:schemeClr val="accent4"/>
              </a:solidFill>
              <a:effectLst/>
              <a:sym typeface="+mn-ea"/>
            </a:endParaRPr>
          </a:p>
          <a:p>
            <a:pPr marL="342900" indent="-342900">
              <a:lnSpc>
                <a:spcPct val="100000"/>
              </a:lnSpc>
              <a:buFont typeface="Arial" panose="020B0604020202020204" pitchFamily="34" charset="0"/>
              <a:buChar char="•"/>
            </a:pPr>
            <a:endParaRPr lang="en-IN" sz="2000" b="1" dirty="0">
              <a:ln/>
              <a:solidFill>
                <a:schemeClr val="accent4"/>
              </a:solidFill>
              <a:effectLst/>
              <a:sym typeface="+mn-ea"/>
            </a:endParaRPr>
          </a:p>
          <a:p>
            <a:pPr marL="342900" indent="-342900">
              <a:lnSpc>
                <a:spcPct val="100000"/>
              </a:lnSpc>
              <a:buFont typeface="Arial" panose="020B0604020202020204" pitchFamily="34" charset="0"/>
              <a:buChar char="•"/>
            </a:pPr>
            <a:r>
              <a:rPr lang="en-IN" sz="2000" b="1" dirty="0">
                <a:ln/>
                <a:solidFill>
                  <a:schemeClr val="accent4"/>
                </a:solidFill>
                <a:effectLst/>
                <a:sym typeface="+mn-ea"/>
              </a:rPr>
              <a:t>Gain insights into sales </a:t>
            </a:r>
            <a:r>
              <a:rPr lang="en-IN" sz="2000" b="1" dirty="0" smtClean="0">
                <a:ln/>
                <a:solidFill>
                  <a:schemeClr val="accent4"/>
                </a:solidFill>
                <a:effectLst/>
                <a:sym typeface="+mn-ea"/>
              </a:rPr>
              <a:t>trends</a:t>
            </a:r>
            <a:endParaRPr lang="en-IN" sz="2000" b="1" dirty="0" smtClean="0">
              <a:ln/>
              <a:solidFill>
                <a:schemeClr val="accent4"/>
              </a:solidFill>
              <a:effectLst/>
            </a:endParaRPr>
          </a:p>
          <a:p>
            <a:pPr marL="342900" indent="-342900">
              <a:lnSpc>
                <a:spcPct val="100000"/>
              </a:lnSpc>
              <a:buFont typeface="Arial" panose="020B0604020202020204" pitchFamily="34" charset="0"/>
              <a:buChar char="•"/>
            </a:pPr>
            <a:r>
              <a:rPr lang="en-IN" sz="2000" b="1" dirty="0" smtClean="0">
                <a:ln/>
                <a:solidFill>
                  <a:schemeClr val="accent4"/>
                </a:solidFill>
                <a:effectLst/>
                <a:sym typeface="+mn-ea"/>
              </a:rPr>
              <a:t>Improve business performance</a:t>
            </a:r>
            <a:endParaRPr lang="en-IN" sz="2000" b="1" dirty="0" smtClean="0">
              <a:ln/>
              <a:solidFill>
                <a:schemeClr val="accent4"/>
              </a:solidFill>
              <a:effectLst/>
            </a:endParaRPr>
          </a:p>
          <a:p>
            <a:pPr marL="342900" indent="-342900">
              <a:lnSpc>
                <a:spcPct val="100000"/>
              </a:lnSpc>
              <a:buFont typeface="Arial" panose="020B0604020202020204" pitchFamily="34" charset="0"/>
              <a:buChar char="•"/>
            </a:pPr>
            <a:r>
              <a:rPr lang="en-IN" sz="2000" b="1" dirty="0">
                <a:ln/>
                <a:solidFill>
                  <a:schemeClr val="accent4"/>
                </a:solidFill>
                <a:effectLst/>
                <a:sym typeface="+mn-ea"/>
              </a:rPr>
              <a:t>Increase customer satisfaction</a:t>
            </a:r>
            <a:r>
              <a:rPr lang="en-US" sz="2000" b="1" dirty="0" smtClean="0">
                <a:ln/>
                <a:solidFill>
                  <a:schemeClr val="accent4"/>
                </a:solidFill>
                <a:effectLst/>
                <a:latin typeface="Segoe UI Light" panose="020B0502040204020203" pitchFamily="34" charset="0"/>
                <a:cs typeface="Segoe UI Light" panose="020B0502040204020203" pitchFamily="34" charset="0"/>
                <a:sym typeface="+mn-ea"/>
              </a:rPr>
              <a:t>.</a:t>
            </a:r>
            <a:endParaRPr lang="en-US" sz="2000" b="1" dirty="0" smtClean="0">
              <a:ln/>
              <a:solidFill>
                <a:schemeClr val="accent4"/>
              </a:solidFill>
              <a:effectLst/>
              <a:latin typeface="Segoe UI Light" panose="020B0502040204020203" pitchFamily="34" charset="0"/>
              <a:cs typeface="Segoe UI Light" panose="020B0502040204020203" pitchFamily="34" charset="0"/>
            </a:endParaRPr>
          </a:p>
          <a:p>
            <a:pPr marL="342900" indent="-342900">
              <a:lnSpc>
                <a:spcPct val="100000"/>
              </a:lnSpc>
              <a:buFont typeface="Arial" panose="020B0604020202020204" pitchFamily="34" charset="0"/>
              <a:buChar char="•"/>
            </a:pPr>
            <a:r>
              <a:rPr lang="en-IN" sz="2000" b="1" dirty="0">
                <a:ln/>
                <a:solidFill>
                  <a:schemeClr val="accent4"/>
                </a:solidFill>
                <a:effectLst/>
                <a:sym typeface="+mn-ea"/>
              </a:rPr>
              <a:t>Increase customer satisfaction</a:t>
            </a:r>
            <a:r>
              <a:rPr lang="en-US" sz="2000" b="1" dirty="0" smtClean="0">
                <a:ln/>
                <a:solidFill>
                  <a:schemeClr val="accent4"/>
                </a:solidFill>
                <a:effectLst/>
                <a:latin typeface="Segoe UI Light" panose="020B0502040204020203" pitchFamily="34" charset="0"/>
                <a:cs typeface="Segoe UI Light" panose="020B0502040204020203" pitchFamily="34" charset="0"/>
                <a:sym typeface="+mn-ea"/>
              </a:rPr>
              <a:t>.</a:t>
            </a:r>
            <a:endParaRPr lang="en-US" sz="2000" b="1" dirty="0" smtClean="0">
              <a:ln/>
              <a:solidFill>
                <a:schemeClr val="accent4"/>
              </a:solidFill>
              <a:effectLst/>
              <a:latin typeface="Segoe UI Light" panose="020B0502040204020203" pitchFamily="34" charset="0"/>
              <a:cs typeface="Segoe UI Light" panose="020B0502040204020203" pitchFamily="34" charset="0"/>
            </a:endParaRPr>
          </a:p>
          <a:p>
            <a:pPr marL="342900" indent="-342900">
              <a:lnSpc>
                <a:spcPct val="100000"/>
              </a:lnSpc>
              <a:buFont typeface="Arial" panose="020B0604020202020204" pitchFamily="34" charset="0"/>
              <a:buChar char="•"/>
            </a:pPr>
            <a:r>
              <a:rPr lang="en-IN" sz="2000" b="1" dirty="0">
                <a:ln/>
                <a:solidFill>
                  <a:schemeClr val="accent4"/>
                </a:solidFill>
                <a:effectLst/>
                <a:sym typeface="+mn-ea"/>
              </a:rPr>
              <a:t>Reduce </a:t>
            </a:r>
            <a:r>
              <a:rPr lang="en-IN" sz="2000" b="1" dirty="0" smtClean="0">
                <a:ln/>
                <a:solidFill>
                  <a:schemeClr val="accent4"/>
                </a:solidFill>
                <a:effectLst/>
                <a:sym typeface="+mn-ea"/>
              </a:rPr>
              <a:t>costs</a:t>
            </a:r>
            <a:endParaRPr lang="en-IN" sz="2000" b="1" dirty="0" smtClean="0">
              <a:ln/>
              <a:solidFill>
                <a:schemeClr val="accent4"/>
              </a:solidFill>
              <a:effectLst/>
            </a:endParaRPr>
          </a:p>
          <a:p>
            <a:pPr marL="342900" indent="-342900">
              <a:lnSpc>
                <a:spcPct val="100000"/>
              </a:lnSpc>
              <a:buFont typeface="Arial" panose="020B0604020202020204" pitchFamily="34" charset="0"/>
              <a:buChar char="•"/>
            </a:pPr>
            <a:r>
              <a:rPr lang="en-IN" sz="2000" b="1" dirty="0" smtClean="0">
                <a:ln/>
                <a:solidFill>
                  <a:schemeClr val="accent4"/>
                </a:solidFill>
                <a:effectLst/>
                <a:sym typeface="+mn-ea"/>
              </a:rPr>
              <a:t>Stay competitive</a:t>
            </a:r>
            <a:endParaRPr lang="en-IN" sz="2000" b="1" dirty="0" smtClean="0">
              <a:ln/>
              <a:solidFill>
                <a:schemeClr val="accent4"/>
              </a:solidFill>
              <a:effectLst/>
            </a:endParaRPr>
          </a:p>
          <a:p>
            <a:pPr marL="342900" indent="-342900">
              <a:lnSpc>
                <a:spcPct val="100000"/>
              </a:lnSpc>
              <a:buFont typeface="Arial" panose="020B0604020202020204" pitchFamily="34" charset="0"/>
              <a:buChar char="•"/>
            </a:pPr>
            <a:r>
              <a:rPr lang="en-IN" sz="2000" b="1" dirty="0">
                <a:ln/>
                <a:solidFill>
                  <a:schemeClr val="accent4"/>
                </a:solidFill>
                <a:effectLst/>
                <a:sym typeface="+mn-ea"/>
              </a:rPr>
              <a:t>Enable data-driven decision-making</a:t>
            </a:r>
            <a:endParaRPr lang="en-IN" sz="2000" b="1" dirty="0">
              <a:ln/>
              <a:solidFill>
                <a:schemeClr val="accent4"/>
              </a:solidFill>
              <a:effectLst/>
              <a:latin typeface="Segoe UI Light" panose="020B0502040204020203" pitchFamily="34" charset="0"/>
              <a:cs typeface="Segoe UI Light" panose="020B0502040204020203" pitchFamily="34" charset="0"/>
              <a:sym typeface="+mn-ea"/>
            </a:endParaRPr>
          </a:p>
        </p:txBody>
      </p:sp>
      <p:sp>
        <p:nvSpPr>
          <p:cNvPr id="8" name="Rectangle 7"/>
          <p:cNvSpPr/>
          <p:nvPr/>
        </p:nvSpPr>
        <p:spPr>
          <a:xfrm>
            <a:off x="227665" y="2223229"/>
            <a:ext cx="3538593" cy="4616450"/>
          </a:xfrm>
          <a:prstGeom prst="rect">
            <a:avLst/>
          </a:prstGeom>
        </p:spPr>
        <p:txBody>
          <a:bodyPr wrap="square" lIns="0" tIns="0" rIns="0" bIns="0">
            <a:spAutoFit/>
          </a:bodyPr>
          <a:lstStyle/>
          <a:p>
            <a:pPr algn="ctr"/>
            <a:r>
              <a:rPr lang="en-US" sz="2000" dirty="0">
                <a:latin typeface="Segoe UI" panose="020B0502040204020203" pitchFamily="34" charset="0"/>
                <a:cs typeface="Segoe UI" panose="020B0502040204020203" pitchFamily="34" charset="0"/>
                <a:sym typeface="+mn-ea"/>
              </a:rPr>
              <a:t>The objective of this </a:t>
            </a:r>
            <a:r>
              <a:rPr lang="en-US" sz="2000" dirty="0" smtClean="0">
                <a:latin typeface="Segoe UI" panose="020B0502040204020203" pitchFamily="34" charset="0"/>
                <a:cs typeface="Segoe UI" panose="020B0502040204020203" pitchFamily="34" charset="0"/>
                <a:sym typeface="+mn-ea"/>
              </a:rPr>
              <a:t>project is </a:t>
            </a:r>
            <a:r>
              <a:rPr lang="en-US" sz="2000" dirty="0">
                <a:latin typeface="Segoe UI" panose="020B0502040204020203" pitchFamily="34" charset="0"/>
                <a:cs typeface="Segoe UI" panose="020B0502040204020203" pitchFamily="34" charset="0"/>
                <a:sym typeface="+mn-ea"/>
              </a:rPr>
              <a:t>to extract, transform, and load Amazon sales data into a database, analyze the data to identify sales trends, key metrics, and factors influencing sales, and develop recommendations for improving sales performance. The project aims to provide insights into sales performance to help stakeholders make data-driven decisions and improve overall sales performance</a:t>
            </a:r>
            <a:endParaRPr lang="en-US" sz="2000" b="1" dirty="0">
              <a:solidFill>
                <a:srgbClr val="474747"/>
              </a:solidFill>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9957039" cy="492125"/>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1 .Bar Chart for Sales Revenue, Cost, and Profit</a:t>
            </a:r>
            <a:endParaRPr lang="en-US" sz="32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2023-03-05 (6)"/>
          <p:cNvPicPr>
            <a:picLocks noChangeAspect="1"/>
          </p:cNvPicPr>
          <p:nvPr/>
        </p:nvPicPr>
        <p:blipFill>
          <a:blip r:embed="rId1"/>
          <a:stretch>
            <a:fillRect/>
          </a:stretch>
        </p:blipFill>
        <p:spPr>
          <a:xfrm>
            <a:off x="3359785" y="2907665"/>
            <a:ext cx="5229225" cy="3590925"/>
          </a:xfrm>
          <a:prstGeom prst="rect">
            <a:avLst/>
          </a:prstGeom>
        </p:spPr>
      </p:pic>
      <p:sp>
        <p:nvSpPr>
          <p:cNvPr id="3" name="Rectangle 25"/>
          <p:cNvSpPr/>
          <p:nvPr/>
        </p:nvSpPr>
        <p:spPr>
          <a:xfrm>
            <a:off x="470646" y="856098"/>
            <a:ext cx="11193416" cy="1107440"/>
          </a:xfrm>
          <a:prstGeom prst="rect">
            <a:avLst/>
          </a:prstGeom>
        </p:spPr>
        <p:txBody>
          <a:bodyPr wrap="square" lIns="0" tIns="0" rIns="0" bIns="0">
            <a:spAutoFit/>
          </a:bodyPr>
          <a:p>
            <a:r>
              <a:rPr lang="en-US" i="0" dirty="0">
                <a:solidFill>
                  <a:srgbClr val="252423"/>
                </a:solidFill>
                <a:effectLst/>
                <a:latin typeface="Segoe UI" panose="020B0502040204020203" pitchFamily="34" charset="0"/>
              </a:rPr>
              <a:t>This chart shows the total sales revenue, cost, and profit for the company. The chart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will have three bars representing the sales revenue, cost, and profit, with the amounts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displayed on the y-axis and the categories on the x-axis. The title of the chart will be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"Total Sales Metrics."</a:t>
            </a:r>
            <a:endParaRPr lang="en-US" i="0" dirty="0">
              <a:solidFill>
                <a:srgbClr val="252423"/>
              </a:solidFill>
              <a:effectLst/>
              <a:latin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9957039" cy="553720"/>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2. Stacked Bar Chart for Sales by Region</a:t>
            </a:r>
            <a:endParaRPr lang="en-US" sz="36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2023-03-05 (7)"/>
          <p:cNvPicPr>
            <a:picLocks noChangeAspect="1"/>
          </p:cNvPicPr>
          <p:nvPr/>
        </p:nvPicPr>
        <p:blipFill>
          <a:blip r:embed="rId1"/>
          <a:stretch>
            <a:fillRect/>
          </a:stretch>
        </p:blipFill>
        <p:spPr>
          <a:xfrm>
            <a:off x="3141980" y="1638935"/>
            <a:ext cx="5032375" cy="5089525"/>
          </a:xfrm>
          <a:prstGeom prst="rect">
            <a:avLst/>
          </a:prstGeom>
        </p:spPr>
      </p:pic>
      <p:sp>
        <p:nvSpPr>
          <p:cNvPr id="3" name="Rectangle 25"/>
          <p:cNvSpPr/>
          <p:nvPr/>
        </p:nvSpPr>
        <p:spPr>
          <a:xfrm>
            <a:off x="470646" y="856098"/>
            <a:ext cx="11193416" cy="1107440"/>
          </a:xfrm>
          <a:prstGeom prst="rect">
            <a:avLst/>
          </a:prstGeom>
        </p:spPr>
        <p:txBody>
          <a:bodyPr wrap="square" lIns="0" tIns="0" rIns="0" bIns="0">
            <a:spAutoFit/>
          </a:bodyPr>
          <a:p>
            <a:r>
              <a:rPr lang="en-US" i="0" dirty="0">
                <a:solidFill>
                  <a:srgbClr val="252423"/>
                </a:solidFill>
                <a:effectLst/>
                <a:latin typeface="Segoe UI" panose="020B0502040204020203" pitchFamily="34" charset="0"/>
              </a:rPr>
              <a:t>This chart shows the sales revenue by region, with each region represented by a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different color in a stacked bar chart. The chart will have the total sales revenue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displayed on the y-axis and the regions on the x-axis. The title of the chart will be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"Sales by Region."</a:t>
            </a:r>
            <a:endParaRPr lang="en-US" i="0" dirty="0">
              <a:solidFill>
                <a:srgbClr val="252423"/>
              </a:solidFill>
              <a:effectLst/>
              <a:latin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11460097" cy="615315"/>
          </a:xfrm>
          <a:prstGeom prst="rect">
            <a:avLst/>
          </a:prstGeom>
          <a:noFill/>
        </p:spPr>
        <p:txBody>
          <a:bodyPr wrap="square" lIns="0" tIns="0" rIns="0" bIns="0" rtlCol="0">
            <a:spAutoFit/>
          </a:bodyPr>
          <a:lstStyle/>
          <a:p>
            <a:r>
              <a:rPr lang="en-US" sz="4000" b="1" dirty="0">
                <a:solidFill>
                  <a:srgbClr val="002060"/>
                </a:solidFill>
                <a:latin typeface="Segoe UI" panose="020B0502040204020203" pitchFamily="34" charset="0"/>
                <a:cs typeface="Segoe UI" panose="020B0502040204020203" pitchFamily="34" charset="0"/>
              </a:rPr>
              <a:t>3. Pie Chart for Sales by Sales Channel</a:t>
            </a:r>
            <a:endParaRPr lang="en-US" sz="40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41235" y="1116105"/>
            <a:ext cx="11193416" cy="1107440"/>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This chart shows the percentage of sales revenue by sales channel in a pie chart. Each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sales channel will be represented by a different slice of the pie chart, with the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percentage and sales revenue amount displayed in each slice. The title of the chart will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be "Sales by Sales Channel."</a:t>
            </a:r>
            <a:endParaRPr lang="en-US" b="0" i="0" dirty="0">
              <a:solidFill>
                <a:srgbClr val="252423"/>
              </a:solidFill>
              <a:effectLst/>
              <a:latin typeface="Segoe UI" panose="020B0502040204020203" pitchFamily="34" charset="0"/>
            </a:endParaRPr>
          </a:p>
        </p:txBody>
      </p:sp>
      <p:pic>
        <p:nvPicPr>
          <p:cNvPr id="2" name="Picture 1" descr="2023-03-05 (8)"/>
          <p:cNvPicPr>
            <a:picLocks noChangeAspect="1"/>
          </p:cNvPicPr>
          <p:nvPr/>
        </p:nvPicPr>
        <p:blipFill>
          <a:blip r:embed="rId1"/>
          <a:stretch>
            <a:fillRect/>
          </a:stretch>
        </p:blipFill>
        <p:spPr>
          <a:xfrm>
            <a:off x="3404870" y="2287905"/>
            <a:ext cx="4791075" cy="4362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11486032" cy="553720"/>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4: Line chart for sales trends over time</a:t>
            </a:r>
            <a:endParaRPr lang="en-US" sz="36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0646" y="1177408"/>
            <a:ext cx="11193416" cy="830580"/>
          </a:xfrm>
          <a:prstGeom prst="rect">
            <a:avLst/>
          </a:prstGeom>
        </p:spPr>
        <p:txBody>
          <a:bodyPr wrap="square" lIns="0" tIns="0" rIns="0" bIns="0">
            <a:spAutoFit/>
          </a:bodyPr>
          <a:lstStyle/>
          <a:p>
            <a:r>
              <a:rPr lang="en-US" i="0" dirty="0">
                <a:solidFill>
                  <a:srgbClr val="252423"/>
                </a:solidFill>
                <a:effectLst/>
                <a:latin typeface="Segoe UI" panose="020B0502040204020203" pitchFamily="34" charset="0"/>
              </a:rPr>
              <a:t>This chart shows the sales revenue trends over time, with each month represented on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the x-axis and the total sales revenue on the y-axis. The title of the chart will be "Sales </a:t>
            </a:r>
            <a:endParaRPr lang="en-US" i="0" dirty="0">
              <a:solidFill>
                <a:srgbClr val="252423"/>
              </a:solidFill>
              <a:effectLst/>
              <a:latin typeface="Segoe UI" panose="020B0502040204020203" pitchFamily="34" charset="0"/>
            </a:endParaRPr>
          </a:p>
          <a:p>
            <a:r>
              <a:rPr lang="en-US" i="0" dirty="0">
                <a:solidFill>
                  <a:srgbClr val="252423"/>
                </a:solidFill>
                <a:effectLst/>
                <a:latin typeface="Segoe UI" panose="020B0502040204020203" pitchFamily="34" charset="0"/>
              </a:rPr>
              <a:t>Trends over Time."</a:t>
            </a:r>
            <a:endParaRPr lang="en-US" i="0" dirty="0">
              <a:solidFill>
                <a:srgbClr val="252423"/>
              </a:solidFill>
              <a:effectLst/>
              <a:latin typeface="Segoe UI" panose="020B0502040204020203" pitchFamily="34" charset="0"/>
            </a:endParaRPr>
          </a:p>
        </p:txBody>
      </p:sp>
      <p:pic>
        <p:nvPicPr>
          <p:cNvPr id="2" name="Picture 1" descr="2023-03-05 (9)"/>
          <p:cNvPicPr>
            <a:picLocks noChangeAspect="1"/>
          </p:cNvPicPr>
          <p:nvPr/>
        </p:nvPicPr>
        <p:blipFill>
          <a:blip r:embed="rId1"/>
          <a:stretch>
            <a:fillRect/>
          </a:stretch>
        </p:blipFill>
        <p:spPr>
          <a:xfrm>
            <a:off x="2894965" y="2346325"/>
            <a:ext cx="5534025" cy="4448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10763411" cy="984885"/>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 5: Horizontal bar chart for top-selling products and regions</a:t>
            </a:r>
            <a:endParaRPr lang="en-US" sz="32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9292" y="1227816"/>
            <a:ext cx="11193416" cy="1107440"/>
          </a:xfrm>
          <a:prstGeom prst="rect">
            <a:avLst/>
          </a:prstGeom>
        </p:spPr>
        <p:txBody>
          <a:bodyPr wrap="square" lIns="0" tIns="0" rIns="0" bIns="0">
            <a:spAutoFit/>
          </a:bodyPr>
          <a:lstStyle/>
          <a:p>
            <a:r>
              <a:rPr lang="en-US" i="0">
                <a:solidFill>
                  <a:srgbClr val="252423"/>
                </a:solidFill>
                <a:latin typeface="Segoe UI" panose="020B0502040204020203" pitchFamily="34" charset="0"/>
              </a:rPr>
              <a:t>This chart shows the top-selling products and regions by sales revenue in a horizontal </a:t>
            </a:r>
            <a:endParaRPr lang="en-US" i="0">
              <a:solidFill>
                <a:srgbClr val="252423"/>
              </a:solidFill>
              <a:latin typeface="Segoe UI" panose="020B0502040204020203" pitchFamily="34" charset="0"/>
            </a:endParaRPr>
          </a:p>
          <a:p>
            <a:r>
              <a:rPr lang="en-US" i="0">
                <a:solidFill>
                  <a:srgbClr val="252423"/>
                </a:solidFill>
                <a:latin typeface="Segoe UI" panose="020B0502040204020203" pitchFamily="34" charset="0"/>
              </a:rPr>
              <a:t>bar chart. The chart will have the products/regions displayed on the y-axis and the </a:t>
            </a:r>
            <a:endParaRPr lang="en-US" i="0">
              <a:solidFill>
                <a:srgbClr val="252423"/>
              </a:solidFill>
              <a:latin typeface="Segoe UI" panose="020B0502040204020203" pitchFamily="34" charset="0"/>
            </a:endParaRPr>
          </a:p>
          <a:p>
            <a:r>
              <a:rPr lang="en-US" i="0">
                <a:solidFill>
                  <a:srgbClr val="252423"/>
                </a:solidFill>
                <a:latin typeface="Segoe UI" panose="020B0502040204020203" pitchFamily="34" charset="0"/>
              </a:rPr>
              <a:t>sales revenue on the x-axis. The title of the chart will be "Top Selling </a:t>
            </a:r>
            <a:endParaRPr lang="en-US" i="0">
              <a:solidFill>
                <a:srgbClr val="252423"/>
              </a:solidFill>
              <a:latin typeface="Segoe UI" panose="020B0502040204020203" pitchFamily="34" charset="0"/>
            </a:endParaRPr>
          </a:p>
          <a:p>
            <a:r>
              <a:rPr lang="en-US" i="0">
                <a:solidFill>
                  <a:srgbClr val="252423"/>
                </a:solidFill>
                <a:latin typeface="Segoe UI" panose="020B0502040204020203" pitchFamily="34" charset="0"/>
              </a:rPr>
              <a:t>Products/Regions."</a:t>
            </a:r>
            <a:endParaRPr lang="en-US" i="0">
              <a:solidFill>
                <a:srgbClr val="252423"/>
              </a:solidFill>
              <a:latin typeface="Segoe UI" panose="020B0502040204020203" pitchFamily="34" charset="0"/>
            </a:endParaRPr>
          </a:p>
        </p:txBody>
      </p:sp>
      <p:pic>
        <p:nvPicPr>
          <p:cNvPr id="2" name="Picture 1" descr="2023-03-05 (10)"/>
          <p:cNvPicPr>
            <a:picLocks noChangeAspect="1"/>
          </p:cNvPicPr>
          <p:nvPr/>
        </p:nvPicPr>
        <p:blipFill>
          <a:blip r:embed="rId1"/>
          <a:stretch>
            <a:fillRect/>
          </a:stretch>
        </p:blipFill>
        <p:spPr>
          <a:xfrm>
            <a:off x="3735070" y="2335530"/>
            <a:ext cx="3523615" cy="4243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6" y="285108"/>
            <a:ext cx="11532668" cy="492125"/>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 6: Bubble chart for customer demographics and behavior</a:t>
            </a:r>
            <a:endParaRPr lang="en-US" sz="32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746312" y="746312"/>
            <a:ext cx="1963270"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0646" y="1192348"/>
            <a:ext cx="11193416" cy="1384935"/>
          </a:xfrm>
          <a:prstGeom prst="rect">
            <a:avLst/>
          </a:prstGeom>
        </p:spPr>
        <p:txBody>
          <a:bodyPr wrap="square" lIns="0" tIns="0" rIns="0" bIns="0">
            <a:spAutoFit/>
          </a:bodyPr>
          <a:lstStyle/>
          <a:p>
            <a:r>
              <a:rPr lang="en-US" b="0" i="0" dirty="0">
                <a:solidFill>
                  <a:srgbClr val="252423"/>
                </a:solidFill>
                <a:effectLst/>
                <a:latin typeface="Segoe UI" panose="020B0502040204020203" pitchFamily="34" charset="0"/>
              </a:rPr>
              <a:t>This chart shows the customer demographics and behavior in a bubble chart. Each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bubble will represent a different region and country, with the size of the bubble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representing the number of orders and the color representing the region. The x-axis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will represent the total sales revenue, and the y-axis will represent the units sold. The </a:t>
            </a:r>
            <a:endParaRPr lang="en-US" b="0" i="0" dirty="0">
              <a:solidFill>
                <a:srgbClr val="252423"/>
              </a:solidFill>
              <a:effectLst/>
              <a:latin typeface="Segoe UI" panose="020B0502040204020203" pitchFamily="34" charset="0"/>
            </a:endParaRPr>
          </a:p>
          <a:p>
            <a:r>
              <a:rPr lang="en-US" b="0" i="0" dirty="0">
                <a:solidFill>
                  <a:srgbClr val="252423"/>
                </a:solidFill>
                <a:effectLst/>
                <a:latin typeface="Segoe UI" panose="020B0502040204020203" pitchFamily="34" charset="0"/>
              </a:rPr>
              <a:t>title of the chart will be "Customer Demographics and Behavior."</a:t>
            </a:r>
            <a:endParaRPr lang="en-US" b="0" i="0" dirty="0">
              <a:solidFill>
                <a:srgbClr val="252423"/>
              </a:solidFill>
              <a:effectLst/>
              <a:latin typeface="Segoe UI" panose="020B0502040204020203" pitchFamily="34" charset="0"/>
            </a:endParaRPr>
          </a:p>
        </p:txBody>
      </p:sp>
      <p:sp>
        <p:nvSpPr>
          <p:cNvPr id="9" name="TextBox 8"/>
          <p:cNvSpPr txBox="1"/>
          <p:nvPr/>
        </p:nvSpPr>
        <p:spPr>
          <a:xfrm>
            <a:off x="609600" y="2641600"/>
            <a:ext cx="2307771" cy="3599543"/>
          </a:xfrm>
          <a:prstGeom prst="rect">
            <a:avLst/>
          </a:prstGeom>
          <a:noFill/>
        </p:spPr>
        <p:txBody>
          <a:bodyPr wrap="square" rtlCol="0">
            <a:spAutoFit/>
          </a:bodyPr>
          <a:lstStyle/>
          <a:p>
            <a:endParaRPr lang="en-US" dirty="0"/>
          </a:p>
        </p:txBody>
      </p:sp>
      <p:pic>
        <p:nvPicPr>
          <p:cNvPr id="2" name="Picture 1" descr="2023-03-05 (11)"/>
          <p:cNvPicPr>
            <a:picLocks noChangeAspect="1"/>
          </p:cNvPicPr>
          <p:nvPr/>
        </p:nvPicPr>
        <p:blipFill>
          <a:blip r:embed="rId1"/>
          <a:stretch>
            <a:fillRect/>
          </a:stretch>
        </p:blipFill>
        <p:spPr>
          <a:xfrm>
            <a:off x="2917190" y="2641600"/>
            <a:ext cx="5991225" cy="4048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0647" y="285108"/>
            <a:ext cx="6830040"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Conclusion</a:t>
            </a:r>
            <a:endParaRPr lang="en-US" sz="5400" b="1" dirty="0">
              <a:solidFill>
                <a:srgbClr val="002060"/>
              </a:solidFill>
              <a:latin typeface="Segoe UI" panose="020B0502040204020203" pitchFamily="34" charset="0"/>
              <a:cs typeface="Segoe UI" panose="020B0502040204020203" pitchFamily="34" charset="0"/>
            </a:endParaRPr>
          </a:p>
        </p:txBody>
      </p:sp>
      <p:sp>
        <p:nvSpPr>
          <p:cNvPr id="11" name="Minus Sign 10"/>
          <p:cNvSpPr/>
          <p:nvPr/>
        </p:nvSpPr>
        <p:spPr>
          <a:xfrm rot="5400000">
            <a:off x="-3857707" y="3320677"/>
            <a:ext cx="8186061" cy="470646"/>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0647" y="1401213"/>
            <a:ext cx="11193416" cy="4431665"/>
          </a:xfrm>
          <a:prstGeom prst="rect">
            <a:avLst/>
          </a:prstGeom>
        </p:spPr>
        <p:txBody>
          <a:bodyPr wrap="square" lIns="0" tIns="0" rIns="0" bIns="0">
            <a:spAutoFit/>
          </a:bodyPr>
          <a:lstStyle/>
          <a:p>
            <a:r>
              <a:rPr lang="en-US" b="1" dirty="0">
                <a:solidFill>
                  <a:srgbClr val="474747"/>
                </a:solidFill>
                <a:latin typeface="Segoe UI Light" panose="020B0502040204020203" pitchFamily="34" charset="0"/>
                <a:cs typeface="Segoe UI Light" panose="020B0502040204020203" pitchFamily="34" charset="0"/>
              </a:rPr>
              <a:t>In conclusion, this project analyzed Amazon's sales data to identify trends, patterns, and insights that could help the company make data-driven decisions. The analysis showed that the majority of sales come from the United States, with the technology item type being the most popular among customers.</a:t>
            </a:r>
            <a:endParaRPr lang="en-US" b="1" dirty="0">
              <a:solidFill>
                <a:srgbClr val="474747"/>
              </a:solidFill>
              <a:latin typeface="Segoe UI Light" panose="020B0502040204020203" pitchFamily="34" charset="0"/>
              <a:cs typeface="Segoe UI Light" panose="020B0502040204020203" pitchFamily="34" charset="0"/>
            </a:endParaRPr>
          </a:p>
          <a:p>
            <a:endParaRPr lang="en-US" b="1" dirty="0">
              <a:solidFill>
                <a:srgbClr val="474747"/>
              </a:solidFill>
              <a:latin typeface="Segoe UI Light" panose="020B0502040204020203" pitchFamily="34" charset="0"/>
              <a:cs typeface="Segoe UI Light" panose="020B0502040204020203" pitchFamily="34" charset="0"/>
            </a:endParaRPr>
          </a:p>
          <a:p>
            <a:r>
              <a:rPr lang="en-US" b="1" dirty="0">
                <a:solidFill>
                  <a:srgbClr val="474747"/>
                </a:solidFill>
                <a:latin typeface="Segoe UI Light" panose="020B0502040204020203" pitchFamily="34" charset="0"/>
                <a:cs typeface="Segoe UI Light" panose="020B0502040204020203" pitchFamily="34" charset="0"/>
              </a:rPr>
              <a:t>The sales by region analysis revealed that the largest revenue comes from the Asia Pacific region, while sales by sales channel showed that online sales generate the highest revenue. Additionally, the analysis of sales trends over time showed an overall upward trend in revenue, with a peak in December.</a:t>
            </a:r>
            <a:endParaRPr lang="en-US" b="1" dirty="0">
              <a:solidFill>
                <a:srgbClr val="474747"/>
              </a:solidFill>
              <a:latin typeface="Segoe UI Light" panose="020B0502040204020203" pitchFamily="34" charset="0"/>
              <a:cs typeface="Segoe UI Light" panose="020B0502040204020203" pitchFamily="34" charset="0"/>
            </a:endParaRPr>
          </a:p>
          <a:p>
            <a:endParaRPr lang="en-US" b="1" dirty="0">
              <a:solidFill>
                <a:srgbClr val="474747"/>
              </a:solidFill>
              <a:latin typeface="Segoe UI Light" panose="020B0502040204020203" pitchFamily="34" charset="0"/>
              <a:cs typeface="Segoe UI Light" panose="020B0502040204020203" pitchFamily="34" charset="0"/>
            </a:endParaRPr>
          </a:p>
          <a:p>
            <a:r>
              <a:rPr lang="en-US" b="1" dirty="0">
                <a:solidFill>
                  <a:srgbClr val="474747"/>
                </a:solidFill>
                <a:latin typeface="Segoe UI Light" panose="020B0502040204020203" pitchFamily="34" charset="0"/>
                <a:cs typeface="Segoe UI Light" panose="020B0502040204020203" pitchFamily="34" charset="0"/>
              </a:rPr>
              <a:t>Based on the insights gained from the analysis, several recommendations were made to optimize sales, reduce costs, and improve customer satisfaction. These recommendations included expanding Amazon's reach in the Asia Pacific region, increasing investment in the technology item type, improving the online shopping experience, and optimizing pricing strategies.</a:t>
            </a:r>
            <a:endParaRPr lang="en-US" b="1" dirty="0">
              <a:solidFill>
                <a:srgbClr val="474747"/>
              </a:solidFill>
              <a:latin typeface="Segoe UI Light" panose="020B0502040204020203" pitchFamily="34" charset="0"/>
              <a:cs typeface="Segoe UI Light" panose="020B0502040204020203" pitchFamily="34" charset="0"/>
            </a:endParaRPr>
          </a:p>
          <a:p>
            <a:endParaRPr lang="en-US" b="1" dirty="0">
              <a:solidFill>
                <a:srgbClr val="474747"/>
              </a:solidFill>
              <a:latin typeface="Segoe UI Light" panose="020B0502040204020203" pitchFamily="34" charset="0"/>
              <a:cs typeface="Segoe UI Light" panose="020B0502040204020203" pitchFamily="34" charset="0"/>
            </a:endParaRPr>
          </a:p>
          <a:p>
            <a:r>
              <a:rPr lang="en-US" b="1" dirty="0">
                <a:solidFill>
                  <a:srgbClr val="474747"/>
                </a:solidFill>
                <a:latin typeface="Segoe UI Light" panose="020B0502040204020203" pitchFamily="34" charset="0"/>
                <a:cs typeface="Segoe UI Light" panose="020B0502040204020203" pitchFamily="34" charset="0"/>
              </a:rPr>
              <a:t>Overall, this project demonstrated the power of data analysis in providing valuable insights for businesses like Amazon. By leveraging data-driven insights, Amazon can make informed decisions to improve its sales performance and customer satisfaction, ultimately leading to increased profitability and growth.</a:t>
            </a:r>
            <a:endParaRPr lang="en-US" b="1" dirty="0">
              <a:solidFill>
                <a:srgbClr val="474747"/>
              </a:solidFill>
              <a:latin typeface="Segoe UI Light" panose="020B0502040204020203" pitchFamily="34" charset="0"/>
              <a:cs typeface="Segoe UI Light" panose="020B0502040204020203" pitchFamily="3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4242</Words>
  <Application>WPS Presentation</Application>
  <PresentationFormat>Widescreen</PresentationFormat>
  <Paragraphs>75</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Wingdings 3</vt:lpstr>
      <vt:lpstr>Arial</vt:lpstr>
      <vt:lpstr>Segoe UI</vt:lpstr>
      <vt:lpstr>Segoe UI Light</vt:lpstr>
      <vt:lpstr>Segoe UI Semibold</vt:lpstr>
      <vt:lpstr>Microsoft YaHei</vt:lpstr>
      <vt:lpstr>Arial Unicode MS</vt:lpstr>
      <vt:lpstr>Century Gothic</vt:lpstr>
      <vt:lpstr>Calibri</vt:lpstr>
      <vt:lpstr>Bahnschrift Light Condensed</vt:lpstr>
      <vt:lpstr>Segoe UI Black</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raykar</dc:creator>
  <cp:lastModifiedBy>Win-10</cp:lastModifiedBy>
  <cp:revision>47</cp:revision>
  <dcterms:created xsi:type="dcterms:W3CDTF">2021-12-23T07:21:00Z</dcterms:created>
  <dcterms:modified xsi:type="dcterms:W3CDTF">2023-03-05T06:39:21Z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52F4D5AC266440439E85891B63829E90</vt:lpwstr>
  </property>
  <property fmtid="{D5CDD505-2E9C-101B-9397-08002B2CF9AE}" pid="3" name="KSOProductBuildVer">
    <vt:lpwstr>1033-11.2.0.11417</vt:lpwstr>
  </property>
</Properties>
</file>