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14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525A30-A893-49CA-B7D6-8808CEEEAB2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25A30-A893-49CA-B7D6-8808CEEEAB2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25A30-A893-49CA-B7D6-8808CEEEAB2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25A30-A893-49CA-B7D6-8808CEEEAB2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525A30-A893-49CA-B7D6-8808CEEEAB2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25A30-A893-49CA-B7D6-8808CEEEAB22}" type="datetimeFigureOut">
              <a:rPr lang="en-IN" smtClean="0"/>
              <a:t>21-12-2020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25A30-A893-49CA-B7D6-8808CEEEAB22}" type="datetimeFigureOut">
              <a:rPr lang="en-IN" smtClean="0"/>
              <a:t>21-12-2020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25A30-A893-49CA-B7D6-8808CEEEAB22}" type="datetimeFigureOut">
              <a:rPr lang="en-IN" smtClean="0"/>
              <a:t>21-12-2020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25A30-A893-49CA-B7D6-8808CEEEAB2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2D292-7AE1-44C2-89D9-39B46BD1ECC1}"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3525A30-A893-49CA-B7D6-8808CEEEAB22}" type="datetimeFigureOut">
              <a:rPr lang="en-IN" smtClean="0"/>
              <a:t>21-12-2020</a:t>
            </a:fld>
            <a:endParaRPr lang="en-IN"/>
          </a:p>
        </p:txBody>
      </p:sp>
      <p:sp>
        <p:nvSpPr>
          <p:cNvPr id="9" name="Slide Number Placeholder 8"/>
          <p:cNvSpPr>
            <a:spLocks noGrp="1"/>
          </p:cNvSpPr>
          <p:nvPr>
            <p:ph type="sldNum" sz="quarter" idx="11"/>
          </p:nvPr>
        </p:nvSpPr>
        <p:spPr/>
        <p:txBody>
          <a:bodyPr/>
          <a:lstStyle/>
          <a:p>
            <a:fld id="{31D2D292-7AE1-44C2-89D9-39B46BD1ECC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1D2D292-7AE1-44C2-89D9-39B46BD1ECC1}"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3525A30-A893-49CA-B7D6-8808CEEEAB22}" type="datetimeFigureOut">
              <a:rPr lang="en-IN" smtClean="0"/>
              <a:t>21-12-2020</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3"/>
            <a:ext cx="8278688" cy="3168351"/>
          </a:xfrm>
        </p:spPr>
        <p:txBody>
          <a:bodyPr>
            <a:normAutofit fontScale="90000"/>
          </a:bodyPr>
          <a:lstStyle/>
          <a:p>
            <a:pPr algn="ctr"/>
            <a:r>
              <a:rPr lang="en-IN" dirty="0" smtClean="0"/>
              <a:t/>
            </a:r>
            <a:br>
              <a:rPr lang="en-IN" dirty="0" smtClean="0"/>
            </a:br>
            <a:r>
              <a:rPr lang="en-IN" dirty="0"/>
              <a:t/>
            </a:r>
            <a:br>
              <a:rPr lang="en-IN" dirty="0"/>
            </a:br>
            <a:r>
              <a:rPr lang="en-IN" dirty="0"/>
              <a:t/>
            </a:r>
            <a:br>
              <a:rPr lang="en-IN" dirty="0"/>
            </a:br>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latin typeface="Algerian" pitchFamily="82" charset="0"/>
              </a:rPr>
              <a:t>Capstone_Project_2</a:t>
            </a:r>
            <a:r>
              <a:rPr lang="en-IN" dirty="0"/>
              <a:t> </a:t>
            </a:r>
            <a:r>
              <a:rPr lang="en-IN" dirty="0" smtClean="0">
                <a:latin typeface="Algerian" pitchFamily="82" charset="0"/>
              </a:rPr>
              <a:t>House </a:t>
            </a:r>
            <a:r>
              <a:rPr lang="en-IN" dirty="0" smtClean="0">
                <a:latin typeface="Algerian" pitchFamily="82" charset="0"/>
              </a:rPr>
              <a:t>Price</a:t>
            </a:r>
            <a:br>
              <a:rPr lang="en-IN" dirty="0" smtClean="0">
                <a:latin typeface="Algerian" pitchFamily="82" charset="0"/>
              </a:rPr>
            </a:br>
            <a:r>
              <a:rPr lang="en-IN" dirty="0" smtClean="0">
                <a:latin typeface="Algerian" pitchFamily="82" charset="0"/>
              </a:rPr>
              <a:t>Prediction</a:t>
            </a:r>
            <a:r>
              <a:rPr lang="en-IN" dirty="0" smtClean="0"/>
              <a:t/>
            </a:r>
            <a:br>
              <a:rPr lang="en-IN" dirty="0" smtClean="0"/>
            </a:br>
            <a:endParaRPr lang="en-IN" sz="3600" dirty="0"/>
          </a:p>
        </p:txBody>
      </p:sp>
      <p:sp>
        <p:nvSpPr>
          <p:cNvPr id="3" name="Subtitle 2"/>
          <p:cNvSpPr>
            <a:spLocks noGrp="1"/>
          </p:cNvSpPr>
          <p:nvPr>
            <p:ph type="subTitle" idx="1"/>
          </p:nvPr>
        </p:nvSpPr>
        <p:spPr>
          <a:xfrm>
            <a:off x="467544" y="3886200"/>
            <a:ext cx="7304856" cy="1752600"/>
          </a:xfrm>
        </p:spPr>
        <p:txBody>
          <a:bodyPr/>
          <a:lstStyle/>
          <a:p>
            <a:pPr algn="l"/>
            <a:r>
              <a:rPr lang="en-IN" dirty="0" smtClean="0"/>
              <a:t>  </a:t>
            </a:r>
            <a:r>
              <a:rPr lang="en-IN" sz="3600" dirty="0" smtClean="0">
                <a:latin typeface="Algerian" pitchFamily="82" charset="0"/>
              </a:rPr>
              <a:t>Amit Hiremath</a:t>
            </a:r>
            <a:endParaRPr lang="en-IN" sz="3600" dirty="0">
              <a:latin typeface="Algerian" pitchFamily="82" charset="0"/>
            </a:endParaRPr>
          </a:p>
        </p:txBody>
      </p:sp>
    </p:spTree>
    <p:extLst>
      <p:ext uri="{BB962C8B-B14F-4D97-AF65-F5344CB8AC3E}">
        <p14:creationId xmlns:p14="http://schemas.microsoft.com/office/powerpoint/2010/main" val="347758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94122"/>
          </a:xfrm>
        </p:spPr>
        <p:txBody>
          <a:bodyPr/>
          <a:lstStyle/>
          <a:p>
            <a:r>
              <a:rPr lang="en-IN" sz="3200" dirty="0" smtClean="0"/>
              <a:t>Scatter plot </a:t>
            </a:r>
            <a:endParaRPr lang="en-IN" sz="3200" dirty="0"/>
          </a:p>
        </p:txBody>
      </p:sp>
      <p:sp>
        <p:nvSpPr>
          <p:cNvPr id="3" name="Content Placeholder 2"/>
          <p:cNvSpPr>
            <a:spLocks noGrp="1"/>
          </p:cNvSpPr>
          <p:nvPr>
            <p:ph idx="1"/>
          </p:nvPr>
        </p:nvSpPr>
        <p:spPr>
          <a:xfrm>
            <a:off x="457200" y="1340768"/>
            <a:ext cx="7620000" cy="5060032"/>
          </a:xfrm>
        </p:spPr>
        <p:txBody>
          <a:bodyPr/>
          <a:lstStyle/>
          <a:p>
            <a:pPr marL="114300" indent="0">
              <a:buNone/>
            </a:pPr>
            <a:endParaRPr lang="en-IN" dirty="0"/>
          </a:p>
        </p:txBody>
      </p:sp>
      <p:pic>
        <p:nvPicPr>
          <p:cNvPr id="4" name="Picture 3"/>
          <p:cNvPicPr/>
          <p:nvPr/>
        </p:nvPicPr>
        <p:blipFill>
          <a:blip r:embed="rId2"/>
          <a:stretch>
            <a:fillRect/>
          </a:stretch>
        </p:blipFill>
        <p:spPr>
          <a:xfrm>
            <a:off x="759025" y="1772816"/>
            <a:ext cx="6679956" cy="4519697"/>
          </a:xfrm>
          <a:prstGeom prst="rect">
            <a:avLst/>
          </a:prstGeom>
        </p:spPr>
      </p:pic>
    </p:spTree>
    <p:extLst>
      <p:ext uri="{BB962C8B-B14F-4D97-AF65-F5344CB8AC3E}">
        <p14:creationId xmlns:p14="http://schemas.microsoft.com/office/powerpoint/2010/main" val="3758858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Engineering:</a:t>
            </a:r>
            <a:endParaRPr lang="en-IN" dirty="0"/>
          </a:p>
        </p:txBody>
      </p:sp>
      <p:sp>
        <p:nvSpPr>
          <p:cNvPr id="3" name="Content Placeholder 2"/>
          <p:cNvSpPr>
            <a:spLocks noGrp="1"/>
          </p:cNvSpPr>
          <p:nvPr>
            <p:ph idx="1"/>
          </p:nvPr>
        </p:nvSpPr>
        <p:spPr/>
        <p:txBody>
          <a:bodyPr/>
          <a:lstStyle/>
          <a:p>
            <a:r>
              <a:rPr lang="en-IN" dirty="0" smtClean="0"/>
              <a:t>Filter features which have  +ve or –ve  impact on target variable.</a:t>
            </a:r>
          </a:p>
          <a:p>
            <a:r>
              <a:rPr lang="en-IN" dirty="0" smtClean="0"/>
              <a:t>Features impacting on target with same amount then we select one among them hence it reduces the feature size to 73.</a:t>
            </a:r>
          </a:p>
          <a:p>
            <a:r>
              <a:rPr lang="en-IN" dirty="0"/>
              <a:t>categorical features into dummy </a:t>
            </a:r>
            <a:r>
              <a:rPr lang="en-IN" dirty="0" smtClean="0"/>
              <a:t>features which leads to 275 columns.</a:t>
            </a:r>
          </a:p>
          <a:p>
            <a:r>
              <a:rPr lang="en-IN" dirty="0" smtClean="0"/>
              <a:t>Data Normalization.</a:t>
            </a:r>
          </a:p>
          <a:p>
            <a:pPr marL="114300" indent="0">
              <a:buNone/>
            </a:pPr>
            <a:r>
              <a:rPr lang="en-IN" dirty="0" smtClean="0"/>
              <a:t>               </a:t>
            </a:r>
            <a:r>
              <a:rPr lang="en-IN" dirty="0"/>
              <a:t>transforming numeric columns to a common </a:t>
            </a:r>
            <a:r>
              <a:rPr lang="en-IN" dirty="0" smtClean="0"/>
              <a:t>scale.</a:t>
            </a:r>
          </a:p>
          <a:p>
            <a:r>
              <a:rPr lang="en-IN" dirty="0" smtClean="0"/>
              <a:t>Splitting dataset into training and testing dataset.</a:t>
            </a:r>
          </a:p>
          <a:p>
            <a:pPr marL="114300" indent="0">
              <a:buNone/>
            </a:pPr>
            <a:r>
              <a:rPr lang="en-IN" dirty="0"/>
              <a:t> </a:t>
            </a:r>
            <a:r>
              <a:rPr lang="en-IN" dirty="0" smtClean="0"/>
              <a:t>               </a:t>
            </a:r>
          </a:p>
          <a:p>
            <a:endParaRPr lang="en-IN" dirty="0"/>
          </a:p>
        </p:txBody>
      </p:sp>
    </p:spTree>
    <p:extLst>
      <p:ext uri="{BB962C8B-B14F-4D97-AF65-F5344CB8AC3E}">
        <p14:creationId xmlns:p14="http://schemas.microsoft.com/office/powerpoint/2010/main" val="7269338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079482"/>
              </p:ext>
            </p:extLst>
          </p:nvPr>
        </p:nvGraphicFramePr>
        <p:xfrm>
          <a:off x="395536" y="1844824"/>
          <a:ext cx="7848872" cy="2664296"/>
        </p:xfrm>
        <a:graphic>
          <a:graphicData uri="http://schemas.openxmlformats.org/drawingml/2006/table">
            <a:tbl>
              <a:tblPr>
                <a:tableStyleId>{5C22544A-7EE6-4342-B048-85BDC9FD1C3A}</a:tableStyleId>
              </a:tblPr>
              <a:tblGrid>
                <a:gridCol w="792088"/>
                <a:gridCol w="1480141"/>
                <a:gridCol w="1184155"/>
                <a:gridCol w="1133978"/>
                <a:gridCol w="1386302"/>
                <a:gridCol w="1872208"/>
              </a:tblGrid>
              <a:tr h="553747">
                <a:tc>
                  <a:txBody>
                    <a:bodyPr/>
                    <a:lstStyle/>
                    <a:p>
                      <a:pPr algn="ctr" fontAlgn="b"/>
                      <a:r>
                        <a:rPr lang="en-IN" sz="1400" u="none" strike="noStrike" dirty="0">
                          <a:effectLst/>
                          <a:latin typeface="+mj-lt"/>
                        </a:rPr>
                        <a:t>Column1</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Column2</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Column3</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Column4</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a:effectLst/>
                          <a:latin typeface="+mj-lt"/>
                        </a:rPr>
                        <a:t>Column5</a:t>
                      </a:r>
                      <a:endParaRPr lang="en-IN" sz="1400" b="1" i="0" u="none" strike="noStrike">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Column6</a:t>
                      </a:r>
                      <a:endParaRPr lang="en-IN" sz="1400" b="1" i="0" u="none" strike="noStrike" dirty="0">
                        <a:solidFill>
                          <a:srgbClr val="FFFFFF"/>
                        </a:solidFill>
                        <a:effectLst/>
                        <a:latin typeface="+mj-lt"/>
                      </a:endParaRPr>
                    </a:p>
                  </a:txBody>
                  <a:tcPr marL="6886" marR="6886" marT="6886" marB="0" anchor="ctr"/>
                </a:tc>
              </a:tr>
              <a:tr h="180409">
                <a:tc>
                  <a:txBody>
                    <a:bodyPr/>
                    <a:lstStyle/>
                    <a:p>
                      <a:pPr lvl="1" algn="ctr" fontAlgn="b"/>
                      <a:r>
                        <a:rPr lang="en-IN" sz="1400" u="none" strike="noStrike" dirty="0" err="1">
                          <a:effectLst/>
                          <a:latin typeface="+mj-lt"/>
                        </a:rPr>
                        <a:t>Sno</a:t>
                      </a:r>
                      <a:endParaRPr lang="en-IN" sz="1400" b="0" i="0" u="none" strike="noStrike" dirty="0">
                        <a:solidFill>
                          <a:srgbClr val="000000"/>
                        </a:solidFill>
                        <a:effectLst/>
                        <a:latin typeface="+mj-lt"/>
                      </a:endParaRPr>
                    </a:p>
                  </a:txBody>
                  <a:tcPr marL="6886" marR="6886" marT="6886" marB="0" anchor="ctr"/>
                </a:tc>
                <a:tc>
                  <a:txBody>
                    <a:bodyPr/>
                    <a:lstStyle/>
                    <a:p>
                      <a:pPr lvl="1" algn="ctr" fontAlgn="b">
                        <a:lnSpc>
                          <a:spcPct val="150000"/>
                        </a:lnSpc>
                      </a:pPr>
                      <a:r>
                        <a:rPr lang="en-IN" sz="1400" u="none" strike="noStrike" dirty="0" smtClean="0">
                          <a:effectLst/>
                          <a:latin typeface="+mj-lt"/>
                        </a:rPr>
                        <a:t>Model</a:t>
                      </a:r>
                    </a:p>
                    <a:p>
                      <a:pPr lvl="1" algn="ctr" fontAlgn="b"/>
                      <a:endParaRPr lang="en-IN" sz="1400" b="0" i="0" u="none" strike="noStrike" dirty="0">
                        <a:solidFill>
                          <a:srgbClr val="000000"/>
                        </a:solidFill>
                        <a:effectLst/>
                        <a:latin typeface="+mj-lt"/>
                      </a:endParaRPr>
                    </a:p>
                  </a:txBody>
                  <a:tcPr marL="6886" marR="6886" marT="6886" marB="0" anchor="b"/>
                </a:tc>
                <a:tc>
                  <a:txBody>
                    <a:bodyPr/>
                    <a:lstStyle/>
                    <a:p>
                      <a:pPr lvl="1" algn="ctr" fontAlgn="b"/>
                      <a:r>
                        <a:rPr lang="en-IN" sz="1400" u="none" strike="noStrike" dirty="0">
                          <a:effectLst/>
                          <a:latin typeface="+mj-lt"/>
                        </a:rPr>
                        <a:t>RMSE</a:t>
                      </a:r>
                      <a:endParaRPr lang="en-IN" sz="1400" b="0" i="0" u="none" strike="noStrike" dirty="0">
                        <a:solidFill>
                          <a:srgbClr val="000000"/>
                        </a:solidFill>
                        <a:effectLst/>
                        <a:latin typeface="+mj-lt"/>
                      </a:endParaRPr>
                    </a:p>
                  </a:txBody>
                  <a:tcPr marL="6886" marR="6886" marT="6886" marB="0" anchor="ctr"/>
                </a:tc>
                <a:tc>
                  <a:txBody>
                    <a:bodyPr/>
                    <a:lstStyle/>
                    <a:p>
                      <a:pPr lvl="1" algn="ctr" fontAlgn="b"/>
                      <a:r>
                        <a:rPr lang="en-IN" sz="1400" u="none" strike="noStrike" dirty="0">
                          <a:effectLst/>
                          <a:latin typeface="+mj-lt"/>
                        </a:rPr>
                        <a:t>R^2</a:t>
                      </a:r>
                      <a:endParaRPr lang="en-IN" sz="1400" b="0" i="0" u="none" strike="noStrike" dirty="0">
                        <a:solidFill>
                          <a:srgbClr val="000000"/>
                        </a:solidFill>
                        <a:effectLst/>
                        <a:latin typeface="+mj-lt"/>
                      </a:endParaRPr>
                    </a:p>
                  </a:txBody>
                  <a:tcPr marL="6886" marR="6886" marT="6886" marB="0" anchor="ctr"/>
                </a:tc>
                <a:tc>
                  <a:txBody>
                    <a:bodyPr/>
                    <a:lstStyle/>
                    <a:p>
                      <a:pPr lvl="1" algn="ctr" fontAlgn="b"/>
                      <a:r>
                        <a:rPr lang="en-IN" sz="1400" u="none" strike="noStrike" dirty="0">
                          <a:effectLst/>
                          <a:latin typeface="+mj-lt"/>
                        </a:rPr>
                        <a:t>parameters</a:t>
                      </a:r>
                      <a:endParaRPr lang="en-IN" sz="1400" b="0" i="0" u="none" strike="noStrike" dirty="0">
                        <a:solidFill>
                          <a:srgbClr val="000000"/>
                        </a:solidFill>
                        <a:effectLst/>
                        <a:latin typeface="+mj-lt"/>
                      </a:endParaRPr>
                    </a:p>
                  </a:txBody>
                  <a:tcPr marL="6886" marR="6886" marT="6886" marB="0" anchor="ctr"/>
                </a:tc>
                <a:tc>
                  <a:txBody>
                    <a:bodyPr/>
                    <a:lstStyle/>
                    <a:p>
                      <a:pPr lvl="1" algn="ctr" fontAlgn="b"/>
                      <a:r>
                        <a:rPr lang="en-IN" sz="1400" u="none" strike="noStrike" dirty="0">
                          <a:effectLst/>
                          <a:latin typeface="+mj-lt"/>
                        </a:rPr>
                        <a:t>Reviews</a:t>
                      </a:r>
                      <a:endParaRPr lang="en-IN" sz="1400" b="0" i="0" u="none" strike="noStrike" dirty="0">
                        <a:solidFill>
                          <a:srgbClr val="000000"/>
                        </a:solidFill>
                        <a:effectLst/>
                        <a:latin typeface="+mj-lt"/>
                      </a:endParaRPr>
                    </a:p>
                  </a:txBody>
                  <a:tcPr marL="6886" marR="6886" marT="6886" marB="0" anchor="ctr"/>
                </a:tc>
              </a:tr>
              <a:tr h="452807">
                <a:tc>
                  <a:txBody>
                    <a:bodyPr/>
                    <a:lstStyle/>
                    <a:p>
                      <a:pPr algn="ctr" fontAlgn="b"/>
                      <a:r>
                        <a:rPr lang="en-IN" sz="1400" u="none" strike="noStrike">
                          <a:effectLst/>
                          <a:latin typeface="+mj-lt"/>
                        </a:rPr>
                        <a:t>1</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Linear regression</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6.08E+18</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-3.57E+19</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NA</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Very bad performance</a:t>
                      </a:r>
                      <a:endParaRPr lang="en-IN" sz="1400" b="0" i="0" u="none" strike="noStrike" dirty="0">
                        <a:solidFill>
                          <a:srgbClr val="000000"/>
                        </a:solidFill>
                        <a:effectLst/>
                        <a:latin typeface="+mj-lt"/>
                      </a:endParaRPr>
                    </a:p>
                  </a:txBody>
                  <a:tcPr marL="6886" marR="6886" marT="6886" marB="0" anchor="ctr"/>
                </a:tc>
              </a:tr>
              <a:tr h="223808">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a:solidFill>
                          <a:srgbClr val="000000"/>
                        </a:solidFill>
                        <a:effectLst/>
                        <a:latin typeface="+mj-lt"/>
                      </a:endParaRPr>
                    </a:p>
                  </a:txBody>
                  <a:tcPr marL="6886" marR="6886" marT="6886" marB="0" anchor="ctr"/>
                </a:tc>
                <a:tc>
                  <a:txBody>
                    <a:bodyPr/>
                    <a:lstStyle/>
                    <a:p>
                      <a:pPr algn="ctr" fontAlgn="b"/>
                      <a:endParaRPr lang="en-IN" sz="1400" b="0" i="0" u="none" strike="noStrike">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tr>
              <a:tr h="225511">
                <a:tc>
                  <a:txBody>
                    <a:bodyPr/>
                    <a:lstStyle/>
                    <a:p>
                      <a:pPr algn="ctr" fontAlgn="b"/>
                      <a:r>
                        <a:rPr lang="en-IN" sz="1400" u="none" strike="noStrike">
                          <a:effectLst/>
                          <a:latin typeface="+mj-lt"/>
                        </a:rPr>
                        <a:t>2</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Ridge Regression</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0.01486523</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0.9127787</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a:effectLst/>
                          <a:latin typeface="+mj-lt"/>
                        </a:rPr>
                        <a:t>alpha =100</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very good performance</a:t>
                      </a:r>
                      <a:endParaRPr lang="en-IN" sz="1400" b="0" i="0" u="none" strike="noStrike" dirty="0">
                        <a:solidFill>
                          <a:srgbClr val="000000"/>
                        </a:solidFill>
                        <a:effectLst/>
                        <a:latin typeface="+mj-lt"/>
                      </a:endParaRPr>
                    </a:p>
                  </a:txBody>
                  <a:tcPr marL="6886" marR="6886" marT="6886" marB="0" anchor="ctr"/>
                </a:tc>
              </a:tr>
              <a:tr h="668137">
                <a:tc>
                  <a:txBody>
                    <a:bodyPr/>
                    <a:lstStyle/>
                    <a:p>
                      <a:pPr algn="ctr" fontAlgn="b"/>
                      <a:r>
                        <a:rPr lang="en-IN" sz="1400" u="none" strike="noStrike" dirty="0" smtClean="0">
                          <a:effectLst/>
                          <a:latin typeface="+mj-lt"/>
                        </a:rPr>
                        <a:t>3</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Lasso GridSearchCV</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0.015560653</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0.908698427</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a:effectLst/>
                          <a:latin typeface="+mj-lt"/>
                        </a:rPr>
                        <a:t>alpha =0.01</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good performance</a:t>
                      </a:r>
                      <a:endParaRPr lang="en-IN" sz="1400" b="0" i="0" u="none" strike="noStrike" dirty="0">
                        <a:solidFill>
                          <a:srgbClr val="000000"/>
                        </a:solidFill>
                        <a:effectLst/>
                        <a:latin typeface="+mj-lt"/>
                      </a:endParaRPr>
                    </a:p>
                  </a:txBody>
                  <a:tcPr marL="6886" marR="6886" marT="6886" marB="0" anchor="ctr"/>
                </a:tc>
              </a:tr>
            </a:tbl>
          </a:graphicData>
        </a:graphic>
      </p:graphicFrame>
    </p:spTree>
    <p:extLst>
      <p:ext uri="{BB962C8B-B14F-4D97-AF65-F5344CB8AC3E}">
        <p14:creationId xmlns:p14="http://schemas.microsoft.com/office/powerpoint/2010/main" val="40449167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Conclusion </a:t>
            </a:r>
            <a:r>
              <a:rPr lang="en-IN" dirty="0"/>
              <a:t>and Future Scope:</a:t>
            </a:r>
            <a:br>
              <a:rPr lang="en-IN" dirty="0"/>
            </a:br>
            <a:endParaRPr lang="en-IN" dirty="0"/>
          </a:p>
        </p:txBody>
      </p:sp>
      <p:sp>
        <p:nvSpPr>
          <p:cNvPr id="3" name="Content Placeholder 2"/>
          <p:cNvSpPr>
            <a:spLocks noGrp="1"/>
          </p:cNvSpPr>
          <p:nvPr>
            <p:ph idx="1"/>
          </p:nvPr>
        </p:nvSpPr>
        <p:spPr/>
        <p:txBody>
          <a:bodyPr/>
          <a:lstStyle/>
          <a:p>
            <a:r>
              <a:rPr lang="en-IN" dirty="0" smtClean="0"/>
              <a:t>Analyse the dataset</a:t>
            </a:r>
          </a:p>
          <a:p>
            <a:r>
              <a:rPr lang="en-IN" dirty="0" smtClean="0"/>
              <a:t>Filter the dataset and find correlated features </a:t>
            </a:r>
          </a:p>
          <a:p>
            <a:r>
              <a:rPr lang="en-IN" dirty="0" smtClean="0"/>
              <a:t>Feed these futures to three algorithms</a:t>
            </a:r>
          </a:p>
          <a:p>
            <a:pPr marL="114300" indent="0">
              <a:buNone/>
            </a:pPr>
            <a:r>
              <a:rPr lang="en-IN" dirty="0"/>
              <a:t> </a:t>
            </a:r>
            <a:r>
              <a:rPr lang="en-IN" dirty="0" smtClean="0"/>
              <a:t>        Linear </a:t>
            </a:r>
            <a:r>
              <a:rPr lang="en-IN" dirty="0"/>
              <a:t>R</a:t>
            </a:r>
            <a:r>
              <a:rPr lang="en-IN" dirty="0" smtClean="0"/>
              <a:t>egression,</a:t>
            </a:r>
            <a:r>
              <a:rPr lang="en-IN" dirty="0"/>
              <a:t> </a:t>
            </a:r>
            <a:r>
              <a:rPr lang="en-IN" dirty="0" smtClean="0"/>
              <a:t> Ridge Regression,</a:t>
            </a:r>
            <a:r>
              <a:rPr lang="en-IN" dirty="0"/>
              <a:t> </a:t>
            </a:r>
            <a:r>
              <a:rPr lang="en-IN" dirty="0" smtClean="0"/>
              <a:t> Lasso GridSearchCV</a:t>
            </a:r>
          </a:p>
          <a:p>
            <a:r>
              <a:rPr lang="en-IN" dirty="0" smtClean="0"/>
              <a:t>Ridge Regression model selected as final model based on its performance to train the data.</a:t>
            </a:r>
          </a:p>
          <a:p>
            <a:endParaRPr lang="en-IN" dirty="0"/>
          </a:p>
          <a:p>
            <a:pPr marL="114300" indent="0">
              <a:buNone/>
            </a:pPr>
            <a:r>
              <a:rPr lang="en-IN" dirty="0"/>
              <a:t> </a:t>
            </a:r>
            <a:r>
              <a:rPr lang="en-IN" dirty="0" smtClean="0"/>
              <a:t>      Future Scope:</a:t>
            </a:r>
          </a:p>
          <a:p>
            <a:pPr marL="114300" indent="0">
              <a:buNone/>
            </a:pPr>
            <a:r>
              <a:rPr lang="en-IN" dirty="0"/>
              <a:t> </a:t>
            </a:r>
            <a:r>
              <a:rPr lang="en-IN" dirty="0" smtClean="0"/>
              <a:t>             - work on large data set</a:t>
            </a:r>
          </a:p>
          <a:p>
            <a:pPr marL="114300" indent="0">
              <a:buNone/>
            </a:pPr>
            <a:r>
              <a:rPr lang="en-IN" dirty="0"/>
              <a:t> </a:t>
            </a:r>
            <a:r>
              <a:rPr lang="en-IN" dirty="0" smtClean="0"/>
              <a:t>             - Make use of more algorithms </a:t>
            </a:r>
            <a:endParaRPr lang="en-IN" dirty="0"/>
          </a:p>
        </p:txBody>
      </p:sp>
    </p:spTree>
    <p:extLst>
      <p:ext uri="{BB962C8B-B14F-4D97-AF65-F5344CB8AC3E}">
        <p14:creationId xmlns:p14="http://schemas.microsoft.com/office/powerpoint/2010/main" val="84334932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Problem Statement</a:t>
            </a:r>
          </a:p>
          <a:p>
            <a:r>
              <a:rPr lang="en-IN" dirty="0" smtClean="0"/>
              <a:t>Description of Dataset</a:t>
            </a:r>
          </a:p>
          <a:p>
            <a:r>
              <a:rPr lang="en-IN" dirty="0" smtClean="0"/>
              <a:t>Data Wrangling</a:t>
            </a:r>
          </a:p>
          <a:p>
            <a:r>
              <a:rPr lang="en-IN" dirty="0" smtClean="0"/>
              <a:t>Exploratory Data Analysis(EDA)</a:t>
            </a:r>
          </a:p>
          <a:p>
            <a:r>
              <a:rPr lang="en-IN" dirty="0" smtClean="0"/>
              <a:t>Modeling</a:t>
            </a:r>
          </a:p>
          <a:p>
            <a:r>
              <a:rPr lang="en-IN" dirty="0" smtClean="0"/>
              <a:t>Result Analysis</a:t>
            </a:r>
          </a:p>
          <a:p>
            <a:r>
              <a:rPr lang="en-IN" dirty="0" smtClean="0"/>
              <a:t>Recommendation for clients</a:t>
            </a:r>
          </a:p>
          <a:p>
            <a:r>
              <a:rPr lang="en-IN" dirty="0" smtClean="0"/>
              <a:t>Future Work</a:t>
            </a:r>
          </a:p>
          <a:p>
            <a:endParaRPr lang="en-IN" dirty="0"/>
          </a:p>
        </p:txBody>
      </p:sp>
    </p:spTree>
    <p:extLst>
      <p:ext uri="{BB962C8B-B14F-4D97-AF65-F5344CB8AC3E}">
        <p14:creationId xmlns:p14="http://schemas.microsoft.com/office/powerpoint/2010/main" val="2525052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normAutofit/>
          </a:bodyPr>
          <a:lstStyle/>
          <a:p>
            <a:pPr marL="114300" indent="0">
              <a:buNone/>
            </a:pPr>
            <a:r>
              <a:rPr lang="en-US" dirty="0" smtClean="0"/>
              <a:t>	To </a:t>
            </a:r>
            <a:r>
              <a:rPr lang="en-US" dirty="0"/>
              <a:t>predict the final price of each home according to the market prices taking into account different features ranging from the basic amenities to that of its proximity to public transport hub</a:t>
            </a:r>
            <a:r>
              <a:rPr lang="en-US" dirty="0" smtClean="0"/>
              <a:t>.</a:t>
            </a:r>
          </a:p>
          <a:p>
            <a:pPr marL="114300" indent="0">
              <a:buNone/>
            </a:pPr>
            <a:r>
              <a:rPr lang="en-US" dirty="0"/>
              <a:t>	</a:t>
            </a:r>
            <a:endParaRPr lang="en-US" dirty="0" smtClean="0"/>
          </a:p>
          <a:p>
            <a:pPr marL="114300" indent="0">
              <a:buNone/>
            </a:pPr>
            <a:r>
              <a:rPr lang="en-US" dirty="0" smtClean="0"/>
              <a:t>              </a:t>
            </a:r>
            <a:r>
              <a:rPr lang="en-US" sz="2400" b="1" dirty="0" smtClean="0"/>
              <a:t>Buyers                              Sellers</a:t>
            </a:r>
          </a:p>
          <a:p>
            <a:pPr marL="114300" indent="0">
              <a:buNone/>
            </a:pPr>
            <a:endParaRPr lang="en-US" sz="2400" b="1" dirty="0"/>
          </a:p>
          <a:p>
            <a:pPr marL="114300" indent="0">
              <a:buNone/>
            </a:pPr>
            <a:endParaRPr lang="en-US" sz="2400" b="1" dirty="0" smtClean="0"/>
          </a:p>
          <a:p>
            <a:pPr marL="114300" indent="0">
              <a:buNone/>
            </a:pPr>
            <a:r>
              <a:rPr lang="en-US" sz="2400" b="1" dirty="0"/>
              <a:t> </a:t>
            </a:r>
            <a:r>
              <a:rPr lang="en-US" sz="2400" b="1" dirty="0" smtClean="0"/>
              <a:t>                                 </a:t>
            </a:r>
          </a:p>
          <a:p>
            <a:pPr marL="114300" indent="0">
              <a:buNone/>
            </a:pPr>
            <a:r>
              <a:rPr lang="en-US" sz="2400" b="1" dirty="0"/>
              <a:t> </a:t>
            </a:r>
            <a:r>
              <a:rPr lang="en-US" sz="2400" b="1" dirty="0" smtClean="0"/>
              <a:t>                                   Agents</a:t>
            </a:r>
            <a:endParaRPr lang="en-IN" sz="2400" b="1" dirty="0"/>
          </a:p>
        </p:txBody>
      </p:sp>
      <p:sp>
        <p:nvSpPr>
          <p:cNvPr id="4" name="Right Arrow 3"/>
          <p:cNvSpPr/>
          <p:nvPr/>
        </p:nvSpPr>
        <p:spPr>
          <a:xfrm>
            <a:off x="3059832" y="34587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urved Up Arrow 5"/>
          <p:cNvSpPr/>
          <p:nvPr/>
        </p:nvSpPr>
        <p:spPr>
          <a:xfrm>
            <a:off x="3707904" y="4233648"/>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570977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mn-lt"/>
              </a:rPr>
              <a:t>   </a:t>
            </a:r>
            <a:br>
              <a:rPr lang="en-IN" sz="2400" dirty="0" smtClean="0">
                <a:latin typeface="+mn-lt"/>
              </a:rPr>
            </a:br>
            <a:r>
              <a:rPr lang="en-IN" sz="2400" dirty="0" smtClean="0">
                <a:latin typeface="+mn-lt"/>
              </a:rPr>
              <a:t>Scope </a:t>
            </a:r>
            <a:r>
              <a:rPr lang="en-IN" sz="2400" dirty="0">
                <a:latin typeface="+mn-lt"/>
              </a:rPr>
              <a:t>of solution space:</a:t>
            </a:r>
          </a:p>
        </p:txBody>
      </p:sp>
      <p:sp>
        <p:nvSpPr>
          <p:cNvPr id="3" name="Content Placeholder 2"/>
          <p:cNvSpPr>
            <a:spLocks noGrp="1"/>
          </p:cNvSpPr>
          <p:nvPr>
            <p:ph idx="1"/>
          </p:nvPr>
        </p:nvSpPr>
        <p:spPr/>
        <p:txBody>
          <a:bodyPr>
            <a:normAutofit lnSpcReduction="10000"/>
          </a:bodyPr>
          <a:lstStyle/>
          <a:p>
            <a:pPr marL="114300" indent="0">
              <a:buNone/>
            </a:pPr>
            <a:r>
              <a:rPr lang="en-IN" dirty="0" smtClean="0"/>
              <a:t>       - </a:t>
            </a:r>
            <a:r>
              <a:rPr lang="en-IN" dirty="0"/>
              <a:t>Find the actual Price of the house</a:t>
            </a:r>
            <a:endParaRPr lang="en-IN" dirty="0" smtClean="0"/>
          </a:p>
          <a:p>
            <a:pPr marL="114300" indent="0">
              <a:buNone/>
            </a:pPr>
            <a:r>
              <a:rPr lang="en-IN" dirty="0"/>
              <a:t> </a:t>
            </a:r>
            <a:r>
              <a:rPr lang="en-IN" dirty="0" smtClean="0"/>
              <a:t>      - Save the Money from Middle Man </a:t>
            </a:r>
          </a:p>
          <a:p>
            <a:pPr marL="114300" indent="0">
              <a:buNone/>
            </a:pPr>
            <a:r>
              <a:rPr lang="en-IN" dirty="0" smtClean="0"/>
              <a:t>      </a:t>
            </a:r>
          </a:p>
          <a:p>
            <a:pPr marL="114300" indent="0">
              <a:buNone/>
            </a:pPr>
            <a:r>
              <a:rPr lang="en-IN" dirty="0"/>
              <a:t> </a:t>
            </a:r>
            <a:endParaRPr lang="en-IN" dirty="0" smtClean="0"/>
          </a:p>
          <a:p>
            <a:pPr marL="114300" indent="0">
              <a:buNone/>
            </a:pPr>
            <a:r>
              <a:rPr lang="en-US" sz="2400" dirty="0" smtClean="0"/>
              <a:t>Constraints </a:t>
            </a:r>
            <a:r>
              <a:rPr lang="en-US" sz="2400" dirty="0"/>
              <a:t>within the solution space</a:t>
            </a:r>
            <a:r>
              <a:rPr lang="en-US" sz="2400" dirty="0" smtClean="0"/>
              <a:t>:</a:t>
            </a:r>
          </a:p>
          <a:p>
            <a:pPr marL="114300" indent="0">
              <a:buNone/>
            </a:pPr>
            <a:r>
              <a:rPr lang="en-US" sz="2400" dirty="0" smtClean="0"/>
              <a:t>       - Predictions are not always correct</a:t>
            </a:r>
          </a:p>
          <a:p>
            <a:pPr marL="114300" indent="0">
              <a:buNone/>
            </a:pPr>
            <a:endParaRPr lang="en-US" sz="2400" dirty="0"/>
          </a:p>
          <a:p>
            <a:pPr marL="114300" indent="0">
              <a:buNone/>
            </a:pPr>
            <a:r>
              <a:rPr lang="en-IN" sz="2400" dirty="0" smtClean="0"/>
              <a:t>Stakeholders:</a:t>
            </a:r>
          </a:p>
          <a:p>
            <a:pPr marL="114300" indent="0">
              <a:buNone/>
            </a:pPr>
            <a:r>
              <a:rPr lang="en-IN" sz="2400" dirty="0"/>
              <a:t> </a:t>
            </a:r>
            <a:r>
              <a:rPr lang="en-IN" sz="2400" dirty="0" smtClean="0"/>
              <a:t>               - </a:t>
            </a:r>
            <a:r>
              <a:rPr lang="en-US" sz="2400" dirty="0" smtClean="0"/>
              <a:t>House </a:t>
            </a:r>
            <a:r>
              <a:rPr lang="en-US" sz="2400" dirty="0"/>
              <a:t>owners</a:t>
            </a:r>
          </a:p>
          <a:p>
            <a:pPr marL="114300" indent="0" fontAlgn="base">
              <a:buNone/>
            </a:pPr>
            <a:r>
              <a:rPr lang="en-US" sz="2400" dirty="0" smtClean="0"/>
              <a:t>                - Buyers</a:t>
            </a:r>
            <a:endParaRPr lang="en-US" sz="2400" dirty="0"/>
          </a:p>
          <a:p>
            <a:pPr marL="114300" indent="0" fontAlgn="base">
              <a:buNone/>
            </a:pPr>
            <a:r>
              <a:rPr lang="en-US" sz="2400" dirty="0" smtClean="0"/>
              <a:t>                - Investors</a:t>
            </a:r>
            <a:endParaRPr lang="en-US" sz="2400" dirty="0"/>
          </a:p>
          <a:p>
            <a:pPr marL="114300" indent="0" fontAlgn="base">
              <a:buNone/>
            </a:pPr>
            <a:r>
              <a:rPr lang="en-US" sz="2400" dirty="0" smtClean="0"/>
              <a:t>                - Agents</a:t>
            </a:r>
            <a:endParaRPr lang="en-US" sz="2400" dirty="0"/>
          </a:p>
          <a:p>
            <a:pPr marL="114300" indent="0">
              <a:buNone/>
            </a:pPr>
            <a:endParaRPr lang="en-IN" sz="2400" dirty="0"/>
          </a:p>
        </p:txBody>
      </p:sp>
    </p:spTree>
    <p:extLst>
      <p:ext uri="{BB962C8B-B14F-4D97-AF65-F5344CB8AC3E}">
        <p14:creationId xmlns:p14="http://schemas.microsoft.com/office/powerpoint/2010/main" val="20639926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Description </a:t>
            </a:r>
            <a:r>
              <a:rPr lang="en-IN" dirty="0"/>
              <a:t>of </a:t>
            </a:r>
            <a:r>
              <a:rPr lang="en-IN" dirty="0" smtClean="0"/>
              <a:t>Dataset:</a:t>
            </a:r>
            <a:r>
              <a:rPr lang="en-IN" dirty="0"/>
              <a:t/>
            </a:r>
            <a:br>
              <a:rPr lang="en-IN" dirty="0"/>
            </a:br>
            <a:endParaRPr lang="en-IN" dirty="0"/>
          </a:p>
        </p:txBody>
      </p:sp>
      <p:sp>
        <p:nvSpPr>
          <p:cNvPr id="3" name="Content Placeholder 2"/>
          <p:cNvSpPr>
            <a:spLocks noGrp="1"/>
          </p:cNvSpPr>
          <p:nvPr>
            <p:ph idx="1"/>
          </p:nvPr>
        </p:nvSpPr>
        <p:spPr>
          <a:xfrm>
            <a:off x="467544" y="1556792"/>
            <a:ext cx="7620000" cy="4800600"/>
          </a:xfrm>
        </p:spPr>
        <p:txBody>
          <a:bodyPr/>
          <a:lstStyle/>
          <a:p>
            <a:pPr marL="114300" indent="0">
              <a:buNone/>
            </a:pPr>
            <a:r>
              <a:rPr lang="en-IN" dirty="0" smtClean="0"/>
              <a:t>- Dataset is from Ames, </a:t>
            </a:r>
            <a:r>
              <a:rPr lang="en-IN" dirty="0"/>
              <a:t>Iowa </a:t>
            </a:r>
            <a:r>
              <a:rPr lang="en-IN" dirty="0" smtClean="0"/>
              <a:t> </a:t>
            </a:r>
            <a:r>
              <a:rPr lang="en-IN" dirty="0"/>
              <a:t>Housing dataset </a:t>
            </a:r>
            <a:r>
              <a:rPr lang="en-IN" dirty="0" smtClean="0"/>
              <a:t>from Kaggle.com</a:t>
            </a:r>
          </a:p>
          <a:p>
            <a:pPr marL="114300" indent="0">
              <a:buNone/>
            </a:pPr>
            <a:endParaRPr lang="en-IN" dirty="0" smtClean="0">
              <a:hlinkClick r:id="rId2"/>
            </a:endParaRPr>
          </a:p>
          <a:p>
            <a:pPr marL="114300" indent="0">
              <a:buNone/>
            </a:pPr>
            <a:r>
              <a:rPr lang="en-IN" dirty="0" smtClean="0">
                <a:hlinkClick r:id="rId2"/>
              </a:rPr>
              <a:t>https</a:t>
            </a:r>
            <a:r>
              <a:rPr lang="en-IN" dirty="0">
                <a:hlinkClick r:id="rId2"/>
              </a:rPr>
              <a:t>://</a:t>
            </a:r>
            <a:r>
              <a:rPr lang="en-IN" dirty="0" smtClean="0">
                <a:hlinkClick r:id="rId2"/>
              </a:rPr>
              <a:t>www.kaggle.com/c/house-prices-advanced-regression-techniques/data</a:t>
            </a:r>
            <a:endParaRPr lang="en-IN" dirty="0" smtClean="0"/>
          </a:p>
          <a:p>
            <a:pPr marL="114300" indent="0">
              <a:buNone/>
            </a:pPr>
            <a:endParaRPr lang="en-IN" dirty="0" smtClean="0"/>
          </a:p>
          <a:p>
            <a:pPr marL="114300" indent="0">
              <a:buNone/>
            </a:pPr>
            <a:r>
              <a:rPr lang="en-IN" dirty="0" smtClean="0"/>
              <a:t>79 </a:t>
            </a:r>
            <a:r>
              <a:rPr lang="en-IN" dirty="0"/>
              <a:t>explanatory variables (features</a:t>
            </a:r>
            <a:r>
              <a:rPr lang="en-IN" dirty="0" smtClean="0"/>
              <a:t>) </a:t>
            </a:r>
          </a:p>
          <a:p>
            <a:pPr marL="114300" indent="0">
              <a:buNone/>
            </a:pPr>
            <a:r>
              <a:rPr lang="en-IN" dirty="0" smtClean="0"/>
              <a:t>1460 observations</a:t>
            </a:r>
          </a:p>
          <a:p>
            <a:pPr marL="114300" indent="0">
              <a:buNone/>
            </a:pPr>
            <a:r>
              <a:rPr lang="en-IN" dirty="0" smtClean="0"/>
              <a:t>Target variable is </a:t>
            </a:r>
            <a:r>
              <a:rPr lang="en-IN" dirty="0" err="1" smtClean="0"/>
              <a:t>SalePrice</a:t>
            </a:r>
            <a:endParaRPr lang="en-IN" dirty="0" smtClean="0"/>
          </a:p>
          <a:p>
            <a:pPr marL="114300" indent="0">
              <a:buNone/>
            </a:pPr>
            <a:r>
              <a:rPr lang="en-IN" dirty="0" err="1" smtClean="0"/>
              <a:t>Datatypes</a:t>
            </a:r>
            <a:r>
              <a:rPr lang="en-IN" dirty="0" smtClean="0"/>
              <a:t>-  </a:t>
            </a:r>
            <a:r>
              <a:rPr lang="en-IN" dirty="0" err="1" smtClean="0"/>
              <a:t>int,float</a:t>
            </a:r>
            <a:r>
              <a:rPr lang="en-IN" dirty="0" smtClean="0"/>
              <a:t>, object with some null values</a:t>
            </a:r>
            <a:endParaRPr lang="en-IN" dirty="0"/>
          </a:p>
        </p:txBody>
      </p:sp>
    </p:spTree>
    <p:extLst>
      <p:ext uri="{BB962C8B-B14F-4D97-AF65-F5344CB8AC3E}">
        <p14:creationId xmlns:p14="http://schemas.microsoft.com/office/powerpoint/2010/main" val="5817984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Wrangling:</a:t>
            </a:r>
            <a:endParaRPr lang="en-IN" dirty="0"/>
          </a:p>
        </p:txBody>
      </p:sp>
      <p:sp>
        <p:nvSpPr>
          <p:cNvPr id="3" name="Content Placeholder 2"/>
          <p:cNvSpPr>
            <a:spLocks noGrp="1"/>
          </p:cNvSpPr>
          <p:nvPr>
            <p:ph idx="1"/>
          </p:nvPr>
        </p:nvSpPr>
        <p:spPr/>
        <p:txBody>
          <a:bodyPr/>
          <a:lstStyle/>
          <a:p>
            <a:r>
              <a:rPr lang="en-IN" dirty="0" smtClean="0"/>
              <a:t>Feature columns with null values  &gt; 80%  removed</a:t>
            </a:r>
          </a:p>
          <a:p>
            <a:r>
              <a:rPr lang="en-IN" dirty="0" smtClean="0"/>
              <a:t>Filling null values:</a:t>
            </a:r>
          </a:p>
          <a:p>
            <a:pPr marL="114300" indent="0">
              <a:buNone/>
            </a:pPr>
            <a:r>
              <a:rPr lang="en-IN" dirty="0" smtClean="0"/>
              <a:t>        </a:t>
            </a:r>
            <a:r>
              <a:rPr lang="en-IN" dirty="0" err="1" smtClean="0"/>
              <a:t>int</a:t>
            </a:r>
            <a:r>
              <a:rPr lang="en-IN" dirty="0" smtClean="0"/>
              <a:t>/float features   -  </a:t>
            </a:r>
            <a:r>
              <a:rPr lang="en-IN" dirty="0" err="1" smtClean="0"/>
              <a:t>averageg</a:t>
            </a:r>
            <a:r>
              <a:rPr lang="en-IN" dirty="0" smtClean="0"/>
              <a:t> (mean) of the column</a:t>
            </a:r>
          </a:p>
          <a:p>
            <a:pPr marL="114300" indent="0">
              <a:buNone/>
            </a:pPr>
            <a:r>
              <a:rPr lang="en-IN" dirty="0"/>
              <a:t> </a:t>
            </a:r>
            <a:r>
              <a:rPr lang="en-IN" dirty="0" smtClean="0"/>
              <a:t>       object/categorical features – frequently occurred category</a:t>
            </a:r>
          </a:p>
          <a:p>
            <a:pPr marL="114300" indent="0">
              <a:buNone/>
            </a:pPr>
            <a:endParaRPr lang="en-IN" dirty="0" smtClean="0"/>
          </a:p>
          <a:p>
            <a:r>
              <a:rPr lang="en-IN" dirty="0" smtClean="0"/>
              <a:t> Shape of dataset</a:t>
            </a:r>
          </a:p>
          <a:p>
            <a:pPr marL="114300" indent="0">
              <a:buNone/>
            </a:pPr>
            <a:r>
              <a:rPr lang="en-IN" dirty="0"/>
              <a:t> </a:t>
            </a:r>
            <a:r>
              <a:rPr lang="en-IN" dirty="0" smtClean="0"/>
              <a:t>              1460 observations </a:t>
            </a:r>
          </a:p>
          <a:p>
            <a:pPr marL="114300" indent="0">
              <a:buNone/>
            </a:pPr>
            <a:r>
              <a:rPr lang="en-IN" dirty="0"/>
              <a:t> </a:t>
            </a:r>
            <a:r>
              <a:rPr lang="en-IN" dirty="0" smtClean="0"/>
              <a:t>                   76 columns          =&gt; 3 columns removed </a:t>
            </a:r>
            <a:endParaRPr lang="en-IN" dirty="0"/>
          </a:p>
        </p:txBody>
      </p:sp>
    </p:spTree>
    <p:extLst>
      <p:ext uri="{BB962C8B-B14F-4D97-AF65-F5344CB8AC3E}">
        <p14:creationId xmlns:p14="http://schemas.microsoft.com/office/powerpoint/2010/main" val="37168908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86210"/>
          </a:xfrm>
        </p:spPr>
        <p:txBody>
          <a:bodyPr/>
          <a:lstStyle/>
          <a:p>
            <a:r>
              <a:rPr lang="en-IN" dirty="0" smtClean="0"/>
              <a:t>EDA:</a:t>
            </a:r>
            <a:br>
              <a:rPr lang="en-IN" dirty="0" smtClean="0"/>
            </a:br>
            <a:r>
              <a:rPr lang="en-IN" sz="3200" dirty="0" smtClean="0"/>
              <a:t>Histogram:</a:t>
            </a:r>
            <a:endParaRPr lang="en-IN" sz="3200" dirty="0"/>
          </a:p>
        </p:txBody>
      </p:sp>
      <p:pic>
        <p:nvPicPr>
          <p:cNvPr id="4" name="Content Placeholder 3" descr="C:\Users\Admin\Desktop\downlod img\download 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7019745" cy="4195936"/>
          </a:xfrm>
          <a:prstGeom prst="rect">
            <a:avLst/>
          </a:prstGeom>
          <a:noFill/>
          <a:ln>
            <a:noFill/>
          </a:ln>
        </p:spPr>
      </p:pic>
    </p:spTree>
    <p:extLst>
      <p:ext uri="{BB962C8B-B14F-4D97-AF65-F5344CB8AC3E}">
        <p14:creationId xmlns:p14="http://schemas.microsoft.com/office/powerpoint/2010/main" val="72723544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Boxplot:</a:t>
            </a:r>
            <a:endParaRPr lang="en-IN" sz="3200" dirty="0"/>
          </a:p>
        </p:txBody>
      </p:sp>
      <p:pic>
        <p:nvPicPr>
          <p:cNvPr id="4" name="Content Placeholder 3"/>
          <p:cNvPicPr>
            <a:picLocks noGrp="1"/>
          </p:cNvPicPr>
          <p:nvPr>
            <p:ph idx="1"/>
          </p:nvPr>
        </p:nvPicPr>
        <p:blipFill>
          <a:blip r:embed="rId2"/>
          <a:stretch>
            <a:fillRect/>
          </a:stretch>
        </p:blipFill>
        <p:spPr>
          <a:xfrm>
            <a:off x="457200" y="1412776"/>
            <a:ext cx="7620000" cy="3814863"/>
          </a:xfrm>
          <a:prstGeom prst="rect">
            <a:avLst/>
          </a:prstGeom>
        </p:spPr>
      </p:pic>
    </p:spTree>
    <p:extLst>
      <p:ext uri="{BB962C8B-B14F-4D97-AF65-F5344CB8AC3E}">
        <p14:creationId xmlns:p14="http://schemas.microsoft.com/office/powerpoint/2010/main" val="22416913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err="1" smtClean="0"/>
              <a:t>heatmap</a:t>
            </a:r>
            <a:endParaRPr lang="en-IN" sz="3200" dirty="0"/>
          </a:p>
        </p:txBody>
      </p:sp>
      <p:pic>
        <p:nvPicPr>
          <p:cNvPr id="4" name="Content Placeholder 3"/>
          <p:cNvPicPr>
            <a:picLocks noGrp="1"/>
          </p:cNvPicPr>
          <p:nvPr>
            <p:ph idx="1"/>
          </p:nvPr>
        </p:nvPicPr>
        <p:blipFill>
          <a:blip r:embed="rId2"/>
          <a:stretch>
            <a:fillRect/>
          </a:stretch>
        </p:blipFill>
        <p:spPr>
          <a:xfrm>
            <a:off x="1053737" y="1600200"/>
            <a:ext cx="6426925" cy="4800600"/>
          </a:xfrm>
          <a:prstGeom prst="rect">
            <a:avLst/>
          </a:prstGeom>
        </p:spPr>
      </p:pic>
    </p:spTree>
    <p:extLst>
      <p:ext uri="{BB962C8B-B14F-4D97-AF65-F5344CB8AC3E}">
        <p14:creationId xmlns:p14="http://schemas.microsoft.com/office/powerpoint/2010/main" val="4986059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4640</TotalTime>
  <Words>297</Words>
  <Application>Microsoft Office PowerPoint</Application>
  <PresentationFormat>On-screen Show (4:3)</PresentationFormat>
  <Paragraphs>103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         Capstone_Project_2 House Price Prediction </vt:lpstr>
      <vt:lpstr>Contents:</vt:lpstr>
      <vt:lpstr>Problem Statement :</vt:lpstr>
      <vt:lpstr>    Scope of solution space:</vt:lpstr>
      <vt:lpstr> Description of Dataset: </vt:lpstr>
      <vt:lpstr>Data Wrangling:</vt:lpstr>
      <vt:lpstr>EDA: Histogram:</vt:lpstr>
      <vt:lpstr>Boxplot:</vt:lpstr>
      <vt:lpstr>heatmap</vt:lpstr>
      <vt:lpstr>Scatter plot </vt:lpstr>
      <vt:lpstr>Feature Engineering:</vt:lpstr>
      <vt:lpstr>Modeling:</vt:lpstr>
      <vt:lpstr> Conclusion and 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22</cp:revision>
  <dcterms:created xsi:type="dcterms:W3CDTF">2020-12-18T10:00:23Z</dcterms:created>
  <dcterms:modified xsi:type="dcterms:W3CDTF">2020-12-21T15:27:59Z</dcterms:modified>
</cp:coreProperties>
</file>