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37"/>
  </p:notesMasterIdLst>
  <p:sldIdLst>
    <p:sldId id="256" r:id="rId2"/>
    <p:sldId id="260" r:id="rId3"/>
    <p:sldId id="346" r:id="rId4"/>
    <p:sldId id="336" r:id="rId5"/>
    <p:sldId id="257" r:id="rId6"/>
    <p:sldId id="258" r:id="rId7"/>
    <p:sldId id="259" r:id="rId8"/>
    <p:sldId id="261" r:id="rId9"/>
    <p:sldId id="263" r:id="rId10"/>
    <p:sldId id="265" r:id="rId11"/>
    <p:sldId id="347" r:id="rId12"/>
    <p:sldId id="348" r:id="rId13"/>
    <p:sldId id="349" r:id="rId14"/>
    <p:sldId id="350" r:id="rId15"/>
    <p:sldId id="426" r:id="rId16"/>
    <p:sldId id="362" r:id="rId17"/>
    <p:sldId id="363" r:id="rId18"/>
    <p:sldId id="351" r:id="rId19"/>
    <p:sldId id="352" r:id="rId20"/>
    <p:sldId id="423" r:id="rId21"/>
    <p:sldId id="424" r:id="rId22"/>
    <p:sldId id="364" r:id="rId23"/>
    <p:sldId id="365" r:id="rId24"/>
    <p:sldId id="427" r:id="rId25"/>
    <p:sldId id="428" r:id="rId26"/>
    <p:sldId id="272" r:id="rId27"/>
    <p:sldId id="273" r:id="rId28"/>
    <p:sldId id="270" r:id="rId29"/>
    <p:sldId id="271" r:id="rId30"/>
    <p:sldId id="292" r:id="rId31"/>
    <p:sldId id="293" r:id="rId32"/>
    <p:sldId id="279" r:id="rId33"/>
    <p:sldId id="280" r:id="rId34"/>
    <p:sldId id="281" r:id="rId35"/>
    <p:sldId id="282" r:id="rId36"/>
    <p:sldId id="366" r:id="rId37"/>
    <p:sldId id="367" r:id="rId38"/>
    <p:sldId id="429" r:id="rId39"/>
    <p:sldId id="430" r:id="rId40"/>
    <p:sldId id="285" r:id="rId41"/>
    <p:sldId id="286" r:id="rId42"/>
    <p:sldId id="290" r:id="rId43"/>
    <p:sldId id="291" r:id="rId44"/>
    <p:sldId id="360" r:id="rId45"/>
    <p:sldId id="361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77" r:id="rId54"/>
    <p:sldId id="378" r:id="rId55"/>
    <p:sldId id="379" r:id="rId56"/>
    <p:sldId id="380" r:id="rId57"/>
    <p:sldId id="381" r:id="rId58"/>
    <p:sldId id="296" r:id="rId59"/>
    <p:sldId id="297" r:id="rId60"/>
    <p:sldId id="300" r:id="rId61"/>
    <p:sldId id="298" r:id="rId62"/>
    <p:sldId id="302" r:id="rId63"/>
    <p:sldId id="303" r:id="rId64"/>
    <p:sldId id="301" r:id="rId65"/>
    <p:sldId id="304" r:id="rId66"/>
    <p:sldId id="305" r:id="rId67"/>
    <p:sldId id="306" r:id="rId68"/>
    <p:sldId id="307" r:id="rId69"/>
    <p:sldId id="308" r:id="rId70"/>
    <p:sldId id="315" r:id="rId71"/>
    <p:sldId id="311" r:id="rId72"/>
    <p:sldId id="316" r:id="rId73"/>
    <p:sldId id="312" r:id="rId74"/>
    <p:sldId id="313" r:id="rId75"/>
    <p:sldId id="355" r:id="rId76"/>
    <p:sldId id="314" r:id="rId77"/>
    <p:sldId id="356" r:id="rId78"/>
    <p:sldId id="357" r:id="rId79"/>
    <p:sldId id="358" r:id="rId80"/>
    <p:sldId id="359" r:id="rId81"/>
    <p:sldId id="317" r:id="rId82"/>
    <p:sldId id="318" r:id="rId83"/>
    <p:sldId id="319" r:id="rId84"/>
    <p:sldId id="338" r:id="rId85"/>
    <p:sldId id="431" r:id="rId86"/>
    <p:sldId id="432" r:id="rId87"/>
    <p:sldId id="433" r:id="rId88"/>
    <p:sldId id="434" r:id="rId89"/>
    <p:sldId id="339" r:id="rId90"/>
    <p:sldId id="384" r:id="rId91"/>
    <p:sldId id="385" r:id="rId92"/>
    <p:sldId id="386" r:id="rId93"/>
    <p:sldId id="383" r:id="rId94"/>
    <p:sldId id="387" r:id="rId95"/>
    <p:sldId id="388" r:id="rId96"/>
    <p:sldId id="389" r:id="rId97"/>
    <p:sldId id="390" r:id="rId98"/>
    <p:sldId id="391" r:id="rId99"/>
    <p:sldId id="392" r:id="rId100"/>
    <p:sldId id="415" r:id="rId101"/>
    <p:sldId id="382" r:id="rId102"/>
    <p:sldId id="337" r:id="rId103"/>
    <p:sldId id="393" r:id="rId104"/>
    <p:sldId id="394" r:id="rId105"/>
    <p:sldId id="395" r:id="rId106"/>
    <p:sldId id="416" r:id="rId107"/>
    <p:sldId id="419" r:id="rId108"/>
    <p:sldId id="420" r:id="rId109"/>
    <p:sldId id="417" r:id="rId110"/>
    <p:sldId id="397" r:id="rId111"/>
    <p:sldId id="422" r:id="rId112"/>
    <p:sldId id="398" r:id="rId113"/>
    <p:sldId id="421" r:id="rId114"/>
    <p:sldId id="399" r:id="rId115"/>
    <p:sldId id="435" r:id="rId116"/>
    <p:sldId id="320" r:id="rId117"/>
    <p:sldId id="401" r:id="rId118"/>
    <p:sldId id="403" r:id="rId119"/>
    <p:sldId id="404" r:id="rId120"/>
    <p:sldId id="405" r:id="rId121"/>
    <p:sldId id="406" r:id="rId122"/>
    <p:sldId id="407" r:id="rId123"/>
    <p:sldId id="408" r:id="rId124"/>
    <p:sldId id="409" r:id="rId125"/>
    <p:sldId id="410" r:id="rId126"/>
    <p:sldId id="402" r:id="rId127"/>
    <p:sldId id="324" r:id="rId128"/>
    <p:sldId id="411" r:id="rId129"/>
    <p:sldId id="326" r:id="rId130"/>
    <p:sldId id="412" r:id="rId131"/>
    <p:sldId id="436" r:id="rId132"/>
    <p:sldId id="332" r:id="rId133"/>
    <p:sldId id="413" r:id="rId134"/>
    <p:sldId id="334" r:id="rId135"/>
    <p:sldId id="414" r:id="rId1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02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472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8979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2911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3360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427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6219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3247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0082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5310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362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29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7689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0117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7729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71756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4155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419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6859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5592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6015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12974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95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81453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3130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87046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6798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9525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3315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90395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96545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17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95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37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01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50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58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48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93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97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15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369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10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681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385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092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79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149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6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046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901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344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351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839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035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93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452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368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594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51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315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360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013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190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015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154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524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442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44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725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84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332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988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307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928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565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26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105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78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4880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289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89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9353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6551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1777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189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092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1488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354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2514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5027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1321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98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970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5723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7617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8951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0512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1631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3853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604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2529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7563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79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4220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3347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1413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525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8014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5142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1344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809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0132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1366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0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1026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9129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573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441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0893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3310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4347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1241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5342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2631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90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0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2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00.png"/><Relationship Id="rId4" Type="http://schemas.openxmlformats.org/officeDocument/2006/relationships/image" Target="../media/image7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7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0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86.png"/><Relationship Id="rId21" Type="http://schemas.openxmlformats.org/officeDocument/2006/relationships/image" Target="../media/image73.png"/><Relationship Id="rId7" Type="http://schemas.openxmlformats.org/officeDocument/2006/relationships/image" Target="../media/image88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8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0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87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9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89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0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93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1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8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97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ysator.liu.se/c/ANSI-C-grammar-l.html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Compilation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TeachING</a:t>
            </a:r>
            <a:r>
              <a:rPr lang="en-US" sz="4000" dirty="0" smtClean="0"/>
              <a:t> Assistant: David </a:t>
            </a:r>
            <a:r>
              <a:rPr lang="en-US" sz="4000" dirty="0" err="1" smtClean="0"/>
              <a:t>Trabish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433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The EOF Token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884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Why </a:t>
            </a:r>
            <a:r>
              <a:rPr lang="en-US" sz="2800" dirty="0">
                <a:latin typeface="+mj-lt"/>
              </a:rPr>
              <a:t>do we need the EOF </a:t>
            </a:r>
            <a:r>
              <a:rPr lang="en-US" sz="2800" dirty="0" smtClean="0">
                <a:latin typeface="+mj-lt"/>
              </a:rPr>
              <a:t>token?</a:t>
            </a:r>
          </a:p>
        </p:txBody>
      </p:sp>
    </p:spTree>
    <p:extLst>
      <p:ext uri="{BB962C8B-B14F-4D97-AF65-F5344CB8AC3E}">
        <p14:creationId xmlns:p14="http://schemas.microsoft.com/office/powerpoint/2010/main" val="22880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to count words for a given input file?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only letters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35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+mj-lt"/>
              </a:rPr>
              <a:t>words_count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= 0</a:t>
            </a:r>
            <a:r>
              <a:rPr lang="en-US" sz="2200" dirty="0" smtClean="0">
                <a:latin typeface="+mj-lt"/>
              </a:rPr>
              <a:t>;</a:t>
            </a: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WORD = [a-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zA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-Z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]+</a:t>
            </a:r>
          </a:p>
          <a:p>
            <a:pPr marL="0" lvl="1"/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ANY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200" dirty="0">
                <a:solidFill>
                  <a:srgbClr val="0070C0"/>
                </a:solidFill>
              </a:rPr>
              <a:t>[^a-</a:t>
            </a:r>
            <a:r>
              <a:rPr lang="en-US" sz="2200" dirty="0" err="1">
                <a:solidFill>
                  <a:srgbClr val="0070C0"/>
                </a:solidFill>
              </a:rPr>
              <a:t>zA</a:t>
            </a:r>
            <a:r>
              <a:rPr lang="en-US" sz="2200" dirty="0">
                <a:solidFill>
                  <a:srgbClr val="0070C0"/>
                </a:solidFill>
              </a:rPr>
              <a:t>-Z</a:t>
            </a:r>
            <a:r>
              <a:rPr lang="en-US" sz="2200" dirty="0" smtClean="0">
                <a:solidFill>
                  <a:srgbClr val="0070C0"/>
                </a:solidFill>
              </a:rPr>
              <a:t>]+</a:t>
            </a:r>
            <a:endParaRPr lang="en-US" sz="22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200" dirty="0" smtClean="0">
                <a:latin typeface="+mj-lt"/>
              </a:rPr>
              <a:t>%%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  </a:t>
            </a:r>
            <a:r>
              <a:rPr lang="en-US" sz="2200" dirty="0" smtClean="0">
                <a:latin typeface="+mj-lt"/>
              </a:rPr>
              <a:t>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{WORD} { 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words_count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++;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ANY} {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416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85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Other definitions instead of </a:t>
            </a:r>
            <a:r>
              <a:rPr lang="en-US" sz="2800" b="1" dirty="0" smtClean="0">
                <a:latin typeface="+mj-lt"/>
              </a:rPr>
              <a:t>ANY</a:t>
            </a:r>
            <a:r>
              <a:rPr lang="en-US" sz="2800" dirty="0" smtClean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63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Other definitions instead of </a:t>
            </a:r>
            <a:r>
              <a:rPr lang="en-US" sz="2800" b="1" dirty="0" smtClean="0">
                <a:latin typeface="+mj-lt"/>
              </a:rPr>
              <a:t>ANY</a:t>
            </a:r>
            <a:r>
              <a:rPr lang="en-US" sz="2800" dirty="0" smtClean="0">
                <a:latin typeface="+mj-lt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\n|.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07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3: Calculator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to detect calculator tokens?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Numbers, parentheses, operators,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1+1, (9), 1+(0000, …</a:t>
            </a:r>
          </a:p>
        </p:txBody>
      </p:sp>
    </p:spTree>
    <p:extLst>
      <p:ext uri="{BB962C8B-B14F-4D97-AF65-F5344CB8AC3E}">
        <p14:creationId xmlns:p14="http://schemas.microsoft.com/office/powerpoint/2010/main" val="314638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</a:t>
            </a:r>
            <a:r>
              <a:rPr lang="en-US" sz="4800" dirty="0" smtClean="0">
                <a:latin typeface="+mj-lt"/>
              </a:rPr>
              <a:t>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Declarations:</a:t>
            </a:r>
            <a:endParaRPr lang="en-US" sz="2800" dirty="0" smtClean="0">
              <a:latin typeface="+mj-lt"/>
            </a:endParaRP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PLUS = </a:t>
            </a:r>
            <a:r>
              <a:rPr lang="en-US" sz="2800" dirty="0" smtClean="0">
                <a:latin typeface="+mj-lt"/>
              </a:rPr>
              <a:t>"+“</a:t>
            </a:r>
          </a:p>
          <a:p>
            <a:r>
              <a:rPr lang="en-US" sz="2800" dirty="0" smtClean="0">
                <a:latin typeface="+mj-lt"/>
              </a:rPr>
              <a:t>L_PAREN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smtClean="0">
                <a:latin typeface="+mj-lt"/>
              </a:rPr>
              <a:t>"(“</a:t>
            </a:r>
          </a:p>
          <a:p>
            <a:r>
              <a:rPr lang="en-US" sz="2800" dirty="0" smtClean="0">
                <a:latin typeface="+mj-lt"/>
              </a:rPr>
              <a:t>R_PAREN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smtClean="0">
                <a:latin typeface="+mj-lt"/>
              </a:rPr>
              <a:t>")“</a:t>
            </a:r>
          </a:p>
          <a:p>
            <a:r>
              <a:rPr lang="en-US" sz="2800" dirty="0" smtClean="0">
                <a:latin typeface="+mj-lt"/>
              </a:rPr>
              <a:t>NUMBER </a:t>
            </a:r>
            <a:r>
              <a:rPr lang="en-US" sz="2800" dirty="0">
                <a:latin typeface="+mj-lt"/>
              </a:rPr>
              <a:t>= [0-9]+</a:t>
            </a:r>
          </a:p>
        </p:txBody>
      </p:sp>
    </p:spTree>
    <p:extLst>
      <p:ext uri="{BB962C8B-B14F-4D97-AF65-F5344CB8AC3E}">
        <p14:creationId xmlns:p14="http://schemas.microsoft.com/office/powerpoint/2010/main" val="15288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</a:t>
            </a:r>
            <a:r>
              <a:rPr lang="en-US" sz="4800" dirty="0" smtClean="0">
                <a:latin typeface="+mj-lt"/>
              </a:rPr>
              <a:t>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Rules:</a:t>
            </a:r>
            <a:endParaRPr lang="en-US" sz="2800" dirty="0" smtClean="0">
              <a:latin typeface="+mj-lt"/>
            </a:endParaRP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&lt;YYINITIAL&gt; 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 smtClean="0">
                <a:latin typeface="+mj-lt"/>
              </a:rPr>
              <a:t>{</a:t>
            </a:r>
            <a:r>
              <a:rPr lang="en-US" sz="2800" dirty="0">
                <a:latin typeface="+mj-lt"/>
              </a:rPr>
              <a:t>PLUS} { return symbol(</a:t>
            </a:r>
            <a:r>
              <a:rPr lang="en-US" sz="2800" dirty="0" err="1">
                <a:latin typeface="+mj-lt"/>
              </a:rPr>
              <a:t>TokenNames.PLUS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{</a:t>
            </a:r>
            <a:r>
              <a:rPr lang="en-US" sz="2800" dirty="0">
                <a:latin typeface="+mj-lt"/>
              </a:rPr>
              <a:t>L_PAREN} { return symbol(</a:t>
            </a:r>
            <a:r>
              <a:rPr lang="en-US" sz="2800" dirty="0" err="1">
                <a:latin typeface="+mj-lt"/>
              </a:rPr>
              <a:t>TokenNames.L_PAREN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{</a:t>
            </a:r>
            <a:r>
              <a:rPr lang="en-US" sz="2800" dirty="0">
                <a:latin typeface="+mj-lt"/>
              </a:rPr>
              <a:t>R_PAREN} { return symbol(</a:t>
            </a:r>
            <a:r>
              <a:rPr lang="en-US" sz="2800" dirty="0" err="1">
                <a:latin typeface="+mj-lt"/>
              </a:rPr>
              <a:t>TokenNames.R_PAREN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{</a:t>
            </a:r>
            <a:r>
              <a:rPr lang="en-US" sz="2800" dirty="0">
                <a:latin typeface="+mj-lt"/>
              </a:rPr>
              <a:t>NUMBER} {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return </a:t>
            </a:r>
            <a:r>
              <a:rPr lang="en-US" sz="2800" dirty="0">
                <a:latin typeface="+mj-lt"/>
              </a:rPr>
              <a:t>symbol(</a:t>
            </a:r>
            <a:r>
              <a:rPr lang="en-US" sz="2800" dirty="0" err="1">
                <a:latin typeface="+mj-lt"/>
              </a:rPr>
              <a:t>TokenNames.NUMBER</a:t>
            </a:r>
            <a:r>
              <a:rPr lang="en-US" sz="2800" dirty="0">
                <a:latin typeface="+mj-lt"/>
              </a:rPr>
              <a:t>, new Integer(</a:t>
            </a:r>
            <a:r>
              <a:rPr lang="en-US" sz="2800" dirty="0" err="1">
                <a:latin typeface="+mj-lt"/>
              </a:rPr>
              <a:t>yytext</a:t>
            </a:r>
            <a:r>
              <a:rPr lang="en-US" sz="2800" dirty="0">
                <a:latin typeface="+mj-lt"/>
              </a:rPr>
              <a:t>()));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&lt;&lt;</a:t>
            </a:r>
            <a:r>
              <a:rPr lang="en-US" sz="2800" dirty="0">
                <a:latin typeface="+mj-lt"/>
              </a:rPr>
              <a:t>EOF&gt;&gt; { return symbol(</a:t>
            </a:r>
            <a:r>
              <a:rPr lang="en-US" sz="2800" dirty="0" err="1">
                <a:latin typeface="+mj-lt"/>
              </a:rPr>
              <a:t>TokenNames.EOF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33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</a:t>
            </a:r>
            <a:r>
              <a:rPr lang="en-US" sz="4800" dirty="0" smtClean="0">
                <a:latin typeface="+mj-lt"/>
              </a:rPr>
              <a:t>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</a:t>
            </a:r>
            <a:r>
              <a:rPr lang="en-US" sz="2800" dirty="0">
                <a:latin typeface="+mj-lt"/>
              </a:rPr>
              <a:t> = 1;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L_PAREN</a:t>
            </a:r>
            <a:r>
              <a:rPr lang="en-US" sz="2800" dirty="0">
                <a:latin typeface="+mj-lt"/>
              </a:rPr>
              <a:t> = 2;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R_PAREN</a:t>
            </a:r>
            <a:r>
              <a:rPr lang="en-US" sz="2800" dirty="0">
                <a:latin typeface="+mj-lt"/>
              </a:rPr>
              <a:t> = 3;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NUMBER</a:t>
            </a:r>
            <a:r>
              <a:rPr lang="en-US" sz="2800" dirty="0">
                <a:latin typeface="+mj-lt"/>
              </a:rPr>
              <a:t> = 4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03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Lexical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input is the </a:t>
            </a:r>
            <a:r>
              <a:rPr lang="en-US" sz="2800" i="1" dirty="0" smtClean="0">
                <a:latin typeface="+mj-lt"/>
              </a:rPr>
              <a:t>code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Validate that the input consists of valid tokens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High-level algorithm: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+mj-lt"/>
              </a:rPr>
              <a:t>Set the current position to the beginning of the 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+mj-lt"/>
              </a:rPr>
              <a:t>Scan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reached end of input,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done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Else, try to match with one of the defined tokens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there is no match,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fail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Otherwise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increment the current position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repeat step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59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</a:t>
            </a:r>
            <a:r>
              <a:rPr lang="en-US" sz="4800" dirty="0" smtClean="0">
                <a:latin typeface="+mj-lt"/>
              </a:rPr>
              <a:t>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1(+2345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09705"/>
            <a:ext cx="3873731" cy="2601883"/>
          </a:xfrm>
          <a:prstGeom prst="roundRect">
            <a:avLst>
              <a:gd name="adj" fmla="val 5804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[1,1]:4 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 null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[1,3]:1 null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[1,4]:4 2345</a:t>
            </a:r>
          </a:p>
        </p:txBody>
      </p:sp>
    </p:spTree>
    <p:extLst>
      <p:ext uri="{BB962C8B-B14F-4D97-AF65-F5344CB8AC3E}">
        <p14:creationId xmlns:p14="http://schemas.microsoft.com/office/powerpoint/2010/main" val="85154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4: Definition 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T1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r>
              <a:rPr lang="en-US" sz="2200" dirty="0" smtClean="0">
                <a:latin typeface="+mj-lt"/>
              </a:rPr>
              <a:t>%%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  </a:t>
            </a:r>
            <a:r>
              <a:rPr lang="en-US" sz="2200" dirty="0" smtClean="0">
                <a:latin typeface="+mj-lt"/>
              </a:rPr>
              <a:t>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{T1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}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 return symbol(TokenNames.T1); 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T2}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{ return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symbol(TokenNames.T2);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838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6306589" y="1529866"/>
            <a:ext cx="56886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T1 = a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&lt;</a:t>
            </a:r>
            <a:r>
              <a:rPr lang="en-US" sz="2400" dirty="0">
                <a:latin typeface="+mj-lt"/>
              </a:rPr>
              <a:t>YYINITIAL&gt; {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{T1} { return symbol(TokenNames.T1); 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{T2} { return symbol(TokenNames.T2); 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4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862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1011115" y="3585562"/>
            <a:ext cx="3873731" cy="2601883"/>
          </a:xfrm>
          <a:prstGeom prst="roundRect">
            <a:avLst>
              <a:gd name="adj" fmla="val 5485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[1,7]:1</a:t>
            </a:r>
          </a:p>
        </p:txBody>
      </p:sp>
      <p:sp>
        <p:nvSpPr>
          <p:cNvPr id="7" name="Rectangle 6"/>
          <p:cNvSpPr/>
          <p:nvPr/>
        </p:nvSpPr>
        <p:spPr>
          <a:xfrm>
            <a:off x="6306589" y="1529866"/>
            <a:ext cx="56886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T1 = a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&lt;</a:t>
            </a:r>
            <a:r>
              <a:rPr lang="en-US" sz="2400" dirty="0">
                <a:latin typeface="+mj-lt"/>
              </a:rPr>
              <a:t>YYINITIAL&gt; {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{T1} { return symbol(TokenNames.T1); 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{T2} { return symbol(TokenNames.T2); 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4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946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If the order is swapped?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blipFill>
                <a:blip r:embed="rId3"/>
                <a:stretch>
                  <a:fillRect l="-1263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306589" y="1529866"/>
            <a:ext cx="56886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T1 = a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&lt;</a:t>
            </a:r>
            <a:r>
              <a:rPr lang="en-US" sz="2400" dirty="0">
                <a:latin typeface="+mj-lt"/>
              </a:rPr>
              <a:t>YYINITIAL&gt; {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T2} { return symbol(TokenNames.T2); 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{T1} { return symbol(TokenNames.T1); 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}</a:t>
            </a:r>
            <a:endParaRPr lang="en-US" sz="2400" b="1" dirty="0">
              <a:solidFill>
                <a:srgbClr val="0070C0"/>
              </a:solidFill>
              <a:latin typeface="+mj-lt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4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774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+mj-lt"/>
                  </a:rPr>
                  <a:t>If the order is swapped?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blipFill>
                <a:blip r:embed="rId3"/>
                <a:stretch>
                  <a:fillRect l="-1263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306589" y="1529866"/>
            <a:ext cx="56886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T1 = a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&lt;</a:t>
            </a:r>
            <a:r>
              <a:rPr lang="en-US" sz="2400" dirty="0">
                <a:latin typeface="+mj-lt"/>
              </a:rPr>
              <a:t>YYINITIAL&gt; {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T2} { return symbol(TokenNames.T2); 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{T1} { return symbol(TokenNames.T1); 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}</a:t>
            </a:r>
            <a:endParaRPr lang="en-US" sz="2400" b="1" dirty="0">
              <a:solidFill>
                <a:srgbClr val="0070C0"/>
              </a:solidFill>
              <a:latin typeface="+mj-lt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4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400" dirty="0">
                <a:latin typeface="+mj-lt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11115" y="3585562"/>
            <a:ext cx="3873731" cy="2601883"/>
          </a:xfrm>
          <a:prstGeom prst="roundRect">
            <a:avLst>
              <a:gd name="adj" fmla="val 5485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</a:t>
            </a:r>
            <a:r>
              <a:rPr lang="en-US" sz="2800" dirty="0" smtClean="0">
                <a:solidFill>
                  <a:schemeClr val="tx1"/>
                </a:solidFill>
              </a:rPr>
              <a:t>]:2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[1,7</a:t>
            </a:r>
            <a:r>
              <a:rPr lang="en-US" sz="2800" dirty="0" smtClean="0">
                <a:solidFill>
                  <a:schemeClr val="tx1"/>
                </a:solidFill>
              </a:rPr>
              <a:t>]:2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94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a*b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</a:t>
            </a:r>
            <a:r>
              <a:rPr lang="en-US" sz="2800" dirty="0" smtClean="0">
                <a:latin typeface="+mj-lt"/>
              </a:rPr>
              <a:t>*ca* { print “3”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What will the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print for the input: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abcaacacaaabbaaabcaaca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535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latin typeface="+mj-lt"/>
              </a:rPr>
              <a:t>abcaacacaaabbaaabcaaca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35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>
                <a:solidFill>
                  <a:srgbClr val="C00000"/>
                </a:solidFill>
                <a:latin typeface="+mj-lt"/>
              </a:rPr>
              <a:t>a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|caacacaaabbaaabcaaca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954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97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Valid Tokens in C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07323"/>
              </p:ext>
            </p:extLst>
          </p:nvPr>
        </p:nvGraphicFramePr>
        <p:xfrm>
          <a:off x="2032000" y="1765950"/>
          <a:ext cx="81280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923754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89006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+mj-lt"/>
                        </a:rPr>
                        <a:t>Token</a:t>
                      </a:r>
                      <a:endParaRPr lang="en-US" sz="2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+mj-lt"/>
                        </a:rPr>
                        <a:t>Examples</a:t>
                      </a:r>
                      <a:endParaRPr lang="en-US" sz="24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02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Constants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12, 0x1234, 1.7,</a:t>
                      </a:r>
                      <a:r>
                        <a:rPr lang="en-US" sz="2400" baseline="0" dirty="0" smtClean="0">
                          <a:latin typeface="+mj-lt"/>
                        </a:rPr>
                        <a:t> 2e+8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74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Identifiers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+mj-lt"/>
                        </a:rPr>
                        <a:t>var</a:t>
                      </a:r>
                      <a:r>
                        <a:rPr lang="en-US" sz="2400" dirty="0" smtClean="0">
                          <a:latin typeface="+mj-lt"/>
                        </a:rPr>
                        <a:t>, tmp1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4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Reserved</a:t>
                      </a:r>
                      <a:r>
                        <a:rPr lang="en-US" sz="2400" baseline="0" dirty="0" smtClean="0">
                          <a:latin typeface="+mj-lt"/>
                        </a:rPr>
                        <a:t> Keywords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if, else, while,</a:t>
                      </a:r>
                      <a:r>
                        <a:rPr lang="en-US" sz="2400" baseline="0" dirty="0" smtClean="0">
                          <a:latin typeface="+mj-lt"/>
                        </a:rPr>
                        <a:t> </a:t>
                      </a:r>
                      <a:r>
                        <a:rPr lang="en-US" sz="2400" baseline="0" dirty="0" err="1" smtClean="0">
                          <a:latin typeface="+mj-lt"/>
                        </a:rPr>
                        <a:t>int</a:t>
                      </a:r>
                      <a:r>
                        <a:rPr lang="en-US" sz="2400" baseline="0" dirty="0" smtClean="0">
                          <a:latin typeface="+mj-lt"/>
                        </a:rPr>
                        <a:t>, char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Parentheses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(,),{,}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Binary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+,-,*,/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28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Unary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-,*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2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Comments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/* … */, //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45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9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88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7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830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914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276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978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>
                <a:solidFill>
                  <a:srgbClr val="C00000"/>
                </a:solidFill>
                <a:latin typeface="+mj-lt"/>
              </a:rPr>
              <a:t>a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endParaRPr lang="en-US" sz="5400" b="1" dirty="0" smtClean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1115" y="4870837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Answer: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132311132</a:t>
            </a:r>
          </a:p>
        </p:txBody>
      </p:sp>
    </p:spTree>
    <p:extLst>
      <p:ext uri="{BB962C8B-B14F-4D97-AF65-F5344CB8AC3E}">
        <p14:creationId xmlns:p14="http://schemas.microsoft.com/office/powerpoint/2010/main" val="16676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65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806690"/>
              </p:ext>
            </p:extLst>
          </p:nvPr>
        </p:nvGraphicFramePr>
        <p:xfrm>
          <a:off x="1112716" y="5698835"/>
          <a:ext cx="3408795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6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97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14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126486"/>
              </p:ext>
            </p:extLst>
          </p:nvPr>
        </p:nvGraphicFramePr>
        <p:xfrm>
          <a:off x="1112716" y="5698835"/>
          <a:ext cx="3408795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461275"/>
              </p:ext>
            </p:extLst>
          </p:nvPr>
        </p:nvGraphicFramePr>
        <p:xfrm>
          <a:off x="1112716" y="5698835"/>
          <a:ext cx="3408795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83938" y="4821449"/>
            <a:ext cx="1761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--)--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624945" y="3454400"/>
            <a:ext cx="3472873" cy="1468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77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08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302052"/>
              </p:ext>
            </p:extLst>
          </p:nvPr>
        </p:nvGraphicFramePr>
        <p:xfrm>
          <a:off x="1112712" y="5698835"/>
          <a:ext cx="7144596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844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194327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7450880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821724671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637606833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50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67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380762"/>
              </p:ext>
            </p:extLst>
          </p:nvPr>
        </p:nvGraphicFramePr>
        <p:xfrm>
          <a:off x="1112712" y="5698835"/>
          <a:ext cx="5556908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844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194327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7450880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3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7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778" y="5027641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907858"/>
              </p:ext>
            </p:extLst>
          </p:nvPr>
        </p:nvGraphicFramePr>
        <p:xfrm>
          <a:off x="757379" y="5643417"/>
          <a:ext cx="10908144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59904649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61749528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740952551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89478855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90633062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62005289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92613473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07180221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40359383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441528491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95849531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41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 =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9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 =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82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936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072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Administration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Final grade: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Exam: 50%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Project: 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technical questions, please use the course forum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Moodle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Reception hour: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mtClean="0">
                <a:latin typeface="+mj-lt"/>
              </a:rPr>
              <a:t>Wednesday 18:00-19:00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Coordinate by email (davidtr1037@gmail.com</a:t>
            </a:r>
            <a:r>
              <a:rPr lang="en-US" sz="2800" dirty="0">
                <a:latin typeface="+mj-lt"/>
              </a:rPr>
              <a:t>)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21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49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8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10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0x100;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622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0x100;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740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64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09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0y;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98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0y;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581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Course Project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Build a compiler for an OOP Programming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Simplified version of known programming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Consists of 4 exercises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Implement 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Work in groups of 3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Constitutes </a:t>
            </a:r>
            <a:r>
              <a:rPr lang="en-US" sz="2800" b="1" dirty="0" smtClean="0">
                <a:latin typeface="+mj-lt"/>
              </a:rPr>
              <a:t>50%</a:t>
            </a:r>
            <a:r>
              <a:rPr lang="en-US" sz="2800" dirty="0" smtClean="0">
                <a:latin typeface="+mj-lt"/>
              </a:rPr>
              <a:t> of the final grade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05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66654" y="1884216"/>
            <a:ext cx="5458692" cy="1681018"/>
          </a:xfrm>
          <a:prstGeom prst="roundRect">
            <a:avLst>
              <a:gd name="adj" fmla="val 787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6654" y="1884216"/>
            <a:ext cx="5458692" cy="1681018"/>
          </a:xfrm>
          <a:prstGeom prst="roundRect">
            <a:avLst>
              <a:gd name="adj" fmla="val 787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16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93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8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36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127.0.0.1;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55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08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127.00.00.1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71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127.00.00.1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29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Submission Guidelines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Submission with </a:t>
            </a:r>
            <a:r>
              <a:rPr lang="en-US" sz="2800" b="1" dirty="0" err="1" smtClean="0">
                <a:latin typeface="+mj-lt"/>
              </a:rPr>
              <a:t>github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group should create a private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smtClean="0">
                <a:latin typeface="+mj-lt"/>
              </a:rPr>
              <a:t>Recommended</a:t>
            </a:r>
            <a:r>
              <a:rPr lang="en-US" sz="280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development environment: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Ubuntu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Windows users can install a 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19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0xcafecafe;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49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0xcafecafe;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75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97018" y="1884216"/>
            <a:ext cx="6797964" cy="1681018"/>
          </a:xfrm>
          <a:prstGeom prst="roundRect">
            <a:avLst>
              <a:gd name="adj" fmla="val 677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97018" y="1884216"/>
            <a:ext cx="6797964" cy="1681018"/>
          </a:xfrm>
          <a:prstGeom prst="roundRect">
            <a:avLst>
              <a:gd name="adj" fmla="val 677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5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g() {};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4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g() {};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187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 */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20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 */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92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74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9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Books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</a:t>
            </a:r>
            <a:r>
              <a:rPr lang="en-US" sz="2800" dirty="0" smtClean="0">
                <a:latin typeface="+mj-lt"/>
              </a:rPr>
              <a:t>odern Compiler </a:t>
            </a:r>
            <a:r>
              <a:rPr lang="en-US" sz="2800" dirty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mplementation in 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Andrew W Appel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+mj-lt"/>
              </a:rPr>
              <a:t>C</a:t>
            </a:r>
            <a:r>
              <a:rPr lang="fr-FR" sz="2800" dirty="0" err="1" smtClean="0">
                <a:latin typeface="+mj-lt"/>
              </a:rPr>
              <a:t>ompilers</a:t>
            </a:r>
            <a:r>
              <a:rPr lang="fr-FR" sz="2800" dirty="0" smtClean="0">
                <a:latin typeface="+mj-lt"/>
              </a:rPr>
              <a:t>: </a:t>
            </a:r>
            <a:r>
              <a:rPr lang="fr-FR" sz="2800" dirty="0" err="1">
                <a:latin typeface="+mj-lt"/>
              </a:rPr>
              <a:t>P</a:t>
            </a:r>
            <a:r>
              <a:rPr lang="fr-FR" sz="2800" dirty="0" err="1" smtClean="0">
                <a:latin typeface="+mj-lt"/>
              </a:rPr>
              <a:t>rinciples</a:t>
            </a:r>
            <a:r>
              <a:rPr lang="fr-FR" sz="2800" dirty="0" smtClean="0">
                <a:latin typeface="+mj-lt"/>
              </a:rPr>
              <a:t>, Techniques, and </a:t>
            </a:r>
            <a:r>
              <a:rPr lang="fr-FR" sz="2800" dirty="0">
                <a:latin typeface="+mj-lt"/>
              </a:rPr>
              <a:t>T</a:t>
            </a:r>
            <a:r>
              <a:rPr lang="fr-FR" sz="2800" dirty="0" smtClean="0">
                <a:latin typeface="+mj-lt"/>
              </a:rPr>
              <a:t>ools</a:t>
            </a:r>
            <a:endParaRPr lang="fr-FR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i="1" dirty="0" smtClean="0">
                <a:latin typeface="+mj-lt"/>
              </a:rPr>
              <a:t>Aho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800" dirty="0">
                <a:latin typeface="+mj-lt"/>
              </a:rPr>
              <a:t>M</a:t>
            </a:r>
            <a:r>
              <a:rPr lang="da-DK" sz="2800" dirty="0" smtClean="0">
                <a:latin typeface="+mj-lt"/>
              </a:rPr>
              <a:t>odern Compiler </a:t>
            </a:r>
            <a:r>
              <a:rPr lang="da-DK" sz="2800" dirty="0">
                <a:latin typeface="+mj-lt"/>
              </a:rPr>
              <a:t>D</a:t>
            </a:r>
            <a:r>
              <a:rPr lang="da-DK" sz="2800" dirty="0" smtClean="0">
                <a:latin typeface="+mj-lt"/>
              </a:rPr>
              <a:t>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800" i="1" dirty="0" smtClean="0">
                <a:latin typeface="+mj-lt"/>
              </a:rPr>
              <a:t>Grune et al.</a:t>
            </a:r>
            <a:r>
              <a:rPr lang="da-DK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35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42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69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485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78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575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19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77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4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08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Detecting Numerical Constants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want an </a:t>
            </a:r>
            <a:r>
              <a:rPr lang="en-US" sz="2800" b="1" dirty="0" smtClean="0">
                <a:latin typeface="+mj-lt"/>
              </a:rPr>
              <a:t>efficient</a:t>
            </a:r>
            <a:r>
              <a:rPr lang="en-US" sz="2800" dirty="0" smtClean="0">
                <a:latin typeface="+mj-lt"/>
              </a:rPr>
              <a:t> algorithm for detecting numerical constants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you use a dictionary?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Probably not…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Too many values to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04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can use regular expressions for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800" i="1" dirty="0" smtClean="0">
                <a:latin typeface="+mj-lt"/>
              </a:rPr>
              <a:t>[_a-zA-Z ][</a:t>
            </a:r>
            <a:r>
              <a:rPr lang="en-US" sz="2800" i="1" dirty="0" smtClean="0">
                <a:latin typeface="+mj-lt"/>
              </a:rPr>
              <a:t>_</a:t>
            </a:r>
            <a:r>
              <a:rPr lang="pl-PL" sz="2800" i="1" dirty="0" smtClean="0">
                <a:latin typeface="+mj-lt"/>
              </a:rPr>
              <a:t>a-zA-Z</a:t>
            </a:r>
            <a:r>
              <a:rPr lang="pl-PL" sz="2800" i="1" dirty="0">
                <a:latin typeface="+mj-lt"/>
              </a:rPr>
              <a:t>0-9</a:t>
            </a:r>
            <a:r>
              <a:rPr lang="pl-PL" sz="2800" i="1" dirty="0" smtClean="0">
                <a:latin typeface="+mj-lt"/>
              </a:rPr>
              <a:t>]*</a:t>
            </a:r>
            <a:endParaRPr lang="en-US" sz="28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Hex-decimal constants: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[0][</a:t>
            </a:r>
            <a:r>
              <a:rPr lang="en-US" sz="2800" i="1" dirty="0" err="1">
                <a:latin typeface="+mj-lt"/>
              </a:rPr>
              <a:t>xX</a:t>
            </a:r>
            <a:r>
              <a:rPr lang="en-US" sz="2800" i="1" dirty="0">
                <a:latin typeface="+mj-lt"/>
              </a:rPr>
              <a:t>][</a:t>
            </a:r>
            <a:r>
              <a:rPr lang="en-US" sz="2800" i="1" dirty="0" smtClean="0">
                <a:latin typeface="+mj-lt"/>
              </a:rPr>
              <a:t>0-9a-fA-F]+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Floats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Every token can be represented using a regular expressions</a:t>
            </a:r>
            <a:r>
              <a:rPr lang="en-US" sz="2800" b="1" dirty="0">
                <a:latin typeface="+mj-lt"/>
              </a:rPr>
              <a:t>.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85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What is compilation?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Translation of code (text) to executable code (machine code)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85104" y="4343290"/>
            <a:ext cx="3574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x + y;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4291" y="3632366"/>
            <a:ext cx="49229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%edi,-0x4(%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%esi,-0x8(%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504879" y="4684883"/>
            <a:ext cx="683487" cy="24014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7597" y="2678034"/>
            <a:ext cx="266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source code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4291" y="2678034"/>
            <a:ext cx="266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machine code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26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But what is the actual algorithm?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plan 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590898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Regular Expressions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82589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Non 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74280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6612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176655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71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Given an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 regular expression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represents the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as follows: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Atomic expressions: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Concatenation: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Union: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Kleene Star: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∪..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0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deterministic finite automaton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</a:t>
                </a:r>
                <a:r>
                  <a:rPr lang="en-US" sz="2800" dirty="0" smtClean="0">
                    <a:latin typeface="+mj-lt"/>
                  </a:rPr>
                  <a:t>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</a:t>
                </a:r>
                <a:r>
                  <a:rPr lang="en-US" sz="2800" dirty="0" smtClean="0">
                    <a:latin typeface="+mj-lt"/>
                  </a:rPr>
                  <a:t>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is the transition function: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 smtClean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</a:t>
                </a:r>
                <a:r>
                  <a:rPr lang="en-US" sz="2800" b="1" dirty="0" smtClean="0">
                    <a:latin typeface="+mj-lt"/>
                  </a:rPr>
                  <a:t>accepted</a:t>
                </a:r>
                <a:r>
                  <a:rPr lang="en-US" sz="2800" dirty="0" smtClean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3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non-deterministic finite automaton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is the transition function: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 is </a:t>
                </a:r>
                <a:r>
                  <a:rPr lang="en-US" sz="2800" b="1" dirty="0">
                    <a:latin typeface="+mj-lt"/>
                  </a:rPr>
                  <a:t>accepted</a:t>
                </a:r>
                <a:r>
                  <a:rPr lang="en-US" sz="2800" dirty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02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DFA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every regular expression, there is a deterministic finite automaton than accepts it’s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Proof by 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Once we have the DFA, we can implement using a transition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 done in </a:t>
            </a:r>
            <a:r>
              <a:rPr lang="en-US" sz="2800" i="1" dirty="0">
                <a:latin typeface="+mj-lt"/>
              </a:rPr>
              <a:t>F</a:t>
            </a:r>
            <a:r>
              <a:rPr lang="en-US" sz="2800" i="1" dirty="0" smtClean="0">
                <a:latin typeface="+mj-lt"/>
              </a:rPr>
              <a:t>lex</a:t>
            </a:r>
          </a:p>
        </p:txBody>
      </p:sp>
    </p:spTree>
    <p:extLst>
      <p:ext uri="{BB962C8B-B14F-4D97-AF65-F5344CB8AC3E}">
        <p14:creationId xmlns:p14="http://schemas.microsoft.com/office/powerpoint/2010/main" val="6880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Atomic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5902037" y="1869395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79571" y="2315606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5902037" y="3218828"/>
            <a:ext cx="1080654" cy="10982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879571" y="3665039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5902037" y="4547084"/>
            <a:ext cx="1080654" cy="10982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879571" y="4993295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92044" y="3218827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982691" y="3759647"/>
            <a:ext cx="7093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51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Union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4181301" y="2000428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4181301" y="4062001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" idx="1"/>
          </p:cNvCxnSpPr>
          <p:nvPr/>
        </p:nvCxnSpPr>
        <p:spPr>
          <a:xfrm flipV="1">
            <a:off x="2606766" y="2652978"/>
            <a:ext cx="1574535" cy="890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6" idx="1"/>
          </p:cNvCxnSpPr>
          <p:nvPr/>
        </p:nvCxnSpPr>
        <p:spPr>
          <a:xfrm>
            <a:off x="2606766" y="4078847"/>
            <a:ext cx="1574535" cy="635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1"/>
          </p:cNvCxnSpPr>
          <p:nvPr/>
        </p:nvCxnSpPr>
        <p:spPr>
          <a:xfrm>
            <a:off x="7764086" y="2652978"/>
            <a:ext cx="1574535" cy="763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3"/>
            <a:endCxn id="30" idx="3"/>
          </p:cNvCxnSpPr>
          <p:nvPr/>
        </p:nvCxnSpPr>
        <p:spPr>
          <a:xfrm flipV="1">
            <a:off x="7764086" y="3951218"/>
            <a:ext cx="1574535" cy="76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9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Concatenation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2344189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6601687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1751911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26" idx="1"/>
          </p:cNvCxnSpPr>
          <p:nvPr/>
        </p:nvCxnSpPr>
        <p:spPr>
          <a:xfrm>
            <a:off x="5926974" y="3315877"/>
            <a:ext cx="6747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26" idx="3"/>
            <a:endCxn id="30" idx="2"/>
          </p:cNvCxnSpPr>
          <p:nvPr/>
        </p:nvCxnSpPr>
        <p:spPr>
          <a:xfrm flipV="1">
            <a:off x="10184472" y="3315876"/>
            <a:ext cx="5527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8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Kleene Star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40726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3148448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2"/>
          </p:cNvCxnSpPr>
          <p:nvPr/>
        </p:nvCxnSpPr>
        <p:spPr>
          <a:xfrm flipV="1">
            <a:off x="7323511" y="3314984"/>
            <a:ext cx="694121" cy="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Elbow Connector 6"/>
          <p:cNvCxnSpPr>
            <a:stCxn id="29" idx="4"/>
            <a:endCxn id="30" idx="4"/>
          </p:cNvCxnSpPr>
          <p:nvPr/>
        </p:nvCxnSpPr>
        <p:spPr>
          <a:xfrm rot="5400000" flipH="1" flipV="1">
            <a:off x="5582594" y="864221"/>
            <a:ext cx="892" cy="5658891"/>
          </a:xfrm>
          <a:prstGeom prst="bentConnector3">
            <a:avLst>
              <a:gd name="adj1" fmla="val -1011135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/>
          <p:cNvCxnSpPr>
            <a:stCxn id="21" idx="0"/>
            <a:endCxn id="12" idx="0"/>
          </p:cNvCxnSpPr>
          <p:nvPr/>
        </p:nvCxnSpPr>
        <p:spPr>
          <a:xfrm rot="16200000" flipV="1">
            <a:off x="5479470" y="1805732"/>
            <a:ext cx="12700" cy="2297084"/>
          </a:xfrm>
          <a:prstGeom prst="bentConnector3">
            <a:avLst>
              <a:gd name="adj1" fmla="val 57272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2930960" y="2819239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2930960" y="4164659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7164181" y="2819239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7164181" y="4164659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5033351" y="4880812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5033351" y="28192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21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Common compilers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GCC</a:t>
            </a:r>
            <a:r>
              <a:rPr lang="en-US" sz="2800" i="1" dirty="0">
                <a:latin typeface="+mj-lt"/>
              </a:rPr>
              <a:t>, LLVM, </a:t>
            </a:r>
            <a:r>
              <a:rPr lang="en-US" sz="2800" i="1" dirty="0" smtClean="0">
                <a:latin typeface="+mj-lt"/>
              </a:rPr>
              <a:t>MSVC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Useful as an implementation reference</a:t>
            </a:r>
          </a:p>
        </p:txBody>
      </p:sp>
    </p:spTree>
    <p:extLst>
      <p:ext uri="{BB962C8B-B14F-4D97-AF65-F5344CB8AC3E}">
        <p14:creationId xmlns:p14="http://schemas.microsoft.com/office/powerpoint/2010/main" val="37696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Another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1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00B050">
                  <a:alpha val="3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00B050">
                  <a:alpha val="3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C000">
                  <a:alpha val="3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C000">
                  <a:alpha val="3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Elbow Connector 48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36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4648200" y="3057525"/>
            <a:ext cx="4117931" cy="3152775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 rot="1807698">
            <a:off x="8465714" y="3480003"/>
            <a:ext cx="3662239" cy="1340620"/>
          </a:xfrm>
          <a:prstGeom prst="ellipse">
            <a:avLst/>
          </a:prstGeom>
          <a:solidFill>
            <a:srgbClr val="00B050">
              <a:alpha val="3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19630084">
            <a:off x="8408189" y="4463329"/>
            <a:ext cx="3889783" cy="1314889"/>
          </a:xfrm>
          <a:prstGeom prst="ellipse">
            <a:avLst/>
          </a:prstGeom>
          <a:solidFill>
            <a:srgbClr val="0070C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solidFill>
                <a:srgbClr val="FF0000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014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2" idx="2"/>
          </p:cNvCxnSpPr>
          <p:nvPr/>
        </p:nvCxnSpPr>
        <p:spPr>
          <a:xfrm flipV="1">
            <a:off x="4551169" y="3068622"/>
            <a:ext cx="1205893" cy="57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4" idx="2"/>
          </p:cNvCxnSpPr>
          <p:nvPr/>
        </p:nvCxnSpPr>
        <p:spPr>
          <a:xfrm>
            <a:off x="4551169" y="4639832"/>
            <a:ext cx="1205893" cy="655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So we can transform to the following DFA:</a:t>
            </a:r>
            <a:endParaRPr lang="en-US" sz="2800" i="1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solidFill>
                <a:srgbClr val="00B05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solidFill>
                <a:srgbClr val="0070C0">
                  <a:alpha val="24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1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Formal Details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be a non-deterministic finite automaton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set of states is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 smtClean="0">
                    <a:latin typeface="+mj-lt"/>
                  </a:rPr>
                  <a:t>-closure</a:t>
                </a:r>
                <a:r>
                  <a:rPr lang="en-US" sz="28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 every state in the set (now, a state is a </a:t>
                </a:r>
                <a:r>
                  <a:rPr lang="en-US" sz="2800" b="1" i="1" dirty="0" smtClean="0">
                    <a:latin typeface="+mj-lt"/>
                  </a:rPr>
                  <a:t>set of states</a:t>
                </a:r>
                <a:r>
                  <a:rPr lang="en-US" sz="2800" dirty="0" smtClean="0">
                    <a:latin typeface="+mj-lt"/>
                  </a:rPr>
                  <a:t>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Compute the union over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/>
                  <a:t>-closure</a:t>
                </a:r>
                <a:r>
                  <a:rPr lang="en-US" sz="2800" dirty="0" smtClean="0">
                    <a:latin typeface="+mj-lt"/>
                  </a:rPr>
                  <a:t> of the successor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 state is accepting if it contains a state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3"/>
                <a:stretch>
                  <a:fillRect l="-108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55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42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0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5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8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6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Frontend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validity of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Syntax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syntactic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Make sure it makes sense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b="1" dirty="0">
                <a:latin typeface="+mj-lt"/>
              </a:rPr>
              <a:t>These steps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don’t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depend</a:t>
            </a:r>
            <a:r>
              <a:rPr lang="en-US" sz="2800" b="1" dirty="0">
                <a:latin typeface="+mj-lt"/>
              </a:rPr>
              <a:t> on the compilation </a:t>
            </a:r>
            <a:r>
              <a:rPr lang="en-US" sz="2800" b="1" dirty="0" smtClean="0">
                <a:latin typeface="+mj-lt"/>
              </a:rPr>
              <a:t>target!</a:t>
            </a:r>
            <a:endParaRPr lang="en-US" sz="28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77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0,1,3</m:t>
                          </m:r>
                        </m:sub>
                      </m:sSub>
                    </m:oMath>
                  </m:oMathPara>
                </a14:m>
                <a:endParaRPr lang="en-US" sz="24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6" idx="7"/>
            <a:endCxn id="43" idx="2"/>
          </p:cNvCxnSpPr>
          <p:nvPr/>
        </p:nvCxnSpPr>
        <p:spPr>
          <a:xfrm flipV="1">
            <a:off x="3153907" y="2762233"/>
            <a:ext cx="1520613" cy="867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4,5,6,8,9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6,7,8,9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>
            <a:stCxn id="6" idx="5"/>
            <a:endCxn id="44" idx="2"/>
          </p:cNvCxnSpPr>
          <p:nvPr/>
        </p:nvCxnSpPr>
        <p:spPr>
          <a:xfrm>
            <a:off x="3153907" y="4577636"/>
            <a:ext cx="1520613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4" idx="6"/>
            <a:endCxn id="45" idx="3"/>
          </p:cNvCxnSpPr>
          <p:nvPr/>
        </p:nvCxnSpPr>
        <p:spPr>
          <a:xfrm flipV="1">
            <a:off x="6212374" y="4577636"/>
            <a:ext cx="1436102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5" idx="6"/>
            <a:endCxn id="45" idx="0"/>
          </p:cNvCxnSpPr>
          <p:nvPr/>
        </p:nvCxnSpPr>
        <p:spPr>
          <a:xfrm flipH="1" flipV="1">
            <a:off x="8192189" y="3432839"/>
            <a:ext cx="768927" cy="670607"/>
          </a:xfrm>
          <a:prstGeom prst="bentConnector4">
            <a:avLst>
              <a:gd name="adj1" fmla="val -29730"/>
              <a:gd name="adj2" fmla="val 134089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9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Building a Lexical Analyzer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a regular expressions for token 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Identifiers, numbers, reserved 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we have a collision (a token is accepted in more than one DFA):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Define priority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Order of definition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Token with longest match wins</a:t>
            </a:r>
          </a:p>
        </p:txBody>
      </p:sp>
    </p:spTree>
    <p:extLst>
      <p:ext uri="{BB962C8B-B14F-4D97-AF65-F5344CB8AC3E}">
        <p14:creationId xmlns:p14="http://schemas.microsoft.com/office/powerpoint/2010/main" val="26699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 Definitions for C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Here we can see the regular expression definitions: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hlinkClick r:id="rId3"/>
              </a:rPr>
              <a:t>http://</a:t>
            </a:r>
            <a:r>
              <a:rPr lang="en-US" sz="2800" b="1" dirty="0" smtClean="0">
                <a:hlinkClick r:id="rId3"/>
              </a:rPr>
              <a:t>www.lysator.liu.se/c/ANSI-C-grammar-l.html</a:t>
            </a:r>
            <a:endParaRPr lang="en-US" sz="28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Quite simple and modular…</a:t>
            </a:r>
          </a:p>
        </p:txBody>
      </p:sp>
    </p:spTree>
    <p:extLst>
      <p:ext uri="{BB962C8B-B14F-4D97-AF65-F5344CB8AC3E}">
        <p14:creationId xmlns:p14="http://schemas.microsoft.com/office/powerpoint/2010/main" val="29001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J</a:t>
            </a:r>
            <a:r>
              <a:rPr lang="en-US" sz="2800" dirty="0" smtClean="0">
                <a:latin typeface="+mj-lt"/>
              </a:rPr>
              <a:t>ava </a:t>
            </a:r>
            <a:r>
              <a:rPr lang="en-US" sz="2800" b="1" dirty="0" smtClean="0">
                <a:latin typeface="+mj-lt"/>
              </a:rPr>
              <a:t>F</a:t>
            </a:r>
            <a:r>
              <a:rPr lang="en-US" sz="2800" dirty="0" smtClean="0">
                <a:latin typeface="+mj-lt"/>
              </a:rPr>
              <a:t>ast </a:t>
            </a:r>
            <a:r>
              <a:rPr lang="en-US" sz="2800" b="1" dirty="0" smtClean="0">
                <a:latin typeface="+mj-lt"/>
              </a:rPr>
              <a:t>Lex</a:t>
            </a:r>
            <a:r>
              <a:rPr lang="en-US" sz="2800" dirty="0" smtClean="0">
                <a:latin typeface="+mj-lt"/>
              </a:rPr>
              <a:t>ical Analyzer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Inspired by the original </a:t>
            </a:r>
            <a:r>
              <a:rPr lang="en-US" sz="2800" b="1" dirty="0" smtClean="0">
                <a:latin typeface="+mj-lt"/>
              </a:rPr>
              <a:t>flex</a:t>
            </a:r>
            <a:r>
              <a:rPr lang="en-US" sz="2800" dirty="0" smtClean="0">
                <a:latin typeface="+mj-lt"/>
              </a:rPr>
              <a:t> project (written in 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Accepts an input file with tokens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Generates Java code with a scanning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This scanning AP</a:t>
            </a:r>
            <a:r>
              <a:rPr lang="en-US" sz="2800" b="1" dirty="0" smtClean="0">
                <a:latin typeface="+mj-lt"/>
              </a:rPr>
              <a:t>I </a:t>
            </a:r>
            <a:r>
              <a:rPr lang="en-US" sz="2800" dirty="0" smtClean="0">
                <a:latin typeface="+mj-lt"/>
              </a:rPr>
              <a:t>reads the input and returns: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he type of the read token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Or an error…</a:t>
            </a:r>
          </a:p>
        </p:txBody>
      </p:sp>
    </p:spTree>
    <p:extLst>
      <p:ext uri="{BB962C8B-B14F-4D97-AF65-F5344CB8AC3E}">
        <p14:creationId xmlns:p14="http://schemas.microsoft.com/office/powerpoint/2010/main" val="22961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965806" y="1791855"/>
            <a:ext cx="2839889" cy="1739152"/>
          </a:xfrm>
          <a:prstGeom prst="roundRect">
            <a:avLst/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LEX </a:t>
            </a:r>
            <a:r>
              <a:rPr lang="en-US" sz="2800" dirty="0">
                <a:solidFill>
                  <a:sysClr val="windowText" lastClr="000000"/>
                </a:solidFill>
                <a:latin typeface="+mj-lt"/>
              </a:rPr>
              <a:t>d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efinitions</a:t>
            </a:r>
          </a:p>
          <a:p>
            <a:pPr algn="ctr"/>
            <a:endParaRPr lang="en-US" sz="2800" dirty="0" smtClean="0">
              <a:solidFill>
                <a:sysClr val="windowText" lastClr="000000"/>
              </a:solidFill>
              <a:latin typeface="+mj-lt"/>
            </a:endParaRP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en-US" sz="2800" b="1" dirty="0" err="1" smtClean="0">
                <a:solidFill>
                  <a:sysClr val="windowText" lastClr="000000"/>
                </a:solidFill>
                <a:latin typeface="+mj-lt"/>
              </a:rPr>
              <a:t>Input.lex</a:t>
            </a:r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14978" y="4486683"/>
            <a:ext cx="3741543" cy="1766335"/>
          </a:xfrm>
          <a:prstGeom prst="roundRect">
            <a:avLst/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Auto generated code</a:t>
            </a:r>
          </a:p>
          <a:p>
            <a:pPr algn="ctr"/>
            <a:endParaRPr lang="en-US" sz="2800" dirty="0" smtClean="0">
              <a:solidFill>
                <a:sysClr val="windowText" lastClr="000000"/>
              </a:solidFill>
              <a:latin typeface="+mj-lt"/>
            </a:endParaRP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(Output.java</a:t>
            </a:r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6110734" y="3875881"/>
            <a:ext cx="550029" cy="26125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 Format</a:t>
            </a:r>
            <a:endParaRPr lang="en-US" sz="4800" dirty="0">
              <a:latin typeface="+mj-lt"/>
            </a:endParaRPr>
          </a:p>
        </p:txBody>
      </p:sp>
      <p:sp>
        <p:nvSpPr>
          <p:cNvPr id="6" name="Right Brace 5"/>
          <p:cNvSpPr/>
          <p:nvPr/>
        </p:nvSpPr>
        <p:spPr>
          <a:xfrm rot="10800000">
            <a:off x="2900598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6677" y="1658784"/>
            <a:ext cx="2856342" cy="5023263"/>
          </a:xfrm>
          <a:prstGeom prst="roundRect">
            <a:avLst>
              <a:gd name="adj" fmla="val 1491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%{	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// java code here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%}</a:t>
            </a: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&lt;VAR&gt; = &lt;REGEX&gt;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%%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&lt;STATE&gt; {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{REGEX} { 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// java code here 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8" name="Right Brace 7"/>
          <p:cNvSpPr/>
          <p:nvPr/>
        </p:nvSpPr>
        <p:spPr>
          <a:xfrm rot="10800000">
            <a:off x="2900597" y="3282720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2900597" y="4821381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8755" y="2044953"/>
            <a:ext cx="1764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+mj-lt"/>
              </a:rPr>
              <a:t>u</a:t>
            </a:r>
            <a:r>
              <a:rPr lang="en-US" sz="2800" b="1" dirty="0" smtClean="0">
                <a:latin typeface="+mj-lt"/>
              </a:rPr>
              <a:t>ser code</a:t>
            </a:r>
            <a:endParaRPr lang="en-US" sz="2800" b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3384" y="3568769"/>
            <a:ext cx="203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declarations</a:t>
            </a:r>
            <a:endParaRPr lang="en-US" sz="28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9266" y="5409314"/>
            <a:ext cx="1104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rules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409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 Format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6677" y="1658784"/>
            <a:ext cx="2856342" cy="5023263"/>
          </a:xfrm>
          <a:prstGeom prst="roundRect">
            <a:avLst>
              <a:gd name="adj" fmla="val 1491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%{	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// java code here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%}</a:t>
            </a: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&lt;VAR&gt; = &lt;REGEX&gt;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…</a:t>
            </a:r>
          </a:p>
          <a:p>
            <a:endParaRPr lang="en-US" sz="20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%%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endParaRPr lang="en-US" sz="20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&lt;STATE&gt; {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{REGEX} { 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// java code here 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}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3307" y="1875689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Regular Java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Pasted to the generated file</a:t>
            </a:r>
          </a:p>
        </p:txBody>
      </p:sp>
      <p:sp>
        <p:nvSpPr>
          <p:cNvPr id="14" name="Right Brace 13"/>
          <p:cNvSpPr/>
          <p:nvPr/>
        </p:nvSpPr>
        <p:spPr>
          <a:xfrm rot="10800000">
            <a:off x="2900598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" name="Right Brace 16"/>
          <p:cNvSpPr/>
          <p:nvPr/>
        </p:nvSpPr>
        <p:spPr>
          <a:xfrm rot="10800000">
            <a:off x="2900597" y="3282720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Right Brace 17"/>
          <p:cNvSpPr/>
          <p:nvPr/>
        </p:nvSpPr>
        <p:spPr>
          <a:xfrm rot="10800000">
            <a:off x="2900597" y="4821381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8755" y="2044953"/>
            <a:ext cx="1764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+mj-lt"/>
              </a:rPr>
              <a:t>u</a:t>
            </a:r>
            <a:r>
              <a:rPr lang="en-US" sz="2800" b="1" dirty="0" smtClean="0">
                <a:latin typeface="+mj-lt"/>
              </a:rPr>
              <a:t>ser code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3384" y="3568769"/>
            <a:ext cx="2039894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declarations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59266" y="5409314"/>
            <a:ext cx="110401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rules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05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 Format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6677" y="1658784"/>
            <a:ext cx="2856342" cy="5023263"/>
          </a:xfrm>
          <a:prstGeom prst="roundRect">
            <a:avLst>
              <a:gd name="adj" fmla="val 1491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%{	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// java code here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%}</a:t>
            </a: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&lt;VAR&gt; = &lt;REGEX&gt;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%%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&lt;STATE&gt; {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{REGEX} { 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// java code here 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}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3307" y="1875689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Regular Java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Pasted to the generated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33307" y="3341831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Macro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Define a regex for each token</a:t>
            </a:r>
          </a:p>
        </p:txBody>
      </p:sp>
      <p:sp>
        <p:nvSpPr>
          <p:cNvPr id="14" name="Right Brace 13"/>
          <p:cNvSpPr/>
          <p:nvPr/>
        </p:nvSpPr>
        <p:spPr>
          <a:xfrm rot="10800000">
            <a:off x="2900598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Right Brace 16"/>
          <p:cNvSpPr/>
          <p:nvPr/>
        </p:nvSpPr>
        <p:spPr>
          <a:xfrm rot="10800000">
            <a:off x="2900597" y="3282720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8" name="Right Brace 17"/>
          <p:cNvSpPr/>
          <p:nvPr/>
        </p:nvSpPr>
        <p:spPr>
          <a:xfrm rot="10800000">
            <a:off x="2900597" y="4821381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8755" y="2044953"/>
            <a:ext cx="176452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u</a:t>
            </a: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ser code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3384" y="3568769"/>
            <a:ext cx="203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declarations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59266" y="5409314"/>
            <a:ext cx="110401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rules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786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 Format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6677" y="1658784"/>
            <a:ext cx="2856342" cy="5023263"/>
          </a:xfrm>
          <a:prstGeom prst="roundRect">
            <a:avLst>
              <a:gd name="adj" fmla="val 1491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%{	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// java code here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%}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&lt;VAR&gt; = &lt;REGEX&gt;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…</a:t>
            </a:r>
          </a:p>
          <a:p>
            <a:endParaRPr lang="en-US" sz="2000" dirty="0" smtClean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%%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&lt;STATE&gt; {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{REGEX} { 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// java code here 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3307" y="1875689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Regular Java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Pasted to the generated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33307" y="3341831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Macro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Define a regex for each token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33306" y="4744511"/>
            <a:ext cx="65165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following holds: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Current lexical state is &lt;STATE&gt;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&lt;REGEX&gt; is matched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Then execute the action code</a:t>
            </a:r>
          </a:p>
        </p:txBody>
      </p:sp>
      <p:sp>
        <p:nvSpPr>
          <p:cNvPr id="17" name="Right Brace 16"/>
          <p:cNvSpPr/>
          <p:nvPr/>
        </p:nvSpPr>
        <p:spPr>
          <a:xfrm rot="10800000">
            <a:off x="2900598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Right Brace 17"/>
          <p:cNvSpPr/>
          <p:nvPr/>
        </p:nvSpPr>
        <p:spPr>
          <a:xfrm rot="10800000">
            <a:off x="2900597" y="3282720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Right Brace 18"/>
          <p:cNvSpPr/>
          <p:nvPr/>
        </p:nvSpPr>
        <p:spPr>
          <a:xfrm rot="10800000">
            <a:off x="2900597" y="4821381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8755" y="2044953"/>
            <a:ext cx="176452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u</a:t>
            </a: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ser code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3384" y="3568769"/>
            <a:ext cx="2039894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declarations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59266" y="5409314"/>
            <a:ext cx="1104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rules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705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We want 2 kind of tokens: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Everything else is rejected…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3"/>
                <a:stretch>
                  <a:fillRect l="-1082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0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Backend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Intermediate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Can’t be executed yet…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Machine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Executed on a real hardware</a:t>
            </a:r>
          </a:p>
        </p:txBody>
      </p:sp>
    </p:spTree>
    <p:extLst>
      <p:ext uri="{BB962C8B-B14F-4D97-AF65-F5344CB8AC3E}">
        <p14:creationId xmlns:p14="http://schemas.microsoft.com/office/powerpoint/2010/main" val="32521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User </a:t>
            </a:r>
            <a:r>
              <a:rPr lang="en-US" sz="2800" dirty="0" smtClean="0">
                <a:latin typeface="+mj-lt"/>
              </a:rPr>
              <a:t>code:</a:t>
            </a:r>
            <a:endParaRPr lang="en-US" sz="2800" dirty="0" smtClean="0">
              <a:latin typeface="+mj-lt"/>
            </a:endParaRP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%{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private </a:t>
            </a:r>
            <a:r>
              <a:rPr lang="en-US" sz="2800" dirty="0">
                <a:latin typeface="+mj-lt"/>
              </a:rPr>
              <a:t>Symbol symbol(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type) {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return </a:t>
            </a:r>
            <a:r>
              <a:rPr lang="en-US" sz="2800" dirty="0">
                <a:latin typeface="+mj-lt"/>
              </a:rPr>
              <a:t>new Symbol(type, </a:t>
            </a:r>
            <a:r>
              <a:rPr lang="en-US" sz="2800" dirty="0" err="1">
                <a:latin typeface="+mj-lt"/>
              </a:rPr>
              <a:t>yyline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yycolumn</a:t>
            </a:r>
            <a:r>
              <a:rPr lang="en-US" sz="2800" dirty="0" smtClean="0">
                <a:latin typeface="+mj-lt"/>
              </a:rPr>
              <a:t>); </a:t>
            </a:r>
          </a:p>
          <a:p>
            <a:r>
              <a:rPr lang="en-US" sz="2800" dirty="0" smtClean="0">
                <a:latin typeface="+mj-lt"/>
              </a:rPr>
              <a:t>}  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public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getLine</a:t>
            </a:r>
            <a:r>
              <a:rPr lang="en-US" sz="2800" dirty="0">
                <a:latin typeface="+mj-lt"/>
              </a:rPr>
              <a:t>() { return </a:t>
            </a:r>
            <a:r>
              <a:rPr lang="en-US" sz="2800" dirty="0" err="1">
                <a:latin typeface="+mj-lt"/>
              </a:rPr>
              <a:t>yyline</a:t>
            </a:r>
            <a:r>
              <a:rPr lang="en-US" sz="2800" dirty="0">
                <a:latin typeface="+mj-lt"/>
              </a:rPr>
              <a:t> + 1; } 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public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getTokenStartPosition</a:t>
            </a:r>
            <a:r>
              <a:rPr lang="en-US" sz="2800" dirty="0">
                <a:latin typeface="+mj-lt"/>
              </a:rPr>
              <a:t>() { return </a:t>
            </a:r>
            <a:r>
              <a:rPr lang="en-US" sz="2800" dirty="0" err="1">
                <a:latin typeface="+mj-lt"/>
              </a:rPr>
              <a:t>yycolumn</a:t>
            </a:r>
            <a:r>
              <a:rPr lang="en-US" sz="2800" dirty="0">
                <a:latin typeface="+mj-lt"/>
              </a:rPr>
              <a:t> + 1; }    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%}</a:t>
            </a:r>
          </a:p>
        </p:txBody>
      </p:sp>
    </p:spTree>
    <p:extLst>
      <p:ext uri="{BB962C8B-B14F-4D97-AF65-F5344CB8AC3E}">
        <p14:creationId xmlns:p14="http://schemas.microsoft.com/office/powerpoint/2010/main" val="186698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Declarations</a:t>
            </a:r>
            <a:endParaRPr lang="en-US" sz="2800" dirty="0" smtClean="0">
              <a:latin typeface="+mj-lt"/>
            </a:endParaRP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A = a</a:t>
            </a:r>
          </a:p>
          <a:p>
            <a:r>
              <a:rPr lang="en-US" sz="2800" dirty="0">
                <a:latin typeface="+mj-lt"/>
              </a:rPr>
              <a:t>B_STAR = b*</a:t>
            </a:r>
          </a:p>
        </p:txBody>
      </p:sp>
    </p:spTree>
    <p:extLst>
      <p:ext uri="{BB962C8B-B14F-4D97-AF65-F5344CB8AC3E}">
        <p14:creationId xmlns:p14="http://schemas.microsoft.com/office/powerpoint/2010/main" val="7039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Rules:</a:t>
            </a:r>
            <a:endParaRPr lang="en-US" sz="2800" dirty="0" smtClean="0">
              <a:latin typeface="+mj-lt"/>
            </a:endParaRP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&lt;YYINITIAL&gt; {</a:t>
            </a:r>
          </a:p>
          <a:p>
            <a:r>
              <a:rPr lang="en-US" sz="2800" dirty="0">
                <a:latin typeface="+mj-lt"/>
              </a:rPr>
              <a:t>{A} { return symbol(</a:t>
            </a:r>
            <a:r>
              <a:rPr lang="en-US" sz="2800" dirty="0" err="1">
                <a:latin typeface="+mj-lt"/>
              </a:rPr>
              <a:t>TokenNames.A</a:t>
            </a:r>
            <a:r>
              <a:rPr lang="en-US" sz="2800" dirty="0">
                <a:latin typeface="+mj-lt"/>
              </a:rPr>
              <a:t>); }</a:t>
            </a:r>
          </a:p>
          <a:p>
            <a:r>
              <a:rPr lang="en-US" sz="2800" dirty="0">
                <a:latin typeface="+mj-lt"/>
              </a:rPr>
              <a:t>{B_STAR} { return symbol(</a:t>
            </a:r>
            <a:r>
              <a:rPr lang="en-US" sz="2800" dirty="0" err="1">
                <a:latin typeface="+mj-lt"/>
              </a:rPr>
              <a:t>TokenNames.B_STAR</a:t>
            </a:r>
            <a:r>
              <a:rPr lang="en-US" sz="2800" dirty="0">
                <a:latin typeface="+mj-lt"/>
              </a:rPr>
              <a:t>); }</a:t>
            </a:r>
          </a:p>
          <a:p>
            <a:r>
              <a:rPr lang="en-US" sz="2800" dirty="0">
                <a:latin typeface="+mj-lt"/>
              </a:rPr>
              <a:t>&lt;&lt;EOF&gt;&gt; { return symbol(</a:t>
            </a:r>
            <a:r>
              <a:rPr lang="en-US" sz="2800" dirty="0" err="1">
                <a:latin typeface="+mj-lt"/>
              </a:rPr>
              <a:t>TokenNames.EOF</a:t>
            </a:r>
            <a:r>
              <a:rPr lang="en-US" sz="2800" dirty="0">
                <a:latin typeface="+mj-lt"/>
              </a:rPr>
              <a:t>);}</a:t>
            </a: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48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A =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B_STAR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b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*</a:t>
            </a:r>
          </a:p>
          <a:p>
            <a:r>
              <a:rPr lang="en-US" sz="2200" dirty="0" smtClean="0">
                <a:latin typeface="+mj-lt"/>
              </a:rPr>
              <a:t>%% 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{A}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TokenNames.A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B_STAR}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TokenNames.B_STAR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}</a:t>
            </a:r>
            <a:endParaRPr lang="en-US" sz="22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);}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442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>
                <a:latin typeface="+mj-lt"/>
              </a:rPr>
              <a:t> = </a:t>
            </a:r>
            <a:r>
              <a:rPr lang="en-US" sz="2800" dirty="0" smtClean="0">
                <a:latin typeface="+mj-lt"/>
              </a:rPr>
              <a:t>1;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B_STAR</a:t>
            </a:r>
            <a:r>
              <a:rPr lang="en-US" sz="2800" dirty="0">
                <a:latin typeface="+mj-lt"/>
              </a:rPr>
              <a:t> = 2;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348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Main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8843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l </a:t>
            </a:r>
            <a:r>
              <a:rPr lang="en-US" sz="2800" dirty="0">
                <a:latin typeface="+mj-lt"/>
              </a:rPr>
              <a:t>= new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fileReader</a:t>
            </a:r>
            <a:r>
              <a:rPr lang="en-US" sz="2800" dirty="0" smtClean="0">
                <a:latin typeface="+mj-lt"/>
              </a:rPr>
              <a:t>); // auto-generated </a:t>
            </a:r>
            <a:r>
              <a:rPr lang="en-US" sz="2800" dirty="0" err="1" smtClean="0">
                <a:latin typeface="+mj-lt"/>
              </a:rPr>
              <a:t>lexer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Symbol s </a:t>
            </a:r>
            <a:r>
              <a:rPr lang="en-US" sz="2800" dirty="0">
                <a:latin typeface="+mj-lt"/>
              </a:rPr>
              <a:t>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l.next_token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()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while 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latin typeface="+mj-lt"/>
              </a:rPr>
              <a:t>s.sym</a:t>
            </a:r>
            <a:r>
              <a:rPr lang="en-US" sz="2800" dirty="0">
                <a:latin typeface="+mj-lt"/>
              </a:rPr>
              <a:t> != </a:t>
            </a:r>
            <a:r>
              <a:rPr lang="en-US" sz="2800" dirty="0" err="1">
                <a:latin typeface="+mj-lt"/>
              </a:rPr>
              <a:t>TokenNames.EOF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 smtClean="0">
                <a:latin typeface="+mj-lt"/>
              </a:rPr>
              <a:t>("[</a:t>
            </a:r>
            <a:r>
              <a:rPr lang="en-US" sz="2800" dirty="0">
                <a:latin typeface="+mj-lt"/>
              </a:rPr>
              <a:t>"</a:t>
            </a:r>
            <a:r>
              <a:rPr lang="en-US" sz="2800" dirty="0" smtClean="0">
                <a:latin typeface="+mj-lt"/>
              </a:rPr>
              <a:t>); 	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l.getLine</a:t>
            </a:r>
            <a:r>
              <a:rPr lang="en-US" sz="2800" dirty="0">
                <a:latin typeface="+mj-lt"/>
              </a:rPr>
              <a:t>() + </a:t>
            </a:r>
            <a:r>
              <a:rPr lang="en-US" sz="2800" dirty="0" smtClean="0">
                <a:latin typeface="+mj-lt"/>
              </a:rPr>
              <a:t>",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" + </a:t>
            </a:r>
            <a:r>
              <a:rPr lang="en-US" sz="2800" dirty="0" err="1" smtClean="0">
                <a:latin typeface="+mj-lt"/>
              </a:rPr>
              <a:t>l.getTokenStartPosition</a:t>
            </a:r>
            <a:r>
              <a:rPr lang="en-US" sz="2800" dirty="0">
                <a:latin typeface="+mj-lt"/>
              </a:rPr>
              <a:t>); 	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("]:");			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s.sym</a:t>
            </a:r>
            <a:r>
              <a:rPr lang="en-US" sz="2800" dirty="0" smtClean="0">
                <a:latin typeface="+mj-lt"/>
              </a:rPr>
              <a:t> + </a:t>
            </a:r>
            <a:r>
              <a:rPr lang="en-US" sz="2800" dirty="0">
                <a:latin typeface="+mj-lt"/>
              </a:rPr>
              <a:t>"</a:t>
            </a:r>
            <a:r>
              <a:rPr lang="en-US" sz="2800" dirty="0" smtClean="0">
                <a:latin typeface="+mj-lt"/>
              </a:rPr>
              <a:t>\</a:t>
            </a:r>
            <a:r>
              <a:rPr lang="en-US" sz="2800" dirty="0">
                <a:latin typeface="+mj-lt"/>
              </a:rPr>
              <a:t>n");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s </a:t>
            </a:r>
            <a:r>
              <a:rPr lang="en-US" sz="2800" dirty="0">
                <a:latin typeface="+mj-lt"/>
              </a:rPr>
              <a:t>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l.next_token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</a:t>
            </a:r>
            <a:r>
              <a:rPr lang="en-US" sz="2800" dirty="0">
                <a:latin typeface="+mj-lt"/>
              </a:rPr>
              <a:t>;		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            </a:t>
            </a:r>
          </a:p>
        </p:txBody>
      </p:sp>
    </p:spTree>
    <p:extLst>
      <p:ext uri="{BB962C8B-B14F-4D97-AF65-F5344CB8AC3E}">
        <p14:creationId xmlns:p14="http://schemas.microsoft.com/office/powerpoint/2010/main" val="209950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30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𝑏𝑎𝑏𝑏𝑏𝑏</m:t>
                    </m:r>
                  </m:oMath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32414" y="2809705"/>
            <a:ext cx="3873731" cy="2601883"/>
          </a:xfrm>
          <a:prstGeom prst="roundRect">
            <a:avLst>
              <a:gd name="adj" fmla="val 8041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[1,3]:1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[1,4]:2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13965" y="4547062"/>
            <a:ext cx="418961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b="1" i="1" dirty="0">
                <a:latin typeface="+mj-lt"/>
              </a:rPr>
              <a:t>Format:</a:t>
            </a:r>
            <a:r>
              <a:rPr lang="en-US" sz="2800" b="1" dirty="0">
                <a:latin typeface="+mj-lt"/>
              </a:rPr>
              <a:t> [</a:t>
            </a:r>
            <a:r>
              <a:rPr lang="en-US" sz="2800" b="1" dirty="0" err="1">
                <a:latin typeface="+mj-lt"/>
              </a:rPr>
              <a:t>line,column</a:t>
            </a:r>
            <a:r>
              <a:rPr lang="en-US" sz="2800" b="1" dirty="0">
                <a:latin typeface="+mj-lt"/>
              </a:rPr>
              <a:t>]:&lt;</a:t>
            </a:r>
            <a:r>
              <a:rPr lang="en-US" sz="2800" b="1" dirty="0" err="1">
                <a:latin typeface="+mj-lt"/>
              </a:rPr>
              <a:t>token_type</a:t>
            </a:r>
            <a:r>
              <a:rPr lang="en-US" sz="2800" b="1" dirty="0">
                <a:latin typeface="+mj-lt"/>
              </a:rPr>
              <a:t>&gt;</a:t>
            </a:r>
          </a:p>
          <a:p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59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8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84517"/>
            <a:ext cx="3873731" cy="2601883"/>
          </a:xfrm>
          <a:prstGeom prst="roundRect">
            <a:avLst>
              <a:gd name="adj" fmla="val 6763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Exception in …</a:t>
            </a:r>
          </a:p>
        </p:txBody>
      </p:sp>
    </p:spTree>
    <p:extLst>
      <p:ext uri="{BB962C8B-B14F-4D97-AF65-F5344CB8AC3E}">
        <p14:creationId xmlns:p14="http://schemas.microsoft.com/office/powerpoint/2010/main" val="163424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3448</TotalTime>
  <Words>2544</Words>
  <Application>Microsoft Office PowerPoint</Application>
  <PresentationFormat>Widescreen</PresentationFormat>
  <Paragraphs>1244</Paragraphs>
  <Slides>135</Slides>
  <Notes>127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135</vt:i4>
      </vt:variant>
    </vt:vector>
  </HeadingPairs>
  <TitlesOfParts>
    <vt:vector size="141" baseType="lpstr">
      <vt:lpstr>Arial</vt:lpstr>
      <vt:lpstr>Calibri</vt:lpstr>
      <vt:lpstr>Calibri Light</vt:lpstr>
      <vt:lpstr>Cambria Math</vt:lpstr>
      <vt:lpstr>Courier New</vt:lpstr>
      <vt:lpstr>Retrospect</vt:lpstr>
      <vt:lpstr>Compilation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Lexical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398</cp:revision>
  <dcterms:created xsi:type="dcterms:W3CDTF">2019-10-24T09:01:20Z</dcterms:created>
  <dcterms:modified xsi:type="dcterms:W3CDTF">2021-10-19T15:47:09Z</dcterms:modified>
</cp:coreProperties>
</file>