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33"/>
  </p:notesMasterIdLst>
  <p:sldIdLst>
    <p:sldId id="256" r:id="rId2"/>
    <p:sldId id="260" r:id="rId3"/>
    <p:sldId id="346" r:id="rId4"/>
    <p:sldId id="336" r:id="rId5"/>
    <p:sldId id="257" r:id="rId6"/>
    <p:sldId id="258" r:id="rId7"/>
    <p:sldId id="259" r:id="rId8"/>
    <p:sldId id="261" r:id="rId9"/>
    <p:sldId id="263" r:id="rId10"/>
    <p:sldId id="265" r:id="rId11"/>
    <p:sldId id="347" r:id="rId12"/>
    <p:sldId id="348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364" r:id="rId22"/>
    <p:sldId id="365" r:id="rId23"/>
    <p:sldId id="349" r:id="rId24"/>
    <p:sldId id="350" r:id="rId25"/>
    <p:sldId id="351" r:id="rId26"/>
    <p:sldId id="352" r:id="rId27"/>
    <p:sldId id="353" r:id="rId28"/>
    <p:sldId id="354" r:id="rId29"/>
    <p:sldId id="362" r:id="rId30"/>
    <p:sldId id="363" r:id="rId31"/>
    <p:sldId id="292" r:id="rId32"/>
    <p:sldId id="293" r:id="rId33"/>
    <p:sldId id="279" r:id="rId34"/>
    <p:sldId id="280" r:id="rId35"/>
    <p:sldId id="281" r:id="rId36"/>
    <p:sldId id="282" r:id="rId37"/>
    <p:sldId id="366" r:id="rId38"/>
    <p:sldId id="367" r:id="rId39"/>
    <p:sldId id="283" r:id="rId40"/>
    <p:sldId id="284" r:id="rId41"/>
    <p:sldId id="285" r:id="rId42"/>
    <p:sldId id="286" r:id="rId43"/>
    <p:sldId id="290" r:id="rId44"/>
    <p:sldId id="291" r:id="rId45"/>
    <p:sldId id="360" r:id="rId46"/>
    <p:sldId id="361" r:id="rId47"/>
    <p:sldId id="370" r:id="rId48"/>
    <p:sldId id="371" r:id="rId49"/>
    <p:sldId id="372" r:id="rId50"/>
    <p:sldId id="373" r:id="rId51"/>
    <p:sldId id="374" r:id="rId52"/>
    <p:sldId id="375" r:id="rId53"/>
    <p:sldId id="376" r:id="rId54"/>
    <p:sldId id="377" r:id="rId55"/>
    <p:sldId id="378" r:id="rId56"/>
    <p:sldId id="379" r:id="rId57"/>
    <p:sldId id="380" r:id="rId58"/>
    <p:sldId id="381" r:id="rId59"/>
    <p:sldId id="296" r:id="rId60"/>
    <p:sldId id="297" r:id="rId61"/>
    <p:sldId id="300" r:id="rId62"/>
    <p:sldId id="298" r:id="rId63"/>
    <p:sldId id="302" r:id="rId64"/>
    <p:sldId id="303" r:id="rId65"/>
    <p:sldId id="301" r:id="rId66"/>
    <p:sldId id="304" r:id="rId67"/>
    <p:sldId id="305" r:id="rId68"/>
    <p:sldId id="306" r:id="rId69"/>
    <p:sldId id="307" r:id="rId70"/>
    <p:sldId id="308" r:id="rId71"/>
    <p:sldId id="315" r:id="rId72"/>
    <p:sldId id="311" r:id="rId73"/>
    <p:sldId id="316" r:id="rId74"/>
    <p:sldId id="312" r:id="rId75"/>
    <p:sldId id="313" r:id="rId76"/>
    <p:sldId id="355" r:id="rId77"/>
    <p:sldId id="314" r:id="rId78"/>
    <p:sldId id="356" r:id="rId79"/>
    <p:sldId id="357" r:id="rId80"/>
    <p:sldId id="358" r:id="rId81"/>
    <p:sldId id="359" r:id="rId82"/>
    <p:sldId id="317" r:id="rId83"/>
    <p:sldId id="318" r:id="rId84"/>
    <p:sldId id="319" r:id="rId85"/>
    <p:sldId id="338" r:id="rId86"/>
    <p:sldId id="339" r:id="rId87"/>
    <p:sldId id="387" r:id="rId88"/>
    <p:sldId id="383" r:id="rId89"/>
    <p:sldId id="384" r:id="rId90"/>
    <p:sldId id="385" r:id="rId91"/>
    <p:sldId id="386" r:id="rId92"/>
    <p:sldId id="388" r:id="rId93"/>
    <p:sldId id="389" r:id="rId94"/>
    <p:sldId id="390" r:id="rId95"/>
    <p:sldId id="391" r:id="rId96"/>
    <p:sldId id="392" r:id="rId97"/>
    <p:sldId id="415" r:id="rId98"/>
    <p:sldId id="382" r:id="rId99"/>
    <p:sldId id="393" r:id="rId100"/>
    <p:sldId id="337" r:id="rId101"/>
    <p:sldId id="394" r:id="rId102"/>
    <p:sldId id="395" r:id="rId103"/>
    <p:sldId id="416" r:id="rId104"/>
    <p:sldId id="417" r:id="rId105"/>
    <p:sldId id="419" r:id="rId106"/>
    <p:sldId id="420" r:id="rId107"/>
    <p:sldId id="397" r:id="rId108"/>
    <p:sldId id="422" r:id="rId109"/>
    <p:sldId id="398" r:id="rId110"/>
    <p:sldId id="421" r:id="rId111"/>
    <p:sldId id="399" r:id="rId112"/>
    <p:sldId id="400" r:id="rId113"/>
    <p:sldId id="320" r:id="rId114"/>
    <p:sldId id="401" r:id="rId115"/>
    <p:sldId id="403" r:id="rId116"/>
    <p:sldId id="404" r:id="rId117"/>
    <p:sldId id="405" r:id="rId118"/>
    <p:sldId id="406" r:id="rId119"/>
    <p:sldId id="407" r:id="rId120"/>
    <p:sldId id="408" r:id="rId121"/>
    <p:sldId id="409" r:id="rId122"/>
    <p:sldId id="410" r:id="rId123"/>
    <p:sldId id="402" r:id="rId124"/>
    <p:sldId id="324" r:id="rId125"/>
    <p:sldId id="411" r:id="rId126"/>
    <p:sldId id="326" r:id="rId127"/>
    <p:sldId id="412" r:id="rId128"/>
    <p:sldId id="332" r:id="rId129"/>
    <p:sldId id="413" r:id="rId130"/>
    <p:sldId id="334" r:id="rId131"/>
    <p:sldId id="414" r:id="rId1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02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1599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27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6219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3247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0082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9223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362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2936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0117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7729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71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5810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4155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419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6859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5592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6015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12974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95150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3130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87046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67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48083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3315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9039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9654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95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37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33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93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4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76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30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93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71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422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102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36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10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681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385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092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79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14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046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668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982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86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351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39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035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93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452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368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59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315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517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360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013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190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015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154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524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442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44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72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921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845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9884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07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9286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565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26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1053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78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4880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28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2521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894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6551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1777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189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0920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1488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354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2514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5027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13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3414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9863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723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7617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8951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0512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1631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3853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604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1413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8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0814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1344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525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8014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5142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0132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1366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016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9129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573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4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9735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0893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4347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3310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1241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5342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2631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2911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9051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8979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33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avidtr1037@gmail.com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3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72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0.png"/><Relationship Id="rId5" Type="http://schemas.openxmlformats.org/officeDocument/2006/relationships/image" Target="../media/image700.png"/><Relationship Id="rId4" Type="http://schemas.openxmlformats.org/officeDocument/2006/relationships/image" Target="../media/image69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8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86.png"/><Relationship Id="rId21" Type="http://schemas.openxmlformats.org/officeDocument/2006/relationships/image" Target="../media/image73.png"/><Relationship Id="rId7" Type="http://schemas.openxmlformats.org/officeDocument/2006/relationships/image" Target="../media/image88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9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87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0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89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1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.png"/><Relationship Id="rId9" Type="http://schemas.openxmlformats.org/officeDocument/2006/relationships/image" Target="../media/image93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2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8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.png"/><Relationship Id="rId9" Type="http://schemas.openxmlformats.org/officeDocument/2006/relationships/image" Target="../media/image97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ysator.liu.se/c/ANSI-C-grammar-l.html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Compilation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TeachING</a:t>
            </a:r>
            <a:r>
              <a:rPr lang="en-US" sz="4000" dirty="0" smtClean="0"/>
              <a:t> Assistant: David </a:t>
            </a:r>
            <a:r>
              <a:rPr lang="en-US" sz="4000" dirty="0" err="1" smtClean="0"/>
              <a:t>Trabish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433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Words: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+mj-lt"/>
              </a:rPr>
              <a:t>words_count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= 0</a:t>
            </a:r>
            <a:r>
              <a:rPr lang="en-US" sz="2200" dirty="0" smtClean="0">
                <a:latin typeface="+mj-lt"/>
              </a:rPr>
              <a:t>;</a:t>
            </a: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WORD = [a-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zA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-Z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]+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ANY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\n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|.</a:t>
            </a:r>
          </a:p>
          <a:p>
            <a:r>
              <a:rPr lang="en-US" sz="2200" dirty="0" smtClean="0">
                <a:latin typeface="+mj-lt"/>
              </a:rPr>
              <a:t>%%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{WORD} { 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words_count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++;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ANY} {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416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Other definitions instead of </a:t>
            </a:r>
            <a:r>
              <a:rPr lang="en-US" sz="2800" b="1" dirty="0" smtClean="0">
                <a:latin typeface="+mj-lt"/>
              </a:rPr>
              <a:t>ANY</a:t>
            </a:r>
            <a:r>
              <a:rPr lang="en-US" sz="2800" dirty="0" smtClean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63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Other definitions instead of </a:t>
            </a:r>
            <a:r>
              <a:rPr lang="en-US" sz="2800" b="1" dirty="0" smtClean="0">
                <a:latin typeface="+mj-lt"/>
              </a:rPr>
              <a:t>ANY</a:t>
            </a:r>
            <a:r>
              <a:rPr lang="en-US" sz="2800" dirty="0" smtClean="0">
                <a:latin typeface="+mj-lt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[^a-</a:t>
            </a:r>
            <a:r>
              <a:rPr lang="en-US" sz="2800" dirty="0" err="1" smtClean="0">
                <a:latin typeface="+mj-lt"/>
              </a:rPr>
              <a:t>zA</a:t>
            </a:r>
            <a:r>
              <a:rPr lang="en-US" sz="2800" dirty="0" smtClean="0">
                <a:latin typeface="+mj-lt"/>
              </a:rPr>
              <a:t>-Z</a:t>
            </a:r>
            <a:r>
              <a:rPr lang="en-US" sz="2800" dirty="0" smtClean="0">
                <a:latin typeface="+mj-lt"/>
              </a:rPr>
              <a:t>]+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07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3: Calculator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to detect calculator tokens?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Numbers, parentheses, operators,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1+1, (9), 1+(0000, …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638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Calculator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</a:t>
            </a:r>
            <a:r>
              <a:rPr lang="en-US" sz="2800" dirty="0">
                <a:latin typeface="+mj-lt"/>
              </a:rPr>
              <a:t> = 1;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L_PAREN</a:t>
            </a:r>
            <a:r>
              <a:rPr lang="en-US" sz="2800" dirty="0">
                <a:latin typeface="+mj-lt"/>
              </a:rPr>
              <a:t> = 2;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R_PAREN</a:t>
            </a:r>
            <a:r>
              <a:rPr lang="en-US" sz="2800" dirty="0">
                <a:latin typeface="+mj-lt"/>
              </a:rPr>
              <a:t> = 3;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NUMBER</a:t>
            </a:r>
            <a:r>
              <a:rPr lang="en-US" sz="2800" dirty="0">
                <a:latin typeface="+mj-lt"/>
              </a:rPr>
              <a:t> = 4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03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Calculator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Regular expressions definitions: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PLUS =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"+“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L_PAREN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"(“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R_PAREN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")“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NUMBER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[0-9]+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88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Calculator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Putting it all together: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&lt;YYINITIAL&gt;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TokenNames.PLUS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L_PAREN}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TokenNames.L_PAREN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R_PAREN}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TokenNames.R_PAREN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NUMBER} {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return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TokenNames.NUMBER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, new Integer(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yytext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()));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33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Calculator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1(+2345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09705"/>
            <a:ext cx="3873731" cy="2601883"/>
          </a:xfrm>
          <a:prstGeom prst="round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[1,1</a:t>
            </a:r>
            <a:r>
              <a:rPr lang="en-US" sz="3600" dirty="0" smtClean="0">
                <a:solidFill>
                  <a:schemeClr val="tx1"/>
                </a:solidFill>
              </a:rPr>
              <a:t>]:4 </a:t>
            </a:r>
            <a:r>
              <a:rPr lang="en-US" sz="3600" dirty="0" smtClean="0">
                <a:solidFill>
                  <a:srgbClr val="7030A0"/>
                </a:solidFill>
              </a:rPr>
              <a:t>1</a:t>
            </a:r>
            <a:endParaRPr lang="en-US" sz="3600" dirty="0" smtClean="0">
              <a:solidFill>
                <a:srgbClr val="7030A0"/>
              </a:solidFill>
            </a:endParaRP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</a:t>
            </a:r>
            <a:r>
              <a:rPr lang="en-US" sz="3600" dirty="0" smtClean="0">
                <a:solidFill>
                  <a:schemeClr val="tx1"/>
                </a:solidFill>
              </a:rPr>
              <a:t>1,2]:2 </a:t>
            </a:r>
            <a:r>
              <a:rPr lang="en-US" sz="3600" dirty="0" smtClean="0">
                <a:solidFill>
                  <a:srgbClr val="7030A0"/>
                </a:solidFill>
              </a:rPr>
              <a:t>null</a:t>
            </a:r>
            <a:endParaRPr lang="en-US" sz="3600" dirty="0" smtClean="0">
              <a:solidFill>
                <a:srgbClr val="7030A0"/>
              </a:solidFill>
            </a:endParaRP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</a:t>
            </a:r>
            <a:r>
              <a:rPr lang="en-US" sz="3600" dirty="0" smtClean="0">
                <a:solidFill>
                  <a:schemeClr val="tx1"/>
                </a:solidFill>
              </a:rPr>
              <a:t>1,3]:1 </a:t>
            </a:r>
            <a:r>
              <a:rPr lang="en-US" sz="3600" dirty="0" smtClean="0">
                <a:solidFill>
                  <a:srgbClr val="7030A0"/>
                </a:solidFill>
              </a:rPr>
              <a:t>null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[</a:t>
            </a:r>
            <a:r>
              <a:rPr lang="en-US" sz="3600" dirty="0" smtClean="0">
                <a:solidFill>
                  <a:schemeClr val="tx1"/>
                </a:solidFill>
              </a:rPr>
              <a:t>1,4]:3 </a:t>
            </a:r>
            <a:r>
              <a:rPr lang="en-US" sz="3600" dirty="0" smtClean="0">
                <a:solidFill>
                  <a:srgbClr val="7030A0"/>
                </a:solidFill>
              </a:rPr>
              <a:t>2345</a:t>
            </a:r>
            <a:endParaRPr lang="en-US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5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4: 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%}</a:t>
            </a:r>
            <a:endParaRPr lang="en-US" sz="2200" dirty="0" smtClean="0">
              <a:latin typeface="+mj-lt"/>
            </a:endParaRP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T1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</a:t>
            </a:r>
            <a:endParaRPr lang="en-US" sz="22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T2 = ab*</a:t>
            </a:r>
            <a:endParaRPr lang="en-US" sz="22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200" dirty="0" smtClean="0">
                <a:latin typeface="+mj-lt"/>
              </a:rPr>
              <a:t>%%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{T1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}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 return symbol(TokenNames.T1); }</a:t>
            </a:r>
            <a:endParaRPr lang="en-US" sz="22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T2}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{ return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symbol(TokenNames.T2);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83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62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Lexical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code text consists of </a:t>
            </a:r>
            <a:r>
              <a:rPr lang="en-US" sz="2800" i="1" dirty="0" smtClean="0">
                <a:latin typeface="+mj-lt"/>
              </a:rPr>
              <a:t>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check the </a:t>
            </a:r>
            <a:r>
              <a:rPr lang="en-US" sz="2800" b="1" dirty="0" smtClean="0">
                <a:latin typeface="+mj-lt"/>
              </a:rPr>
              <a:t>validity</a:t>
            </a:r>
            <a:r>
              <a:rPr lang="en-US" sz="2800" dirty="0" smtClean="0">
                <a:latin typeface="+mj-lt"/>
              </a:rPr>
              <a:t> of these </a:t>
            </a:r>
            <a:r>
              <a:rPr lang="en-US" sz="2800" i="1" dirty="0" smtClean="0">
                <a:latin typeface="+mj-lt"/>
              </a:rPr>
              <a:t>tokens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59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09705"/>
            <a:ext cx="3873731" cy="2601883"/>
          </a:xfrm>
          <a:prstGeom prst="round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[1,1]:1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[1,2]:2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[1,7]:1</a:t>
            </a:r>
          </a:p>
        </p:txBody>
      </p:sp>
    </p:spTree>
    <p:extLst>
      <p:ext uri="{BB962C8B-B14F-4D97-AF65-F5344CB8AC3E}">
        <p14:creationId xmlns:p14="http://schemas.microsoft.com/office/powerpoint/2010/main" val="351946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will be the output if we swap the </a:t>
            </a:r>
            <a:r>
              <a:rPr lang="en-US" sz="2800" dirty="0" smtClean="0">
                <a:latin typeface="+mj-lt"/>
              </a:rPr>
              <a:t>order (same input)?</a:t>
            </a:r>
            <a:endParaRPr lang="en-US" sz="2800" dirty="0" smtClean="0">
              <a:latin typeface="+mj-lt"/>
            </a:endParaRP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T2} { return symbol(TokenNames.T2); }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T1} { return symbol(TokenNames.T1); </a:t>
            </a:r>
            <a:r>
              <a:rPr lang="en-US" sz="2800" b="1" dirty="0" smtClean="0">
                <a:solidFill>
                  <a:srgbClr val="0070C0"/>
                </a:solidFill>
              </a:rPr>
              <a:t>}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74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will be the output if we swap the </a:t>
            </a:r>
            <a:r>
              <a:rPr lang="en-US" sz="2800" dirty="0" smtClean="0">
                <a:latin typeface="+mj-lt"/>
              </a:rPr>
              <a:t>order (same input)?</a:t>
            </a:r>
            <a:endParaRPr lang="en-US" sz="2800" dirty="0" smtClean="0">
              <a:latin typeface="+mj-lt"/>
            </a:endParaRP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T2} { return symbol(TokenNames.T2); }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T1} { return symbol(TokenNames.T1); </a:t>
            </a:r>
            <a:r>
              <a:rPr lang="en-US" sz="2800" b="1" dirty="0" smtClean="0">
                <a:solidFill>
                  <a:srgbClr val="0070C0"/>
                </a:solidFill>
              </a:rPr>
              <a:t>}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32414" y="3516285"/>
            <a:ext cx="3873731" cy="2601883"/>
          </a:xfrm>
          <a:prstGeom prst="round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[1,1]:2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[1,2]:2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[1,7]:2</a:t>
            </a:r>
          </a:p>
        </p:txBody>
      </p:sp>
    </p:spTree>
    <p:extLst>
      <p:ext uri="{BB962C8B-B14F-4D97-AF65-F5344CB8AC3E}">
        <p14:creationId xmlns:p14="http://schemas.microsoft.com/office/powerpoint/2010/main" val="400413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a*b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</a:t>
            </a:r>
            <a:r>
              <a:rPr lang="en-US" sz="2800" dirty="0" smtClean="0">
                <a:latin typeface="+mj-lt"/>
              </a:rPr>
              <a:t>*ca* { print “3”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What will the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print for the input: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abcaacacaaabbaaabcaaca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535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latin typeface="+mj-lt"/>
              </a:rPr>
              <a:t>abcaacacaaabbaaabcaaca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35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>
                <a:solidFill>
                  <a:srgbClr val="C00000"/>
                </a:solidFill>
                <a:latin typeface="+mj-lt"/>
              </a:rPr>
              <a:t>a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|caacacaaabbaaabcaaca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954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97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88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7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83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Valid Tokens in C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32000" y="1765950"/>
          <a:ext cx="8128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923754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89006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Token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Examples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02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Constants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12, 0x1234, 1.7,</a:t>
                      </a:r>
                      <a:r>
                        <a:rPr lang="en-US" sz="2400" baseline="0" dirty="0" smtClean="0">
                          <a:latin typeface="+mj-lt"/>
                        </a:rPr>
                        <a:t> 2e+8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74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Identifiers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+mj-lt"/>
                        </a:rPr>
                        <a:t>var</a:t>
                      </a:r>
                      <a:r>
                        <a:rPr lang="en-US" sz="2400" dirty="0" smtClean="0">
                          <a:latin typeface="+mj-lt"/>
                        </a:rPr>
                        <a:t>, tmp1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4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Reserved</a:t>
                      </a:r>
                      <a:r>
                        <a:rPr lang="en-US" sz="2400" baseline="0" dirty="0" smtClean="0">
                          <a:latin typeface="+mj-lt"/>
                        </a:rPr>
                        <a:t> Keywords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if, while,</a:t>
                      </a:r>
                      <a:r>
                        <a:rPr lang="en-US" sz="2400" baseline="0" dirty="0" smtClean="0">
                          <a:latin typeface="+mj-lt"/>
                        </a:rPr>
                        <a:t> </a:t>
                      </a:r>
                      <a:r>
                        <a:rPr lang="en-US" sz="2400" baseline="0" dirty="0" err="1" smtClean="0">
                          <a:latin typeface="+mj-lt"/>
                        </a:rPr>
                        <a:t>int</a:t>
                      </a:r>
                      <a:r>
                        <a:rPr lang="en-US" sz="2400" baseline="0" dirty="0" smtClean="0">
                          <a:latin typeface="+mj-lt"/>
                        </a:rPr>
                        <a:t>, char, do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Parentheses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(,)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Binary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+,-,*,/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28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Unary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-,*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2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Comments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/* … */, //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45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9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914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276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978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>
                <a:solidFill>
                  <a:srgbClr val="C00000"/>
                </a:solidFill>
                <a:latin typeface="+mj-lt"/>
              </a:rPr>
              <a:t>a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endParaRPr lang="en-US" sz="5400" b="1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1115" y="4870837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Answer: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132311132</a:t>
            </a:r>
          </a:p>
        </p:txBody>
      </p:sp>
    </p:spTree>
    <p:extLst>
      <p:ext uri="{BB962C8B-B14F-4D97-AF65-F5344CB8AC3E}">
        <p14:creationId xmlns:p14="http://schemas.microsoft.com/office/powerpoint/2010/main" val="16676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65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6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97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08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50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810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67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3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577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17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371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8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58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0u;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64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Administration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Final grade: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Exam: 50%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Project: 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technical questions, please use the course forum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Moodle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Reception time: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Wednesday 17:00 - 1800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  <a:hlinkClick r:id="rId2"/>
              </a:rPr>
              <a:t>davidtr1037@gmail.com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CheckPoint</a:t>
            </a:r>
            <a:r>
              <a:rPr lang="en-US" sz="2800" dirty="0" smtClean="0">
                <a:latin typeface="+mj-lt"/>
              </a:rPr>
              <a:t> 246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0u;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09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8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10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14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7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93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07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501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964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9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Course Project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Build a compiler for an OOP Programming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Simplified version of known programming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Consists of 4 exercises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Implement 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 in groups of 3-4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Constitutes </a:t>
            </a:r>
            <a:r>
              <a:rPr lang="en-US" sz="2800" b="1" dirty="0" smtClean="0">
                <a:latin typeface="+mj-lt"/>
              </a:rPr>
              <a:t>50%</a:t>
            </a:r>
            <a:r>
              <a:rPr lang="en-US" sz="2800" dirty="0" smtClean="0">
                <a:latin typeface="+mj-lt"/>
              </a:rPr>
              <a:t> of the final grade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05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82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66654" y="1884216"/>
            <a:ext cx="5458692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66654" y="1884216"/>
            <a:ext cx="5458692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1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3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8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6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55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123e;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760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Submission Guidelines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Submission with </a:t>
            </a:r>
            <a:r>
              <a:rPr lang="en-US" sz="2800" b="1" dirty="0" err="1" smtClean="0">
                <a:latin typeface="+mj-lt"/>
              </a:rPr>
              <a:t>github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group should create a private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Exercises submissions will be tested on </a:t>
            </a:r>
            <a:r>
              <a:rPr lang="en-US" sz="2800" b="1" dirty="0" smtClean="0">
                <a:latin typeface="+mj-lt"/>
              </a:rPr>
              <a:t>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Recommended</a:t>
            </a:r>
            <a:r>
              <a:rPr lang="en-US" sz="2800" dirty="0" smtClean="0">
                <a:latin typeface="+mj-lt"/>
              </a:rPr>
              <a:t> development environment: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Ubuntu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Windows users can install a 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19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123e;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0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0xcafecafe;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49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0xcafecafe;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5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97018" y="1884216"/>
            <a:ext cx="679796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97018" y="1884216"/>
            <a:ext cx="679796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5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g() {};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4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g() {};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187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@@@ */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20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@@@ */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92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@@@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4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Books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</a:t>
            </a:r>
            <a:r>
              <a:rPr lang="en-US" sz="2800" dirty="0" smtClean="0">
                <a:latin typeface="+mj-lt"/>
              </a:rPr>
              <a:t>odern Compiler </a:t>
            </a:r>
            <a:r>
              <a:rPr lang="en-US" sz="2800" dirty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mplementation in 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Andrew W Appel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+mj-lt"/>
              </a:rPr>
              <a:t>C</a:t>
            </a:r>
            <a:r>
              <a:rPr lang="fr-FR" sz="2800" dirty="0" err="1" smtClean="0">
                <a:latin typeface="+mj-lt"/>
              </a:rPr>
              <a:t>ompilers</a:t>
            </a:r>
            <a:r>
              <a:rPr lang="fr-FR" sz="2800" dirty="0" smtClean="0">
                <a:latin typeface="+mj-lt"/>
              </a:rPr>
              <a:t>: </a:t>
            </a:r>
            <a:r>
              <a:rPr lang="fr-FR" sz="2800" dirty="0" err="1">
                <a:latin typeface="+mj-lt"/>
              </a:rPr>
              <a:t>P</a:t>
            </a:r>
            <a:r>
              <a:rPr lang="fr-FR" sz="2800" dirty="0" err="1" smtClean="0">
                <a:latin typeface="+mj-lt"/>
              </a:rPr>
              <a:t>rinciples</a:t>
            </a:r>
            <a:r>
              <a:rPr lang="fr-FR" sz="2800" dirty="0" smtClean="0">
                <a:latin typeface="+mj-lt"/>
              </a:rPr>
              <a:t>, Techniques, and </a:t>
            </a:r>
            <a:r>
              <a:rPr lang="fr-FR" sz="2800" dirty="0">
                <a:latin typeface="+mj-lt"/>
              </a:rPr>
              <a:t>T</a:t>
            </a:r>
            <a:r>
              <a:rPr lang="fr-FR" sz="2800" dirty="0" smtClean="0">
                <a:latin typeface="+mj-lt"/>
              </a:rPr>
              <a:t>ools</a:t>
            </a:r>
            <a:endParaRPr lang="fr-FR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i="1" dirty="0" smtClean="0">
                <a:latin typeface="+mj-lt"/>
              </a:rPr>
              <a:t>Aho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800" dirty="0">
                <a:latin typeface="+mj-lt"/>
              </a:rPr>
              <a:t>M</a:t>
            </a:r>
            <a:r>
              <a:rPr lang="da-DK" sz="2800" dirty="0" smtClean="0">
                <a:latin typeface="+mj-lt"/>
              </a:rPr>
              <a:t>odern Compiler </a:t>
            </a:r>
            <a:r>
              <a:rPr lang="da-DK" sz="2800" dirty="0">
                <a:latin typeface="+mj-lt"/>
              </a:rPr>
              <a:t>D</a:t>
            </a:r>
            <a:r>
              <a:rPr lang="da-DK" sz="2800" dirty="0" smtClean="0">
                <a:latin typeface="+mj-lt"/>
              </a:rPr>
              <a:t>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800" i="1" dirty="0" smtClean="0">
                <a:latin typeface="+mj-lt"/>
              </a:rPr>
              <a:t>Grune et al.</a:t>
            </a:r>
            <a:r>
              <a:rPr lang="da-DK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35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@@@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42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69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485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7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“1234”;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575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19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“1234;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77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8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Detecting Numerical Constants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want an </a:t>
            </a:r>
            <a:r>
              <a:rPr lang="en-US" sz="2800" b="1" dirty="0" smtClean="0">
                <a:latin typeface="+mj-lt"/>
              </a:rPr>
              <a:t>efficient</a:t>
            </a:r>
            <a:r>
              <a:rPr lang="en-US" sz="2800" dirty="0" smtClean="0">
                <a:latin typeface="+mj-lt"/>
              </a:rPr>
              <a:t> algorithm for detecting numerical constants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you use a dictionary?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Probably not…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Too many values to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04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What is compilation?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Translation of code (text) to executable code (machine code)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85104" y="3936890"/>
            <a:ext cx="3574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x + y;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4291" y="3225966"/>
            <a:ext cx="49229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%edi,-0x4(%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%esi,-0x8(%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504879" y="4278483"/>
            <a:ext cx="683487" cy="24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can use regular expressions for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800" i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[_a-zA-Z ][</a:t>
            </a:r>
            <a:r>
              <a:rPr lang="en-US" sz="2800" i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_</a:t>
            </a:r>
            <a:r>
              <a:rPr lang="pl-PL" sz="2800" i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a-zA-Z</a:t>
            </a:r>
            <a:r>
              <a:rPr lang="pl-PL" sz="2800" i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0-9</a:t>
            </a:r>
            <a:r>
              <a:rPr lang="pl-PL" sz="2800" i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]*</a:t>
            </a:r>
            <a:endParaRPr lang="en-US" sz="2800" i="1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Hex-decimal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[0][</a:t>
            </a:r>
            <a:r>
              <a:rPr lang="en-US" sz="2800" i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xX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][</a:t>
            </a:r>
            <a:r>
              <a:rPr lang="en-US" sz="2800" i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0-9a-fA-F]+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Floats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Every token can be represented using a regular expressions</a:t>
            </a:r>
            <a:r>
              <a:rPr lang="en-US" sz="2800" b="1" dirty="0">
                <a:latin typeface="+mj-lt"/>
              </a:rPr>
              <a:t>.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85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But what is the actual algorithm?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plan 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90898" y="3095102"/>
            <a:ext cx="2282833" cy="17096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Regular Expressions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82589" y="3095102"/>
            <a:ext cx="2282833" cy="17096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Non 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74280" y="3095102"/>
            <a:ext cx="2282833" cy="17096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6612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176655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71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Given an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 regular expression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represents the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as follows: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Atomic expressions: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Concatenation: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Union: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Kleene Star: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∪..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0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deterministic finite automaton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</a:t>
                </a:r>
                <a:r>
                  <a:rPr lang="en-US" sz="2800" dirty="0" smtClean="0">
                    <a:latin typeface="+mj-lt"/>
                  </a:rPr>
                  <a:t>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</a:t>
                </a:r>
                <a:r>
                  <a:rPr lang="en-US" sz="2800" dirty="0" smtClean="0">
                    <a:latin typeface="+mj-lt"/>
                  </a:rPr>
                  <a:t>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is the transition function: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 smtClean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</a:t>
                </a:r>
                <a:r>
                  <a:rPr lang="en-US" sz="2800" b="1" dirty="0" smtClean="0">
                    <a:latin typeface="+mj-lt"/>
                  </a:rPr>
                  <a:t>accepted</a:t>
                </a:r>
                <a:r>
                  <a:rPr lang="en-US" sz="2800" dirty="0" smtClean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3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non-deterministic finite automaton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is the transition function: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 is </a:t>
                </a:r>
                <a:r>
                  <a:rPr lang="en-US" sz="2800" b="1" dirty="0">
                    <a:latin typeface="+mj-lt"/>
                  </a:rPr>
                  <a:t>accepted</a:t>
                </a:r>
                <a:r>
                  <a:rPr lang="en-US" sz="2800" dirty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02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DFA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every regular expression, there is a deterministic finite automaton than accepts it’s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Proof by construction…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Once we have the DFA, we can implement using a transition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 done in </a:t>
            </a:r>
            <a:r>
              <a:rPr lang="en-US" sz="2800" i="1" dirty="0">
                <a:latin typeface="+mj-lt"/>
              </a:rPr>
              <a:t>F</a:t>
            </a:r>
            <a:r>
              <a:rPr lang="en-US" sz="2800" i="1" dirty="0" smtClean="0">
                <a:latin typeface="+mj-lt"/>
              </a:rPr>
              <a:t>lex</a:t>
            </a:r>
          </a:p>
        </p:txBody>
      </p:sp>
    </p:spTree>
    <p:extLst>
      <p:ext uri="{BB962C8B-B14F-4D97-AF65-F5344CB8AC3E}">
        <p14:creationId xmlns:p14="http://schemas.microsoft.com/office/powerpoint/2010/main" val="6880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Atomic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5902037" y="1869395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79571" y="2315606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5902037" y="3218828"/>
            <a:ext cx="1080654" cy="10982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879571" y="3665039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5902037" y="4547084"/>
            <a:ext cx="1080654" cy="10982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Reject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879571" y="4993295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92044" y="3218827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982691" y="3759647"/>
            <a:ext cx="7093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51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Union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4181301" y="2000428"/>
            <a:ext cx="3582785" cy="1305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4181301" y="4062001"/>
            <a:ext cx="3582785" cy="1305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" idx="1"/>
          </p:cNvCxnSpPr>
          <p:nvPr/>
        </p:nvCxnSpPr>
        <p:spPr>
          <a:xfrm flipV="1">
            <a:off x="2606766" y="2652978"/>
            <a:ext cx="1574535" cy="890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6" idx="1"/>
          </p:cNvCxnSpPr>
          <p:nvPr/>
        </p:nvCxnSpPr>
        <p:spPr>
          <a:xfrm>
            <a:off x="2606766" y="4078847"/>
            <a:ext cx="1574535" cy="635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1"/>
          </p:cNvCxnSpPr>
          <p:nvPr/>
        </p:nvCxnSpPr>
        <p:spPr>
          <a:xfrm>
            <a:off x="7764086" y="2652978"/>
            <a:ext cx="1574535" cy="763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3"/>
            <a:endCxn id="30" idx="3"/>
          </p:cNvCxnSpPr>
          <p:nvPr/>
        </p:nvCxnSpPr>
        <p:spPr>
          <a:xfrm flipV="1">
            <a:off x="7764086" y="3951218"/>
            <a:ext cx="1574535" cy="76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9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Concatenation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2344189" y="2663327"/>
            <a:ext cx="3582785" cy="1305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6601687" y="2663327"/>
            <a:ext cx="3582785" cy="1305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1751911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26" idx="1"/>
          </p:cNvCxnSpPr>
          <p:nvPr/>
        </p:nvCxnSpPr>
        <p:spPr>
          <a:xfrm>
            <a:off x="5926974" y="3315877"/>
            <a:ext cx="674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26" idx="3"/>
            <a:endCxn id="30" idx="2"/>
          </p:cNvCxnSpPr>
          <p:nvPr/>
        </p:nvCxnSpPr>
        <p:spPr>
          <a:xfrm flipV="1">
            <a:off x="10184472" y="3315876"/>
            <a:ext cx="5527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8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Kleene Star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40726" y="2663327"/>
            <a:ext cx="3582785" cy="1305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3148448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2"/>
          </p:cNvCxnSpPr>
          <p:nvPr/>
        </p:nvCxnSpPr>
        <p:spPr>
          <a:xfrm flipV="1">
            <a:off x="7323511" y="3314984"/>
            <a:ext cx="694121" cy="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Elbow Connector 6"/>
          <p:cNvCxnSpPr>
            <a:stCxn id="29" idx="4"/>
            <a:endCxn id="30" idx="4"/>
          </p:cNvCxnSpPr>
          <p:nvPr/>
        </p:nvCxnSpPr>
        <p:spPr>
          <a:xfrm rot="5400000" flipH="1" flipV="1">
            <a:off x="5582594" y="864221"/>
            <a:ext cx="892" cy="5658891"/>
          </a:xfrm>
          <a:prstGeom prst="bentConnector3">
            <a:avLst>
              <a:gd name="adj1" fmla="val -1011135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/>
          <p:cNvCxnSpPr>
            <a:stCxn id="21" idx="0"/>
            <a:endCxn id="12" idx="0"/>
          </p:cNvCxnSpPr>
          <p:nvPr/>
        </p:nvCxnSpPr>
        <p:spPr>
          <a:xfrm rot="16200000" flipV="1">
            <a:off x="5479470" y="1805732"/>
            <a:ext cx="12700" cy="2297084"/>
          </a:xfrm>
          <a:prstGeom prst="bentConnector3">
            <a:avLst>
              <a:gd name="adj1" fmla="val 57272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Common compilers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 smtClean="0"/>
              <a:t>GCC</a:t>
            </a:r>
            <a:r>
              <a:rPr lang="en-US" sz="2800" i="1" dirty="0"/>
              <a:t>, LLVM, </a:t>
            </a:r>
            <a:r>
              <a:rPr lang="en-US" sz="2800" i="1" dirty="0" smtClean="0"/>
              <a:t>MSVC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GCC </a:t>
            </a:r>
            <a:r>
              <a:rPr lang="en-US" sz="2800" dirty="0" smtClean="0">
                <a:latin typeface="+mj-lt"/>
              </a:rPr>
              <a:t>and </a:t>
            </a:r>
            <a:r>
              <a:rPr lang="en-US" sz="2800" i="1" dirty="0" smtClean="0">
                <a:latin typeface="+mj-lt"/>
              </a:rPr>
              <a:t>LLVM</a:t>
            </a:r>
            <a:r>
              <a:rPr lang="en-US" sz="2800" dirty="0" smtClean="0">
                <a:latin typeface="+mj-lt"/>
              </a:rPr>
              <a:t> are both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Very useful as an implementation reference….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LLVM</a:t>
            </a:r>
            <a:r>
              <a:rPr lang="en-US" sz="2800" dirty="0" smtClean="0">
                <a:latin typeface="+mj-lt"/>
              </a:rPr>
              <a:t> specially…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96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2930960" y="2819239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2930960" y="4164659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7164181" y="2819239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7164181" y="4164659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5033351" y="4880812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5033351" y="28192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21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Another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1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00B050">
                  <a:alpha val="3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00B050">
                  <a:alpha val="3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C000">
                  <a:alpha val="3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C000">
                  <a:alpha val="3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Elbow Connector 48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3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648200" y="3057525"/>
            <a:ext cx="4117931" cy="3152775"/>
          </a:xfrm>
          <a:prstGeom prst="ellips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 rot="1807698">
            <a:off x="8465714" y="3480003"/>
            <a:ext cx="3662239" cy="1340620"/>
          </a:xfrm>
          <a:prstGeom prst="ellipse">
            <a:avLst/>
          </a:prstGeom>
          <a:solidFill>
            <a:srgbClr val="00B05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19630084">
            <a:off x="8408189" y="4463329"/>
            <a:ext cx="3889783" cy="1314889"/>
          </a:xfrm>
          <a:prstGeom prst="ellipse">
            <a:avLst/>
          </a:prstGeom>
          <a:solidFill>
            <a:srgbClr val="0070C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solidFill>
                <a:srgbClr val="FF0000">
                  <a:alpha val="2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014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2" idx="2"/>
          </p:cNvCxnSpPr>
          <p:nvPr/>
        </p:nvCxnSpPr>
        <p:spPr>
          <a:xfrm flipV="1">
            <a:off x="4551169" y="3068622"/>
            <a:ext cx="1205893" cy="57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4" idx="2"/>
          </p:cNvCxnSpPr>
          <p:nvPr/>
        </p:nvCxnSpPr>
        <p:spPr>
          <a:xfrm>
            <a:off x="4551169" y="4639832"/>
            <a:ext cx="1205893" cy="655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So we can transform to the following DFA:</a:t>
            </a:r>
            <a:endParaRPr lang="en-US" sz="2800" i="1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solidFill>
                <a:srgbClr val="00B050">
                  <a:alpha val="32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solidFill>
                <a:srgbClr val="0070C0">
                  <a:alpha val="24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1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Formal Details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be a non-deterministic finite automaton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set of states is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 smtClean="0">
                    <a:latin typeface="+mj-lt"/>
                  </a:rPr>
                  <a:t>-closure</a:t>
                </a:r>
                <a:r>
                  <a:rPr lang="en-US" sz="28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 every state in the set (now, a state is a </a:t>
                </a:r>
                <a:r>
                  <a:rPr lang="en-US" sz="2800" b="1" i="1" dirty="0" smtClean="0">
                    <a:latin typeface="+mj-lt"/>
                  </a:rPr>
                  <a:t>set of states</a:t>
                </a:r>
                <a:r>
                  <a:rPr lang="en-US" sz="2800" dirty="0" smtClean="0">
                    <a:latin typeface="+mj-lt"/>
                  </a:rPr>
                  <a:t>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Compute the union over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/>
                  <a:t>-closure</a:t>
                </a:r>
                <a:r>
                  <a:rPr lang="en-US" sz="2800" dirty="0" smtClean="0">
                    <a:latin typeface="+mj-lt"/>
                  </a:rPr>
                  <a:t> of the successor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 state is accepting if it contains a set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3"/>
                <a:stretch>
                  <a:fillRect l="-108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55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4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0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8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Frontend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validity of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Syntax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syntactic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Make sure it makes sense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/>
              <a:t>These steps </a:t>
            </a:r>
            <a:r>
              <a:rPr lang="en-US" sz="2800" dirty="0" smtClean="0"/>
              <a:t>don’t </a:t>
            </a:r>
            <a:r>
              <a:rPr lang="en-US" sz="2800" dirty="0"/>
              <a:t>depend on the compilation </a:t>
            </a:r>
            <a:r>
              <a:rPr lang="en-US" sz="2800" dirty="0" smtClean="0"/>
              <a:t>target!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77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6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0,1,3</m:t>
                          </m:r>
                        </m:sub>
                      </m:sSub>
                    </m:oMath>
                  </m:oMathPara>
                </a14:m>
                <a:endParaRPr lang="en-US" sz="24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6" idx="7"/>
            <a:endCxn id="43" idx="2"/>
          </p:cNvCxnSpPr>
          <p:nvPr/>
        </p:nvCxnSpPr>
        <p:spPr>
          <a:xfrm flipV="1">
            <a:off x="3153907" y="2762233"/>
            <a:ext cx="1520613" cy="867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4,5,6,8,9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6,7,8,9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>
            <a:stCxn id="6" idx="5"/>
            <a:endCxn id="44" idx="2"/>
          </p:cNvCxnSpPr>
          <p:nvPr/>
        </p:nvCxnSpPr>
        <p:spPr>
          <a:xfrm>
            <a:off x="3153907" y="4577636"/>
            <a:ext cx="1520613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4" idx="6"/>
            <a:endCxn id="45" idx="3"/>
          </p:cNvCxnSpPr>
          <p:nvPr/>
        </p:nvCxnSpPr>
        <p:spPr>
          <a:xfrm flipV="1">
            <a:off x="6212374" y="4577636"/>
            <a:ext cx="1436102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5" idx="6"/>
            <a:endCxn id="45" idx="0"/>
          </p:cNvCxnSpPr>
          <p:nvPr/>
        </p:nvCxnSpPr>
        <p:spPr>
          <a:xfrm flipH="1" flipV="1">
            <a:off x="8192189" y="3432839"/>
            <a:ext cx="768927" cy="670607"/>
          </a:xfrm>
          <a:prstGeom prst="bentConnector4">
            <a:avLst>
              <a:gd name="adj1" fmla="val -29730"/>
              <a:gd name="adj2" fmla="val 134089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9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Building a Lexical Analyzer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a regular expressions for token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Identifiers, numbers, reserved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we have a collision (a token is accepted in more than one DFA):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Define priority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Token with longest match wins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more than one matching token: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token that was defined earlier will take advantage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99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 Definitions for C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Here we can see the regular expression definitions: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hlinkClick r:id="rId3"/>
              </a:rPr>
              <a:t>http://</a:t>
            </a:r>
            <a:r>
              <a:rPr lang="en-US" sz="2800" b="1" dirty="0" smtClean="0">
                <a:hlinkClick r:id="rId3"/>
              </a:rPr>
              <a:t>www.lysator.liu.se/c/ANSI-C-grammar-l.html</a:t>
            </a:r>
            <a:endParaRPr lang="en-US" sz="28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Quite simple and modular…</a:t>
            </a:r>
          </a:p>
        </p:txBody>
      </p:sp>
    </p:spTree>
    <p:extLst>
      <p:ext uri="{BB962C8B-B14F-4D97-AF65-F5344CB8AC3E}">
        <p14:creationId xmlns:p14="http://schemas.microsoft.com/office/powerpoint/2010/main" val="29001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J</a:t>
            </a:r>
            <a:r>
              <a:rPr lang="en-US" sz="2800" dirty="0" smtClean="0">
                <a:latin typeface="+mj-lt"/>
              </a:rPr>
              <a:t>ava </a:t>
            </a:r>
            <a:r>
              <a:rPr lang="en-US" sz="2800" b="1" dirty="0" smtClean="0">
                <a:latin typeface="+mj-lt"/>
              </a:rPr>
              <a:t>F</a:t>
            </a:r>
            <a:r>
              <a:rPr lang="en-US" sz="2800" dirty="0" smtClean="0">
                <a:latin typeface="+mj-lt"/>
              </a:rPr>
              <a:t>ast </a:t>
            </a:r>
            <a:r>
              <a:rPr lang="en-US" sz="2800" b="1" dirty="0" smtClean="0">
                <a:latin typeface="+mj-lt"/>
              </a:rPr>
              <a:t>Lex</a:t>
            </a:r>
            <a:r>
              <a:rPr lang="en-US" sz="2800" dirty="0" smtClean="0">
                <a:latin typeface="+mj-lt"/>
              </a:rPr>
              <a:t>ical Analyzer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Inspired by the original </a:t>
            </a:r>
            <a:r>
              <a:rPr lang="en-US" sz="2800" b="1" dirty="0" smtClean="0">
                <a:latin typeface="+mj-lt"/>
              </a:rPr>
              <a:t>flex</a:t>
            </a:r>
            <a:r>
              <a:rPr lang="en-US" sz="2800" dirty="0" smtClean="0">
                <a:latin typeface="+mj-lt"/>
              </a:rPr>
              <a:t> project (written in 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Accepts an input file with tokens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Generates Java code </a:t>
            </a:r>
            <a:r>
              <a:rPr lang="en-US" sz="2800" dirty="0" smtClean="0">
                <a:latin typeface="+mj-lt"/>
              </a:rPr>
              <a:t>with a scanning API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This </a:t>
            </a:r>
            <a:r>
              <a:rPr lang="en-US" sz="2800" dirty="0" smtClean="0">
                <a:latin typeface="+mj-lt"/>
              </a:rPr>
              <a:t>scanning AP</a:t>
            </a:r>
            <a:r>
              <a:rPr lang="en-US" sz="2800" b="1" dirty="0" smtClean="0">
                <a:latin typeface="+mj-lt"/>
              </a:rPr>
              <a:t>I </a:t>
            </a:r>
            <a:r>
              <a:rPr lang="en-US" sz="2800" dirty="0" smtClean="0">
                <a:latin typeface="+mj-lt"/>
              </a:rPr>
              <a:t>reads </a:t>
            </a:r>
            <a:r>
              <a:rPr lang="en-US" sz="2800" dirty="0" smtClean="0">
                <a:latin typeface="+mj-lt"/>
              </a:rPr>
              <a:t>the input and returns: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he type of the read token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Or an error…</a:t>
            </a:r>
          </a:p>
        </p:txBody>
      </p:sp>
    </p:spTree>
    <p:extLst>
      <p:ext uri="{BB962C8B-B14F-4D97-AF65-F5344CB8AC3E}">
        <p14:creationId xmlns:p14="http://schemas.microsoft.com/office/powerpoint/2010/main" val="22961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67000" y="2264229"/>
            <a:ext cx="2839889" cy="1913323"/>
          </a:xfrm>
          <a:prstGeom prst="roundRect">
            <a:avLst/>
          </a:prstGeom>
          <a:solidFill>
            <a:srgbClr val="92D05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 Definitions</a:t>
            </a: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en-US" sz="2800" b="1" dirty="0" err="1" smtClean="0">
                <a:solidFill>
                  <a:sysClr val="windowText" lastClr="000000"/>
                </a:solidFill>
                <a:latin typeface="+mj-lt"/>
              </a:rPr>
              <a:t>Def.lex</a:t>
            </a:r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42093" y="2264229"/>
            <a:ext cx="2650993" cy="1913323"/>
          </a:xfrm>
          <a:prstGeom prst="roundRect">
            <a:avLst/>
          </a:prstGeom>
          <a:solidFill>
            <a:srgbClr val="92D05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Auto generated Code</a:t>
            </a: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(Lexer.java)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728446" y="3079374"/>
            <a:ext cx="1314611" cy="26125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We want 2 kind of tokens: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Everything else is rejected…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3"/>
                <a:stretch>
                  <a:fillRect l="-1082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0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>
                <a:latin typeface="+mj-lt"/>
              </a:rPr>
              <a:t> = </a:t>
            </a:r>
            <a:r>
              <a:rPr lang="en-US" sz="2800" dirty="0" smtClean="0">
                <a:latin typeface="+mj-lt"/>
              </a:rPr>
              <a:t>1;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B_STAR</a:t>
            </a:r>
            <a:r>
              <a:rPr lang="en-US" sz="2800" dirty="0">
                <a:latin typeface="+mj-lt"/>
              </a:rPr>
              <a:t> = 2;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348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+mj-lt"/>
              </a:rPr>
              <a:t>%{</a:t>
            </a:r>
            <a:r>
              <a:rPr lang="en-US" sz="2200" b="1" dirty="0">
                <a:latin typeface="+mj-lt"/>
              </a:rPr>
              <a:t>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private </a:t>
            </a:r>
            <a:r>
              <a:rPr lang="en-US" sz="2200" b="1" dirty="0">
                <a:latin typeface="+mj-lt"/>
              </a:rPr>
              <a:t>Symbol symbol(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type) {  </a:t>
            </a:r>
            <a:r>
              <a:rPr lang="en-US" sz="2200" b="1" dirty="0" smtClean="0">
                <a:latin typeface="+mj-lt"/>
              </a:rPr>
              <a:t>return </a:t>
            </a:r>
            <a:r>
              <a:rPr lang="en-US" sz="2200" b="1" dirty="0">
                <a:latin typeface="+mj-lt"/>
              </a:rPr>
              <a:t>new Symbol(type, </a:t>
            </a:r>
            <a:r>
              <a:rPr lang="en-US" sz="2200" b="1" dirty="0" err="1">
                <a:latin typeface="+mj-lt"/>
              </a:rPr>
              <a:t>yyline</a:t>
            </a:r>
            <a:r>
              <a:rPr lang="en-US" sz="2200" b="1" dirty="0">
                <a:latin typeface="+mj-lt"/>
              </a:rPr>
              <a:t>, </a:t>
            </a:r>
            <a:r>
              <a:rPr lang="en-US" sz="2200" b="1" dirty="0" err="1">
                <a:latin typeface="+mj-lt"/>
              </a:rPr>
              <a:t>yycolumn</a:t>
            </a:r>
            <a:r>
              <a:rPr lang="en-US" sz="2200" b="1" dirty="0" smtClean="0">
                <a:latin typeface="+mj-lt"/>
              </a:rPr>
              <a:t>); }  </a:t>
            </a:r>
            <a:r>
              <a:rPr lang="en-US" sz="2200" b="1" dirty="0">
                <a:latin typeface="+mj-lt"/>
              </a:rPr>
              <a:t>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public 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getLine</a:t>
            </a:r>
            <a:r>
              <a:rPr lang="en-US" sz="2200" b="1" dirty="0">
                <a:latin typeface="+mj-lt"/>
              </a:rPr>
              <a:t>() { return </a:t>
            </a:r>
            <a:r>
              <a:rPr lang="en-US" sz="2200" b="1" dirty="0" err="1">
                <a:latin typeface="+mj-lt"/>
              </a:rPr>
              <a:t>yyline</a:t>
            </a:r>
            <a:r>
              <a:rPr lang="en-US" sz="2200" b="1" dirty="0">
                <a:latin typeface="+mj-lt"/>
              </a:rPr>
              <a:t> + 1; } 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public 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getTokenStartPosition</a:t>
            </a:r>
            <a:r>
              <a:rPr lang="en-US" sz="2200" b="1" dirty="0">
                <a:latin typeface="+mj-lt"/>
              </a:rPr>
              <a:t>() { return </a:t>
            </a:r>
            <a:r>
              <a:rPr lang="en-US" sz="2200" b="1" dirty="0" err="1">
                <a:latin typeface="+mj-lt"/>
              </a:rPr>
              <a:t>yycolumn</a:t>
            </a:r>
            <a:r>
              <a:rPr lang="en-US" sz="2200" b="1" dirty="0">
                <a:latin typeface="+mj-lt"/>
              </a:rPr>
              <a:t> + 1; }     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%}</a:t>
            </a:r>
          </a:p>
          <a:p>
            <a:r>
              <a:rPr lang="en-US" sz="2200" b="1" dirty="0">
                <a:latin typeface="+mj-lt"/>
              </a:rPr>
              <a:t>A = </a:t>
            </a:r>
            <a:r>
              <a:rPr lang="en-US" sz="2200" b="1" dirty="0" smtClean="0">
                <a:latin typeface="+mj-lt"/>
              </a:rPr>
              <a:t>a</a:t>
            </a:r>
          </a:p>
          <a:p>
            <a:r>
              <a:rPr lang="en-US" sz="2200" b="1" dirty="0" smtClean="0">
                <a:latin typeface="+mj-lt"/>
              </a:rPr>
              <a:t>B_STAR </a:t>
            </a:r>
            <a:r>
              <a:rPr lang="en-US" sz="2200" b="1" dirty="0">
                <a:latin typeface="+mj-lt"/>
              </a:rPr>
              <a:t>= b</a:t>
            </a:r>
            <a:r>
              <a:rPr lang="en-US" sz="2200" b="1" dirty="0" smtClean="0">
                <a:latin typeface="+mj-lt"/>
              </a:rPr>
              <a:t>*</a:t>
            </a:r>
          </a:p>
          <a:p>
            <a:r>
              <a:rPr lang="en-US" sz="2200" b="1" dirty="0" smtClean="0">
                <a:latin typeface="+mj-lt"/>
              </a:rPr>
              <a:t>%% // separator…</a:t>
            </a:r>
          </a:p>
          <a:p>
            <a:r>
              <a:rPr lang="en-US" sz="2200" b="1" dirty="0" smtClean="0">
                <a:latin typeface="+mj-lt"/>
              </a:rPr>
              <a:t>&lt;</a:t>
            </a:r>
            <a:r>
              <a:rPr lang="en-US" sz="2200" b="1" dirty="0">
                <a:latin typeface="+mj-lt"/>
              </a:rPr>
              <a:t>YYINITIAL&gt; </a:t>
            </a:r>
            <a:r>
              <a:rPr lang="en-US" sz="2200" b="1" dirty="0" smtClean="0">
                <a:latin typeface="+mj-lt"/>
              </a:rPr>
              <a:t>{</a:t>
            </a:r>
          </a:p>
          <a:p>
            <a:r>
              <a:rPr lang="en-US" sz="2200" b="1" dirty="0">
                <a:latin typeface="+mj-lt"/>
              </a:rPr>
              <a:t>{A} { return symbol(</a:t>
            </a:r>
            <a:r>
              <a:rPr lang="en-US" sz="2200" b="1" dirty="0" err="1">
                <a:latin typeface="+mj-lt"/>
              </a:rPr>
              <a:t>TokenNames.A</a:t>
            </a:r>
            <a:r>
              <a:rPr lang="en-US" sz="2200" b="1" dirty="0">
                <a:latin typeface="+mj-lt"/>
              </a:rPr>
              <a:t>); </a:t>
            </a:r>
            <a:r>
              <a:rPr lang="en-US" sz="2200" b="1" dirty="0" smtClean="0">
                <a:latin typeface="+mj-lt"/>
              </a:rPr>
              <a:t>}</a:t>
            </a:r>
          </a:p>
          <a:p>
            <a:r>
              <a:rPr lang="en-US" sz="2200" b="1" dirty="0" smtClean="0">
                <a:latin typeface="+mj-lt"/>
              </a:rPr>
              <a:t>{</a:t>
            </a:r>
            <a:r>
              <a:rPr lang="en-US" sz="2200" b="1" dirty="0">
                <a:latin typeface="+mj-lt"/>
              </a:rPr>
              <a:t>B_STAR} { return symbol(</a:t>
            </a:r>
            <a:r>
              <a:rPr lang="en-US" sz="2200" b="1" dirty="0" err="1">
                <a:latin typeface="+mj-lt"/>
              </a:rPr>
              <a:t>TokenNames.B_STAR</a:t>
            </a:r>
            <a:r>
              <a:rPr lang="en-US" sz="2200" b="1" dirty="0">
                <a:latin typeface="+mj-lt"/>
              </a:rPr>
              <a:t>); }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&lt;&lt;</a:t>
            </a:r>
            <a:r>
              <a:rPr lang="en-US" sz="2200" b="1" dirty="0">
                <a:latin typeface="+mj-lt"/>
              </a:rPr>
              <a:t>EOF&gt;&gt; { return symbol(</a:t>
            </a:r>
            <a:r>
              <a:rPr lang="en-US" sz="2200" b="1" dirty="0" err="1">
                <a:latin typeface="+mj-lt"/>
              </a:rPr>
              <a:t>TokenNames.EOF</a:t>
            </a:r>
            <a:r>
              <a:rPr lang="en-US" sz="2200" b="1" dirty="0" smtClean="0">
                <a:latin typeface="+mj-lt"/>
              </a:rPr>
              <a:t>);}</a:t>
            </a:r>
          </a:p>
          <a:p>
            <a:r>
              <a:rPr lang="en-US" sz="2200" b="1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442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User define code/handlers: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%{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private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Symbol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type) {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return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new Symbol(type,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yyline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yycolumn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);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 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getLine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 { return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yyline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+ 1; } 	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getTokenStartPosition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 { return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yycolumn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+ 1; }    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%}</a:t>
            </a:r>
          </a:p>
        </p:txBody>
      </p:sp>
    </p:spTree>
    <p:extLst>
      <p:ext uri="{BB962C8B-B14F-4D97-AF65-F5344CB8AC3E}">
        <p14:creationId xmlns:p14="http://schemas.microsoft.com/office/powerpoint/2010/main" val="186698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Backend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Intermediate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Can’t be executed…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Machine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Naive register allocation (as if we had infinitely many registers)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Finite register allocation (real world scenario)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21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Regular expressions definitions: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A = a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B_STAR = b*</a:t>
            </a:r>
          </a:p>
        </p:txBody>
      </p:sp>
    </p:spTree>
    <p:extLst>
      <p:ext uri="{BB962C8B-B14F-4D97-AF65-F5344CB8AC3E}">
        <p14:creationId xmlns:p14="http://schemas.microsoft.com/office/powerpoint/2010/main" val="7039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Putting it all together: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&lt;YYINITIAL&gt; {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{A}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TokenNames.A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{B_STAR}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TokenNames.B_STAR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48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Main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8843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l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fileReader</a:t>
            </a:r>
            <a:r>
              <a:rPr lang="en-US" sz="2800" dirty="0" smtClean="0">
                <a:latin typeface="+mj-lt"/>
              </a:rPr>
              <a:t>); // auto-generated </a:t>
            </a:r>
            <a:r>
              <a:rPr lang="en-US" sz="2800" dirty="0" err="1" smtClean="0">
                <a:latin typeface="+mj-lt"/>
              </a:rPr>
              <a:t>lexer</a:t>
            </a:r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Symbol s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l.next_token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();</a:t>
            </a:r>
          </a:p>
          <a:p>
            <a:r>
              <a:rPr lang="en-US" sz="2800" dirty="0" smtClean="0">
                <a:latin typeface="+mj-lt"/>
              </a:rPr>
              <a:t>while 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latin typeface="+mj-lt"/>
              </a:rPr>
              <a:t>s.sym</a:t>
            </a:r>
            <a:r>
              <a:rPr lang="en-US" sz="2800" dirty="0">
                <a:latin typeface="+mj-lt"/>
              </a:rPr>
              <a:t> != </a:t>
            </a:r>
            <a:r>
              <a:rPr lang="en-US" sz="2800" dirty="0" err="1">
                <a:latin typeface="+mj-lt"/>
              </a:rPr>
              <a:t>TokenNames.EOF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 smtClean="0">
                <a:latin typeface="+mj-lt"/>
              </a:rPr>
              <a:t>("[</a:t>
            </a:r>
            <a:r>
              <a:rPr lang="en-US" sz="2800" dirty="0">
                <a:latin typeface="+mj-lt"/>
              </a:rPr>
              <a:t>"</a:t>
            </a:r>
            <a:r>
              <a:rPr lang="en-US" sz="2800" dirty="0" smtClean="0">
                <a:latin typeface="+mj-lt"/>
              </a:rPr>
              <a:t>); 	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l.getLine</a:t>
            </a:r>
            <a:r>
              <a:rPr lang="en-US" sz="2800" dirty="0">
                <a:latin typeface="+mj-lt"/>
              </a:rPr>
              <a:t>() + </a:t>
            </a:r>
            <a:r>
              <a:rPr lang="en-US" sz="2800" dirty="0" smtClean="0">
                <a:latin typeface="+mj-lt"/>
              </a:rPr>
              <a:t>",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" + </a:t>
            </a:r>
            <a:r>
              <a:rPr lang="en-US" sz="2800" dirty="0" err="1" smtClean="0">
                <a:latin typeface="+mj-lt"/>
              </a:rPr>
              <a:t>l.getTokenStartPosition</a:t>
            </a:r>
            <a:r>
              <a:rPr lang="en-US" sz="2800" dirty="0">
                <a:latin typeface="+mj-lt"/>
              </a:rPr>
              <a:t>); 	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("]:");			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s.sym</a:t>
            </a:r>
            <a:r>
              <a:rPr lang="en-US" sz="2800" dirty="0" smtClean="0">
                <a:latin typeface="+mj-lt"/>
              </a:rPr>
              <a:t> + </a:t>
            </a:r>
            <a:r>
              <a:rPr lang="en-US" sz="2800" dirty="0">
                <a:latin typeface="+mj-lt"/>
              </a:rPr>
              <a:t>"</a:t>
            </a:r>
            <a:r>
              <a:rPr lang="en-US" sz="2800" dirty="0" smtClean="0">
                <a:latin typeface="+mj-lt"/>
              </a:rPr>
              <a:t>\</a:t>
            </a:r>
            <a:r>
              <a:rPr lang="en-US" sz="2800" dirty="0">
                <a:latin typeface="+mj-lt"/>
              </a:rPr>
              <a:t>n");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l.next_token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();</a:t>
            </a:r>
            <a:r>
              <a:rPr lang="en-US" sz="2800" dirty="0">
                <a:latin typeface="+mj-lt"/>
              </a:rPr>
              <a:t>		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            </a:t>
            </a:r>
          </a:p>
        </p:txBody>
      </p:sp>
    </p:spTree>
    <p:extLst>
      <p:ext uri="{BB962C8B-B14F-4D97-AF65-F5344CB8AC3E}">
        <p14:creationId xmlns:p14="http://schemas.microsoft.com/office/powerpoint/2010/main" val="20995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30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𝑏𝑎𝑏𝑏𝑏𝑏</m:t>
                    </m:r>
                  </m:oMath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32414" y="2809705"/>
            <a:ext cx="3873731" cy="2601883"/>
          </a:xfrm>
          <a:prstGeom prst="round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[1,1]:1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[1,2]:2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[1,3]:1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[1,4]:2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5528" y="3532910"/>
            <a:ext cx="418961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i="1" dirty="0">
                <a:latin typeface="+mj-lt"/>
              </a:rPr>
              <a:t>Format:</a:t>
            </a:r>
            <a:r>
              <a:rPr lang="en-US" sz="2800" b="1" dirty="0">
                <a:latin typeface="+mj-lt"/>
              </a:rPr>
              <a:t> [</a:t>
            </a:r>
            <a:r>
              <a:rPr lang="en-US" sz="2800" b="1" dirty="0" err="1">
                <a:latin typeface="+mj-lt"/>
              </a:rPr>
              <a:t>line,column</a:t>
            </a:r>
            <a:r>
              <a:rPr lang="en-US" sz="2800" b="1" dirty="0">
                <a:latin typeface="+mj-lt"/>
              </a:rPr>
              <a:t>]:&lt;</a:t>
            </a:r>
            <a:r>
              <a:rPr lang="en-US" sz="2800" b="1" dirty="0" err="1">
                <a:latin typeface="+mj-lt"/>
              </a:rPr>
              <a:t>token_type</a:t>
            </a:r>
            <a:r>
              <a:rPr lang="en-US" sz="2800" b="1" dirty="0">
                <a:latin typeface="+mj-lt"/>
              </a:rPr>
              <a:t>&gt;</a:t>
            </a:r>
          </a:p>
          <a:p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59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8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84517"/>
            <a:ext cx="3873731" cy="2601883"/>
          </a:xfrm>
          <a:prstGeom prst="round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[1,1]:1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[1,2]:2</a:t>
            </a:r>
          </a:p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Exception in …</a:t>
            </a:r>
          </a:p>
        </p:txBody>
      </p:sp>
    </p:spTree>
    <p:extLst>
      <p:ext uri="{BB962C8B-B14F-4D97-AF65-F5344CB8AC3E}">
        <p14:creationId xmlns:p14="http://schemas.microsoft.com/office/powerpoint/2010/main" val="16342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</a:t>
            </a:r>
            <a:r>
              <a:rPr lang="en-US" sz="4800" dirty="0" smtClean="0">
                <a:latin typeface="+mj-lt"/>
              </a:rPr>
              <a:t>The EOF Token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884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Why </a:t>
            </a:r>
            <a:r>
              <a:rPr lang="en-US" sz="2800" dirty="0">
                <a:latin typeface="+mj-lt"/>
              </a:rPr>
              <a:t>do we need the EOF token</a:t>
            </a:r>
            <a:r>
              <a:rPr lang="en-US" sz="2800" dirty="0" smtClean="0">
                <a:latin typeface="+mj-lt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What will happened without it</a:t>
            </a:r>
            <a:r>
              <a:rPr lang="en-US" sz="2800" dirty="0" smtClean="0">
                <a:latin typeface="+mj-lt"/>
              </a:rPr>
              <a:t>?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80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count words for a given input file?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O</a:t>
            </a:r>
            <a:r>
              <a:rPr lang="en-US" sz="2800" dirty="0" smtClean="0">
                <a:latin typeface="+mj-lt"/>
              </a:rPr>
              <a:t>nly letters…</a:t>
            </a:r>
          </a:p>
        </p:txBody>
      </p:sp>
    </p:spTree>
    <p:extLst>
      <p:ext uri="{BB962C8B-B14F-4D97-AF65-F5344CB8AC3E}">
        <p14:creationId xmlns:p14="http://schemas.microsoft.com/office/powerpoint/2010/main" val="23035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Words: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85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2946</TotalTime>
  <Words>2315</Words>
  <Application>Microsoft Office PowerPoint</Application>
  <PresentationFormat>Widescreen</PresentationFormat>
  <Paragraphs>1055</Paragraphs>
  <Slides>131</Slides>
  <Notes>123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131</vt:i4>
      </vt:variant>
    </vt:vector>
  </HeadingPairs>
  <TitlesOfParts>
    <vt:vector size="137" baseType="lpstr">
      <vt:lpstr>Arial</vt:lpstr>
      <vt:lpstr>Calibri</vt:lpstr>
      <vt:lpstr>Calibri Light</vt:lpstr>
      <vt:lpstr>Cambria Math</vt:lpstr>
      <vt:lpstr>Courier New</vt:lpstr>
      <vt:lpstr>Retrospect</vt:lpstr>
      <vt:lpstr>Compilation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Lexical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353</cp:revision>
  <dcterms:created xsi:type="dcterms:W3CDTF">2019-10-24T09:01:20Z</dcterms:created>
  <dcterms:modified xsi:type="dcterms:W3CDTF">2019-11-05T21:14:46Z</dcterms:modified>
</cp:coreProperties>
</file>