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41"/>
  </p:notesMasterIdLst>
  <p:sldIdLst>
    <p:sldId id="256" r:id="rId2"/>
    <p:sldId id="260" r:id="rId3"/>
    <p:sldId id="346" r:id="rId4"/>
    <p:sldId id="336" r:id="rId5"/>
    <p:sldId id="257" r:id="rId6"/>
    <p:sldId id="258" r:id="rId7"/>
    <p:sldId id="259" r:id="rId8"/>
    <p:sldId id="261" r:id="rId9"/>
    <p:sldId id="263" r:id="rId10"/>
    <p:sldId id="265" r:id="rId11"/>
    <p:sldId id="347" r:id="rId12"/>
    <p:sldId id="348" r:id="rId13"/>
    <p:sldId id="349" r:id="rId14"/>
    <p:sldId id="350" r:id="rId15"/>
    <p:sldId id="426" r:id="rId16"/>
    <p:sldId id="362" r:id="rId17"/>
    <p:sldId id="363" r:id="rId18"/>
    <p:sldId id="351" r:id="rId19"/>
    <p:sldId id="352" r:id="rId20"/>
    <p:sldId id="423" r:id="rId21"/>
    <p:sldId id="424" r:id="rId22"/>
    <p:sldId id="364" r:id="rId23"/>
    <p:sldId id="365" r:id="rId24"/>
    <p:sldId id="427" r:id="rId25"/>
    <p:sldId id="428" r:id="rId26"/>
    <p:sldId id="272" r:id="rId27"/>
    <p:sldId id="273" r:id="rId28"/>
    <p:sldId id="270" r:id="rId29"/>
    <p:sldId id="271" r:id="rId30"/>
    <p:sldId id="292" r:id="rId31"/>
    <p:sldId id="293" r:id="rId32"/>
    <p:sldId id="279" r:id="rId33"/>
    <p:sldId id="280" r:id="rId34"/>
    <p:sldId id="281" r:id="rId35"/>
    <p:sldId id="282" r:id="rId36"/>
    <p:sldId id="366" r:id="rId37"/>
    <p:sldId id="367" r:id="rId38"/>
    <p:sldId id="429" r:id="rId39"/>
    <p:sldId id="430" r:id="rId40"/>
    <p:sldId id="285" r:id="rId41"/>
    <p:sldId id="286" r:id="rId42"/>
    <p:sldId id="290" r:id="rId43"/>
    <p:sldId id="291" r:id="rId44"/>
    <p:sldId id="360" r:id="rId45"/>
    <p:sldId id="361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296" r:id="rId59"/>
    <p:sldId id="297" r:id="rId60"/>
    <p:sldId id="300" r:id="rId61"/>
    <p:sldId id="298" r:id="rId62"/>
    <p:sldId id="302" r:id="rId63"/>
    <p:sldId id="303" r:id="rId64"/>
    <p:sldId id="301" r:id="rId65"/>
    <p:sldId id="304" r:id="rId66"/>
    <p:sldId id="305" r:id="rId67"/>
    <p:sldId id="306" r:id="rId68"/>
    <p:sldId id="307" r:id="rId69"/>
    <p:sldId id="308" r:id="rId70"/>
    <p:sldId id="315" r:id="rId71"/>
    <p:sldId id="311" r:id="rId72"/>
    <p:sldId id="316" r:id="rId73"/>
    <p:sldId id="312" r:id="rId74"/>
    <p:sldId id="313" r:id="rId75"/>
    <p:sldId id="355" r:id="rId76"/>
    <p:sldId id="314" r:id="rId77"/>
    <p:sldId id="356" r:id="rId78"/>
    <p:sldId id="357" r:id="rId79"/>
    <p:sldId id="358" r:id="rId80"/>
    <p:sldId id="359" r:id="rId81"/>
    <p:sldId id="317" r:id="rId82"/>
    <p:sldId id="318" r:id="rId83"/>
    <p:sldId id="319" r:id="rId84"/>
    <p:sldId id="338" r:id="rId85"/>
    <p:sldId id="431" r:id="rId86"/>
    <p:sldId id="432" r:id="rId87"/>
    <p:sldId id="433" r:id="rId88"/>
    <p:sldId id="434" r:id="rId89"/>
    <p:sldId id="339" r:id="rId90"/>
    <p:sldId id="384" r:id="rId91"/>
    <p:sldId id="385" r:id="rId92"/>
    <p:sldId id="386" r:id="rId93"/>
    <p:sldId id="383" r:id="rId94"/>
    <p:sldId id="387" r:id="rId95"/>
    <p:sldId id="388" r:id="rId96"/>
    <p:sldId id="389" r:id="rId97"/>
    <p:sldId id="390" r:id="rId98"/>
    <p:sldId id="391" r:id="rId99"/>
    <p:sldId id="392" r:id="rId100"/>
    <p:sldId id="415" r:id="rId101"/>
    <p:sldId id="382" r:id="rId102"/>
    <p:sldId id="337" r:id="rId103"/>
    <p:sldId id="393" r:id="rId104"/>
    <p:sldId id="394" r:id="rId105"/>
    <p:sldId id="395" r:id="rId106"/>
    <p:sldId id="416" r:id="rId107"/>
    <p:sldId id="419" r:id="rId108"/>
    <p:sldId id="420" r:id="rId109"/>
    <p:sldId id="417" r:id="rId110"/>
    <p:sldId id="397" r:id="rId111"/>
    <p:sldId id="422" r:id="rId112"/>
    <p:sldId id="398" r:id="rId113"/>
    <p:sldId id="421" r:id="rId114"/>
    <p:sldId id="399" r:id="rId115"/>
    <p:sldId id="435" r:id="rId116"/>
    <p:sldId id="320" r:id="rId117"/>
    <p:sldId id="401" r:id="rId118"/>
    <p:sldId id="403" r:id="rId119"/>
    <p:sldId id="404" r:id="rId120"/>
    <p:sldId id="405" r:id="rId121"/>
    <p:sldId id="406" r:id="rId122"/>
    <p:sldId id="407" r:id="rId123"/>
    <p:sldId id="408" r:id="rId124"/>
    <p:sldId id="409" r:id="rId125"/>
    <p:sldId id="410" r:id="rId126"/>
    <p:sldId id="402" r:id="rId127"/>
    <p:sldId id="324" r:id="rId128"/>
    <p:sldId id="437" r:id="rId129"/>
    <p:sldId id="411" r:id="rId130"/>
    <p:sldId id="326" r:id="rId131"/>
    <p:sldId id="412" r:id="rId132"/>
    <p:sldId id="436" r:id="rId133"/>
    <p:sldId id="438" r:id="rId134"/>
    <p:sldId id="332" r:id="rId135"/>
    <p:sldId id="413" r:id="rId136"/>
    <p:sldId id="439" r:id="rId137"/>
    <p:sldId id="334" r:id="rId138"/>
    <p:sldId id="414" r:id="rId139"/>
    <p:sldId id="440" r:id="rId1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2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472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8979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911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360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27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219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3247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082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5310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62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9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89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117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7729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175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155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419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859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92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015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297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145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3895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30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704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798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9525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416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31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039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6392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6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781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5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69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5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7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01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0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3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7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5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6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1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8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8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9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4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90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344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5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39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5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3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52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8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94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5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1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6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13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90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15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54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24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42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44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25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4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32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88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07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28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26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05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78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88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89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35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55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77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18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92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48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35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51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02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32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8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97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2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61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95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51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63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3853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04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2529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56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79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22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3347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413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52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8014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142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344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809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132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1366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026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129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3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441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893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310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347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241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34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2631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90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2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00.png"/><Relationship Id="rId4" Type="http://schemas.openxmlformats.org/officeDocument/2006/relationships/image" Target="../media/image7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7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86.png"/><Relationship Id="rId21" Type="http://schemas.openxmlformats.org/officeDocument/2006/relationships/image" Target="../media/image73.png"/><Relationship Id="rId7" Type="http://schemas.openxmlformats.org/officeDocument/2006/relationships/image" Target="../media/image88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8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89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3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1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8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7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sator.liu.se/c/ANSI-C-grammar-l.html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Compilation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TeachING</a:t>
            </a:r>
            <a:r>
              <a:rPr lang="en-US" sz="4000" dirty="0" smtClean="0"/>
              <a:t> Assistant: David </a:t>
            </a:r>
            <a:r>
              <a:rPr lang="en-US" sz="4000" dirty="0" err="1" smtClean="0"/>
              <a:t>Trabish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The EOF Token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Why </a:t>
            </a:r>
            <a:r>
              <a:rPr lang="en-US" sz="2800" dirty="0">
                <a:latin typeface="+mj-lt"/>
              </a:rPr>
              <a:t>do we need the EOF </a:t>
            </a:r>
            <a:r>
              <a:rPr lang="en-US" sz="2800" dirty="0" smtClean="0">
                <a:latin typeface="+mj-lt"/>
              </a:rPr>
              <a:t>token?</a:t>
            </a:r>
          </a:p>
        </p:txBody>
      </p:sp>
    </p:spTree>
    <p:extLst>
      <p:ext uri="{BB962C8B-B14F-4D97-AF65-F5344CB8AC3E}">
        <p14:creationId xmlns:p14="http://schemas.microsoft.com/office/powerpoint/2010/main" val="22880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count words for a given input file?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only letters</a:t>
            </a:r>
          </a:p>
        </p:txBody>
      </p:sp>
    </p:spTree>
    <p:extLst>
      <p:ext uri="{BB962C8B-B14F-4D97-AF65-F5344CB8AC3E}">
        <p14:creationId xmlns:p14="http://schemas.microsoft.com/office/powerpoint/2010/main" val="23035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= 0</a:t>
            </a:r>
            <a:r>
              <a:rPr lang="en-US" sz="2200" dirty="0" smtClean="0">
                <a:latin typeface="+mj-lt"/>
              </a:rPr>
              <a:t>;</a:t>
            </a: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WORD = [a-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zA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-Z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]+</a:t>
            </a:r>
          </a:p>
          <a:p>
            <a:pPr marL="0" lvl="1"/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ANY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dirty="0">
                <a:solidFill>
                  <a:srgbClr val="0070C0"/>
                </a:solidFill>
              </a:rPr>
              <a:t>[^a-</a:t>
            </a:r>
            <a:r>
              <a:rPr lang="en-US" sz="2200" dirty="0" err="1">
                <a:solidFill>
                  <a:srgbClr val="0070C0"/>
                </a:solidFill>
              </a:rPr>
              <a:t>zA</a:t>
            </a:r>
            <a:r>
              <a:rPr lang="en-US" sz="2200" dirty="0">
                <a:solidFill>
                  <a:srgbClr val="0070C0"/>
                </a:solidFill>
              </a:rPr>
              <a:t>-Z</a:t>
            </a:r>
            <a:r>
              <a:rPr lang="en-US" sz="2200" dirty="0" smtClean="0">
                <a:solidFill>
                  <a:srgbClr val="0070C0"/>
                </a:solidFill>
              </a:rPr>
              <a:t>]+</a:t>
            </a:r>
            <a:endParaRPr lang="en-US" sz="22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{WORD} { 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++;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ANY} {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5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63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\n|.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07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3: Calculator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detect calculator tokens?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Numbers, parentheses, operators,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1+1, (9), 1+(0000, …</a:t>
            </a:r>
          </a:p>
        </p:txBody>
      </p:sp>
    </p:spTree>
    <p:extLst>
      <p:ext uri="{BB962C8B-B14F-4D97-AF65-F5344CB8AC3E}">
        <p14:creationId xmlns:p14="http://schemas.microsoft.com/office/powerpoint/2010/main" val="31463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Declarations: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PLUS = </a:t>
            </a:r>
            <a:r>
              <a:rPr lang="en-US" sz="2800" dirty="0" smtClean="0">
                <a:latin typeface="+mj-lt"/>
              </a:rPr>
              <a:t>"+“</a:t>
            </a:r>
          </a:p>
          <a:p>
            <a:r>
              <a:rPr lang="en-US" sz="2800" dirty="0" smtClean="0">
                <a:latin typeface="+mj-lt"/>
              </a:rPr>
              <a:t>L_PAREN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smtClean="0">
                <a:latin typeface="+mj-lt"/>
              </a:rPr>
              <a:t>"(“</a:t>
            </a:r>
          </a:p>
          <a:p>
            <a:r>
              <a:rPr lang="en-US" sz="2800" dirty="0" smtClean="0">
                <a:latin typeface="+mj-lt"/>
              </a:rPr>
              <a:t>R_PAREN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smtClean="0">
                <a:latin typeface="+mj-lt"/>
              </a:rPr>
              <a:t>")“</a:t>
            </a:r>
          </a:p>
          <a:p>
            <a:r>
              <a:rPr lang="en-US" sz="2800" dirty="0" smtClean="0">
                <a:latin typeface="+mj-lt"/>
              </a:rPr>
              <a:t>NUMBER </a:t>
            </a:r>
            <a:r>
              <a:rPr lang="en-US" sz="2800" dirty="0">
                <a:latin typeface="+mj-lt"/>
              </a:rPr>
              <a:t>= [0-9]+</a:t>
            </a:r>
          </a:p>
        </p:txBody>
      </p:sp>
    </p:spTree>
    <p:extLst>
      <p:ext uri="{BB962C8B-B14F-4D97-AF65-F5344CB8AC3E}">
        <p14:creationId xmlns:p14="http://schemas.microsoft.com/office/powerpoint/2010/main" val="15288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Rules: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&lt;YYINITIAL&gt;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PLUS} { return symbol(</a:t>
            </a:r>
            <a:r>
              <a:rPr lang="en-US" sz="2800" dirty="0" err="1">
                <a:latin typeface="+mj-lt"/>
              </a:rPr>
              <a:t>TokenNames.PLUS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L_PAREN} { return symbol(</a:t>
            </a:r>
            <a:r>
              <a:rPr lang="en-US" sz="2800" dirty="0" err="1">
                <a:latin typeface="+mj-lt"/>
              </a:rPr>
              <a:t>TokenNames.L_PAREN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R_PAREN} { return symbol(</a:t>
            </a:r>
            <a:r>
              <a:rPr lang="en-US" sz="2800" dirty="0" err="1">
                <a:latin typeface="+mj-lt"/>
              </a:rPr>
              <a:t>TokenNames.R_PAREN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NUMBER} {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symbol(</a:t>
            </a:r>
            <a:r>
              <a:rPr lang="en-US" sz="2800" dirty="0" err="1">
                <a:latin typeface="+mj-lt"/>
              </a:rPr>
              <a:t>TokenNames.NUMBER</a:t>
            </a:r>
            <a:r>
              <a:rPr lang="en-US" sz="2800" dirty="0">
                <a:latin typeface="+mj-lt"/>
              </a:rPr>
              <a:t>, new Integer(</a:t>
            </a:r>
            <a:r>
              <a:rPr lang="en-US" sz="2800" dirty="0" err="1">
                <a:latin typeface="+mj-lt"/>
              </a:rPr>
              <a:t>yytext</a:t>
            </a:r>
            <a:r>
              <a:rPr lang="en-US" sz="2800" dirty="0">
                <a:latin typeface="+mj-lt"/>
              </a:rPr>
              <a:t>()));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&lt;&lt;</a:t>
            </a:r>
            <a:r>
              <a:rPr lang="en-US" sz="2800" dirty="0">
                <a:latin typeface="+mj-lt"/>
              </a:rPr>
              <a:t>EOF&gt;&gt; { return symbol(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3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= 1;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</a:t>
            </a:r>
            <a:r>
              <a:rPr lang="en-US" sz="2800" dirty="0">
                <a:latin typeface="+mj-lt"/>
              </a:rPr>
              <a:t> = 2;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</a:t>
            </a:r>
            <a:r>
              <a:rPr lang="en-US" sz="2800" dirty="0">
                <a:latin typeface="+mj-lt"/>
              </a:rPr>
              <a:t> = 3;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</a:t>
            </a:r>
            <a:r>
              <a:rPr lang="en-US" sz="2800" dirty="0">
                <a:latin typeface="+mj-lt"/>
              </a:rPr>
              <a:t> = 4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03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Lexical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input is the </a:t>
            </a:r>
            <a:r>
              <a:rPr lang="en-US" sz="2800" i="1" dirty="0" smtClean="0">
                <a:latin typeface="+mj-lt"/>
              </a:rPr>
              <a:t>code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Validate that the input consists of valid tokens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High-level 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Set the current position to the beginning of the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Scan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reached end of input,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done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Else, try to match with one of the defined tokens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there is no match,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fail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Otherwise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increment the current position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repeat step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1(+2345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5804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[1,1]:4 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[1,3]:1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[1,4]:4 2345</a:t>
            </a:r>
          </a:p>
        </p:txBody>
      </p:sp>
    </p:spTree>
    <p:extLst>
      <p:ext uri="{BB962C8B-B14F-4D97-AF65-F5344CB8AC3E}">
        <p14:creationId xmlns:p14="http://schemas.microsoft.com/office/powerpoint/2010/main" val="8515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4: 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{T1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 return symbol(TokenNames.T1); 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T2}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{ return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symbol(TokenNames.T2);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3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T1 = a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{T2} { return symbol(TokenNames.T2);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86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11115" y="3585562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[1,7]:1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T1 = a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{T2} { return symbol(TokenNames.T2);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94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If the order is swapped?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blipFill>
                <a:blip r:embed="rId3"/>
                <a:stretch>
                  <a:fillRect l="-1263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T1 = a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T2} { return symbol(TokenNames.T2);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4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77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+mj-lt"/>
                  </a:rPr>
                  <a:t>If the order is swapped?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blipFill>
                <a:blip r:embed="rId3"/>
                <a:stretch>
                  <a:fillRect l="-1263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T1 = a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T2} { return symbol(TokenNames.T2);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4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11115" y="3585562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</a:t>
            </a:r>
            <a:r>
              <a:rPr lang="en-US" sz="2800" dirty="0" smtClean="0">
                <a:solidFill>
                  <a:schemeClr val="tx1"/>
                </a:solidFill>
              </a:rPr>
              <a:t>]:2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</a:t>
            </a:r>
            <a:r>
              <a:rPr lang="en-US" sz="2800" dirty="0" smtClean="0">
                <a:solidFill>
                  <a:schemeClr val="tx1"/>
                </a:solidFill>
              </a:rPr>
              <a:t>]:2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94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a*b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*ca*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What will the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abcaacacaaabbaaabcaaca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latin typeface="+mj-lt"/>
              </a:rPr>
              <a:t>abcaacacaaabbaaabcaaca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5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7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Valid Tokens in C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07323"/>
              </p:ext>
            </p:extLst>
          </p:nvPr>
        </p:nvGraphicFramePr>
        <p:xfrm>
          <a:off x="2032000" y="1765950"/>
          <a:ext cx="8128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2375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900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Token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Examples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Constants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12, 0x1234, 1.7,</a:t>
                      </a:r>
                      <a:r>
                        <a:rPr lang="en-US" sz="2400" baseline="0" dirty="0" smtClean="0">
                          <a:latin typeface="+mj-lt"/>
                        </a:rPr>
                        <a:t> 2e+8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4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Identifiers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j-lt"/>
                        </a:rPr>
                        <a:t>var</a:t>
                      </a:r>
                      <a:r>
                        <a:rPr lang="en-US" sz="2400" dirty="0" smtClean="0">
                          <a:latin typeface="+mj-lt"/>
                        </a:rPr>
                        <a:t>, tmp1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Reserved</a:t>
                      </a:r>
                      <a:r>
                        <a:rPr lang="en-US" sz="2400" baseline="0" dirty="0" smtClean="0">
                          <a:latin typeface="+mj-lt"/>
                        </a:rPr>
                        <a:t> Keywords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if, else, while,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int</a:t>
                      </a:r>
                      <a:r>
                        <a:rPr lang="en-US" sz="2400" baseline="0" dirty="0" smtClean="0">
                          <a:latin typeface="+mj-lt"/>
                        </a:rPr>
                        <a:t>, char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Parentheses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(,),{,}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Binary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+,-,*,/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Unary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-,*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Comments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/* … */, //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8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7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3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91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7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97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endParaRPr lang="en-US" sz="5400" b="1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115" y="4870837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Answer: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132311132</a:t>
            </a:r>
          </a:p>
        </p:txBody>
      </p:sp>
    </p:spTree>
    <p:extLst>
      <p:ext uri="{BB962C8B-B14F-4D97-AF65-F5344CB8AC3E}">
        <p14:creationId xmlns:p14="http://schemas.microsoft.com/office/powerpoint/2010/main" val="16676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5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06690"/>
              </p:ext>
            </p:extLst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126486"/>
              </p:ext>
            </p:extLst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61275"/>
              </p:ext>
            </p:extLst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83938" y="4821449"/>
            <a:ext cx="1761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--)--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624945" y="3454400"/>
            <a:ext cx="3472873" cy="1468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83938" y="4821449"/>
            <a:ext cx="1761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--)--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624945" y="3454400"/>
            <a:ext cx="3472873" cy="1468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5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8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302052"/>
              </p:ext>
            </p:extLst>
          </p:nvPr>
        </p:nvGraphicFramePr>
        <p:xfrm>
          <a:off x="1112712" y="5698835"/>
          <a:ext cx="7144596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821724671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637606833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5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2" y="5698835"/>
          <a:ext cx="7144596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821724671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637606833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1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7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80762"/>
              </p:ext>
            </p:extLst>
          </p:nvPr>
        </p:nvGraphicFramePr>
        <p:xfrm>
          <a:off x="1112712" y="5698835"/>
          <a:ext cx="5556908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3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2" y="5698835"/>
          <a:ext cx="5556908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2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778" y="5027641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907858"/>
              </p:ext>
            </p:extLst>
          </p:nvPr>
        </p:nvGraphicFramePr>
        <p:xfrm>
          <a:off x="757379" y="5643417"/>
          <a:ext cx="10908144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59904649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61749528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74095255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89478855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90633062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62005289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92613473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07180221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40359383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44152849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95849531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4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2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Administration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Final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Exam: 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Project: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technical questions, please use the course forum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Moodle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Reception hour: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+mj-lt"/>
              </a:rPr>
              <a:t>Wednesday 18:00-19:00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Coordinate by email (davidtr1037@gmail.com</a:t>
            </a:r>
            <a:r>
              <a:rPr lang="en-US" sz="2800" dirty="0">
                <a:latin typeface="+mj-lt"/>
              </a:rPr>
              <a:t>)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1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62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74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4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9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8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Course Project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a compiler for an OOP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Simplified version of known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Consists of 4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 in groups of 3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Constitutes </a:t>
            </a:r>
            <a:r>
              <a:rPr lang="en-US" sz="2800" b="1" dirty="0" smtClean="0">
                <a:latin typeface="+mj-lt"/>
              </a:rPr>
              <a:t>50%</a:t>
            </a:r>
            <a:r>
              <a:rPr lang="en-US" sz="2800" dirty="0" smtClean="0">
                <a:latin typeface="+mj-lt"/>
              </a:rPr>
              <a:t> of the final grade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1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127.0.0.1;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8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1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Submission Guidelines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Submission with </a:t>
            </a:r>
            <a:r>
              <a:rPr lang="en-US" sz="2800" b="1" dirty="0" err="1" smtClean="0">
                <a:latin typeface="+mj-lt"/>
              </a:rPr>
              <a:t>github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group should create a private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smtClean="0">
                <a:latin typeface="+mj-lt"/>
              </a:rPr>
              <a:t>Recommended</a:t>
            </a:r>
            <a:r>
              <a:rPr lang="en-US" sz="280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development 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Ubuntu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Windows users can install a 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9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9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7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8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0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74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9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Books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odern Compiler </a:t>
            </a: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mplementation in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Andrew W Appel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ompilers</a:t>
            </a:r>
            <a:r>
              <a:rPr lang="fr-FR" sz="2800" dirty="0" smtClean="0">
                <a:latin typeface="+mj-lt"/>
              </a:rPr>
              <a:t>: </a:t>
            </a:r>
            <a:r>
              <a:rPr lang="fr-FR" sz="2800" dirty="0" err="1">
                <a:latin typeface="+mj-lt"/>
              </a:rPr>
              <a:t>P</a:t>
            </a:r>
            <a:r>
              <a:rPr lang="fr-FR" sz="2800" dirty="0" err="1" smtClean="0">
                <a:latin typeface="+mj-lt"/>
              </a:rPr>
              <a:t>rinciples</a:t>
            </a:r>
            <a:r>
              <a:rPr lang="fr-FR" sz="2800" dirty="0" smtClean="0">
                <a:latin typeface="+mj-lt"/>
              </a:rPr>
              <a:t>, Techniques, and </a:t>
            </a:r>
            <a:r>
              <a:rPr lang="fr-FR" sz="2800" dirty="0">
                <a:latin typeface="+mj-lt"/>
              </a:rPr>
              <a:t>T</a:t>
            </a:r>
            <a:r>
              <a:rPr lang="fr-FR" sz="2800" dirty="0" smtClean="0">
                <a:latin typeface="+mj-lt"/>
              </a:rPr>
              <a:t>ools</a:t>
            </a:r>
            <a:endParaRPr lang="fr-FR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i="1" dirty="0" smtClean="0">
                <a:latin typeface="+mj-lt"/>
              </a:rPr>
              <a:t>Aho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>
                <a:latin typeface="+mj-lt"/>
              </a:rPr>
              <a:t>M</a:t>
            </a:r>
            <a:r>
              <a:rPr lang="da-DK" sz="2800" dirty="0" smtClean="0">
                <a:latin typeface="+mj-lt"/>
              </a:rPr>
              <a:t>odern Compiler </a:t>
            </a:r>
            <a:r>
              <a:rPr lang="da-DK" sz="2800" dirty="0">
                <a:latin typeface="+mj-lt"/>
              </a:rPr>
              <a:t>D</a:t>
            </a:r>
            <a:r>
              <a:rPr lang="da-DK" sz="2800" dirty="0" smtClean="0">
                <a:latin typeface="+mj-lt"/>
              </a:rPr>
              <a:t>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800" i="1" dirty="0" smtClean="0">
                <a:latin typeface="+mj-lt"/>
              </a:rPr>
              <a:t>Grune et al.</a:t>
            </a:r>
            <a:r>
              <a:rPr lang="da-DK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5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42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69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48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57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1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7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8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Detecting Numerical Constants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want an </a:t>
            </a:r>
            <a:r>
              <a:rPr lang="en-US" sz="2800" b="1" dirty="0" smtClean="0">
                <a:latin typeface="+mj-lt"/>
              </a:rPr>
              <a:t>efficient</a:t>
            </a:r>
            <a:r>
              <a:rPr lang="en-US" sz="2800" dirty="0" smtClean="0">
                <a:latin typeface="+mj-lt"/>
              </a:rPr>
              <a:t> algorithm for detecting numerical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you use a dictionary?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Probably not…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Too many values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can use regular expressions for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i="1" dirty="0" smtClean="0">
                <a:latin typeface="+mj-lt"/>
              </a:rPr>
              <a:t>[_a-zA-Z ][</a:t>
            </a:r>
            <a:r>
              <a:rPr lang="en-US" sz="2800" i="1" dirty="0" smtClean="0">
                <a:latin typeface="+mj-lt"/>
              </a:rPr>
              <a:t>_</a:t>
            </a:r>
            <a:r>
              <a:rPr lang="pl-PL" sz="2800" i="1" dirty="0" smtClean="0">
                <a:latin typeface="+mj-lt"/>
              </a:rPr>
              <a:t>a-zA-Z</a:t>
            </a:r>
            <a:r>
              <a:rPr lang="pl-PL" sz="2800" i="1" dirty="0">
                <a:latin typeface="+mj-lt"/>
              </a:rPr>
              <a:t>0-9</a:t>
            </a:r>
            <a:r>
              <a:rPr lang="pl-PL" sz="2800" i="1" dirty="0" smtClean="0">
                <a:latin typeface="+mj-lt"/>
              </a:rPr>
              <a:t>]*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Hex-decimal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[0][</a:t>
            </a:r>
            <a:r>
              <a:rPr lang="en-US" sz="2800" i="1" dirty="0" err="1">
                <a:latin typeface="+mj-lt"/>
              </a:rPr>
              <a:t>xX</a:t>
            </a:r>
            <a:r>
              <a:rPr lang="en-US" sz="2800" i="1" dirty="0">
                <a:latin typeface="+mj-lt"/>
              </a:rPr>
              <a:t>][</a:t>
            </a:r>
            <a:r>
              <a:rPr lang="en-US" sz="2800" i="1" dirty="0" smtClean="0">
                <a:latin typeface="+mj-lt"/>
              </a:rPr>
              <a:t>0-9a-fA-F]+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Floats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Every token can be represented using a regular expressions</a:t>
            </a:r>
            <a:r>
              <a:rPr lang="en-US" sz="2800" b="1" dirty="0">
                <a:latin typeface="+mj-lt"/>
              </a:rPr>
              <a:t>.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What is compilation?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Translation of code (text) to executable code (machine code)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5104" y="4343290"/>
            <a:ext cx="357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4291" y="3632366"/>
            <a:ext cx="492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%edi,-0x4(%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%esi,-0x8(%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04879" y="4684883"/>
            <a:ext cx="683487" cy="24014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7597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source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4291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machine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what is the actual algorithm?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plan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898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Regular Expressions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2589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Non 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74280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6612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76655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Given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 regular expression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represents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as follows: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Atomic expressions: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Concatenation: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Union: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Kleene Star: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∪..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deterministic finite automaton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</a:t>
                </a:r>
                <a:r>
                  <a:rPr lang="en-US" sz="2800" dirty="0" smtClean="0">
                    <a:latin typeface="+mj-lt"/>
                  </a:rPr>
                  <a:t>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</a:t>
                </a:r>
                <a:r>
                  <a:rPr lang="en-US" sz="2800" dirty="0" smtClean="0">
                    <a:latin typeface="+mj-lt"/>
                  </a:rPr>
                  <a:t>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is the transition function: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 smtClean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accepted</a:t>
                </a:r>
                <a:r>
                  <a:rPr lang="en-US" sz="2800" dirty="0" smtClean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non-deterministic finite automaton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is the transition function: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 is </a:t>
                </a:r>
                <a:r>
                  <a:rPr lang="en-US" sz="2800" b="1" dirty="0">
                    <a:latin typeface="+mj-lt"/>
                  </a:rPr>
                  <a:t>accepted</a:t>
                </a:r>
                <a:r>
                  <a:rPr lang="en-US" sz="2800" dirty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DFA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every regular expression, there is a deterministic finite automaton than accepts it’s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Proof by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Once we have the DFA, we can implement using a transition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 done in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i="1" dirty="0" smtClean="0">
                <a:latin typeface="+mj-lt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6880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Atomic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902037" y="1869395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79571" y="2315606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902037" y="3218828"/>
            <a:ext cx="1080654" cy="10982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879571" y="3665039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902037" y="4547084"/>
            <a:ext cx="1080654" cy="1098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79571" y="4993295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2044" y="3218827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82691" y="3759647"/>
            <a:ext cx="7093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Union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181301" y="2000428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4181301" y="4062001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" idx="1"/>
          </p:cNvCxnSpPr>
          <p:nvPr/>
        </p:nvCxnSpPr>
        <p:spPr>
          <a:xfrm flipV="1">
            <a:off x="2606766" y="2652978"/>
            <a:ext cx="1574535" cy="89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6" idx="1"/>
          </p:cNvCxnSpPr>
          <p:nvPr/>
        </p:nvCxnSpPr>
        <p:spPr>
          <a:xfrm>
            <a:off x="2606766" y="4078847"/>
            <a:ext cx="1574535" cy="63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1"/>
          </p:cNvCxnSpPr>
          <p:nvPr/>
        </p:nvCxnSpPr>
        <p:spPr>
          <a:xfrm>
            <a:off x="7764086" y="2652978"/>
            <a:ext cx="1574535" cy="76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30" idx="3"/>
          </p:cNvCxnSpPr>
          <p:nvPr/>
        </p:nvCxnSpPr>
        <p:spPr>
          <a:xfrm flipV="1">
            <a:off x="7764086" y="3951218"/>
            <a:ext cx="1574535" cy="76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Concatenation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2344189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6601687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1751911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26" idx="1"/>
          </p:cNvCxnSpPr>
          <p:nvPr/>
        </p:nvCxnSpPr>
        <p:spPr>
          <a:xfrm>
            <a:off x="5926974" y="3315877"/>
            <a:ext cx="67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26" idx="3"/>
            <a:endCxn id="30" idx="2"/>
          </p:cNvCxnSpPr>
          <p:nvPr/>
        </p:nvCxnSpPr>
        <p:spPr>
          <a:xfrm flipV="1">
            <a:off x="10184472" y="3315876"/>
            <a:ext cx="5527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Kleene Star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40726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3148448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2"/>
          </p:cNvCxnSpPr>
          <p:nvPr/>
        </p:nvCxnSpPr>
        <p:spPr>
          <a:xfrm flipV="1">
            <a:off x="7323511" y="3314984"/>
            <a:ext cx="694121" cy="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>
            <a:stCxn id="29" idx="4"/>
            <a:endCxn id="30" idx="4"/>
          </p:cNvCxnSpPr>
          <p:nvPr/>
        </p:nvCxnSpPr>
        <p:spPr>
          <a:xfrm rot="5400000" flipH="1" flipV="1">
            <a:off x="5582594" y="864221"/>
            <a:ext cx="892" cy="5658891"/>
          </a:xfrm>
          <a:prstGeom prst="bentConnector3">
            <a:avLst>
              <a:gd name="adj1" fmla="val -1011135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21" idx="0"/>
            <a:endCxn id="12" idx="0"/>
          </p:cNvCxnSpPr>
          <p:nvPr/>
        </p:nvCxnSpPr>
        <p:spPr>
          <a:xfrm rot="16200000" flipV="1">
            <a:off x="5479470" y="1805732"/>
            <a:ext cx="12700" cy="2297084"/>
          </a:xfrm>
          <a:prstGeom prst="bentConnector3">
            <a:avLst>
              <a:gd name="adj1" fmla="val 5727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2930960" y="2819239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2930960" y="4164659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7164181" y="2819239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7164181" y="4164659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5033351" y="4880812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5033351" y="28192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Common compilers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GCC</a:t>
            </a:r>
            <a:r>
              <a:rPr lang="en-US" sz="2800" i="1" dirty="0">
                <a:latin typeface="+mj-lt"/>
              </a:rPr>
              <a:t>, LLVM, </a:t>
            </a:r>
            <a:r>
              <a:rPr lang="en-US" sz="2800" i="1" dirty="0" smtClean="0">
                <a:latin typeface="+mj-lt"/>
              </a:rPr>
              <a:t>MSVC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Useful as an implementation reference</a:t>
            </a:r>
          </a:p>
        </p:txBody>
      </p:sp>
    </p:spTree>
    <p:extLst>
      <p:ext uri="{BB962C8B-B14F-4D97-AF65-F5344CB8AC3E}">
        <p14:creationId xmlns:p14="http://schemas.microsoft.com/office/powerpoint/2010/main" val="37696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Another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1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648200" y="3057525"/>
            <a:ext cx="4117931" cy="315277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807698">
            <a:off x="8465714" y="3480003"/>
            <a:ext cx="3662239" cy="1340620"/>
          </a:xfrm>
          <a:prstGeom prst="ellipse">
            <a:avLst/>
          </a:prstGeom>
          <a:solidFill>
            <a:srgbClr val="00B05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630084">
            <a:off x="8408189" y="4463329"/>
            <a:ext cx="3889783" cy="1314889"/>
          </a:xfrm>
          <a:prstGeom prst="ellipse">
            <a:avLst/>
          </a:prstGeom>
          <a:solidFill>
            <a:srgbClr val="0070C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2" idx="2"/>
          </p:cNvCxnSpPr>
          <p:nvPr/>
        </p:nvCxnSpPr>
        <p:spPr>
          <a:xfrm flipV="1">
            <a:off x="4551169" y="3068622"/>
            <a:ext cx="1205893" cy="57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4" idx="2"/>
          </p:cNvCxnSpPr>
          <p:nvPr/>
        </p:nvCxnSpPr>
        <p:spPr>
          <a:xfrm>
            <a:off x="4551169" y="4639832"/>
            <a:ext cx="1205893" cy="65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So we can transform to the following DFA:</a:t>
            </a:r>
            <a:endParaRPr lang="en-US" sz="2800" i="1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solidFill>
                <a:srgbClr val="00B05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solidFill>
                <a:srgbClr val="0070C0">
                  <a:alpha val="24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Formal Details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be a non-deterministic finite automaton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set of states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-closure</a:t>
                </a:r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every state in the set (now, a state is a </a:t>
                </a:r>
                <a:r>
                  <a:rPr lang="en-US" sz="2800" b="1" i="1" dirty="0" smtClean="0">
                    <a:latin typeface="+mj-lt"/>
                  </a:rPr>
                  <a:t>set of states</a:t>
                </a:r>
                <a:r>
                  <a:rPr lang="en-US" sz="2800" dirty="0" smtClean="0">
                    <a:latin typeface="+mj-lt"/>
                  </a:rPr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the union over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/>
                  <a:t>-closure</a:t>
                </a:r>
                <a:r>
                  <a:rPr lang="en-US" sz="2800" dirty="0" smtClean="0">
                    <a:latin typeface="+mj-lt"/>
                  </a:rPr>
                  <a:t> of the successor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state is accepting if it contains a state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3"/>
                <a:stretch>
                  <a:fillRect l="-108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Frontend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validity of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Syntax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syntactic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Make sure it makes 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b="1" dirty="0">
                <a:latin typeface="+mj-lt"/>
              </a:rPr>
              <a:t>These steps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don’t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depend</a:t>
            </a:r>
            <a:r>
              <a:rPr lang="en-US" sz="2800" b="1" dirty="0">
                <a:latin typeface="+mj-lt"/>
              </a:rPr>
              <a:t> on the compilation </a:t>
            </a:r>
            <a:r>
              <a:rPr lang="en-US" sz="2800" b="1" dirty="0" smtClean="0">
                <a:latin typeface="+mj-lt"/>
              </a:rPr>
              <a:t>target!</a:t>
            </a:r>
            <a:endParaRPr lang="en-US" sz="2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7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0,1,3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6" idx="7"/>
            <a:endCxn id="43" idx="2"/>
          </p:cNvCxnSpPr>
          <p:nvPr/>
        </p:nvCxnSpPr>
        <p:spPr>
          <a:xfrm flipV="1">
            <a:off x="3153907" y="2762233"/>
            <a:ext cx="1520613" cy="86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4,5,6,8,9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6,7,8,9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6" idx="5"/>
            <a:endCxn id="44" idx="2"/>
          </p:cNvCxnSpPr>
          <p:nvPr/>
        </p:nvCxnSpPr>
        <p:spPr>
          <a:xfrm>
            <a:off x="3153907" y="4577636"/>
            <a:ext cx="1520613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6"/>
            <a:endCxn id="45" idx="3"/>
          </p:cNvCxnSpPr>
          <p:nvPr/>
        </p:nvCxnSpPr>
        <p:spPr>
          <a:xfrm flipV="1">
            <a:off x="6212374" y="4577636"/>
            <a:ext cx="1436102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5" idx="6"/>
            <a:endCxn id="45" idx="0"/>
          </p:cNvCxnSpPr>
          <p:nvPr/>
        </p:nvCxnSpPr>
        <p:spPr>
          <a:xfrm flipH="1" flipV="1">
            <a:off x="8192189" y="3432839"/>
            <a:ext cx="768927" cy="670607"/>
          </a:xfrm>
          <a:prstGeom prst="bentConnector4">
            <a:avLst>
              <a:gd name="adj1" fmla="val -29730"/>
              <a:gd name="adj2" fmla="val 13408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 Lexical Analyzer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a regular expressions for token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Identifiers, numbers, reserved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we have a collision (a token is accepted in more than one DFA):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priority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Order of definition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Token with longest match wins</a:t>
            </a:r>
          </a:p>
        </p:txBody>
      </p:sp>
    </p:spTree>
    <p:extLst>
      <p:ext uri="{BB962C8B-B14F-4D97-AF65-F5344CB8AC3E}">
        <p14:creationId xmlns:p14="http://schemas.microsoft.com/office/powerpoint/2010/main" val="26699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 Definitions for C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Here we can see the regular expression definitions: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3"/>
              </a:rPr>
              <a:t>http://</a:t>
            </a:r>
            <a:r>
              <a:rPr lang="en-US" sz="2800" b="1" dirty="0" smtClean="0">
                <a:hlinkClick r:id="rId3"/>
              </a:rPr>
              <a:t>www.lysator.liu.se/c/ANSI-C-grammar-l.html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Quite simple and modular…</a:t>
            </a:r>
          </a:p>
        </p:txBody>
      </p:sp>
    </p:spTree>
    <p:extLst>
      <p:ext uri="{BB962C8B-B14F-4D97-AF65-F5344CB8AC3E}">
        <p14:creationId xmlns:p14="http://schemas.microsoft.com/office/powerpoint/2010/main" val="2900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J</a:t>
            </a:r>
            <a:r>
              <a:rPr lang="en-US" sz="2800" dirty="0" smtClean="0">
                <a:latin typeface="+mj-lt"/>
              </a:rPr>
              <a:t>ava </a:t>
            </a:r>
            <a:r>
              <a:rPr lang="en-US" sz="2800" b="1" dirty="0" smtClean="0">
                <a:latin typeface="+mj-lt"/>
              </a:rPr>
              <a:t>F</a:t>
            </a:r>
            <a:r>
              <a:rPr lang="en-US" sz="2800" dirty="0" smtClean="0">
                <a:latin typeface="+mj-lt"/>
              </a:rPr>
              <a:t>ast </a:t>
            </a:r>
            <a:r>
              <a:rPr lang="en-US" sz="2800" b="1" dirty="0" smtClean="0">
                <a:latin typeface="+mj-lt"/>
              </a:rPr>
              <a:t>Lex</a:t>
            </a:r>
            <a:r>
              <a:rPr lang="en-US" sz="2800" dirty="0" smtClean="0">
                <a:latin typeface="+mj-lt"/>
              </a:rPr>
              <a:t>ical Analyzer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Inspired by the original </a:t>
            </a:r>
            <a:r>
              <a:rPr lang="en-US" sz="2800" b="1" dirty="0" smtClean="0">
                <a:latin typeface="+mj-lt"/>
              </a:rPr>
              <a:t>flex</a:t>
            </a:r>
            <a:r>
              <a:rPr lang="en-US" sz="2800" dirty="0" smtClean="0">
                <a:latin typeface="+mj-lt"/>
              </a:rPr>
              <a:t> project (written in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Accepts an input file with tokens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Generates Java code with a scanning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This scanning AP</a:t>
            </a:r>
            <a:r>
              <a:rPr lang="en-US" sz="2800" b="1" dirty="0" smtClean="0">
                <a:latin typeface="+mj-lt"/>
              </a:rPr>
              <a:t>I </a:t>
            </a:r>
            <a:r>
              <a:rPr lang="en-US" sz="2800" dirty="0" smtClean="0">
                <a:latin typeface="+mj-lt"/>
              </a:rPr>
              <a:t>reads the input and returns: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he type of the read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 an error…</a:t>
            </a:r>
          </a:p>
        </p:txBody>
      </p:sp>
    </p:spTree>
    <p:extLst>
      <p:ext uri="{BB962C8B-B14F-4D97-AF65-F5344CB8AC3E}">
        <p14:creationId xmlns:p14="http://schemas.microsoft.com/office/powerpoint/2010/main" val="22961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965806" y="1791855"/>
            <a:ext cx="2839889" cy="1739152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 </a:t>
            </a:r>
            <a:r>
              <a:rPr lang="en-US" sz="2800" dirty="0">
                <a:solidFill>
                  <a:sysClr val="windowText" lastClr="000000"/>
                </a:solidFill>
                <a:latin typeface="+mj-lt"/>
              </a:rPr>
              <a:t>d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efinitions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+mj-lt"/>
              </a:rPr>
              <a:t>Input.lex</a:t>
            </a:r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14978" y="4486683"/>
            <a:ext cx="3741543" cy="1766335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Auto generated code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(Output.java)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6110734" y="3875881"/>
            <a:ext cx="550029" cy="26125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%%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8" name="Right Brace 7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ser code</a:t>
            </a:r>
            <a:endParaRPr lang="en-US" sz="28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declarations</a:t>
            </a:r>
            <a:endParaRPr lang="en-US" sz="28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rules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40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%%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Pasted to the generated file</a:t>
            </a:r>
          </a:p>
        </p:txBody>
      </p:sp>
      <p:sp>
        <p:nvSpPr>
          <p:cNvPr id="14" name="Right Brace 13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ser code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declarations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rules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05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%%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Pasted to the generated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3307" y="3341831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Macro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a regex for each token</a:t>
            </a:r>
          </a:p>
        </p:txBody>
      </p:sp>
      <p:sp>
        <p:nvSpPr>
          <p:cNvPr id="14" name="Right Brace 13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</a:t>
            </a: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ser code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declarations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rules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78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%%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Pasted to the generated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3307" y="3341831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Macro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Define a regex for each token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3306" y="4744511"/>
            <a:ext cx="65165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following holds: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Current lexical state is &lt;STATE&gt;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&lt;REGEX&gt; is matched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Then execute the action code</a:t>
            </a:r>
          </a:p>
        </p:txBody>
      </p:sp>
      <p:sp>
        <p:nvSpPr>
          <p:cNvPr id="17" name="Right Brace 16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</a:t>
            </a: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ser code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declarations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rules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70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want 2 kind of tokens: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Everything else is rejected…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3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Backend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Intermediate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Can’t be executed yet…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Machine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Executed on a real hardware</a:t>
            </a:r>
          </a:p>
        </p:txBody>
      </p:sp>
    </p:spTree>
    <p:extLst>
      <p:ext uri="{BB962C8B-B14F-4D97-AF65-F5344CB8AC3E}">
        <p14:creationId xmlns:p14="http://schemas.microsoft.com/office/powerpoint/2010/main" val="3252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User code: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%{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private </a:t>
            </a:r>
            <a:r>
              <a:rPr lang="en-US" sz="2800" dirty="0">
                <a:latin typeface="+mj-lt"/>
              </a:rPr>
              <a:t>Symbol symbol(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type) {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new Symbol(type, </a:t>
            </a:r>
            <a:r>
              <a:rPr lang="en-US" sz="2800" dirty="0" err="1">
                <a:latin typeface="+mj-lt"/>
              </a:rPr>
              <a:t>yyline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yycolumn</a:t>
            </a:r>
            <a:r>
              <a:rPr lang="en-US" sz="2800" dirty="0" smtClean="0">
                <a:latin typeface="+mj-lt"/>
              </a:rPr>
              <a:t>); </a:t>
            </a:r>
          </a:p>
          <a:p>
            <a:r>
              <a:rPr lang="en-US" sz="2800" dirty="0" smtClean="0">
                <a:latin typeface="+mj-lt"/>
              </a:rPr>
              <a:t>}  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getLine</a:t>
            </a:r>
            <a:r>
              <a:rPr lang="en-US" sz="2800" dirty="0">
                <a:latin typeface="+mj-lt"/>
              </a:rPr>
              <a:t>() { return </a:t>
            </a:r>
            <a:r>
              <a:rPr lang="en-US" sz="2800" dirty="0" err="1">
                <a:latin typeface="+mj-lt"/>
              </a:rPr>
              <a:t>yyline</a:t>
            </a:r>
            <a:r>
              <a:rPr lang="en-US" sz="2800" dirty="0">
                <a:latin typeface="+mj-lt"/>
              </a:rPr>
              <a:t> + 1; } 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getTokenStartPosition</a:t>
            </a:r>
            <a:r>
              <a:rPr lang="en-US" sz="2800" dirty="0">
                <a:latin typeface="+mj-lt"/>
              </a:rPr>
              <a:t>() { return </a:t>
            </a:r>
            <a:r>
              <a:rPr lang="en-US" sz="2800" dirty="0" err="1">
                <a:latin typeface="+mj-lt"/>
              </a:rPr>
              <a:t>yycolumn</a:t>
            </a:r>
            <a:r>
              <a:rPr lang="en-US" sz="2800" dirty="0">
                <a:latin typeface="+mj-lt"/>
              </a:rPr>
              <a:t> + 1; }    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18669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Declarations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A = a</a:t>
            </a:r>
          </a:p>
          <a:p>
            <a:r>
              <a:rPr lang="en-US" sz="2800" dirty="0">
                <a:latin typeface="+mj-lt"/>
              </a:rPr>
              <a:t>B_STAR = b*</a:t>
            </a:r>
          </a:p>
        </p:txBody>
      </p:sp>
    </p:spTree>
    <p:extLst>
      <p:ext uri="{BB962C8B-B14F-4D97-AF65-F5344CB8AC3E}">
        <p14:creationId xmlns:p14="http://schemas.microsoft.com/office/powerpoint/2010/main" val="7039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Rules: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&lt;YYINITIAL&gt; {</a:t>
            </a:r>
          </a:p>
          <a:p>
            <a:r>
              <a:rPr lang="en-US" sz="2800" dirty="0">
                <a:latin typeface="+mj-lt"/>
              </a:rPr>
              <a:t>{A} { return symbol(</a:t>
            </a:r>
            <a:r>
              <a:rPr lang="en-US" sz="2800" dirty="0" err="1">
                <a:latin typeface="+mj-lt"/>
              </a:rPr>
              <a:t>TokenNames.A</a:t>
            </a:r>
            <a:r>
              <a:rPr lang="en-US" sz="2800" dirty="0">
                <a:latin typeface="+mj-lt"/>
              </a:rPr>
              <a:t>); }</a:t>
            </a:r>
          </a:p>
          <a:p>
            <a:r>
              <a:rPr lang="en-US" sz="2800" dirty="0">
                <a:latin typeface="+mj-lt"/>
              </a:rPr>
              <a:t>{B_STAR} { return symbol(</a:t>
            </a:r>
            <a:r>
              <a:rPr lang="en-US" sz="2800" dirty="0" err="1">
                <a:latin typeface="+mj-lt"/>
              </a:rPr>
              <a:t>TokenNames.B_STAR</a:t>
            </a:r>
            <a:r>
              <a:rPr lang="en-US" sz="2800" dirty="0">
                <a:latin typeface="+mj-lt"/>
              </a:rPr>
              <a:t>); }</a:t>
            </a:r>
          </a:p>
          <a:p>
            <a:r>
              <a:rPr lang="en-US" sz="2800" dirty="0">
                <a:latin typeface="+mj-lt"/>
              </a:rPr>
              <a:t>&lt;&lt;EOF&gt;&gt; { return symbol(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>
                <a:latin typeface="+mj-lt"/>
              </a:rPr>
              <a:t>);}</a:t>
            </a: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8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A 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B_STAR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b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*</a:t>
            </a:r>
          </a:p>
          <a:p>
            <a:r>
              <a:rPr lang="en-US" sz="2200" dirty="0" smtClean="0">
                <a:latin typeface="+mj-lt"/>
              </a:rPr>
              <a:t>%% 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{A}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B_STAR}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TokenNames.B_STAR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}</a:t>
            </a:r>
            <a:endParaRPr lang="en-US" sz="22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);}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4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smtClean="0">
                <a:latin typeface="+mj-lt"/>
              </a:rPr>
              <a:t>1;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B_STAR</a:t>
            </a:r>
            <a:r>
              <a:rPr lang="en-US" sz="2800" dirty="0">
                <a:latin typeface="+mj-lt"/>
              </a:rPr>
              <a:t> = 2;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4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Main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l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fileReader</a:t>
            </a:r>
            <a:r>
              <a:rPr lang="en-US" sz="2800" dirty="0" smtClean="0">
                <a:latin typeface="+mj-lt"/>
              </a:rPr>
              <a:t>); // auto-generated </a:t>
            </a:r>
            <a:r>
              <a:rPr lang="en-US" sz="2800" dirty="0" err="1" smtClean="0">
                <a:latin typeface="+mj-lt"/>
              </a:rPr>
              <a:t>lexer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Symbol s </a:t>
            </a:r>
            <a:r>
              <a:rPr lang="en-US" sz="2800" dirty="0"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()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while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s.sym</a:t>
            </a:r>
            <a:r>
              <a:rPr lang="en-US" sz="2800" dirty="0">
                <a:latin typeface="+mj-lt"/>
              </a:rPr>
              <a:t> != 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("[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); 	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l.getLine</a:t>
            </a:r>
            <a:r>
              <a:rPr lang="en-US" sz="2800" dirty="0">
                <a:latin typeface="+mj-lt"/>
              </a:rPr>
              <a:t>() + </a:t>
            </a:r>
            <a:r>
              <a:rPr lang="en-US" sz="2800" dirty="0" smtClean="0">
                <a:latin typeface="+mj-lt"/>
              </a:rPr>
              <a:t>",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" + </a:t>
            </a:r>
            <a:r>
              <a:rPr lang="en-US" sz="2800" dirty="0" err="1" smtClean="0">
                <a:latin typeface="+mj-lt"/>
              </a:rPr>
              <a:t>l.getTokenStartPosition</a:t>
            </a:r>
            <a:r>
              <a:rPr lang="en-US" sz="2800" dirty="0">
                <a:latin typeface="+mj-lt"/>
              </a:rPr>
              <a:t>); 	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("]:");		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s.sym</a:t>
            </a:r>
            <a:r>
              <a:rPr lang="en-US" sz="2800" dirty="0" smtClean="0">
                <a:latin typeface="+mj-lt"/>
              </a:rPr>
              <a:t> + 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\</a:t>
            </a:r>
            <a:r>
              <a:rPr lang="en-US" sz="2800" dirty="0">
                <a:latin typeface="+mj-lt"/>
              </a:rPr>
              <a:t>n");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s </a:t>
            </a:r>
            <a:r>
              <a:rPr lang="en-US" sz="2800" dirty="0"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</a:t>
            </a:r>
            <a:r>
              <a:rPr lang="en-US" sz="2800" dirty="0">
                <a:latin typeface="+mj-lt"/>
              </a:rPr>
              <a:t>;		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            </a:t>
            </a:r>
          </a:p>
        </p:txBody>
      </p:sp>
    </p:spTree>
    <p:extLst>
      <p:ext uri="{BB962C8B-B14F-4D97-AF65-F5344CB8AC3E}">
        <p14:creationId xmlns:p14="http://schemas.microsoft.com/office/powerpoint/2010/main" val="20995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8041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[1,3]:1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[1,4]:2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13965" y="4547062"/>
            <a:ext cx="41896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i="1" dirty="0">
                <a:latin typeface="+mj-lt"/>
              </a:rPr>
              <a:t>Format:</a:t>
            </a:r>
            <a:r>
              <a:rPr lang="en-US" sz="2800" b="1" dirty="0">
                <a:latin typeface="+mj-lt"/>
              </a:rPr>
              <a:t> [</a:t>
            </a:r>
            <a:r>
              <a:rPr lang="en-US" sz="2800" b="1" dirty="0" err="1">
                <a:latin typeface="+mj-lt"/>
              </a:rPr>
              <a:t>line,column</a:t>
            </a:r>
            <a:r>
              <a:rPr lang="en-US" sz="2800" b="1" dirty="0">
                <a:latin typeface="+mj-lt"/>
              </a:rPr>
              <a:t>]:&lt;</a:t>
            </a:r>
            <a:r>
              <a:rPr lang="en-US" sz="2800" b="1" dirty="0" err="1">
                <a:latin typeface="+mj-lt"/>
              </a:rPr>
              <a:t>token_type</a:t>
            </a:r>
            <a:r>
              <a:rPr lang="en-US" sz="2800" b="1" dirty="0">
                <a:latin typeface="+mj-lt"/>
              </a:rPr>
              <a:t>&gt;</a:t>
            </a: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59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8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84517"/>
            <a:ext cx="3873731" cy="2601883"/>
          </a:xfrm>
          <a:prstGeom prst="roundRect">
            <a:avLst>
              <a:gd name="adj" fmla="val 6763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Exception in …</a:t>
            </a:r>
          </a:p>
        </p:txBody>
      </p:sp>
    </p:spTree>
    <p:extLst>
      <p:ext uri="{BB962C8B-B14F-4D97-AF65-F5344CB8AC3E}">
        <p14:creationId xmlns:p14="http://schemas.microsoft.com/office/powerpoint/2010/main" val="16342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3451</TotalTime>
  <Words>2624</Words>
  <Application>Microsoft Office PowerPoint</Application>
  <PresentationFormat>Widescreen</PresentationFormat>
  <Paragraphs>1302</Paragraphs>
  <Slides>139</Slides>
  <Notes>131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139</vt:i4>
      </vt:variant>
    </vt:vector>
  </HeadingPairs>
  <TitlesOfParts>
    <vt:vector size="145" baseType="lpstr">
      <vt:lpstr>Arial</vt:lpstr>
      <vt:lpstr>Calibri</vt:lpstr>
      <vt:lpstr>Calibri Light</vt:lpstr>
      <vt:lpstr>Cambria Math</vt:lpstr>
      <vt:lpstr>Courier New</vt:lpstr>
      <vt:lpstr>Retrospect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399</cp:revision>
  <dcterms:created xsi:type="dcterms:W3CDTF">2019-10-24T09:01:20Z</dcterms:created>
  <dcterms:modified xsi:type="dcterms:W3CDTF">2021-10-20T15:38:38Z</dcterms:modified>
</cp:coreProperties>
</file>