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69"/>
  </p:notesMasterIdLst>
  <p:sldIdLst>
    <p:sldId id="417" r:id="rId2"/>
    <p:sldId id="415" r:id="rId3"/>
    <p:sldId id="416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2" r:id="rId17"/>
    <p:sldId id="433" r:id="rId18"/>
    <p:sldId id="430" r:id="rId19"/>
    <p:sldId id="431" r:id="rId20"/>
    <p:sldId id="434" r:id="rId21"/>
    <p:sldId id="435" r:id="rId22"/>
    <p:sldId id="260" r:id="rId23"/>
    <p:sldId id="436" r:id="rId24"/>
    <p:sldId id="437" r:id="rId25"/>
    <p:sldId id="438" r:id="rId26"/>
    <p:sldId id="439" r:id="rId27"/>
    <p:sldId id="440" r:id="rId28"/>
    <p:sldId id="441" r:id="rId29"/>
    <p:sldId id="442" r:id="rId30"/>
    <p:sldId id="443" r:id="rId31"/>
    <p:sldId id="346" r:id="rId32"/>
    <p:sldId id="445" r:id="rId33"/>
    <p:sldId id="446" r:id="rId34"/>
    <p:sldId id="447" r:id="rId35"/>
    <p:sldId id="448" r:id="rId36"/>
    <p:sldId id="449" r:id="rId37"/>
    <p:sldId id="450" r:id="rId38"/>
    <p:sldId id="451" r:id="rId39"/>
    <p:sldId id="452" r:id="rId40"/>
    <p:sldId id="453" r:id="rId41"/>
    <p:sldId id="454" r:id="rId42"/>
    <p:sldId id="455" r:id="rId43"/>
    <p:sldId id="456" r:id="rId44"/>
    <p:sldId id="457" r:id="rId45"/>
    <p:sldId id="458" r:id="rId46"/>
    <p:sldId id="459" r:id="rId47"/>
    <p:sldId id="460" r:id="rId48"/>
    <p:sldId id="461" r:id="rId49"/>
    <p:sldId id="462" r:id="rId50"/>
    <p:sldId id="464" r:id="rId51"/>
    <p:sldId id="463" r:id="rId52"/>
    <p:sldId id="466" r:id="rId53"/>
    <p:sldId id="472" r:id="rId54"/>
    <p:sldId id="467" r:id="rId55"/>
    <p:sldId id="469" r:id="rId56"/>
    <p:sldId id="470" r:id="rId57"/>
    <p:sldId id="471" r:id="rId58"/>
    <p:sldId id="473" r:id="rId59"/>
    <p:sldId id="474" r:id="rId60"/>
    <p:sldId id="475" r:id="rId61"/>
    <p:sldId id="476" r:id="rId62"/>
    <p:sldId id="477" r:id="rId63"/>
    <p:sldId id="478" r:id="rId64"/>
    <p:sldId id="479" r:id="rId65"/>
    <p:sldId id="480" r:id="rId66"/>
    <p:sldId id="481" r:id="rId67"/>
    <p:sldId id="482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5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5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5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0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7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35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35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35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50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69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2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14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8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1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6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Top Down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8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a[10.0];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6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a[10.0];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24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22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z;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6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((((8))));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6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g()++;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43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g()++;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359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(((03))), …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(((03))), …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Is there a DFA/NFA that accepts the language?</a:t>
            </a:r>
          </a:p>
          <a:p>
            <a:r>
              <a:rPr lang="en-US" sz="2800" b="1" dirty="0" smtClean="0">
                <a:latin typeface="+mj-lt"/>
              </a:rPr>
              <a:t>Is there a regular expression the accepts the language?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83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is </a:t>
                </a:r>
                <a:r>
                  <a:rPr lang="en-US" sz="2800" b="1" dirty="0" smtClean="0">
                    <a:latin typeface="+mj-lt"/>
                  </a:rPr>
                  <a:t>not regular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There is no DFA that accepts it</a:t>
                </a:r>
              </a:p>
              <a:p>
                <a:r>
                  <a:rPr lang="en-US" sz="2800" dirty="0" smtClean="0">
                    <a:latin typeface="+mj-lt"/>
                  </a:rPr>
                  <a:t>Proof: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it has a DFA, the we have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Consider the input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77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that 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left parentheses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 time we read (, we need to change to a new state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need to act differently if we saw 4 parentheses or 10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we have only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states…</a:t>
                </a: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</a:t>
                </a:r>
                <a:r>
                  <a:rPr lang="en-US" sz="2800" dirty="0">
                    <a:latin typeface="+mj-lt"/>
                  </a:rPr>
                  <a:t>set of </a:t>
                </a:r>
                <a:r>
                  <a:rPr lang="en-US" sz="2800" dirty="0" smtClean="0">
                    <a:latin typeface="+mj-lt"/>
                  </a:rPr>
                  <a:t>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and a set of non-terminals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Production rules of the form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+mj-lt"/>
                      </a:rPr>
                      <m:t>𝐴</m:t>
                    </m:r>
                    <m:r>
                      <a:rPr lang="en-US" sz="2800" i="1" dirty="0">
                        <a:latin typeface="+mj-lt"/>
                      </a:rPr>
                      <m:t>→</m:t>
                    </m:r>
                    <m:sSub>
                      <m:sSubPr>
                        <m:ctrlPr>
                          <a:rPr lang="en-US" sz="2800" b="0" i="1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+mj-lt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+mj-lt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+mj-lt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+mj-lt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+mj-lt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+mj-lt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+mj-lt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latin typeface="+mj-lt"/>
                      </a:rPr>
                      <m:t> 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+mj-lt"/>
                          </a:rPr>
                          <m:t>𝐴</m:t>
                        </m:r>
                        <m:r>
                          <a:rPr lang="en-US" sz="2800" b="0" i="1" dirty="0" smtClean="0">
                            <a:latin typeface="+mj-lt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+mj-lt"/>
                          </a:rPr>
                          <m:t>𝑉</m:t>
                        </m:r>
                        <m:r>
                          <a:rPr lang="en-US" sz="2800" b="0" i="1" dirty="0" smtClean="0">
                            <a:latin typeface="+mj-lt"/>
                          </a:rPr>
                          <m:t>, </m:t>
                        </m:r>
                        <m:r>
                          <a:rPr lang="en-US" sz="2800" b="0" i="1" dirty="0" smtClean="0">
                            <a:latin typeface="+mj-lt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+mj-lt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latin typeface="+mj-lt"/>
                      </a:rPr>
                      <m:t>∈</m:t>
                    </m:r>
                    <m:r>
                      <a:rPr lang="en-US" sz="2800" b="0" i="1" dirty="0" smtClean="0">
                        <a:latin typeface="+mj-lt"/>
                      </a:rPr>
                      <m:t>𝑇</m:t>
                    </m:r>
                    <m:r>
                      <a:rPr lang="en-US" sz="2800" b="0" i="1" dirty="0" smtClean="0">
                        <a:latin typeface="+mj-lt"/>
                      </a:rPr>
                      <m:t>∪</m:t>
                    </m:r>
                    <m:r>
                      <a:rPr lang="en-US" sz="2800" b="0" i="1" dirty="0" smtClean="0">
                        <a:latin typeface="+mj-lt"/>
                      </a:rPr>
                      <m:t>𝑉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Starting rule: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+mj-lt"/>
                      </a:rPr>
                      <m:t>𝑆</m:t>
                    </m:r>
                    <m:r>
                      <a:rPr lang="en-US" sz="2800" i="1" dirty="0">
                        <a:latin typeface="+mj-lt"/>
                      </a:rPr>
                      <m:t>→</m:t>
                    </m:r>
                    <m:sSub>
                      <m:sSubPr>
                        <m:ctrlPr>
                          <a:rPr lang="en-US" sz="2800" i="1" dirty="0">
                            <a:latin typeface="+mj-lt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+mj-lt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+mj-lt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latin typeface="+mj-lt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+mj-lt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+mj-lt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+mj-lt"/>
                      </a:rPr>
                      <m:t>…</m:t>
                    </m:r>
                    <m:sSub>
                      <m:sSubPr>
                        <m:ctrlPr>
                          <a:rPr lang="en-US" sz="2800" i="1" dirty="0">
                            <a:latin typeface="+mj-lt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+mj-lt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+mj-lt"/>
                          </a:rPr>
                          <m:t>𝑛</m:t>
                        </m:r>
                      </m:sub>
                    </m:sSub>
                    <m:r>
                      <a:rPr lang="en-US" sz="2800" i="1" dirty="0">
                        <a:latin typeface="+mj-lt"/>
                      </a:rPr>
                      <m:t> 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  <a:p>
                <a:endParaRPr lang="en-US" sz="2800" i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082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9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2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𝑎𝑐𝑏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𝑎𝑎𝑐𝑏𝑏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𝑎𝑎𝑎𝑐𝑏𝑏𝑏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7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Is the language of </a:t>
            </a:r>
            <a:r>
              <a:rPr lang="en-US" sz="2800" b="1" dirty="0" smtClean="0">
                <a:latin typeface="+mj-lt"/>
              </a:rPr>
              <a:t>balanced parentheses</a:t>
            </a:r>
            <a:r>
              <a:rPr lang="en-US" sz="2800" dirty="0" smtClean="0">
                <a:latin typeface="+mj-lt"/>
              </a:rPr>
              <a:t> has a CFG?</a:t>
            </a:r>
          </a:p>
        </p:txBody>
      </p:sp>
    </p:spTree>
    <p:extLst>
      <p:ext uri="{BB962C8B-B14F-4D97-AF65-F5344CB8AC3E}">
        <p14:creationId xmlns:p14="http://schemas.microsoft.com/office/powerpoint/2010/main" val="12039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language of </a:t>
                </a:r>
                <a:r>
                  <a:rPr lang="en-US" sz="2800" b="1" dirty="0" smtClean="0">
                    <a:latin typeface="+mj-lt"/>
                  </a:rPr>
                  <a:t>balanced parentheses</a:t>
                </a:r>
                <a:r>
                  <a:rPr lang="en-US" sz="2800" dirty="0" smtClean="0">
                    <a:latin typeface="+mj-lt"/>
                  </a:rPr>
                  <a:t> has a CFG?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1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2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1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((((8))));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4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which are </a:t>
            </a:r>
            <a:r>
              <a:rPr lang="en-US" sz="2800" b="1" dirty="0">
                <a:latin typeface="+mj-lt"/>
              </a:rPr>
              <a:t>has 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  <a:p>
            <a:r>
              <a:rPr lang="en-US" sz="2800" dirty="0">
                <a:latin typeface="+mj-lt"/>
              </a:rPr>
              <a:t>Is it possible to have </a:t>
            </a:r>
            <a:r>
              <a:rPr lang="en-US" sz="2800" b="1" dirty="0">
                <a:latin typeface="+mj-lt"/>
              </a:rPr>
              <a:t>multiple</a:t>
            </a:r>
            <a:r>
              <a:rPr lang="en-US" sz="2800" dirty="0">
                <a:latin typeface="+mj-lt"/>
              </a:rPr>
              <a:t> CFG describing the </a:t>
            </a:r>
            <a:r>
              <a:rPr lang="en-US" sz="2800" dirty="0" smtClean="0">
                <a:latin typeface="+mj-lt"/>
              </a:rPr>
              <a:t>same?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0755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Definition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Some languages has a predictive parser: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determine the production rule according to the current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begin we the start symbol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From the top…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of balanced parentheses: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→0 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1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2 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b="1" dirty="0" smtClean="0">
                    <a:latin typeface="+mj-lt"/>
                  </a:rPr>
                  <a:t>has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a predictive </a:t>
                </a:r>
                <a:r>
                  <a:rPr lang="en-US" sz="2800" dirty="0" smtClean="0">
                    <a:latin typeface="+mj-lt"/>
                  </a:rPr>
                  <a:t>parser.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1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38178"/>
            <a:ext cx="46997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INT: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L_PAREN: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default: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143" y="1540776"/>
            <a:ext cx="566123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expected)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(token ==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token =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lexer.next_token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‘(‘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‘7‘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‘)‘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50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p</a:t>
            </a:r>
            <a:r>
              <a:rPr lang="en-US" sz="2800" dirty="0" err="1" smtClean="0">
                <a:latin typeface="+mj-lt"/>
              </a:rPr>
              <a:t>arse_S</a:t>
            </a:r>
            <a:endParaRPr lang="en-US" sz="2800" dirty="0" smtClean="0">
              <a:latin typeface="+mj-lt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‘7’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‘)’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// error, expecting ‘)’</a:t>
            </a:r>
          </a:p>
        </p:txBody>
      </p:sp>
    </p:spTree>
    <p:extLst>
      <p:ext uri="{BB962C8B-B14F-4D97-AF65-F5344CB8AC3E}">
        <p14:creationId xmlns:p14="http://schemas.microsoft.com/office/powerpoint/2010/main" val="13917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 CFG for </a:t>
            </a: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 language with the 3 kinds of parentheses: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(), [], {}</a:t>
            </a:r>
            <a:endParaRPr lang="en-US" sz="2800" dirty="0"/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(([][]{}))[]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[()]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(({))</a:t>
            </a:r>
          </a:p>
        </p:txBody>
      </p:sp>
    </p:spTree>
    <p:extLst>
      <p:ext uri="{BB962C8B-B14F-4D97-AF65-F5344CB8AC3E}">
        <p14:creationId xmlns:p14="http://schemas.microsoft.com/office/powerpoint/2010/main" val="36442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CFG definition: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0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Language of Balanced Parentheses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4368" y="1524150"/>
            <a:ext cx="37105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L_PAREN: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L_BRACKET: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L_BRACE: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7120" y="1499211"/>
            <a:ext cx="56612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parse_S1() {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language with binary operators (+,-,*,/) and numbers: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(1+1)*(7/2)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2+1-7</a:t>
            </a:r>
          </a:p>
        </p:txBody>
      </p:sp>
    </p:spTree>
    <p:extLst>
      <p:ext uri="{BB962C8B-B14F-4D97-AF65-F5344CB8AC3E}">
        <p14:creationId xmlns:p14="http://schemas.microsoft.com/office/powerpoint/2010/main" val="20177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((((8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08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2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Will predictive parsing work here?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8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There is no predictive parser which can handle the previous CFG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Why?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the first token was 5, we can’t predict the right rule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It can be 5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also can be 5+8 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0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Why it happens?</a:t>
                </a: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In the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itself appears on the </a:t>
                </a:r>
                <a:r>
                  <a:rPr lang="en-US" sz="2800" b="1" dirty="0" smtClean="0">
                    <a:latin typeface="+mj-lt"/>
                  </a:rPr>
                  <a:t>left side </a:t>
                </a:r>
                <a:r>
                  <a:rPr lang="en-US" sz="2800" dirty="0" smtClean="0">
                    <a:latin typeface="+mj-lt"/>
                  </a:rPr>
                  <a:t>of the alternative</a:t>
                </a: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we still want a predictive parser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Need to </a:t>
                </a:r>
                <a:r>
                  <a:rPr lang="en-US" sz="2800" b="1" dirty="0" smtClean="0">
                    <a:latin typeface="+mj-lt"/>
                  </a:rPr>
                  <a:t>eliminate</a:t>
                </a:r>
                <a:r>
                  <a:rPr lang="en-US" sz="2800" dirty="0" smtClean="0">
                    <a:latin typeface="+mj-lt"/>
                  </a:rPr>
                  <a:t> left recursion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0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Then the language contains: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0" lvl="1"/>
                <a:r>
                  <a:rPr lang="en-US" sz="2800" dirty="0">
                    <a:latin typeface="+mj-lt"/>
                  </a:rPr>
                  <a:t>Define an alternative CFG</a:t>
                </a:r>
                <a:r>
                  <a:rPr lang="en-US" sz="2800" dirty="0" smtClean="0">
                    <a:latin typeface="+mj-lt"/>
                  </a:rPr>
                  <a:t>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0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In general, 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… 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pPr marL="0" lvl="1"/>
                <a:r>
                  <a:rPr lang="en-US" sz="2800" dirty="0" smtClean="0">
                    <a:latin typeface="+mj-lt"/>
                  </a:rPr>
                  <a:t>We will rewrite as follows: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3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resulting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TODO: Code snippet?</a:t>
            </a:r>
          </a:p>
        </p:txBody>
      </p:sp>
    </p:spTree>
    <p:extLst>
      <p:ext uri="{BB962C8B-B14F-4D97-AF65-F5344CB8AC3E}">
        <p14:creationId xmlns:p14="http://schemas.microsoft.com/office/powerpoint/2010/main" val="189782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((((8);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CFG vs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may hove more the one CFG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might have a language which 2 CFG’s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One has a predictive parser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other one doesn’t</a:t>
            </a:r>
            <a:r>
              <a:rPr lang="en-US" sz="2800" dirty="0" smtClean="0">
                <a:latin typeface="+mj-lt"/>
              </a:rPr>
              <a:t>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42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Definitions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</a:t>
            </a:r>
            <a:r>
              <a:rPr lang="en-US" sz="2800" dirty="0" smtClean="0">
                <a:latin typeface="+mj-lt"/>
              </a:rPr>
              <a:t>grammar that </a:t>
            </a:r>
            <a:r>
              <a:rPr lang="en-US" sz="2800" dirty="0">
                <a:latin typeface="+mj-lt"/>
              </a:rPr>
              <a:t>has a predictive parser is called LL(1)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that has LL(1) </a:t>
            </a:r>
            <a:r>
              <a:rPr lang="en-US" sz="2800" dirty="0" smtClean="0">
                <a:latin typeface="+mj-lt"/>
              </a:rPr>
              <a:t>grammar </a:t>
            </a:r>
            <a:r>
              <a:rPr lang="en-US" sz="2800" dirty="0" smtClean="0">
                <a:latin typeface="+mj-lt"/>
              </a:rPr>
              <a:t>is called LL(1</a:t>
            </a:r>
            <a:r>
              <a:rPr lang="en-US" sz="2800" dirty="0" smtClean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479855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the expression 8 * 4 + 3: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𝑁𝑇𝑇</m:t>
                    </m:r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𝑁𝑇𝑇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4798558" cy="2677656"/>
              </a:xfrm>
              <a:prstGeom prst="rect">
                <a:avLst/>
              </a:prstGeom>
              <a:blipFill>
                <a:blip r:embed="rId2"/>
                <a:stretch>
                  <a:fillRect l="-2668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4798558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the expression 8 * 4 + 3: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𝑁𝑇𝑇</m:t>
                    </m:r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𝑁𝑇𝑇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Is that what we expect to </a:t>
                </a:r>
                <a:r>
                  <a:rPr lang="en-US" sz="2800" b="1" dirty="0">
                    <a:latin typeface="+mj-lt"/>
                  </a:rPr>
                  <a:t>h</a:t>
                </a:r>
                <a:r>
                  <a:rPr lang="en-US" sz="2800" b="1" dirty="0" smtClean="0">
                    <a:latin typeface="+mj-lt"/>
                  </a:rPr>
                  <a:t>ave?</a:t>
                </a:r>
                <a:endParaRPr 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4798558" cy="3539430"/>
              </a:xfrm>
              <a:prstGeom prst="rect">
                <a:avLst/>
              </a:prstGeom>
              <a:blipFill>
                <a:blip r:embed="rId2"/>
                <a:stretch>
                  <a:fillRect l="-2668" t="-1721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9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Our CFG does not contain information about </a:t>
            </a:r>
            <a:r>
              <a:rPr lang="en-US" sz="2800" b="1" dirty="0" smtClean="0">
                <a:latin typeface="+mj-lt"/>
              </a:rPr>
              <a:t>operator precedence!</a:t>
            </a:r>
            <a:endParaRPr lang="en-US" sz="28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expression 8 * 4 + 3 is interpreted as 8 * (4 + 3)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find another grammar…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75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blipFill>
                <a:blip r:embed="rId2"/>
                <a:stretch>
                  <a:fillRect l="-1309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After eliminating </a:t>
                </a:r>
                <a:r>
                  <a:rPr lang="en-US" sz="2800" b="1" dirty="0" smtClean="0">
                    <a:latin typeface="+mj-lt"/>
                  </a:rPr>
                  <a:t>left recursion</a:t>
                </a:r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blipFill>
                <a:blip r:embed="rId2"/>
                <a:stretch>
                  <a:fillRect l="-1309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4" y="1529866"/>
            <a:ext cx="7738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the new CFG, the derivation tree for 8 * 4 + 3:</a:t>
            </a:r>
          </a:p>
        </p:txBody>
      </p:sp>
      <p:sp>
        <p:nvSpPr>
          <p:cNvPr id="29" name="Oval 28"/>
          <p:cNvSpPr/>
          <p:nvPr/>
        </p:nvSpPr>
        <p:spPr>
          <a:xfrm>
            <a:off x="5784724" y="219062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S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003029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02093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S’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34" name="Straight Arrow Connector 33"/>
          <p:cNvCxnSpPr>
            <a:stCxn id="29" idx="2"/>
            <a:endCxn id="32" idx="0"/>
          </p:cNvCxnSpPr>
          <p:nvPr/>
        </p:nvCxnSpPr>
        <p:spPr>
          <a:xfrm flipH="1">
            <a:off x="4318913" y="2532172"/>
            <a:ext cx="1465811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6"/>
            <a:endCxn id="33" idx="0"/>
          </p:cNvCxnSpPr>
          <p:nvPr/>
        </p:nvCxnSpPr>
        <p:spPr>
          <a:xfrm>
            <a:off x="6416491" y="2532172"/>
            <a:ext cx="1301486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572244" y="376468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+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02093" y="377281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2798" y="378408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S’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0" idx="0"/>
          </p:cNvCxnSpPr>
          <p:nvPr/>
        </p:nvCxnSpPr>
        <p:spPr>
          <a:xfrm flipH="1">
            <a:off x="6888128" y="3404422"/>
            <a:ext cx="606485" cy="36026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43" idx="0"/>
          </p:cNvCxnSpPr>
          <p:nvPr/>
        </p:nvCxnSpPr>
        <p:spPr>
          <a:xfrm>
            <a:off x="7941340" y="3404422"/>
            <a:ext cx="627342" cy="37966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41" idx="0"/>
          </p:cNvCxnSpPr>
          <p:nvPr/>
        </p:nvCxnSpPr>
        <p:spPr>
          <a:xfrm>
            <a:off x="7717977" y="3504458"/>
            <a:ext cx="0" cy="26835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27255" y="46234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F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868306" y="463475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54" name="Straight Arrow Connector 53"/>
          <p:cNvCxnSpPr>
            <a:stCxn id="41" idx="3"/>
            <a:endCxn id="52" idx="0"/>
          </p:cNvCxnSpPr>
          <p:nvPr/>
        </p:nvCxnSpPr>
        <p:spPr>
          <a:xfrm flipH="1">
            <a:off x="7243139" y="4355868"/>
            <a:ext cx="251474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5"/>
            <a:endCxn id="53" idx="0"/>
          </p:cNvCxnSpPr>
          <p:nvPr/>
        </p:nvCxnSpPr>
        <p:spPr>
          <a:xfrm>
            <a:off x="7941340" y="4355868"/>
            <a:ext cx="242850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922944" y="54822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3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77" name="Straight Arrow Connector 76"/>
          <p:cNvCxnSpPr>
            <a:stCxn id="52" idx="4"/>
            <a:endCxn id="76" idx="0"/>
          </p:cNvCxnSpPr>
          <p:nvPr/>
        </p:nvCxnSpPr>
        <p:spPr>
          <a:xfrm flipH="1">
            <a:off x="7238828" y="5306574"/>
            <a:ext cx="4311" cy="17571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854304" y="363418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F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456093" y="367324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80" name="Straight Arrow Connector 79"/>
          <p:cNvCxnSpPr>
            <a:stCxn id="32" idx="3"/>
            <a:endCxn id="78" idx="7"/>
          </p:cNvCxnSpPr>
          <p:nvPr/>
        </p:nvCxnSpPr>
        <p:spPr>
          <a:xfrm flipH="1">
            <a:off x="3393551" y="3404422"/>
            <a:ext cx="701998" cy="329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5"/>
            <a:endCxn id="79" idx="0"/>
          </p:cNvCxnSpPr>
          <p:nvPr/>
        </p:nvCxnSpPr>
        <p:spPr>
          <a:xfrm>
            <a:off x="4542276" y="3404422"/>
            <a:ext cx="229701" cy="2688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854304" y="453029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3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84" name="Straight Arrow Connector 83"/>
          <p:cNvCxnSpPr>
            <a:stCxn id="78" idx="4"/>
            <a:endCxn id="83" idx="0"/>
          </p:cNvCxnSpPr>
          <p:nvPr/>
        </p:nvCxnSpPr>
        <p:spPr>
          <a:xfrm>
            <a:off x="3170188" y="4317273"/>
            <a:ext cx="0" cy="21302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666120" y="45358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*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456953" y="454401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F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5346674" y="455528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88" name="Straight Arrow Connector 87"/>
          <p:cNvCxnSpPr>
            <a:stCxn id="79" idx="3"/>
            <a:endCxn id="85" idx="0"/>
          </p:cNvCxnSpPr>
          <p:nvPr/>
        </p:nvCxnSpPr>
        <p:spPr>
          <a:xfrm flipH="1">
            <a:off x="3982004" y="4256298"/>
            <a:ext cx="566609" cy="27958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5"/>
            <a:endCxn id="87" idx="0"/>
          </p:cNvCxnSpPr>
          <p:nvPr/>
        </p:nvCxnSpPr>
        <p:spPr>
          <a:xfrm>
            <a:off x="4995340" y="4256298"/>
            <a:ext cx="667218" cy="29898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9" idx="4"/>
            <a:endCxn id="86" idx="0"/>
          </p:cNvCxnSpPr>
          <p:nvPr/>
        </p:nvCxnSpPr>
        <p:spPr>
          <a:xfrm>
            <a:off x="4771977" y="4356334"/>
            <a:ext cx="860" cy="18768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456093" y="550565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4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92" name="Straight Arrow Connector 91"/>
          <p:cNvCxnSpPr>
            <a:stCxn id="86" idx="4"/>
            <a:endCxn id="91" idx="0"/>
          </p:cNvCxnSpPr>
          <p:nvPr/>
        </p:nvCxnSpPr>
        <p:spPr>
          <a:xfrm flipH="1">
            <a:off x="4771977" y="5227102"/>
            <a:ext cx="860" cy="27855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Left recursion was an issue, are there other issues?</a:t>
                </a:r>
              </a:p>
              <a:p>
                <a:r>
                  <a:rPr lang="en-US" sz="2800" dirty="0" smtClean="0">
                    <a:latin typeface="+mj-lt"/>
                  </a:rPr>
                  <a:t>What about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blipFill>
                <a:blip r:embed="rId2"/>
                <a:stretch>
                  <a:fillRect l="-1197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3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+mj-lt"/>
                  </a:rPr>
                  <a:t>Rewrite</a:t>
                </a:r>
                <a:r>
                  <a:rPr lang="en-US" sz="2800" dirty="0" smtClean="0">
                    <a:latin typeface="+mj-lt"/>
                  </a:rPr>
                  <a:t> the original CFG: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To the following: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blipFill>
                <a:blip r:embed="rId2"/>
                <a:stretch>
                  <a:fillRect l="-119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0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5;;;;;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85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9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No!</a:t>
                </a:r>
                <a:endParaRPr 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blipFill>
                <a:blip r:embed="rId2"/>
                <a:stretch>
                  <a:fillRect l="-1197" t="-153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0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+mj-lt"/>
                      </a:rPr>
                      <m:t>𝑆</m:t>
                    </m:r>
                    <m:r>
                      <a:rPr lang="en-US" sz="2800" b="0" i="1" smtClean="0">
                        <a:latin typeface="+mj-lt"/>
                      </a:rPr>
                      <m:t>→</m:t>
                    </m:r>
                    <m:r>
                      <a:rPr lang="en-US" sz="2800" b="0" i="1" smtClean="0">
                        <a:latin typeface="+mj-lt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+mj-lt"/>
                      </a:rPr>
                      <m:t>𝐴</m:t>
                    </m:r>
                    <m:r>
                      <a:rPr lang="en-US" sz="2800" i="1">
                        <a:latin typeface="+mj-lt"/>
                      </a:rPr>
                      <m:t>→</m:t>
                    </m:r>
                    <m:r>
                      <a:rPr lang="en-US" sz="2800" i="1" smtClean="0">
                        <a:latin typeface="+mj-lt"/>
                      </a:rPr>
                      <m:t>𝑎</m:t>
                    </m:r>
                    <m:r>
                      <a:rPr lang="en-US" sz="2800" b="0" i="1" smtClean="0">
                        <a:latin typeface="+mj-lt"/>
                      </a:rPr>
                      <m:t> | </m:t>
                    </m:r>
                    <m:r>
                      <a:rPr lang="en-US" sz="2800" b="0" i="1" smtClean="0">
                        <a:latin typeface="+mj-lt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the first symbol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we can’t predict the right rule: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we choose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+mj-lt"/>
                      </a:rPr>
                      <m:t>𝐴</m:t>
                    </m:r>
                    <m:r>
                      <a:rPr lang="en-US" sz="2800" i="1">
                        <a:latin typeface="+mj-lt"/>
                      </a:rPr>
                      <m:t>→</m:t>
                    </m:r>
                    <m:r>
                      <a:rPr lang="en-US" sz="2800" b="0" i="1" smtClean="0">
                        <a:latin typeface="+mj-lt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If </a:t>
                </a:r>
                <a:r>
                  <a:rPr lang="en-US" sz="2800" dirty="0" smtClean="0">
                    <a:latin typeface="+mj-lt"/>
                  </a:rPr>
                  <a:t>we </a:t>
                </a:r>
                <a:r>
                  <a:rPr lang="en-US" sz="2800" dirty="0">
                    <a:latin typeface="+mj-lt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+mj-lt"/>
                      </a:rPr>
                      <m:t>𝐴</m:t>
                    </m:r>
                    <m:r>
                      <a:rPr lang="en-US" sz="2800" i="1">
                        <a:latin typeface="+mj-lt"/>
                      </a:rPr>
                      <m:t>→</m:t>
                    </m:r>
                    <m:r>
                      <a:rPr lang="en-US" sz="2800" b="0" i="1" smtClean="0">
                        <a:latin typeface="+mj-lt"/>
                      </a:rPr>
                      <m:t>𝜖</m:t>
                    </m:r>
                  </m:oMath>
                </a14:m>
                <a:r>
                  <a:rPr lang="en-US" sz="2800" dirty="0">
                    <a:latin typeface="+mj-lt"/>
                  </a:rPr>
                  <a:t>, then </a:t>
                </a:r>
                <a:r>
                  <a:rPr lang="en-US" sz="2800" dirty="0" smtClean="0">
                    <a:latin typeface="+mj-lt"/>
                  </a:rPr>
                  <a:t>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+mj-lt"/>
                      </a:rPr>
                      <m:t>𝑎</m:t>
                    </m:r>
                    <m:r>
                      <a:rPr lang="en-US" sz="2800" b="0" i="1" smtClean="0">
                        <a:latin typeface="+mj-lt"/>
                      </a:rPr>
                      <m:t>𝑎𝑏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endParaRPr 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blipFill>
                <a:blip r:embed="rId2"/>
                <a:stretch>
                  <a:fillRect l="-119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5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can substitute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with it’s possible alternatives</a:t>
                </a:r>
                <a:r>
                  <a:rPr lang="en-US" sz="2800" dirty="0">
                    <a:latin typeface="+mj-lt"/>
                  </a:rPr>
                  <a:t>.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original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+mj-lt"/>
                      </a:rPr>
                      <m:t>𝑆</m:t>
                    </m:r>
                    <m:r>
                      <a:rPr lang="en-US" sz="2800" b="0" i="1" smtClean="0">
                        <a:latin typeface="+mj-lt"/>
                      </a:rPr>
                      <m:t>→</m:t>
                    </m:r>
                    <m:r>
                      <a:rPr lang="en-US" sz="2800" b="0" i="1" smtClean="0">
                        <a:latin typeface="+mj-lt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+mj-lt"/>
                      </a:rPr>
                      <m:t>𝐴</m:t>
                    </m:r>
                    <m:r>
                      <a:rPr lang="en-US" sz="2800" i="1">
                        <a:latin typeface="+mj-lt"/>
                      </a:rPr>
                      <m:t>→</m:t>
                    </m:r>
                    <m:r>
                      <a:rPr lang="en-US" sz="2800" i="1" smtClean="0">
                        <a:latin typeface="+mj-lt"/>
                      </a:rPr>
                      <m:t>𝑎</m:t>
                    </m:r>
                    <m:r>
                      <a:rPr lang="en-US" sz="2800" b="0" i="1" smtClean="0">
                        <a:latin typeface="+mj-lt"/>
                      </a:rPr>
                      <m:t> | </m:t>
                    </m:r>
                    <m:r>
                      <a:rPr lang="en-US" sz="2800" b="0" i="1" smtClean="0">
                        <a:latin typeface="+mj-lt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</a:t>
                </a:r>
                <a:r>
                  <a:rPr lang="en-US" sz="2800" dirty="0" err="1" smtClean="0">
                    <a:latin typeface="+mj-lt"/>
                  </a:rPr>
                  <a:t>substituion</a:t>
                </a:r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endParaRPr lang="en-US" sz="2800" b="1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Are we done?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blipFill>
                <a:blip r:embed="rId2"/>
                <a:stretch>
                  <a:fillRect l="-1197" t="-1385" b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6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need to perform left factoring: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+mj-lt"/>
                      </a:rPr>
                      <m:t>𝑆</m:t>
                    </m:r>
                    <m:r>
                      <a:rPr lang="en-US" sz="2800" i="1">
                        <a:latin typeface="+mj-lt"/>
                      </a:rPr>
                      <m:t>→</m:t>
                    </m:r>
                    <m:r>
                      <a:rPr lang="en-US" sz="2800" i="1">
                        <a:latin typeface="+mj-lt"/>
                      </a:rPr>
                      <m:t>𝑎𝑏</m:t>
                    </m:r>
                  </m:oMath>
                </a14:m>
                <a:endParaRPr lang="en-US" sz="2800" i="1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+mj-lt"/>
                      </a:rPr>
                      <m:t>𝑆</m:t>
                    </m:r>
                    <m:r>
                      <a:rPr lang="en-US" sz="2800" i="1">
                        <a:latin typeface="+mj-lt"/>
                      </a:rPr>
                      <m:t>→</m:t>
                    </m:r>
                    <m:r>
                      <a:rPr lang="en-US" sz="2800" i="1">
                        <a:latin typeface="+mj-lt"/>
                      </a:rPr>
                      <m:t>𝑎</m:t>
                    </m:r>
                    <m:r>
                      <a:rPr lang="en-US" sz="2800" i="1">
                        <a:latin typeface="+mj-lt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left factoring: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+mj-lt"/>
                      </a:rPr>
                      <m:t>𝑆</m:t>
                    </m:r>
                    <m:r>
                      <a:rPr lang="en-US" sz="2800" i="1">
                        <a:latin typeface="+mj-lt"/>
                      </a:rPr>
                      <m:t>→</m:t>
                    </m:r>
                    <m:r>
                      <a:rPr lang="en-US" sz="2800" b="0" i="1" smtClean="0">
                        <a:latin typeface="+mj-lt"/>
                      </a:rPr>
                      <m:t>𝑎𝑋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+mj-lt"/>
                      </a:rPr>
                      <m:t>𝑋</m:t>
                    </m:r>
                    <m:r>
                      <a:rPr lang="en-US" sz="2800" i="1">
                        <a:latin typeface="+mj-lt"/>
                      </a:rPr>
                      <m:t>→</m:t>
                    </m:r>
                    <m:r>
                      <a:rPr lang="en-US" sz="2800" b="0" i="1" smtClean="0">
                        <a:latin typeface="+mj-lt"/>
                      </a:rPr>
                      <m:t>𝑏</m:t>
                    </m:r>
                    <m:r>
                      <a:rPr lang="en-US" sz="2800" b="0" i="1" smtClean="0">
                        <a:latin typeface="+mj-lt"/>
                      </a:rPr>
                      <m:t> | </m:t>
                    </m:r>
                    <m:r>
                      <a:rPr lang="en-US" sz="2800" i="1">
                        <a:latin typeface="+mj-lt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7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an LL(1) Parser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3" y="1529865"/>
            <a:ext cx="106913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Some of the common issues: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Nullable</a:t>
            </a:r>
            <a:r>
              <a:rPr lang="en-US" sz="2800" dirty="0" smtClean="0">
                <a:latin typeface="+mj-lt"/>
              </a:rPr>
              <a:t> rules</a:t>
            </a:r>
          </a:p>
        </p:txBody>
      </p:sp>
    </p:spTree>
    <p:extLst>
      <p:ext uri="{BB962C8B-B14F-4D97-AF65-F5344CB8AC3E}">
        <p14:creationId xmlns:p14="http://schemas.microsoft.com/office/powerpoint/2010/main" val="40563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 is not always possible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following grammar can’t be fixed: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𝑎𝐵𝑏𝑏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Parsing: is it always desirable?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3" y="1529865"/>
            <a:ext cx="106913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Grammars of real languages are overloaded with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Nullable</a:t>
            </a:r>
            <a:r>
              <a:rPr lang="en-US" sz="2800" dirty="0" smtClean="0">
                <a:latin typeface="+mj-lt"/>
              </a:rPr>
              <a:t> rules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Even if we can fix it, the resulting grammar may be unreadable…</a:t>
            </a:r>
          </a:p>
        </p:txBody>
      </p:sp>
    </p:spTree>
    <p:extLst>
      <p:ext uri="{BB962C8B-B14F-4D97-AF65-F5344CB8AC3E}">
        <p14:creationId xmlns:p14="http://schemas.microsoft.com/office/powerpoint/2010/main" val="35881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5;;;;;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88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733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0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5147</TotalTime>
  <Words>1593</Words>
  <Application>Microsoft Office PowerPoint</Application>
  <PresentationFormat>Widescreen</PresentationFormat>
  <Paragraphs>527</Paragraphs>
  <Slides>67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Courier New</vt:lpstr>
      <vt:lpstr>Retrospect</vt:lpstr>
      <vt:lpstr>Top Down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478</cp:revision>
  <dcterms:created xsi:type="dcterms:W3CDTF">2019-10-24T09:01:20Z</dcterms:created>
  <dcterms:modified xsi:type="dcterms:W3CDTF">2019-11-11T06:50:23Z</dcterms:modified>
</cp:coreProperties>
</file>