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73"/>
  </p:notesMasterIdLst>
  <p:sldIdLst>
    <p:sldId id="417" r:id="rId2"/>
    <p:sldId id="415" r:id="rId3"/>
    <p:sldId id="416" r:id="rId4"/>
    <p:sldId id="418" r:id="rId5"/>
    <p:sldId id="419" r:id="rId6"/>
    <p:sldId id="420" r:id="rId7"/>
    <p:sldId id="421" r:id="rId8"/>
    <p:sldId id="424" r:id="rId9"/>
    <p:sldId id="425" r:id="rId10"/>
    <p:sldId id="426" r:id="rId11"/>
    <p:sldId id="427" r:id="rId12"/>
    <p:sldId id="483" r:id="rId13"/>
    <p:sldId id="484" r:id="rId14"/>
    <p:sldId id="428" r:id="rId15"/>
    <p:sldId id="429" r:id="rId16"/>
    <p:sldId id="432" r:id="rId17"/>
    <p:sldId id="433" r:id="rId18"/>
    <p:sldId id="430" r:id="rId19"/>
    <p:sldId id="431" r:id="rId20"/>
    <p:sldId id="260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346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452" r:id="rId38"/>
    <p:sldId id="453" r:id="rId39"/>
    <p:sldId id="454" r:id="rId40"/>
    <p:sldId id="455" r:id="rId41"/>
    <p:sldId id="456" r:id="rId42"/>
    <p:sldId id="457" r:id="rId43"/>
    <p:sldId id="458" r:id="rId44"/>
    <p:sldId id="459" r:id="rId45"/>
    <p:sldId id="460" r:id="rId46"/>
    <p:sldId id="461" r:id="rId47"/>
    <p:sldId id="464" r:id="rId48"/>
    <p:sldId id="463" r:id="rId49"/>
    <p:sldId id="466" r:id="rId50"/>
    <p:sldId id="486" r:id="rId51"/>
    <p:sldId id="487" r:id="rId52"/>
    <p:sldId id="491" r:id="rId53"/>
    <p:sldId id="488" r:id="rId54"/>
    <p:sldId id="489" r:id="rId55"/>
    <p:sldId id="490" r:id="rId56"/>
    <p:sldId id="492" r:id="rId57"/>
    <p:sldId id="493" r:id="rId58"/>
    <p:sldId id="467" r:id="rId59"/>
    <p:sldId id="469" r:id="rId60"/>
    <p:sldId id="470" r:id="rId61"/>
    <p:sldId id="471" r:id="rId62"/>
    <p:sldId id="473" r:id="rId63"/>
    <p:sldId id="474" r:id="rId64"/>
    <p:sldId id="475" r:id="rId65"/>
    <p:sldId id="476" r:id="rId66"/>
    <p:sldId id="477" r:id="rId67"/>
    <p:sldId id="478" r:id="rId68"/>
    <p:sldId id="479" r:id="rId69"/>
    <p:sldId id="480" r:id="rId70"/>
    <p:sldId id="481" r:id="rId71"/>
    <p:sldId id="482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5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55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1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3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25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50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7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35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35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69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20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14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81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5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2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Top Down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a[10.0];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6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a[10.0];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8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89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37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24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8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22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z;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366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((((8))));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16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8, (1), (((03))), …</a:t>
            </a:r>
          </a:p>
          <a:p>
            <a:r>
              <a:rPr lang="en-US" sz="2800" dirty="0" smtClean="0">
                <a:latin typeface="+mj-lt"/>
              </a:rPr>
              <a:t>Not 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((1), 8()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8, (1), (((03))), …</a:t>
            </a:r>
          </a:p>
          <a:p>
            <a:r>
              <a:rPr lang="en-US" sz="2800" dirty="0" smtClean="0">
                <a:latin typeface="+mj-lt"/>
              </a:rPr>
              <a:t>Not 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((1), 8()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Is there a DFA/NFA that accepts the language?</a:t>
            </a:r>
          </a:p>
          <a:p>
            <a:r>
              <a:rPr lang="en-US" sz="2800" b="1" dirty="0" smtClean="0">
                <a:latin typeface="+mj-lt"/>
              </a:rPr>
              <a:t>Is there a regular expression the accepts the language?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83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language is </a:t>
                </a:r>
                <a:r>
                  <a:rPr lang="en-US" sz="2800" b="1" dirty="0" smtClean="0">
                    <a:latin typeface="+mj-lt"/>
                  </a:rPr>
                  <a:t>not regular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There is no DFA that accepts it</a:t>
                </a:r>
              </a:p>
              <a:p>
                <a:r>
                  <a:rPr lang="en-US" sz="2800" dirty="0" smtClean="0">
                    <a:latin typeface="+mj-lt"/>
                  </a:rPr>
                  <a:t>Proof: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it has a DFA, the we have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states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Consider the input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77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that has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left parentheses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 time we read (, we need to change to a new state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need to act differently if we saw 4 parentheses or 10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we have only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states…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</a:t>
                </a:r>
                <a:r>
                  <a:rPr lang="en-US" sz="2800" dirty="0">
                    <a:latin typeface="+mj-lt"/>
                  </a:rPr>
                  <a:t>set of </a:t>
                </a:r>
                <a:r>
                  <a:rPr lang="en-US" sz="2800" dirty="0" smtClean="0">
                    <a:latin typeface="+mj-lt"/>
                  </a:rPr>
                  <a:t>terminals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and a set of non-terminals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Production rules of the form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Starting symbol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  <a:p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082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9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Example: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𝑎𝑆𝑏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Which words belong to this grammar?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2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Example: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𝑎𝑆𝑏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Which words belong to this grammar?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𝑎𝑐𝑏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𝑎𝑎𝑐𝑏𝑏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𝑎𝑎𝑎𝑐𝑏𝑏𝑏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7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Does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the language of </a:t>
            </a:r>
            <a:r>
              <a:rPr lang="en-US" sz="2800" b="1" dirty="0" smtClean="0">
                <a:latin typeface="+mj-lt"/>
              </a:rPr>
              <a:t>balanced parentheses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have </a:t>
            </a:r>
            <a:r>
              <a:rPr lang="en-US" sz="2800" dirty="0" smtClean="0">
                <a:latin typeface="+mj-lt"/>
              </a:rPr>
              <a:t>a CFG?</a:t>
            </a:r>
          </a:p>
        </p:txBody>
      </p:sp>
    </p:spTree>
    <p:extLst>
      <p:ext uri="{BB962C8B-B14F-4D97-AF65-F5344CB8AC3E}">
        <p14:creationId xmlns:p14="http://schemas.microsoft.com/office/powerpoint/2010/main" val="12039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Does the language of </a:t>
                </a:r>
                <a:r>
                  <a:rPr lang="en-US" sz="2800" b="1" dirty="0" smtClean="0">
                    <a:latin typeface="+mj-lt"/>
                  </a:rPr>
                  <a:t>balanced parentheses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have </a:t>
                </a:r>
                <a:r>
                  <a:rPr lang="en-US" sz="2800" dirty="0" smtClean="0">
                    <a:latin typeface="+mj-lt"/>
                  </a:rPr>
                  <a:t>a CFG?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1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435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</a:t>
            </a:r>
            <a:r>
              <a:rPr lang="en-US" sz="2800" dirty="0" smtClean="0">
                <a:latin typeface="+mj-lt"/>
              </a:rPr>
              <a:t>which </a:t>
            </a:r>
            <a:r>
              <a:rPr lang="en-US" sz="2800" b="1" dirty="0" smtClean="0">
                <a:latin typeface="+mj-lt"/>
              </a:rPr>
              <a:t>have </a:t>
            </a:r>
            <a:r>
              <a:rPr lang="en-US" sz="2800" b="1" dirty="0">
                <a:latin typeface="+mj-lt"/>
              </a:rPr>
              <a:t>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  <a:p>
            <a:r>
              <a:rPr lang="en-US" sz="2800" dirty="0" smtClean="0">
                <a:latin typeface="+mj-lt"/>
              </a:rPr>
              <a:t>Can we have </a:t>
            </a:r>
            <a:r>
              <a:rPr lang="en-US" sz="2800" b="1" dirty="0">
                <a:latin typeface="+mj-lt"/>
              </a:rPr>
              <a:t>multiple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CFG’s </a:t>
            </a:r>
            <a:r>
              <a:rPr lang="en-US" sz="2800" dirty="0">
                <a:latin typeface="+mj-lt"/>
              </a:rPr>
              <a:t>describing the </a:t>
            </a:r>
            <a:r>
              <a:rPr lang="en-US" sz="2800" dirty="0" smtClean="0">
                <a:latin typeface="+mj-lt"/>
              </a:rPr>
              <a:t>same language?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0755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Definition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Some languages has a predictive parser: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determine the production rule according to the current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begin we the start symbol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From the top…</a:t>
            </a: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((((8))));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449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language of balanced parentheses: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  <a:p>
                <a:r>
                  <a:rPr lang="en-US" sz="2800" b="1" dirty="0" smtClean="0">
                    <a:latin typeface="+mj-lt"/>
                  </a:rPr>
                  <a:t>has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>a predictive </a:t>
                </a:r>
                <a:r>
                  <a:rPr lang="en-US" sz="2800" dirty="0" smtClean="0">
                    <a:latin typeface="+mj-lt"/>
                  </a:rPr>
                  <a:t>parser.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1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38178"/>
            <a:ext cx="46997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switch (token)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INT: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(INT);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L_PAREN: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(L_PAREN);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(R_PAREN);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default: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143" y="1540776"/>
            <a:ext cx="566123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expected)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(token ==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token =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lexer.next_token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happens for the input (7)?</a:t>
            </a:r>
          </a:p>
          <a:p>
            <a:r>
              <a:rPr lang="en-US" sz="2800" dirty="0" smtClean="0">
                <a:latin typeface="+mj-lt"/>
              </a:rPr>
              <a:t>Call trace: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‘(‘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‘7‘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‘)‘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507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happens for the input ((7)?</a:t>
            </a:r>
          </a:p>
          <a:p>
            <a:r>
              <a:rPr lang="en-US" sz="2800" dirty="0" smtClean="0">
                <a:latin typeface="+mj-lt"/>
              </a:rPr>
              <a:t>Call trace: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‘(‘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‘(‘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p</a:t>
            </a:r>
            <a:r>
              <a:rPr lang="en-US" sz="2800" dirty="0" err="1" smtClean="0">
                <a:latin typeface="+mj-lt"/>
              </a:rPr>
              <a:t>arse_S</a:t>
            </a:r>
            <a:endParaRPr lang="en-US" sz="2800" dirty="0" smtClean="0">
              <a:latin typeface="+mj-lt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‘7’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‘)’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// error, expecting ‘)’</a:t>
            </a:r>
          </a:p>
        </p:txBody>
      </p:sp>
    </p:spTree>
    <p:extLst>
      <p:ext uri="{BB962C8B-B14F-4D97-AF65-F5344CB8AC3E}">
        <p14:creationId xmlns:p14="http://schemas.microsoft.com/office/powerpoint/2010/main" val="13917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 2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Find a CFG for </a:t>
            </a: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 language with the 3 kinds of parentheses: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(), [], {}</a:t>
            </a:r>
            <a:endParaRPr lang="en-US" sz="2800" dirty="0"/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(([][]{}))[]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[()]</a:t>
            </a:r>
          </a:p>
          <a:p>
            <a:r>
              <a:rPr lang="en-US" sz="2800" dirty="0" smtClean="0">
                <a:latin typeface="+mj-lt"/>
              </a:rPr>
              <a:t>Not 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(({))</a:t>
            </a:r>
          </a:p>
        </p:txBody>
      </p:sp>
    </p:spTree>
    <p:extLst>
      <p:ext uri="{BB962C8B-B14F-4D97-AF65-F5344CB8AC3E}">
        <p14:creationId xmlns:p14="http://schemas.microsoft.com/office/powerpoint/2010/main" val="36442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 2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CFG definition: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0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Language of Balanced Parentheses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4368" y="1524150"/>
            <a:ext cx="37105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switch (token)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L_PAREN: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L_BRACKET: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L_BRACE: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7120" y="1499211"/>
            <a:ext cx="56612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parse_S1() {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(L_PAREN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(R_PAREN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parse_S2()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(L_BRACKET);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(R_BRACKET);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parse_S3()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(L_BRACE);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(R_BRACE);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language with binary operators (+,-,*,/) and numbers: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(1+1)*(7/2)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2+1-7</a:t>
            </a:r>
          </a:p>
        </p:txBody>
      </p:sp>
    </p:spTree>
    <p:extLst>
      <p:ext uri="{BB962C8B-B14F-4D97-AF65-F5344CB8AC3E}">
        <p14:creationId xmlns:p14="http://schemas.microsoft.com/office/powerpoint/2010/main" val="201775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(possible) CFG for that language: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2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(possible) CFG for that language: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b="1" dirty="0" smtClean="0">
                    <a:latin typeface="+mj-lt"/>
                  </a:rPr>
                  <a:t>Will predictive parsing work here?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8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((((8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08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There is no predictive parser which can handle the previous CFG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Why?</a:t>
                </a:r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the first token was 5, we can’t predict the right rule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It can be 5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also can be 5+8 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/>
                  <a:t>)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06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Why it happens?</a:t>
                </a:r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In the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itself appears on the </a:t>
                </a:r>
                <a:r>
                  <a:rPr lang="en-US" sz="2800" b="1" dirty="0" smtClean="0">
                    <a:latin typeface="+mj-lt"/>
                  </a:rPr>
                  <a:t>left side </a:t>
                </a:r>
                <a:r>
                  <a:rPr lang="en-US" sz="2800" dirty="0" smtClean="0">
                    <a:latin typeface="+mj-lt"/>
                  </a:rPr>
                  <a:t>of the alternative</a:t>
                </a:r>
              </a:p>
              <a:p>
                <a:pPr lvl="1"/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If we still want a predictive parser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Need to </a:t>
                </a:r>
                <a:r>
                  <a:rPr lang="en-US" sz="2800" b="1" dirty="0" smtClean="0">
                    <a:latin typeface="+mj-lt"/>
                  </a:rPr>
                  <a:t>eliminate</a:t>
                </a:r>
                <a:r>
                  <a:rPr lang="en-US" sz="2800" dirty="0" smtClean="0">
                    <a:latin typeface="+mj-lt"/>
                  </a:rPr>
                  <a:t> left recursion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0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 Elimination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If we have: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Then the language contains: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0" lvl="1"/>
                <a:r>
                  <a:rPr lang="en-US" sz="2800" dirty="0">
                    <a:latin typeface="+mj-lt"/>
                  </a:rPr>
                  <a:t>Define an alternative CFG</a:t>
                </a:r>
                <a:r>
                  <a:rPr lang="en-US" sz="2800" dirty="0" smtClean="0">
                    <a:latin typeface="+mj-lt"/>
                  </a:rPr>
                  <a:t>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𝑎𝑌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0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 Elimination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In general, if we have: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… 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lvl="1"/>
                <a:endParaRPr lang="en-US" sz="2800" dirty="0" smtClean="0">
                  <a:latin typeface="+mj-lt"/>
                </a:endParaRPr>
              </a:p>
              <a:p>
                <a:pPr marL="0" lvl="1"/>
                <a:r>
                  <a:rPr lang="en-US" sz="2800" dirty="0" smtClean="0">
                    <a:latin typeface="+mj-lt"/>
                  </a:rPr>
                  <a:t>We will rewrite as follows: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3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What are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06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What are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resulting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3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CFG vs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language may hove more the one CFG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might have a language which 2 CFG’s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One has a predictive parser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other one doesn’t…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42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Definitions: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grammar that </a:t>
            </a:r>
            <a:r>
              <a:rPr lang="en-US" sz="2800" dirty="0">
                <a:latin typeface="+mj-lt"/>
              </a:rPr>
              <a:t>has a predictive parser is called LL(1)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language that has LL(1) grammar is called LL(1)</a:t>
            </a:r>
          </a:p>
        </p:txBody>
      </p:sp>
    </p:spTree>
    <p:extLst>
      <p:ext uri="{BB962C8B-B14F-4D97-AF65-F5344CB8AC3E}">
        <p14:creationId xmlns:p14="http://schemas.microsoft.com/office/powerpoint/2010/main" val="152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/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1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((((8);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9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4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54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0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9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3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98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3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Our CFG does not contain information about </a:t>
            </a:r>
            <a:r>
              <a:rPr lang="en-US" sz="2800" b="1" dirty="0" smtClean="0">
                <a:latin typeface="+mj-lt"/>
              </a:rPr>
              <a:t>operator precedence!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expression 8 * 4 + 3 is interpreted as 8 * (4 + 3)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find another grammar…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75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Operator Precedence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977695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CFG with </a:t>
                </a:r>
                <a:r>
                  <a:rPr lang="en-US" sz="2800" b="1" dirty="0" smtClean="0">
                    <a:latin typeface="+mj-lt"/>
                  </a:rPr>
                  <a:t>operator precedence: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9776958" cy="1815882"/>
              </a:xfrm>
              <a:prstGeom prst="rect">
                <a:avLst/>
              </a:prstGeom>
              <a:blipFill>
                <a:blip r:embed="rId2"/>
                <a:stretch>
                  <a:fillRect l="-1309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5;;;;;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85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Operator Precedence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977695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CFG with </a:t>
                </a:r>
                <a:r>
                  <a:rPr lang="en-US" sz="2800" b="1" dirty="0" smtClean="0">
                    <a:latin typeface="+mj-lt"/>
                  </a:rPr>
                  <a:t>operator precedence: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After eliminating </a:t>
                </a:r>
                <a:r>
                  <a:rPr lang="en-US" sz="2800" b="1" dirty="0" smtClean="0">
                    <a:latin typeface="+mj-lt"/>
                  </a:rPr>
                  <a:t>left recursion</a:t>
                </a:r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9776958" cy="5262979"/>
              </a:xfrm>
              <a:prstGeom prst="rect">
                <a:avLst/>
              </a:prstGeom>
              <a:blipFill>
                <a:blip r:embed="rId2"/>
                <a:stretch>
                  <a:fillRect l="-1309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5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4" y="1529866"/>
            <a:ext cx="7738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With the new CFG, the derivation tree for 8 * 4 + 3:</a:t>
            </a:r>
          </a:p>
        </p:txBody>
      </p:sp>
      <p:sp>
        <p:nvSpPr>
          <p:cNvPr id="29" name="Oval 28"/>
          <p:cNvSpPr/>
          <p:nvPr/>
        </p:nvSpPr>
        <p:spPr>
          <a:xfrm>
            <a:off x="5784724" y="219062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S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003029" y="282137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02093" y="282137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S’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34" name="Straight Arrow Connector 33"/>
          <p:cNvCxnSpPr>
            <a:stCxn id="29" idx="2"/>
            <a:endCxn id="32" idx="0"/>
          </p:cNvCxnSpPr>
          <p:nvPr/>
        </p:nvCxnSpPr>
        <p:spPr>
          <a:xfrm flipH="1">
            <a:off x="4318913" y="2532172"/>
            <a:ext cx="1465811" cy="2891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6"/>
            <a:endCxn id="33" idx="0"/>
          </p:cNvCxnSpPr>
          <p:nvPr/>
        </p:nvCxnSpPr>
        <p:spPr>
          <a:xfrm>
            <a:off x="6416491" y="2532172"/>
            <a:ext cx="1301486" cy="2891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572244" y="376468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+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402093" y="377281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2798" y="3784083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S’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0" idx="0"/>
          </p:cNvCxnSpPr>
          <p:nvPr/>
        </p:nvCxnSpPr>
        <p:spPr>
          <a:xfrm flipH="1">
            <a:off x="6888128" y="3404422"/>
            <a:ext cx="606485" cy="36026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43" idx="0"/>
          </p:cNvCxnSpPr>
          <p:nvPr/>
        </p:nvCxnSpPr>
        <p:spPr>
          <a:xfrm>
            <a:off x="7941340" y="3404422"/>
            <a:ext cx="627342" cy="37966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4"/>
            <a:endCxn id="41" idx="0"/>
          </p:cNvCxnSpPr>
          <p:nvPr/>
        </p:nvCxnSpPr>
        <p:spPr>
          <a:xfrm>
            <a:off x="7717977" y="3504458"/>
            <a:ext cx="0" cy="26835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927255" y="462348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F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868306" y="4634753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54" name="Straight Arrow Connector 53"/>
          <p:cNvCxnSpPr>
            <a:stCxn id="41" idx="3"/>
            <a:endCxn id="52" idx="0"/>
          </p:cNvCxnSpPr>
          <p:nvPr/>
        </p:nvCxnSpPr>
        <p:spPr>
          <a:xfrm flipH="1">
            <a:off x="7243139" y="4355868"/>
            <a:ext cx="251474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5"/>
            <a:endCxn id="53" idx="0"/>
          </p:cNvCxnSpPr>
          <p:nvPr/>
        </p:nvCxnSpPr>
        <p:spPr>
          <a:xfrm>
            <a:off x="7941340" y="4355868"/>
            <a:ext cx="242850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922944" y="54822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3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77" name="Straight Arrow Connector 76"/>
          <p:cNvCxnSpPr>
            <a:stCxn id="52" idx="4"/>
            <a:endCxn id="76" idx="0"/>
          </p:cNvCxnSpPr>
          <p:nvPr/>
        </p:nvCxnSpPr>
        <p:spPr>
          <a:xfrm flipH="1">
            <a:off x="7238828" y="5306574"/>
            <a:ext cx="4311" cy="17571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854304" y="363418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F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456093" y="367324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80" name="Straight Arrow Connector 79"/>
          <p:cNvCxnSpPr>
            <a:stCxn id="32" idx="3"/>
            <a:endCxn id="78" idx="7"/>
          </p:cNvCxnSpPr>
          <p:nvPr/>
        </p:nvCxnSpPr>
        <p:spPr>
          <a:xfrm flipH="1">
            <a:off x="3393551" y="3404422"/>
            <a:ext cx="701998" cy="3298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5"/>
            <a:endCxn id="79" idx="0"/>
          </p:cNvCxnSpPr>
          <p:nvPr/>
        </p:nvCxnSpPr>
        <p:spPr>
          <a:xfrm>
            <a:off x="4542276" y="3404422"/>
            <a:ext cx="229701" cy="2688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2854304" y="453029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8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84" name="Straight Arrow Connector 83"/>
          <p:cNvCxnSpPr>
            <a:stCxn id="78" idx="4"/>
            <a:endCxn id="83" idx="0"/>
          </p:cNvCxnSpPr>
          <p:nvPr/>
        </p:nvCxnSpPr>
        <p:spPr>
          <a:xfrm>
            <a:off x="3170188" y="4317273"/>
            <a:ext cx="0" cy="21302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3666120" y="453588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*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4456953" y="454401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F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5346674" y="455528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88" name="Straight Arrow Connector 87"/>
          <p:cNvCxnSpPr>
            <a:stCxn id="79" idx="3"/>
            <a:endCxn id="85" idx="0"/>
          </p:cNvCxnSpPr>
          <p:nvPr/>
        </p:nvCxnSpPr>
        <p:spPr>
          <a:xfrm flipH="1">
            <a:off x="3982004" y="4256298"/>
            <a:ext cx="566609" cy="27958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5"/>
            <a:endCxn id="87" idx="0"/>
          </p:cNvCxnSpPr>
          <p:nvPr/>
        </p:nvCxnSpPr>
        <p:spPr>
          <a:xfrm>
            <a:off x="4995340" y="4256298"/>
            <a:ext cx="667218" cy="29898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9" idx="4"/>
            <a:endCxn id="86" idx="0"/>
          </p:cNvCxnSpPr>
          <p:nvPr/>
        </p:nvCxnSpPr>
        <p:spPr>
          <a:xfrm>
            <a:off x="4771977" y="4356334"/>
            <a:ext cx="860" cy="18768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456093" y="550565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4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92" name="Straight Arrow Connector 91"/>
          <p:cNvCxnSpPr>
            <a:stCxn id="86" idx="4"/>
            <a:endCxn id="91" idx="0"/>
          </p:cNvCxnSpPr>
          <p:nvPr/>
        </p:nvCxnSpPr>
        <p:spPr>
          <a:xfrm flipH="1">
            <a:off x="4771977" y="5227102"/>
            <a:ext cx="860" cy="27855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Factoring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Left recursion was an issue, are there other issues?</a:t>
                </a:r>
              </a:p>
              <a:p>
                <a:r>
                  <a:rPr lang="en-US" sz="2800" dirty="0" smtClean="0">
                    <a:latin typeface="+mj-lt"/>
                  </a:rPr>
                  <a:t>What about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2246769"/>
              </a:xfrm>
              <a:prstGeom prst="rect">
                <a:avLst/>
              </a:prstGeom>
              <a:blipFill>
                <a:blip r:embed="rId2"/>
                <a:stretch>
                  <a:fillRect l="-1197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3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Factoring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+mj-lt"/>
                  </a:rPr>
                  <a:t>Rewrite</a:t>
                </a:r>
                <a:r>
                  <a:rPr lang="en-US" sz="2800" dirty="0" smtClean="0">
                    <a:latin typeface="+mj-lt"/>
                  </a:rPr>
                  <a:t> the original CFG: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To the following: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𝐸𝑋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4832092"/>
              </a:xfrm>
              <a:prstGeom prst="rect">
                <a:avLst/>
              </a:prstGeom>
              <a:blipFill>
                <a:blip r:embed="rId2"/>
                <a:stretch>
                  <a:fillRect l="-119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0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𝐴𝑎𝑏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No left recursion, no left factoring…</a:t>
                </a:r>
              </a:p>
              <a:p>
                <a:r>
                  <a:rPr lang="en-US" sz="2800" dirty="0" smtClean="0">
                    <a:latin typeface="+mj-lt"/>
                  </a:rPr>
                  <a:t>But can we build a predictive parser for it?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blipFill>
                <a:blip r:embed="rId2"/>
                <a:stretch>
                  <a:fillRect l="-1197" t="-1961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9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𝐴𝑎𝑏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No left recursion, no left factoring…</a:t>
                </a:r>
              </a:p>
              <a:p>
                <a:r>
                  <a:rPr lang="en-US" sz="2800" dirty="0" smtClean="0">
                    <a:latin typeface="+mj-lt"/>
                  </a:rPr>
                  <a:t>But can we build a predictive parser for it?</a:t>
                </a: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b="1" dirty="0" smtClean="0">
                    <a:latin typeface="+mj-lt"/>
                  </a:rPr>
                  <a:t>No!</a:t>
                </a:r>
                <a:endParaRPr 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blipFill>
                <a:blip r:embed="rId2"/>
                <a:stretch>
                  <a:fillRect l="-1197" t="-1536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0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𝐴𝑎𝑏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If the first symbol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we can’t predict the right rule: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we choose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it will fail to parse the input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j-lt"/>
                  </a:rPr>
                  <a:t>If </a:t>
                </a:r>
                <a:r>
                  <a:rPr lang="en-US" sz="2800" dirty="0" smtClean="0">
                    <a:latin typeface="+mj-lt"/>
                  </a:rPr>
                  <a:t>we </a:t>
                </a:r>
                <a:r>
                  <a:rPr lang="en-US" sz="2800" dirty="0">
                    <a:latin typeface="+mj-lt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>
                    <a:latin typeface="+mj-lt"/>
                  </a:rPr>
                  <a:t>, then </a:t>
                </a:r>
                <a:r>
                  <a:rPr lang="en-US" sz="2800" dirty="0" smtClean="0">
                    <a:latin typeface="+mj-lt"/>
                  </a:rPr>
                  <a:t>it will fail to parse the input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>
                  <a:latin typeface="+mj-lt"/>
                </a:endParaRPr>
              </a:p>
              <a:p>
                <a:endParaRPr 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blipFill>
                <a:blip r:embed="rId2"/>
                <a:stretch>
                  <a:fillRect l="-119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5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can substitute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with it’s possible alternatives</a:t>
                </a:r>
                <a:r>
                  <a:rPr lang="en-US" sz="2800" dirty="0">
                    <a:latin typeface="+mj-lt"/>
                  </a:rPr>
                  <a:t>.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original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𝐴𝑎𝑏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After </a:t>
                </a:r>
                <a:r>
                  <a:rPr lang="en-US" sz="2800" dirty="0" smtClean="0">
                    <a:latin typeface="+mj-lt"/>
                  </a:rPr>
                  <a:t>substitution:</a:t>
                </a: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i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endParaRPr lang="en-US" sz="2800" b="1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Are we done?</a:t>
                </a: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4401205"/>
              </a:xfrm>
              <a:prstGeom prst="rect">
                <a:avLst/>
              </a:prstGeom>
              <a:blipFill>
                <a:blip r:embed="rId2"/>
                <a:stretch>
                  <a:fillRect l="-1197" t="-1385" b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6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need to perform left factoring: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i="1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𝑎𝑎𝑏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After left factoring: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𝑎𝑋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blipFill>
                <a:blip r:embed="rId2"/>
                <a:stretch>
                  <a:fillRect l="-119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7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an LL(1) Parser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3" y="1529865"/>
            <a:ext cx="106913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Some of the common issues: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factoring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Nullable</a:t>
            </a:r>
            <a:r>
              <a:rPr lang="en-US" sz="2800" dirty="0" smtClean="0">
                <a:latin typeface="+mj-lt"/>
              </a:rPr>
              <a:t> rules</a:t>
            </a:r>
          </a:p>
        </p:txBody>
      </p:sp>
    </p:spTree>
    <p:extLst>
      <p:ext uri="{BB962C8B-B14F-4D97-AF65-F5344CB8AC3E}">
        <p14:creationId xmlns:p14="http://schemas.microsoft.com/office/powerpoint/2010/main" val="405634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5;;;;;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88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 Parsing is not always possible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following grammar can’t be fixed: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𝑎𝐵𝑏𝑏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blipFill>
                <a:blip r:embed="rId2"/>
                <a:stretch>
                  <a:fillRect l="-119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8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 Parsing: is it always desirable?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3" y="1529865"/>
            <a:ext cx="106913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Grammars of real languages are overloaded with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factoring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Nullable</a:t>
            </a:r>
            <a:r>
              <a:rPr lang="en-US" sz="2800" dirty="0" smtClean="0">
                <a:latin typeface="+mj-lt"/>
              </a:rPr>
              <a:t> rules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Even if we can fix it, the resulting grammar may be unreadable…</a:t>
            </a:r>
          </a:p>
        </p:txBody>
      </p:sp>
    </p:spTree>
    <p:extLst>
      <p:ext uri="{BB962C8B-B14F-4D97-AF65-F5344CB8AC3E}">
        <p14:creationId xmlns:p14="http://schemas.microsoft.com/office/powerpoint/2010/main" val="35881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8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1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5294</TotalTime>
  <Words>1741</Words>
  <Application>Microsoft Office PowerPoint</Application>
  <PresentationFormat>Widescreen</PresentationFormat>
  <Paragraphs>633</Paragraphs>
  <Slides>71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Courier New</vt:lpstr>
      <vt:lpstr>Retrospect</vt:lpstr>
      <vt:lpstr>Top Down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526</cp:revision>
  <dcterms:created xsi:type="dcterms:W3CDTF">2019-10-24T09:01:20Z</dcterms:created>
  <dcterms:modified xsi:type="dcterms:W3CDTF">2019-11-19T19:19:46Z</dcterms:modified>
</cp:coreProperties>
</file>