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87"/>
  </p:notesMasterIdLst>
  <p:sldIdLst>
    <p:sldId id="417" r:id="rId2"/>
    <p:sldId id="260" r:id="rId3"/>
    <p:sldId id="496" r:id="rId4"/>
    <p:sldId id="584" r:id="rId5"/>
    <p:sldId id="497" r:id="rId6"/>
    <p:sldId id="495" r:id="rId7"/>
    <p:sldId id="498" r:id="rId8"/>
    <p:sldId id="500" r:id="rId9"/>
    <p:sldId id="501" r:id="rId10"/>
    <p:sldId id="502" r:id="rId11"/>
    <p:sldId id="505" r:id="rId12"/>
    <p:sldId id="503" r:id="rId13"/>
    <p:sldId id="504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45" r:id="rId24"/>
    <p:sldId id="546" r:id="rId25"/>
    <p:sldId id="518" r:id="rId26"/>
    <p:sldId id="519" r:id="rId27"/>
    <p:sldId id="543" r:id="rId28"/>
    <p:sldId id="544" r:id="rId29"/>
    <p:sldId id="517" r:id="rId30"/>
    <p:sldId id="523" r:id="rId31"/>
    <p:sldId id="524" r:id="rId32"/>
    <p:sldId id="525" r:id="rId33"/>
    <p:sldId id="526" r:id="rId34"/>
    <p:sldId id="527" r:id="rId35"/>
    <p:sldId id="528" r:id="rId36"/>
    <p:sldId id="529" r:id="rId37"/>
    <p:sldId id="530" r:id="rId38"/>
    <p:sldId id="531" r:id="rId39"/>
    <p:sldId id="533" r:id="rId40"/>
    <p:sldId id="532" r:id="rId41"/>
    <p:sldId id="534" r:id="rId42"/>
    <p:sldId id="538" r:id="rId43"/>
    <p:sldId id="535" r:id="rId44"/>
    <p:sldId id="536" r:id="rId45"/>
    <p:sldId id="539" r:id="rId46"/>
    <p:sldId id="537" r:id="rId47"/>
    <p:sldId id="542" r:id="rId48"/>
    <p:sldId id="541" r:id="rId49"/>
    <p:sldId id="564" r:id="rId50"/>
    <p:sldId id="566" r:id="rId51"/>
    <p:sldId id="567" r:id="rId52"/>
    <p:sldId id="568" r:id="rId53"/>
    <p:sldId id="569" r:id="rId54"/>
    <p:sldId id="570" r:id="rId55"/>
    <p:sldId id="572" r:id="rId56"/>
    <p:sldId id="573" r:id="rId57"/>
    <p:sldId id="574" r:id="rId58"/>
    <p:sldId id="575" r:id="rId59"/>
    <p:sldId id="576" r:id="rId60"/>
    <p:sldId id="577" r:id="rId61"/>
    <p:sldId id="578" r:id="rId62"/>
    <p:sldId id="579" r:id="rId63"/>
    <p:sldId id="580" r:id="rId64"/>
    <p:sldId id="581" r:id="rId65"/>
    <p:sldId id="582" r:id="rId66"/>
    <p:sldId id="583" r:id="rId67"/>
    <p:sldId id="547" r:id="rId68"/>
    <p:sldId id="548" r:id="rId69"/>
    <p:sldId id="549" r:id="rId70"/>
    <p:sldId id="550" r:id="rId71"/>
    <p:sldId id="551" r:id="rId72"/>
    <p:sldId id="553" r:id="rId73"/>
    <p:sldId id="552" r:id="rId74"/>
    <p:sldId id="554" r:id="rId75"/>
    <p:sldId id="555" r:id="rId76"/>
    <p:sldId id="556" r:id="rId77"/>
    <p:sldId id="557" r:id="rId78"/>
    <p:sldId id="558" r:id="rId79"/>
    <p:sldId id="559" r:id="rId80"/>
    <p:sldId id="560" r:id="rId81"/>
    <p:sldId id="561" r:id="rId82"/>
    <p:sldId id="562" r:id="rId83"/>
    <p:sldId id="563" r:id="rId84"/>
    <p:sldId id="585" r:id="rId85"/>
    <p:sldId id="586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3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22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6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35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6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31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6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01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5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0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02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57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9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4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3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5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7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Bottom Up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7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5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3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2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3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</a:t>
            </a:r>
            <a:r>
              <a:rPr lang="en-US" sz="4800" dirty="0" smtClean="0">
                <a:latin typeface="+mj-lt"/>
              </a:rPr>
              <a:t>Parsing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the derivation tree from the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build the children, then connect to the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handle left recursion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Which is common in real-world grammars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0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9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1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3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LR(0) item</a:t>
                </a:r>
                <a:r>
                  <a:rPr lang="en-US" sz="2800" dirty="0" smtClean="0">
                    <a:latin typeface="+mj-lt"/>
                  </a:rPr>
                  <a:t> is of the form: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dot</a:t>
                </a:r>
                <a:r>
                  <a:rPr lang="en-US" sz="2800" dirty="0" smtClean="0">
                    <a:latin typeface="+mj-lt"/>
                  </a:rPr>
                  <a:t> gives us the current location (a local view</a:t>
                </a:r>
                <a:r>
                  <a:rPr lang="en-US" sz="2800" dirty="0" smtClean="0">
                    <a:latin typeface="+mj-lt"/>
                  </a:rPr>
                  <a:t>).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Which 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0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4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9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9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1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dirty="0" smtClean="0">
                    <a:latin typeface="+mj-lt"/>
                  </a:rPr>
                  <a:t>LR(0) item </a:t>
                </a:r>
                <a:r>
                  <a:rPr lang="en-US" sz="2800" dirty="0" smtClean="0">
                    <a:latin typeface="+mj-lt"/>
                  </a:rPr>
                  <a:t>with the dot at the end is called </a:t>
                </a:r>
                <a:r>
                  <a:rPr lang="en-US" sz="2800" b="1" dirty="0" smtClean="0">
                    <a:latin typeface="+mj-lt"/>
                  </a:rPr>
                  <a:t>reduce</a:t>
                </a:r>
                <a:r>
                  <a:rPr lang="en-US" sz="2800" dirty="0" smtClean="0">
                    <a:latin typeface="+mj-lt"/>
                  </a:rPr>
                  <a:t> 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Otherwise, it’s a </a:t>
                </a:r>
                <a:r>
                  <a:rPr lang="en-US" sz="2800" b="1" dirty="0" smtClean="0">
                    <a:latin typeface="+mj-lt"/>
                  </a:rPr>
                  <a:t>shift </a:t>
                </a:r>
                <a:r>
                  <a:rPr lang="en-US" sz="2800" dirty="0" smtClean="0">
                    <a:latin typeface="+mj-lt"/>
                  </a:rPr>
                  <a:t>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9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3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9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Parser: Running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happen with the following input: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=7;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=3$</m:t>
                    </m:r>
                  </m:oMath>
                </a14:m>
                <a:endParaRPr lang="en-US" sz="2800" dirty="0"/>
              </a:p>
              <a:p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2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closure set </a:t>
                </a:r>
                <a:r>
                  <a:rPr lang="en-US" sz="2800" dirty="0" smtClean="0">
                    <a:latin typeface="+mj-lt"/>
                  </a:rPr>
                  <a:t>of an item is it’s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-closure.</a:t>
                </a:r>
              </a:p>
              <a:p>
                <a:r>
                  <a:rPr lang="en-US" sz="2800" dirty="0" smtClean="0">
                    <a:latin typeface="+mj-lt"/>
                  </a:rPr>
                  <a:t>For example, given the following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closure set of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9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0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5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5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0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3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3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9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LR(0) 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4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2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8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9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8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$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2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with CUP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CUP/</a:t>
            </a:r>
            <a:r>
              <a:rPr lang="en-US" sz="4800" dirty="0" err="1">
                <a:latin typeface="+mj-lt"/>
              </a:rPr>
              <a:t>J</a:t>
            </a:r>
            <a:r>
              <a:rPr lang="en-US" sz="4800" dirty="0" err="1" smtClean="0">
                <a:latin typeface="+mj-lt"/>
              </a:rPr>
              <a:t>Flex</a:t>
            </a:r>
            <a:r>
              <a:rPr lang="en-US" sz="4800" dirty="0" smtClean="0">
                <a:latin typeface="+mj-lt"/>
              </a:rPr>
              <a:t> Workflow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61900" y="1816632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JFlex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965875" y="3411562"/>
            <a:ext cx="479121" cy="2457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54122" y="1816631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CUP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(*.cup)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61901" y="3870272"/>
            <a:ext cx="1771995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1628" y="3870271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Tokens.java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4962" y="3870272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Parser.java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>
          <a:xfrm rot="7633122">
            <a:off x="5256978" y="3411561"/>
            <a:ext cx="479121" cy="2457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987993">
            <a:off x="6470250" y="3397743"/>
            <a:ext cx="479121" cy="2457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8" idx="2"/>
            <a:endCxn id="9" idx="2"/>
          </p:cNvCxnSpPr>
          <p:nvPr/>
        </p:nvCxnSpPr>
        <p:spPr>
          <a:xfrm rot="5400000" flipH="1" flipV="1">
            <a:off x="3578175" y="3933365"/>
            <a:ext cx="1" cy="2660555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9" idx="2"/>
          </p:cNvCxnSpPr>
          <p:nvPr/>
        </p:nvCxnSpPr>
        <p:spPr>
          <a:xfrm rot="5400000" flipH="1">
            <a:off x="6140120" y="4031976"/>
            <a:ext cx="1" cy="2463334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8" idx="2"/>
          </p:cNvCxnSpPr>
          <p:nvPr/>
        </p:nvCxnSpPr>
        <p:spPr>
          <a:xfrm rot="5400000">
            <a:off x="4809844" y="2701699"/>
            <a:ext cx="12700" cy="5123889"/>
          </a:xfrm>
          <a:prstGeom prst="curvedConnector3">
            <a:avLst>
              <a:gd name="adj1" fmla="val 6381835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931036" y="3870272"/>
            <a:ext cx="2053652" cy="1393371"/>
          </a:xfrm>
          <a:prstGeom prst="roundRect">
            <a:avLst/>
          </a:prstGeom>
          <a:solidFill>
            <a:schemeClr val="bg2">
              <a:lumMod val="5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AST.java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2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Given </a:t>
            </a:r>
            <a:r>
              <a:rPr lang="en-US" sz="2800" dirty="0">
                <a:latin typeface="+mj-lt"/>
              </a:rPr>
              <a:t>a user-specified grammar, generates a </a:t>
            </a:r>
            <a:r>
              <a:rPr lang="en-US" sz="2800" dirty="0" smtClean="0">
                <a:latin typeface="+mj-lt"/>
              </a:rPr>
              <a:t>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Works with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, which provides the parsed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Bison (for C)</a:t>
            </a:r>
          </a:p>
        </p:txBody>
      </p:sp>
    </p:spTree>
    <p:extLst>
      <p:ext uri="{BB962C8B-B14F-4D97-AF65-F5344CB8AC3E}">
        <p14:creationId xmlns:p14="http://schemas.microsoft.com/office/powerpoint/2010/main" val="18178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ounded Rectangle 53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7" idx="2"/>
            <a:endCxn id="38" idx="3"/>
          </p:cNvCxnSpPr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Elbow Connector 75"/>
          <p:cNvCxnSpPr>
            <a:stCxn id="32" idx="0"/>
            <a:endCxn id="7" idx="0"/>
          </p:cNvCxnSpPr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ounded Rectangle 123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ounded 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3" name="Elbow Connector 132"/>
          <p:cNvCxnSpPr>
            <a:stCxn id="32" idx="0"/>
            <a:endCxn id="38" idx="1"/>
          </p:cNvCxnSpPr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1" name="Straight Arrow Connector 160"/>
          <p:cNvCxnSpPr>
            <a:stCxn id="54" idx="3"/>
            <a:endCxn id="124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803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Parser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parser code {:	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public Parser(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	{		</a:t>
            </a:r>
          </a:p>
          <a:p>
            <a:r>
              <a:rPr lang="en-US" sz="2800" dirty="0" smtClean="0">
                <a:latin typeface="+mj-lt"/>
              </a:rPr>
              <a:t>		super(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);		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this.lexer</a:t>
            </a:r>
            <a:r>
              <a:rPr lang="en-US" sz="2800" dirty="0" smtClean="0">
                <a:latin typeface="+mj-lt"/>
              </a:rPr>
              <a:t> =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}	</a:t>
            </a:r>
          </a:p>
          <a:p>
            <a:r>
              <a:rPr lang="en-US" sz="2800" dirty="0" smtClean="0">
                <a:latin typeface="+mj-lt"/>
              </a:rPr>
              <a:t>	public void </a:t>
            </a:r>
            <a:r>
              <a:rPr lang="en-US" sz="2800" dirty="0" err="1" smtClean="0">
                <a:latin typeface="+mj-lt"/>
              </a:rPr>
              <a:t>report_error</a:t>
            </a:r>
            <a:r>
              <a:rPr lang="en-US" sz="2800" dirty="0" smtClean="0">
                <a:latin typeface="+mj-lt"/>
              </a:rPr>
              <a:t>(String message, Object info) 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System.exit</a:t>
            </a:r>
            <a:r>
              <a:rPr lang="en-US" sz="2800" dirty="0" smtClean="0">
                <a:latin typeface="+mj-lt"/>
              </a:rPr>
              <a:t>(0);	</a:t>
            </a: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:}</a:t>
            </a:r>
          </a:p>
        </p:txBody>
      </p:sp>
    </p:spTree>
    <p:extLst>
      <p:ext uri="{BB962C8B-B14F-4D97-AF65-F5344CB8AC3E}">
        <p14:creationId xmlns:p14="http://schemas.microsoft.com/office/powerpoint/2010/main" val="26431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</a:t>
            </a:r>
            <a:r>
              <a:rPr lang="en-US" sz="4800" dirty="0" err="1" smtClean="0">
                <a:latin typeface="+mj-lt"/>
              </a:rPr>
              <a:t>Lexer</a:t>
            </a:r>
            <a:r>
              <a:rPr lang="en-US" sz="4800" dirty="0" smtClean="0">
                <a:latin typeface="+mj-lt"/>
              </a:rPr>
              <a:t>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scan with {: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s;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lexer.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next_token</a:t>
            </a:r>
            <a:r>
              <a:rPr lang="en-US" sz="2800" dirty="0" smtClean="0">
                <a:latin typeface="+mj-lt"/>
              </a:rPr>
              <a:t>();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// print token…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:};</a:t>
            </a:r>
          </a:p>
        </p:txBody>
      </p:sp>
    </p:spTree>
    <p:extLst>
      <p:ext uri="{BB962C8B-B14F-4D97-AF65-F5344CB8AC3E}">
        <p14:creationId xmlns:p14="http://schemas.microsoft.com/office/powerpoint/2010/main" val="12674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T1;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T2;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T3;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53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AST_NODE_1 E1;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AST_NODE_2 E2;</a:t>
            </a:r>
          </a:p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AST_NODE_3 E3;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992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OP1;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OP2;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OP3;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These are token names…</a:t>
            </a:r>
          </a:p>
        </p:txBody>
      </p:sp>
    </p:spTree>
    <p:extLst>
      <p:ext uri="{BB962C8B-B14F-4D97-AF65-F5344CB8AC3E}">
        <p14:creationId xmlns:p14="http://schemas.microsoft.com/office/powerpoint/2010/main" val="34354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 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AST_NODE_1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);  :} |</a:t>
            </a:r>
          </a:p>
          <a:p>
            <a:r>
              <a:rPr lang="en-US" sz="2800" dirty="0" smtClean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        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AST_NODE_2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);  </a:t>
            </a:r>
            <a:r>
              <a:rPr lang="en-US" sz="2800" dirty="0">
                <a:latin typeface="+mj-lt"/>
              </a:rPr>
              <a:t>:} </a:t>
            </a:r>
            <a:r>
              <a:rPr lang="en-US" sz="2800" dirty="0" smtClean="0">
                <a:latin typeface="+mj-lt"/>
              </a:rPr>
              <a:t>;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id</a:t>
            </a:r>
            <a:r>
              <a:rPr lang="en-US" sz="2800" dirty="0" smtClean="0">
                <a:latin typeface="+mj-lt"/>
              </a:rPr>
              <a:t> 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AST_NODE_3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id</a:t>
            </a:r>
            <a:r>
              <a:rPr lang="en-US" sz="2800" dirty="0" smtClean="0">
                <a:latin typeface="+mj-lt"/>
              </a:rPr>
              <a:t>); 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>
                <a:latin typeface="+mj-lt"/>
              </a:rPr>
              <a:t>: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AST_NODE_4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);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 ::= 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94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decide</a:t>
            </a:r>
            <a:r>
              <a:rPr lang="en-US" sz="2800" dirty="0" smtClean="0">
                <a:latin typeface="+mj-lt"/>
              </a:rPr>
              <a:t> which node types we have in our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define</a:t>
            </a:r>
            <a:r>
              <a:rPr lang="en-US" sz="2800" dirty="0" smtClean="0">
                <a:latin typeface="+mj-lt"/>
              </a:rPr>
              <a:t> the classes for these AST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for integers (INT) we can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AST_EXP</a:t>
            </a:r>
            <a:r>
              <a:rPr lang="en-US" sz="2800" dirty="0" smtClean="0">
                <a:latin typeface="+mj-lt"/>
              </a:rPr>
              <a:t> 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AST_EXP_INT(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) {</a:t>
            </a:r>
            <a:r>
              <a:rPr lang="en-US" sz="2800" dirty="0">
                <a:latin typeface="+mj-lt"/>
              </a:rPr>
              <a:t>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this.value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value;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void </a:t>
            </a:r>
            <a:r>
              <a:rPr lang="en-US" sz="2800" dirty="0" err="1">
                <a:latin typeface="+mj-lt"/>
              </a:rPr>
              <a:t>PrintMe</a:t>
            </a:r>
            <a:r>
              <a:rPr lang="en-US" sz="2800" dirty="0" smtClean="0">
                <a:latin typeface="+mj-lt"/>
              </a:rPr>
              <a:t>() { … }</a:t>
            </a:r>
          </a:p>
          <a:p>
            <a:r>
              <a:rPr lang="en-US" sz="28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60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 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9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Integer INT;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String ID;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PLUS;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MINUS;</a:t>
            </a:r>
          </a:p>
          <a:p>
            <a:r>
              <a:rPr lang="en-US" sz="2800" dirty="0" smtClean="0">
                <a:latin typeface="+mj-lt"/>
              </a:rPr>
              <a:t>Terminal DOT;</a:t>
            </a:r>
          </a:p>
        </p:txBody>
      </p:sp>
    </p:spTree>
    <p:extLst>
      <p:ext uri="{BB962C8B-B14F-4D97-AF65-F5344CB8AC3E}">
        <p14:creationId xmlns:p14="http://schemas.microsoft.com/office/powerpoint/2010/main" val="35789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AST_EXP </a:t>
            </a:r>
            <a:r>
              <a:rPr lang="en-US" sz="2800" dirty="0" err="1" smtClean="0"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AST_VAR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502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7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PLUS;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MINUS;</a:t>
            </a:r>
          </a:p>
        </p:txBody>
      </p:sp>
    </p:spTree>
    <p:extLst>
      <p:ext uri="{BB962C8B-B14F-4D97-AF65-F5344CB8AC3E}">
        <p14:creationId xmlns:p14="http://schemas.microsoft.com/office/powerpoint/2010/main" val="6888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4" y="1518980"/>
            <a:ext cx="111808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AST_EXP_VAR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0</a:t>
            </a:r>
            <a:r>
              <a:rPr lang="en-US" sz="2800" dirty="0" smtClean="0">
                <a:latin typeface="+mj-lt"/>
              </a:rPr>
              <a:t>); :} |  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MINUS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1</a:t>
            </a:r>
            <a:r>
              <a:rPr lang="en-US" sz="2800" dirty="0" smtClean="0">
                <a:latin typeface="+mj-lt"/>
              </a:rPr>
              <a:t>); :};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dirty="0" smtClean="0">
                <a:latin typeface="+mj-lt"/>
              </a:rPr>
              <a:t> </a:t>
            </a:r>
          </a:p>
          <a:p>
            <a:r>
              <a:rPr lang="en-US" sz="2800" dirty="0" smtClean="0"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); </a:t>
            </a:r>
            <a:r>
              <a:rPr lang="en-US" sz="2800" dirty="0">
                <a:latin typeface="+mj-lt"/>
              </a:rPr>
              <a:t>:} |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DOT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>
                <a:latin typeface="+mj-lt"/>
              </a:rPr>
              <a:t>:fieldName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RESULT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AST_VAR_FIELD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); :};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				</a:t>
            </a:r>
            <a:r>
              <a:rPr lang="en-US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5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err="1" smtClean="0">
                <a:latin typeface="+mj-lt"/>
              </a:rPr>
              <a:t>ID:name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public String 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AST_VAR_SIMPLE(String name)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this.name </a:t>
            </a:r>
            <a:r>
              <a:rPr lang="en-US" sz="2800" dirty="0">
                <a:latin typeface="+mj-lt"/>
              </a:rPr>
              <a:t>= name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8937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err="1">
                <a:latin typeface="+mj-lt"/>
              </a:rPr>
              <a:t>var:v</a:t>
            </a:r>
            <a:r>
              <a:rPr lang="en-US" sz="2800" b="1" i="1" dirty="0">
                <a:latin typeface="+mj-lt"/>
              </a:rPr>
              <a:t> DOT </a:t>
            </a:r>
            <a:r>
              <a:rPr lang="en-US" sz="2800" b="1" i="1" dirty="0" err="1" smtClean="0">
                <a:latin typeface="+mj-lt"/>
              </a:rPr>
              <a:t>ID:fieldname</a:t>
            </a:r>
            <a:r>
              <a:rPr lang="en-US" sz="2800" dirty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AST_VAR_FIELD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>
                <a:latin typeface="+mj-lt"/>
              </a:rPr>
              <a:t>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AST_VAR_FIELD(AST_VAR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, 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 {	</a:t>
            </a:r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>
                <a:latin typeface="+mj-lt"/>
              </a:rPr>
              <a:t>;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this.fieldName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>
                <a:latin typeface="+mj-lt"/>
              </a:rPr>
              <a:t>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41924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</a:t>
            </a:r>
            <a:r>
              <a:rPr lang="en-US" sz="4800" dirty="0" smtClean="0">
                <a:latin typeface="+mj-lt"/>
              </a:rPr>
              <a:t>Debugging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can generate an image of the AST (using the exercise template)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For the input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foo + 3 +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obj.field</a:t>
            </a:r>
            <a:r>
              <a:rPr lang="en-US" sz="2800" dirty="0" smtClean="0">
                <a:latin typeface="+mj-lt"/>
              </a:rPr>
              <a:t> we have: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8086022" y="2473087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44161" y="3136065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07346" y="4033541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088913" y="3095831"/>
            <a:ext cx="1363288" cy="116729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field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61872" y="507060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id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77829" y="4706334"/>
            <a:ext cx="1385455" cy="92439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obj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839412" y="4033540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15" name="Straight Arrow Connector 14"/>
          <p:cNvCxnSpPr>
            <a:stCxn id="2" idx="3"/>
            <a:endCxn id="9" idx="7"/>
          </p:cNvCxnSpPr>
          <p:nvPr/>
        </p:nvCxnSpPr>
        <p:spPr>
          <a:xfrm flipH="1">
            <a:off x="7933445" y="3147146"/>
            <a:ext cx="305154" cy="104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  <a:endCxn id="11" idx="1"/>
          </p:cNvCxnSpPr>
          <p:nvPr/>
        </p:nvCxnSpPr>
        <p:spPr>
          <a:xfrm>
            <a:off x="8975306" y="3147146"/>
            <a:ext cx="313256" cy="1196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4"/>
            <a:endCxn id="13" idx="0"/>
          </p:cNvCxnSpPr>
          <p:nvPr/>
        </p:nvCxnSpPr>
        <p:spPr>
          <a:xfrm>
            <a:off x="9770557" y="4263123"/>
            <a:ext cx="0" cy="4432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0" idx="0"/>
          </p:cNvCxnSpPr>
          <p:nvPr/>
        </p:nvCxnSpPr>
        <p:spPr>
          <a:xfrm flipH="1">
            <a:off x="6728277" y="3810124"/>
            <a:ext cx="468461" cy="223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5"/>
            <a:endCxn id="14" idx="0"/>
          </p:cNvCxnSpPr>
          <p:nvPr/>
        </p:nvCxnSpPr>
        <p:spPr>
          <a:xfrm>
            <a:off x="7933445" y="3810124"/>
            <a:ext cx="426898" cy="223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4"/>
            <a:endCxn id="12" idx="0"/>
          </p:cNvCxnSpPr>
          <p:nvPr/>
        </p:nvCxnSpPr>
        <p:spPr>
          <a:xfrm flipH="1">
            <a:off x="6728276" y="4823250"/>
            <a:ext cx="1" cy="247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</a:t>
            </a:r>
            <a:r>
              <a:rPr lang="en-US" sz="4800" dirty="0" smtClean="0">
                <a:latin typeface="+mj-lt"/>
              </a:rPr>
              <a:t>Debugging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CUP enables to dump: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automaton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</a:t>
            </a:r>
            <a:r>
              <a:rPr lang="en-US" sz="2800" dirty="0" err="1" smtClean="0">
                <a:latin typeface="+mj-lt"/>
              </a:rPr>
              <a:t>goto</a:t>
            </a:r>
            <a:r>
              <a:rPr lang="en-US" sz="2800" dirty="0" smtClean="0">
                <a:latin typeface="+mj-lt"/>
              </a:rPr>
              <a:t>/action table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246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5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7893</TotalTime>
  <Words>2025</Words>
  <Application>Microsoft Office PowerPoint</Application>
  <PresentationFormat>Widescreen</PresentationFormat>
  <Paragraphs>1595</Paragraphs>
  <Slides>85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Calibri</vt:lpstr>
      <vt:lpstr>Calibri Light</vt:lpstr>
      <vt:lpstr>Cambria Math</vt:lpstr>
      <vt:lpstr>Wingdings</vt:lpstr>
      <vt:lpstr>Retrospect</vt:lpstr>
      <vt:lpstr>Bottom Up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Parsing with CUP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693</cp:revision>
  <dcterms:created xsi:type="dcterms:W3CDTF">2019-10-24T09:01:20Z</dcterms:created>
  <dcterms:modified xsi:type="dcterms:W3CDTF">2019-11-26T18:38:53Z</dcterms:modified>
</cp:coreProperties>
</file>