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9"/>
  </p:notesMasterIdLst>
  <p:sldIdLst>
    <p:sldId id="417" r:id="rId2"/>
    <p:sldId id="574" r:id="rId3"/>
    <p:sldId id="606" r:id="rId4"/>
    <p:sldId id="608" r:id="rId5"/>
    <p:sldId id="609" r:id="rId6"/>
    <p:sldId id="610" r:id="rId7"/>
    <p:sldId id="607" r:id="rId8"/>
    <p:sldId id="611" r:id="rId9"/>
    <p:sldId id="617" r:id="rId10"/>
    <p:sldId id="618" r:id="rId11"/>
    <p:sldId id="619" r:id="rId12"/>
    <p:sldId id="621" r:id="rId13"/>
    <p:sldId id="622" r:id="rId14"/>
    <p:sldId id="623" r:id="rId15"/>
    <p:sldId id="624" r:id="rId16"/>
    <p:sldId id="625" r:id="rId17"/>
    <p:sldId id="628" r:id="rId18"/>
    <p:sldId id="629" r:id="rId19"/>
    <p:sldId id="640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641" r:id="rId29"/>
    <p:sldId id="638" r:id="rId30"/>
    <p:sldId id="639" r:id="rId31"/>
    <p:sldId id="605" r:id="rId32"/>
    <p:sldId id="682" r:id="rId33"/>
    <p:sldId id="642" r:id="rId34"/>
    <p:sldId id="683" r:id="rId35"/>
    <p:sldId id="645" r:id="rId36"/>
    <p:sldId id="643" r:id="rId37"/>
    <p:sldId id="644" r:id="rId38"/>
    <p:sldId id="649" r:id="rId39"/>
    <p:sldId id="647" r:id="rId40"/>
    <p:sldId id="684" r:id="rId41"/>
    <p:sldId id="648" r:id="rId42"/>
    <p:sldId id="650" r:id="rId43"/>
    <p:sldId id="651" r:id="rId44"/>
    <p:sldId id="652" r:id="rId45"/>
    <p:sldId id="612" r:id="rId46"/>
    <p:sldId id="653" r:id="rId47"/>
    <p:sldId id="654" r:id="rId48"/>
    <p:sldId id="655" r:id="rId49"/>
    <p:sldId id="613" r:id="rId50"/>
    <p:sldId id="656" r:id="rId51"/>
    <p:sldId id="614" r:id="rId52"/>
    <p:sldId id="660" r:id="rId53"/>
    <p:sldId id="661" r:id="rId54"/>
    <p:sldId id="657" r:id="rId55"/>
    <p:sldId id="658" r:id="rId56"/>
    <p:sldId id="666" r:id="rId57"/>
    <p:sldId id="662" r:id="rId58"/>
    <p:sldId id="663" r:id="rId59"/>
    <p:sldId id="616" r:id="rId60"/>
    <p:sldId id="664" r:id="rId61"/>
    <p:sldId id="665" r:id="rId62"/>
    <p:sldId id="667" r:id="rId63"/>
    <p:sldId id="668" r:id="rId64"/>
    <p:sldId id="670" r:id="rId65"/>
    <p:sldId id="671" r:id="rId66"/>
    <p:sldId id="672" r:id="rId67"/>
    <p:sldId id="673" r:id="rId68"/>
    <p:sldId id="674" r:id="rId69"/>
    <p:sldId id="675" r:id="rId70"/>
    <p:sldId id="676" r:id="rId71"/>
    <p:sldId id="677" r:id="rId72"/>
    <p:sldId id="678" r:id="rId73"/>
    <p:sldId id="679" r:id="rId74"/>
    <p:sldId id="680" r:id="rId75"/>
    <p:sldId id="681" r:id="rId76"/>
    <p:sldId id="615" r:id="rId77"/>
    <p:sldId id="685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3/materials/SPIM_Manual.pdf" TargetMode="External"/><Relationship Id="rId2" Type="http://schemas.openxmlformats.org/officeDocument/2006/relationships/hyperlink" Target="https://courses.cs.washington.edu/courses/cse410/08sp/notes/spim/SpimTutorial.pdf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9834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t9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a3, a4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v1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r</a:t>
            </a:r>
            <a:r>
              <a:rPr lang="en-US" sz="2800" dirty="0" err="1" smtClean="0">
                <a:latin typeface="+mj-lt"/>
              </a:rPr>
              <a:t>a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work with MIPS32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32-bit registers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and, </a:t>
            </a:r>
            <a:r>
              <a:rPr lang="en-US" sz="2800" dirty="0" err="1" smtClean="0">
                <a:latin typeface="+mj-lt"/>
              </a:rPr>
              <a:t>mul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div, or,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nor,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4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1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</a:t>
            </a:r>
            <a:r>
              <a:rPr lang="en-US" sz="2800" b="1" dirty="0" smtClean="0">
                <a:latin typeface="+mj-lt"/>
              </a:rPr>
              <a:t>IR register</a:t>
            </a:r>
            <a:r>
              <a:rPr lang="en-US" sz="2800" dirty="0" smtClean="0">
                <a:latin typeface="+mj-lt"/>
              </a:rPr>
              <a:t> mapped to a </a:t>
            </a:r>
            <a:r>
              <a:rPr lang="en-US" sz="2800" b="1" dirty="0" smtClean="0">
                <a:latin typeface="+mj-lt"/>
              </a:rPr>
              <a:t>CPU </a:t>
            </a:r>
            <a:r>
              <a:rPr lang="en-US" sz="2800" b="1" dirty="0" smtClean="0">
                <a:latin typeface="+mj-lt"/>
              </a:rPr>
              <a:t>register </a:t>
            </a:r>
            <a:r>
              <a:rPr lang="en-US" sz="2800" dirty="0" smtClean="0">
                <a:latin typeface="+mj-lt"/>
              </a:rPr>
              <a:t>(t0, … t7)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global variable initializations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the </a:t>
            </a:r>
            <a:r>
              <a:rPr lang="en-US" sz="2800" dirty="0" smtClean="0">
                <a:latin typeface="+mj-lt"/>
              </a:rPr>
              <a:t>IR instructions </a:t>
            </a:r>
            <a:r>
              <a:rPr lang="en-US" sz="2800" dirty="0" smtClean="0">
                <a:latin typeface="+mj-lt"/>
              </a:rPr>
              <a:t>for each </a:t>
            </a:r>
            <a:r>
              <a:rPr lang="en-US" sz="2800" dirty="0" smtClean="0">
                <a:latin typeface="+mj-lt"/>
              </a:rPr>
              <a:t>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a translation function for each IR instruction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translation requires additional registers: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registers s0, s1,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initializations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24200" y="2323011"/>
            <a:ext cx="4328943" cy="1267629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“1234”</a:t>
            </a:r>
          </a:p>
        </p:txBody>
      </p:sp>
      <p:sp>
        <p:nvSpPr>
          <p:cNvPr id="2" name="Down Arrow 1"/>
          <p:cNvSpPr/>
          <p:nvPr/>
        </p:nvSpPr>
        <p:spPr>
          <a:xfrm>
            <a:off x="8712081" y="3784748"/>
            <a:ext cx="231191" cy="53470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624200" y="4147983"/>
            <a:ext cx="4406955" cy="182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.data: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_1: .word 7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“1234”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4" y="2323011"/>
            <a:ext cx="4605915" cy="12676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7;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“1234”;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6055488" y="2704515"/>
            <a:ext cx="235417" cy="59455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</a:t>
            </a:r>
            <a:r>
              <a:rPr lang="en-US" sz="2800" dirty="0" smtClean="0">
                <a:latin typeface="+mj-lt"/>
              </a:rPr>
              <a:t>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t0,4($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</a:t>
            </a:r>
            <a:r>
              <a:rPr lang="en-US" sz="2800" dirty="0" smtClean="0">
                <a:latin typeface="+mj-lt"/>
              </a:rPr>
              <a:t>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more checks…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83393" y="2646951"/>
            <a:ext cx="5752124" cy="1066835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17326" y="3177931"/>
            <a:ext cx="228542" cy="42076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04350" y="3710037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label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f_epilogue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658980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83192" y="3820196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29890" y="4319343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70;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z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 $v0s, $t1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epilogue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here…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3082589"/>
            <a:ext cx="4140662" cy="2129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2283645"/>
            <a:ext cx="4140662" cy="17927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0875" y="733931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</a:t>
            </a:r>
            <a:r>
              <a:rPr lang="en-US" sz="20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-8($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</a:t>
            </a:r>
            <a:r>
              <a:rPr lang="en-US" sz="20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65251" y="1881699"/>
            <a:ext cx="5227721" cy="3491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</a:t>
            </a:r>
            <a:r>
              <a:rPr lang="en-US" sz="20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-8($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</a:t>
            </a:r>
            <a:r>
              <a:rPr lang="en-US" sz="20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dirty="0" err="1" smtClean="0">
                <a:latin typeface="+mj-lt"/>
              </a:rPr>
              <a:t>str_eq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6" y="2792019"/>
            <a:ext cx="406400" cy="295395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1512" y="2156355"/>
            <a:ext cx="5426910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302292" y="3289300"/>
            <a:ext cx="325350" cy="509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75200" y="3695700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</p:txBody>
      </p:sp>
    </p:spTree>
    <p:extLst>
      <p:ext uri="{BB962C8B-B14F-4D97-AF65-F5344CB8AC3E}">
        <p14:creationId xmlns:p14="http://schemas.microsoft.com/office/powerpoint/2010/main" val="10733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abort: 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728011"/>
            <a:ext cx="4079903" cy="266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89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Field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calls</a:t>
            </a:r>
          </a:p>
        </p:txBody>
      </p:sp>
    </p:spTree>
    <p:extLst>
      <p:ext uri="{BB962C8B-B14F-4D97-AF65-F5344CB8AC3E}">
        <p14:creationId xmlns:p14="http://schemas.microsoft.com/office/powerpoint/2010/main" val="22182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arrays: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field accesses: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foo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529866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1828798"/>
            <a:ext cx="3647972" cy="2769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9377" y="1889761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2542903"/>
            <a:ext cx="0" cy="1223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abel: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4" y="1634370"/>
            <a:ext cx="4074691" cy="4357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80097" y="1918984"/>
            <a:ext cx="4474692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90262" y="4574093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143273" y="2162575"/>
            <a:ext cx="348343" cy="447469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calling </a:t>
            </a:r>
            <a:r>
              <a:rPr lang="en-US" sz="2800" dirty="0" err="1" smtClean="0">
                <a:latin typeface="+mj-lt"/>
              </a:rPr>
              <a:t>PrintInt</a:t>
            </a:r>
            <a:r>
              <a:rPr lang="en-US" sz="2800" dirty="0" smtClean="0">
                <a:latin typeface="+mj-lt"/>
              </a:rPr>
              <a:t>(17):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17 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4" y="1830761"/>
            <a:ext cx="4013731" cy="3542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a.m2(7)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05628" y="1971235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03472" y="4539255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295672" y="1635705"/>
            <a:ext cx="348343" cy="55284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6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$v0, 4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4097032" y="4040660"/>
            <a:ext cx="345990" cy="6549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097032" y="5018274"/>
            <a:ext cx="345990" cy="6549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3014" y="4102639"/>
            <a:ext cx="176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PrintInt</a:t>
            </a:r>
            <a:r>
              <a:rPr lang="en-US" sz="2400" dirty="0" smtClean="0">
                <a:solidFill>
                  <a:schemeClr val="accent1"/>
                </a:solidFill>
              </a:rPr>
              <a:t>(17)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522" y="5084118"/>
            <a:ext cx="220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PrintStr</a:t>
            </a:r>
            <a:r>
              <a:rPr lang="en-US" sz="2400" dirty="0" smtClean="0">
                <a:solidFill>
                  <a:schemeClr val="accent1"/>
                </a:solidFill>
              </a:rPr>
              <a:t>(“hello”)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g</a:t>
            </a:r>
            <a:r>
              <a:rPr lang="en-US" sz="2800" dirty="0" smtClean="0">
                <a:solidFill>
                  <a:schemeClr val="accent3"/>
                </a:solidFill>
              </a:rPr>
              <a:t>lobal data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code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Runing</a:t>
            </a:r>
            <a:r>
              <a:rPr lang="en-US" sz="2800" dirty="0" smtClean="0">
                <a:latin typeface="+mj-lt"/>
              </a:rPr>
              <a:t> SPIM: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spim</a:t>
            </a:r>
            <a:r>
              <a:rPr lang="en-US" sz="2800" dirty="0" smtClean="0">
                <a:latin typeface="+mj-lt"/>
              </a:rPr>
              <a:t> –f </a:t>
            </a:r>
            <a:r>
              <a:rPr lang="en-US" sz="2800" i="1" dirty="0" err="1" smtClean="0">
                <a:latin typeface="+mj-lt"/>
              </a:rPr>
              <a:t>input_file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Interactive </a:t>
            </a:r>
            <a:r>
              <a:rPr lang="en-US" sz="2800" dirty="0" smtClean="0">
                <a:latin typeface="+mj-lt"/>
              </a:rPr>
              <a:t>d</a:t>
            </a:r>
            <a:r>
              <a:rPr lang="en-US" sz="2800" dirty="0" smtClean="0">
                <a:latin typeface="+mj-lt"/>
              </a:rPr>
              <a:t>ebugging: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xspim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2"/>
              </a:rPr>
              <a:t>https://</a:t>
            </a:r>
            <a:r>
              <a:rPr lang="en-US" sz="2400" dirty="0" smtClean="0">
                <a:latin typeface="+mj-lt"/>
                <a:hlinkClick r:id="rId2"/>
              </a:rPr>
              <a:t>courses.cs.washington.edu/courses/cse410/08sp/notes/spim/SpimTutorial.pdf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3"/>
              </a:rPr>
              <a:t>https://</a:t>
            </a:r>
            <a:r>
              <a:rPr lang="en-US" sz="2400" dirty="0" smtClean="0">
                <a:latin typeface="+mj-lt"/>
                <a:hlinkClick r:id="rId3"/>
              </a:rPr>
              <a:t>web.stanford.edu/class/cs143/materials/SPIM_Manual.pdf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 Frames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stack consists of stack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called function creates it’s stack frame</a:t>
            </a:r>
          </a:p>
        </p:txBody>
      </p:sp>
    </p:spTree>
    <p:extLst>
      <p:ext uri="{BB962C8B-B14F-4D97-AF65-F5344CB8AC3E}">
        <p14:creationId xmlns:p14="http://schemas.microsoft.com/office/powerpoint/2010/main" val="1197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14123</TotalTime>
  <Words>6629</Words>
  <Application>Microsoft Office PowerPoint</Application>
  <PresentationFormat>Widescreen</PresentationFormat>
  <Paragraphs>1355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1151</cp:revision>
  <dcterms:created xsi:type="dcterms:W3CDTF">2019-10-24T09:01:20Z</dcterms:created>
  <dcterms:modified xsi:type="dcterms:W3CDTF">2020-01-06T18:07:04Z</dcterms:modified>
</cp:coreProperties>
</file>