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4"/>
  </p:notesMasterIdLst>
  <p:sldIdLst>
    <p:sldId id="417" r:id="rId2"/>
    <p:sldId id="415" r:id="rId3"/>
    <p:sldId id="499" r:id="rId4"/>
    <p:sldId id="497" r:id="rId5"/>
    <p:sldId id="500" r:id="rId6"/>
    <p:sldId id="498" r:id="rId7"/>
    <p:sldId id="501" r:id="rId8"/>
    <p:sldId id="424" r:id="rId9"/>
    <p:sldId id="425" r:id="rId10"/>
    <p:sldId id="426" r:id="rId11"/>
    <p:sldId id="427" r:id="rId12"/>
    <p:sldId id="483" r:id="rId13"/>
    <p:sldId id="484" r:id="rId14"/>
    <p:sldId id="429" r:id="rId15"/>
    <p:sldId id="503" r:id="rId16"/>
    <p:sldId id="502" r:id="rId17"/>
    <p:sldId id="504" r:id="rId18"/>
    <p:sldId id="260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95" r:id="rId27"/>
    <p:sldId id="505" r:id="rId28"/>
    <p:sldId id="506" r:id="rId29"/>
    <p:sldId id="507" r:id="rId30"/>
    <p:sldId id="346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3" r:id="rId49"/>
    <p:sldId id="464" r:id="rId50"/>
    <p:sldId id="466" r:id="rId51"/>
    <p:sldId id="486" r:id="rId52"/>
    <p:sldId id="487" r:id="rId53"/>
    <p:sldId id="491" r:id="rId54"/>
    <p:sldId id="488" r:id="rId55"/>
    <p:sldId id="489" r:id="rId56"/>
    <p:sldId id="490" r:id="rId57"/>
    <p:sldId id="492" r:id="rId58"/>
    <p:sldId id="493" r:id="rId59"/>
    <p:sldId id="467" r:id="rId60"/>
    <p:sldId id="469" r:id="rId61"/>
    <p:sldId id="470" r:id="rId62"/>
    <p:sldId id="471" r:id="rId63"/>
    <p:sldId id="473" r:id="rId64"/>
    <p:sldId id="474" r:id="rId65"/>
    <p:sldId id="475" r:id="rId66"/>
    <p:sldId id="476" r:id="rId67"/>
    <p:sldId id="477" r:id="rId68"/>
    <p:sldId id="478" r:id="rId69"/>
    <p:sldId id="479" r:id="rId70"/>
    <p:sldId id="480" r:id="rId71"/>
    <p:sldId id="481" r:id="rId72"/>
    <p:sldId id="482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5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0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2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8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Top Down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6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7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9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7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628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(((0))), …</a:t>
            </a:r>
          </a:p>
          <a:p>
            <a:r>
              <a:rPr lang="en-US" sz="2800" dirty="0" smtClean="0">
                <a:latin typeface="+mj-lt"/>
              </a:rPr>
              <a:t>Disallowing: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(((0))), …</a:t>
            </a:r>
          </a:p>
          <a:p>
            <a:r>
              <a:rPr lang="en-US" sz="2800" dirty="0" smtClean="0">
                <a:latin typeface="+mj-lt"/>
              </a:rPr>
              <a:t>Disallowing: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Is there a DFA/NFA that accepts the language?</a:t>
            </a:r>
          </a:p>
          <a:p>
            <a:r>
              <a:rPr lang="en-US" sz="2800" b="1" dirty="0" smtClean="0">
                <a:latin typeface="+mj-lt"/>
              </a:rPr>
              <a:t>Is there a regular expression the accepts the language?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is </a:t>
                </a:r>
                <a:r>
                  <a:rPr lang="en-US" sz="2800" b="1" dirty="0" smtClean="0">
                    <a:latin typeface="+mj-lt"/>
                  </a:rPr>
                  <a:t>not regular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no DFA that accepts it</a:t>
                </a:r>
              </a:p>
              <a:p>
                <a:r>
                  <a:rPr lang="en-US" sz="2800" dirty="0" smtClean="0">
                    <a:latin typeface="+mj-lt"/>
                  </a:rPr>
                  <a:t>Proof: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it has a DFA, the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 the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that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left parentheses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 time we read (, we need to change to a new state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need to act differently if we saw 4 parentheses or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we have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</a:t>
                </a:r>
                <a:r>
                  <a:rPr lang="en-US" sz="2800" dirty="0">
                    <a:latin typeface="+mj-lt"/>
                  </a:rPr>
                  <a:t>set of </a:t>
                </a:r>
                <a:r>
                  <a:rPr lang="en-US" sz="2800" dirty="0" smtClean="0">
                    <a:latin typeface="+mj-lt"/>
                  </a:rPr>
                  <a:t>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a set of non-terminals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Production rules of the form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Starting symbol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  <a:p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082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𝑎𝑐𝑏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𝑎𝑎𝑐𝑏𝑏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𝑎𝑎𝑎𝑐𝑏𝑏𝑏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Does the language of </a:t>
            </a:r>
            <a:r>
              <a:rPr lang="en-US" sz="2800" b="1" dirty="0" smtClean="0">
                <a:latin typeface="+mj-lt"/>
              </a:rPr>
              <a:t>balanced parentheses</a:t>
            </a:r>
            <a:r>
              <a:rPr lang="en-US" sz="2800" dirty="0" smtClean="0">
                <a:latin typeface="+mj-lt"/>
              </a:rPr>
              <a:t> have a CFG?</a:t>
            </a:r>
          </a:p>
        </p:txBody>
      </p:sp>
    </p:spTree>
    <p:extLst>
      <p:ext uri="{BB962C8B-B14F-4D97-AF65-F5344CB8AC3E}">
        <p14:creationId xmlns:p14="http://schemas.microsoft.com/office/powerpoint/2010/main" val="1203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Does the language of </a:t>
                </a:r>
                <a:r>
                  <a:rPr lang="en-US" sz="2800" b="1" dirty="0" smtClean="0">
                    <a:latin typeface="+mj-lt"/>
                  </a:rPr>
                  <a:t>balanced parentheses</a:t>
                </a:r>
                <a:r>
                  <a:rPr lang="en-US" sz="2800" dirty="0" smtClean="0">
                    <a:latin typeface="+mj-lt"/>
                  </a:rPr>
                  <a:t> have a CFG?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78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00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992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9163" y="4193310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Definition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languages has a predictive parser: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determine the production rule according to the current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begin we the start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From the top…</a:t>
            </a: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of balanced parentheses: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  <a:p>
                <a:r>
                  <a:rPr lang="en-US" sz="2800" b="1" dirty="0" smtClean="0">
                    <a:latin typeface="+mj-lt"/>
                  </a:rPr>
                  <a:t>has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a predictive </a:t>
                </a:r>
                <a:r>
                  <a:rPr lang="en-US" sz="2800" dirty="0" smtClean="0">
                    <a:latin typeface="+mj-lt"/>
                  </a:rPr>
                  <a:t>parser.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38178"/>
            <a:ext cx="4699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L_PAREN: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43" y="1540776"/>
            <a:ext cx="56612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==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lexer.next_token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parse()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!= EOF)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‘(‘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‘7‘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‘)‘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</a:t>
            </a:r>
            <a:r>
              <a:rPr lang="en-US" sz="2800" dirty="0" err="1" smtClean="0">
                <a:latin typeface="+mj-lt"/>
              </a:rPr>
              <a:t>arse_S</a:t>
            </a:r>
            <a:endParaRPr lang="en-US" sz="2800" dirty="0" smtClean="0">
              <a:latin typeface="+mj-l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‘7’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‘)’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// error, expecting ‘)’</a:t>
            </a:r>
          </a:p>
        </p:txBody>
      </p:sp>
    </p:spTree>
    <p:extLst>
      <p:ext uri="{BB962C8B-B14F-4D97-AF65-F5344CB8AC3E}">
        <p14:creationId xmlns:p14="http://schemas.microsoft.com/office/powerpoint/2010/main" val="1391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CFG for </a:t>
            </a: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language with the 3 kinds of parentheses: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(), [], {}</a:t>
            </a:r>
            <a:endParaRPr lang="en-US" sz="2800" dirty="0"/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(([][]{}))[]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[()]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(()){</a:t>
            </a:r>
          </a:p>
        </p:txBody>
      </p:sp>
    </p:spTree>
    <p:extLst>
      <p:ext uri="{BB962C8B-B14F-4D97-AF65-F5344CB8AC3E}">
        <p14:creationId xmlns:p14="http://schemas.microsoft.com/office/powerpoint/2010/main" val="3644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CFG definition: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Language of Balanced Parentheses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368" y="1540775"/>
            <a:ext cx="371051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L_PAREN: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parse_S1();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L_BRACKET: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L_BRACE: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120" y="1499211"/>
            <a:ext cx="566123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parse_S1()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language with binary operators (+,-,*,/) and numbers: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(1+1)*(7/2)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2+1-7</a:t>
            </a:r>
          </a:p>
        </p:txBody>
      </p:sp>
    </p:spTree>
    <p:extLst>
      <p:ext uri="{BB962C8B-B14F-4D97-AF65-F5344CB8AC3E}">
        <p14:creationId xmlns:p14="http://schemas.microsoft.com/office/powerpoint/2010/main" val="2017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Will predictive parsing work here?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There is no predictive parser which can handle the previous CFG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Why?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the first token was 5, we can’t predict the right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It can be 5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also can be 5+8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Why it happens?</a:t>
                </a: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In the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itself appears on the </a:t>
                </a:r>
                <a:r>
                  <a:rPr lang="en-US" sz="2800" b="1" dirty="0" smtClean="0">
                    <a:latin typeface="+mj-lt"/>
                  </a:rPr>
                  <a:t>left side </a:t>
                </a:r>
                <a:r>
                  <a:rPr lang="en-US" sz="2800" dirty="0" smtClean="0">
                    <a:latin typeface="+mj-lt"/>
                  </a:rPr>
                  <a:t>of the alternative</a:t>
                </a: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we still want a predictive parser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Need to </a:t>
                </a:r>
                <a:r>
                  <a:rPr lang="en-US" sz="2800" b="1" dirty="0" smtClean="0">
                    <a:latin typeface="+mj-lt"/>
                  </a:rPr>
                  <a:t>eliminate</a:t>
                </a:r>
                <a:r>
                  <a:rPr lang="en-US" sz="2800" dirty="0" smtClean="0">
                    <a:latin typeface="+mj-lt"/>
                  </a:rPr>
                  <a:t> left recursion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Then the language contains: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0" lvl="1"/>
                <a:r>
                  <a:rPr lang="en-US" sz="2800" dirty="0">
                    <a:latin typeface="+mj-lt"/>
                  </a:rPr>
                  <a:t>Define an alternative CFG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general, 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… 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pPr marL="0" lvl="1"/>
                <a:r>
                  <a:rPr lang="en-US" sz="2800" dirty="0" smtClean="0">
                    <a:latin typeface="+mj-lt"/>
                  </a:rPr>
                  <a:t>We will rewrite as follows: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resulting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grammar that </a:t>
            </a:r>
            <a:r>
              <a:rPr lang="en-US" sz="2800" dirty="0">
                <a:latin typeface="+mj-lt"/>
              </a:rPr>
              <a:t>has a predictive parser is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that has LL(1) grammar is called LL(1)</a:t>
            </a:r>
          </a:p>
        </p:txBody>
      </p:sp>
    </p:spTree>
    <p:extLst>
      <p:ext uri="{BB962C8B-B14F-4D97-AF65-F5344CB8AC3E}">
        <p14:creationId xmlns:p14="http://schemas.microsoft.com/office/powerpoint/2010/main" val="15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CFG vs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may hove more the one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might have a language which 2 CFG’s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One of them is LL(1)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other one isn’t…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9163" y="4110183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endParaRPr lang="en-US" sz="2800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/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T</a:t>
            </a: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S</a:t>
            </a: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Our CFG does not contain information about </a:t>
            </a:r>
            <a:r>
              <a:rPr lang="en-US" sz="2800" b="1" dirty="0" smtClean="0">
                <a:latin typeface="+mj-lt"/>
              </a:rPr>
              <a:t>operator precedence!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expression 8 * 4 + 3 is interpreted as 8 * (4 + 3)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find another grammar…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blipFill>
                <a:blip r:embed="rId2"/>
                <a:stretch>
                  <a:fillRect l="-1309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After eliminating </a:t>
                </a:r>
                <a:r>
                  <a:rPr lang="en-US" sz="2800" b="1" dirty="0" smtClean="0">
                    <a:latin typeface="+mj-lt"/>
                  </a:rPr>
                  <a:t>left recursion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blipFill>
                <a:blip r:embed="rId2"/>
                <a:stretch>
                  <a:fillRect l="-130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4" y="1529866"/>
            <a:ext cx="773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the new CFG, the derivation tree for 8 * 4 + 3:</a:t>
            </a:r>
          </a:p>
        </p:txBody>
      </p:sp>
      <p:sp>
        <p:nvSpPr>
          <p:cNvPr id="29" name="Oval 28"/>
          <p:cNvSpPr/>
          <p:nvPr/>
        </p:nvSpPr>
        <p:spPr>
          <a:xfrm>
            <a:off x="5784724" y="219062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3029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02093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Straight Arrow Connector 33"/>
          <p:cNvCxnSpPr>
            <a:stCxn id="29" idx="2"/>
            <a:endCxn id="32" idx="0"/>
          </p:cNvCxnSpPr>
          <p:nvPr/>
        </p:nvCxnSpPr>
        <p:spPr>
          <a:xfrm flipH="1">
            <a:off x="4318913" y="2532172"/>
            <a:ext cx="1465811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33" idx="0"/>
          </p:cNvCxnSpPr>
          <p:nvPr/>
        </p:nvCxnSpPr>
        <p:spPr>
          <a:xfrm>
            <a:off x="6416491" y="2532172"/>
            <a:ext cx="1301486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2244" y="376468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2093" y="377281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2798" y="378408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0" idx="0"/>
          </p:cNvCxnSpPr>
          <p:nvPr/>
        </p:nvCxnSpPr>
        <p:spPr>
          <a:xfrm flipH="1">
            <a:off x="6888128" y="3404422"/>
            <a:ext cx="606485" cy="3602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3" idx="0"/>
          </p:cNvCxnSpPr>
          <p:nvPr/>
        </p:nvCxnSpPr>
        <p:spPr>
          <a:xfrm>
            <a:off x="7941340" y="3404422"/>
            <a:ext cx="627342" cy="3796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41" idx="0"/>
          </p:cNvCxnSpPr>
          <p:nvPr/>
        </p:nvCxnSpPr>
        <p:spPr>
          <a:xfrm>
            <a:off x="7717977" y="3504458"/>
            <a:ext cx="0" cy="2683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27255" y="46234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868306" y="463475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4" name="Straight Arrow Connector 53"/>
          <p:cNvCxnSpPr>
            <a:stCxn id="41" idx="3"/>
            <a:endCxn id="52" idx="0"/>
          </p:cNvCxnSpPr>
          <p:nvPr/>
        </p:nvCxnSpPr>
        <p:spPr>
          <a:xfrm flipH="1">
            <a:off x="7243139" y="4355868"/>
            <a:ext cx="251474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53" idx="0"/>
          </p:cNvCxnSpPr>
          <p:nvPr/>
        </p:nvCxnSpPr>
        <p:spPr>
          <a:xfrm>
            <a:off x="7941340" y="4355868"/>
            <a:ext cx="242850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22944" y="54822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7" name="Straight Arrow Connector 76"/>
          <p:cNvCxnSpPr>
            <a:stCxn id="52" idx="4"/>
            <a:endCxn id="76" idx="0"/>
          </p:cNvCxnSpPr>
          <p:nvPr/>
        </p:nvCxnSpPr>
        <p:spPr>
          <a:xfrm flipH="1">
            <a:off x="7238828" y="5306574"/>
            <a:ext cx="4311" cy="1757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854304" y="363418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456093" y="367324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Straight Arrow Connector 79"/>
          <p:cNvCxnSpPr>
            <a:stCxn id="32" idx="3"/>
            <a:endCxn id="78" idx="7"/>
          </p:cNvCxnSpPr>
          <p:nvPr/>
        </p:nvCxnSpPr>
        <p:spPr>
          <a:xfrm flipH="1">
            <a:off x="3393551" y="3404422"/>
            <a:ext cx="701998" cy="329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5"/>
            <a:endCxn id="79" idx="0"/>
          </p:cNvCxnSpPr>
          <p:nvPr/>
        </p:nvCxnSpPr>
        <p:spPr>
          <a:xfrm>
            <a:off x="4542276" y="3404422"/>
            <a:ext cx="229701" cy="2688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854304" y="453029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4" name="Straight Arrow Connector 83"/>
          <p:cNvCxnSpPr>
            <a:stCxn id="78" idx="4"/>
            <a:endCxn id="83" idx="0"/>
          </p:cNvCxnSpPr>
          <p:nvPr/>
        </p:nvCxnSpPr>
        <p:spPr>
          <a:xfrm>
            <a:off x="3170188" y="4317273"/>
            <a:ext cx="0" cy="2130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666120" y="45358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56953" y="454401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6674" y="455528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8" name="Straight Arrow Connector 87"/>
          <p:cNvCxnSpPr>
            <a:stCxn id="79" idx="3"/>
            <a:endCxn id="85" idx="0"/>
          </p:cNvCxnSpPr>
          <p:nvPr/>
        </p:nvCxnSpPr>
        <p:spPr>
          <a:xfrm flipH="1">
            <a:off x="3982004" y="4256298"/>
            <a:ext cx="566609" cy="27958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7" idx="0"/>
          </p:cNvCxnSpPr>
          <p:nvPr/>
        </p:nvCxnSpPr>
        <p:spPr>
          <a:xfrm>
            <a:off x="4995340" y="4256298"/>
            <a:ext cx="667218" cy="29898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4"/>
            <a:endCxn id="86" idx="0"/>
          </p:cNvCxnSpPr>
          <p:nvPr/>
        </p:nvCxnSpPr>
        <p:spPr>
          <a:xfrm>
            <a:off x="4771977" y="4356334"/>
            <a:ext cx="860" cy="1876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456093" y="550565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2" name="Straight Arrow Connector 91"/>
          <p:cNvCxnSpPr>
            <a:stCxn id="86" idx="4"/>
            <a:endCxn id="91" idx="0"/>
          </p:cNvCxnSpPr>
          <p:nvPr/>
        </p:nvCxnSpPr>
        <p:spPr>
          <a:xfrm flipH="1">
            <a:off x="4771977" y="5227102"/>
            <a:ext cx="860" cy="27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Left recursion was an issue, are there other issues?</a:t>
                </a:r>
              </a:p>
              <a:p>
                <a:r>
                  <a:rPr lang="en-US" sz="2800" dirty="0" smtClean="0">
                    <a:latin typeface="+mj-lt"/>
                  </a:rPr>
                  <a:t>What about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blipFill>
                <a:blip r:embed="rId2"/>
                <a:stretch>
                  <a:fillRect l="-1197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3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+mj-lt"/>
                  </a:rPr>
                  <a:t>Rewrite</a:t>
                </a:r>
                <a:r>
                  <a:rPr lang="en-US" sz="2800" dirty="0" smtClean="0">
                    <a:latin typeface="+mj-lt"/>
                  </a:rPr>
                  <a:t> the original CFG: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To the following: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blipFill>
                <a:blip r:embed="rId2"/>
                <a:stretch>
                  <a:fillRect l="-119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677656"/>
              </a:xfrm>
              <a:prstGeom prst="rect">
                <a:avLst/>
              </a:prstGeom>
              <a:blipFill>
                <a:blip r:embed="rId2"/>
                <a:stretch>
                  <a:fillRect l="-1197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No!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539430"/>
              </a:xfrm>
              <a:prstGeom prst="rect">
                <a:avLst/>
              </a:prstGeom>
              <a:blipFill>
                <a:blip r:embed="rId2"/>
                <a:stretch>
                  <a:fillRect l="-1197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the first symbol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we can’t predict the right rule: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If </a:t>
                </a:r>
                <a:r>
                  <a:rPr lang="en-US" sz="2800" dirty="0" smtClean="0">
                    <a:latin typeface="+mj-lt"/>
                  </a:rPr>
                  <a:t>we </a:t>
                </a:r>
                <a:r>
                  <a:rPr lang="en-US" sz="2800" dirty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latin typeface="+mj-lt"/>
                  </a:rPr>
                  <a:t>, then </a:t>
                </a:r>
                <a:r>
                  <a:rPr lang="en-US" sz="2800" dirty="0" smtClean="0">
                    <a:latin typeface="+mj-lt"/>
                  </a:rPr>
                  <a:t>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endParaRPr 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can substitute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with it’s possible alternatives</a:t>
                </a:r>
                <a:r>
                  <a:rPr lang="en-US" sz="2800" dirty="0">
                    <a:latin typeface="+mj-lt"/>
                  </a:rPr>
                  <a:t>.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original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substitution: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b="1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Are we done?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blipFill>
                <a:blip r:embed="rId2"/>
                <a:stretch>
                  <a:fillRect l="-1197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need to perform left factoring: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left factoring: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𝑎𝑋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9163" y="4110183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an LL(1) Parser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of the common issues: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40563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 is not always possible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following grammar can’t be fixed: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𝑎𝐵𝑏𝑏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Parsing: is it always desirable?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Grammars of real languages are overloaded with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Even if we can fix it, the resulting grammar may be unreadable…</a:t>
            </a:r>
          </a:p>
        </p:txBody>
      </p:sp>
    </p:spTree>
    <p:extLst>
      <p:ext uri="{BB962C8B-B14F-4D97-AF65-F5344CB8AC3E}">
        <p14:creationId xmlns:p14="http://schemas.microsoft.com/office/powerpoint/2010/main" val="35881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6876</TotalTime>
  <Words>1773</Words>
  <Application>Microsoft Office PowerPoint</Application>
  <PresentationFormat>Widescreen</PresentationFormat>
  <Paragraphs>638</Paragraphs>
  <Slides>72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Retrospect</vt:lpstr>
      <vt:lpstr>Top Down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542</cp:revision>
  <dcterms:created xsi:type="dcterms:W3CDTF">2019-10-24T09:01:20Z</dcterms:created>
  <dcterms:modified xsi:type="dcterms:W3CDTF">2021-10-28T09:27:59Z</dcterms:modified>
</cp:coreProperties>
</file>