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7" r:id="rId1"/>
  </p:sldMasterIdLst>
  <p:notesMasterIdLst>
    <p:notesMasterId r:id="rId92"/>
  </p:notesMasterIdLst>
  <p:sldIdLst>
    <p:sldId id="256" r:id="rId2"/>
    <p:sldId id="260" r:id="rId3"/>
    <p:sldId id="346" r:id="rId4"/>
    <p:sldId id="336" r:id="rId5"/>
    <p:sldId id="257" r:id="rId6"/>
    <p:sldId id="258" r:id="rId7"/>
    <p:sldId id="259" r:id="rId8"/>
    <p:sldId id="261" r:id="rId9"/>
    <p:sldId id="263" r:id="rId10"/>
    <p:sldId id="265" r:id="rId11"/>
    <p:sldId id="347" r:id="rId12"/>
    <p:sldId id="348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364" r:id="rId22"/>
    <p:sldId id="365" r:id="rId23"/>
    <p:sldId id="349" r:id="rId24"/>
    <p:sldId id="350" r:id="rId25"/>
    <p:sldId id="351" r:id="rId26"/>
    <p:sldId id="352" r:id="rId27"/>
    <p:sldId id="353" r:id="rId28"/>
    <p:sldId id="354" r:id="rId29"/>
    <p:sldId id="362" r:id="rId30"/>
    <p:sldId id="363" r:id="rId31"/>
    <p:sldId id="292" r:id="rId32"/>
    <p:sldId id="293" r:id="rId33"/>
    <p:sldId id="279" r:id="rId34"/>
    <p:sldId id="280" r:id="rId35"/>
    <p:sldId id="281" r:id="rId36"/>
    <p:sldId id="282" r:id="rId37"/>
    <p:sldId id="366" r:id="rId38"/>
    <p:sldId id="367" r:id="rId39"/>
    <p:sldId id="283" r:id="rId40"/>
    <p:sldId id="284" r:id="rId41"/>
    <p:sldId id="285" r:id="rId42"/>
    <p:sldId id="286" r:id="rId43"/>
    <p:sldId id="290" r:id="rId44"/>
    <p:sldId id="291" r:id="rId45"/>
    <p:sldId id="360" r:id="rId46"/>
    <p:sldId id="361" r:id="rId47"/>
    <p:sldId id="296" r:id="rId48"/>
    <p:sldId id="297" r:id="rId49"/>
    <p:sldId id="300" r:id="rId50"/>
    <p:sldId id="298" r:id="rId51"/>
    <p:sldId id="302" r:id="rId52"/>
    <p:sldId id="303" r:id="rId53"/>
    <p:sldId id="301" r:id="rId54"/>
    <p:sldId id="304" r:id="rId55"/>
    <p:sldId id="305" r:id="rId56"/>
    <p:sldId id="306" r:id="rId57"/>
    <p:sldId id="307" r:id="rId58"/>
    <p:sldId id="308" r:id="rId59"/>
    <p:sldId id="315" r:id="rId60"/>
    <p:sldId id="311" r:id="rId61"/>
    <p:sldId id="316" r:id="rId62"/>
    <p:sldId id="312" r:id="rId63"/>
    <p:sldId id="313" r:id="rId64"/>
    <p:sldId id="355" r:id="rId65"/>
    <p:sldId id="314" r:id="rId66"/>
    <p:sldId id="356" r:id="rId67"/>
    <p:sldId id="357" r:id="rId68"/>
    <p:sldId id="358" r:id="rId69"/>
    <p:sldId id="359" r:id="rId70"/>
    <p:sldId id="317" r:id="rId71"/>
    <p:sldId id="318" r:id="rId72"/>
    <p:sldId id="319" r:id="rId73"/>
    <p:sldId id="338" r:id="rId74"/>
    <p:sldId id="339" r:id="rId75"/>
    <p:sldId id="337" r:id="rId76"/>
    <p:sldId id="343" r:id="rId77"/>
    <p:sldId id="344" r:id="rId78"/>
    <p:sldId id="345" r:id="rId79"/>
    <p:sldId id="340" r:id="rId80"/>
    <p:sldId id="342" r:id="rId81"/>
    <p:sldId id="320" r:id="rId82"/>
    <p:sldId id="321" r:id="rId83"/>
    <p:sldId id="324" r:id="rId84"/>
    <p:sldId id="325" r:id="rId85"/>
    <p:sldId id="326" r:id="rId86"/>
    <p:sldId id="327" r:id="rId87"/>
    <p:sldId id="332" r:id="rId88"/>
    <p:sldId id="333" r:id="rId89"/>
    <p:sldId id="334" r:id="rId90"/>
    <p:sldId id="335" r:id="rId9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0F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7" d="100"/>
          <a:sy n="77" d="100"/>
        </p:scale>
        <p:origin x="68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2166FD-9A85-48B8-B5C8-1A087ED81368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C95FEE-7BD5-4386-98BE-4A9F100A6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1406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9021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9159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1581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6480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6952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3374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4332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7935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0747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2768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5306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79374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44718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54220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51026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53695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90101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66810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53855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50928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8796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0149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60465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86682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19826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4869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53515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48395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50355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3933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64527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43688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7988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43153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33077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19286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55659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63260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51053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55787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34880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92891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18940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3655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39216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91777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191894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409200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714880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563544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825148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750274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713219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098631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1572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925218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376176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789519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505128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216310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838536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06046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914132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333109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304009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1051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234144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772292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201088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409891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233622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776117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095150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615217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287046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322028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1033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508140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630190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796545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9392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597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20877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545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12142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760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3287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082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01026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300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2966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E5CD31E-43F3-40B0-B003-1CA31CA895B5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70611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780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E5CD31E-43F3-40B0-B003-1CA31CA895B5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5100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8" r:id="rId1"/>
    <p:sldLayoutId id="2147483899" r:id="rId2"/>
    <p:sldLayoutId id="2147483900" r:id="rId3"/>
    <p:sldLayoutId id="2147483901" r:id="rId4"/>
    <p:sldLayoutId id="2147483902" r:id="rId5"/>
    <p:sldLayoutId id="2147483903" r:id="rId6"/>
    <p:sldLayoutId id="2147483904" r:id="rId7"/>
    <p:sldLayoutId id="2147483905" r:id="rId8"/>
    <p:sldLayoutId id="2147483906" r:id="rId9"/>
    <p:sldLayoutId id="2147483907" r:id="rId10"/>
    <p:sldLayoutId id="214748390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davidtr1037@gmail.com" TargetMode="Externa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11" Type="http://schemas.openxmlformats.org/officeDocument/2006/relationships/image" Target="../media/image40.png"/><Relationship Id="rId5" Type="http://schemas.openxmlformats.org/officeDocument/2006/relationships/image" Target="../media/image34.png"/><Relationship Id="rId10" Type="http://schemas.openxmlformats.org/officeDocument/2006/relationships/image" Target="../media/image39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image" Target="../media/image51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12" Type="http://schemas.openxmlformats.org/officeDocument/2006/relationships/image" Target="../media/image50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4.png"/><Relationship Id="rId11" Type="http://schemas.openxmlformats.org/officeDocument/2006/relationships/image" Target="../media/image49.png"/><Relationship Id="rId5" Type="http://schemas.openxmlformats.org/officeDocument/2006/relationships/image" Target="../media/image43.png"/><Relationship Id="rId15" Type="http://schemas.openxmlformats.org/officeDocument/2006/relationships/image" Target="../media/image53.png"/><Relationship Id="rId10" Type="http://schemas.openxmlformats.org/officeDocument/2006/relationships/image" Target="../media/image48.png"/><Relationship Id="rId4" Type="http://schemas.openxmlformats.org/officeDocument/2006/relationships/image" Target="../media/image42.png"/><Relationship Id="rId9" Type="http://schemas.openxmlformats.org/officeDocument/2006/relationships/image" Target="../media/image47.png"/><Relationship Id="rId14" Type="http://schemas.openxmlformats.org/officeDocument/2006/relationships/image" Target="../media/image52.png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13" Type="http://schemas.openxmlformats.org/officeDocument/2006/relationships/image" Target="../media/image64.png"/><Relationship Id="rId18" Type="http://schemas.openxmlformats.org/officeDocument/2006/relationships/image" Target="../media/image69.png"/><Relationship Id="rId3" Type="http://schemas.openxmlformats.org/officeDocument/2006/relationships/image" Target="../media/image54.png"/><Relationship Id="rId21" Type="http://schemas.openxmlformats.org/officeDocument/2006/relationships/image" Target="../media/image72.png"/><Relationship Id="rId7" Type="http://schemas.openxmlformats.org/officeDocument/2006/relationships/image" Target="../media/image58.png"/><Relationship Id="rId12" Type="http://schemas.openxmlformats.org/officeDocument/2006/relationships/image" Target="../media/image63.png"/><Relationship Id="rId17" Type="http://schemas.openxmlformats.org/officeDocument/2006/relationships/image" Target="../media/image68.png"/><Relationship Id="rId25" Type="http://schemas.openxmlformats.org/officeDocument/2006/relationships/image" Target="../media/image76.png"/><Relationship Id="rId2" Type="http://schemas.openxmlformats.org/officeDocument/2006/relationships/notesSlide" Target="../notesSlides/notesSlide51.xml"/><Relationship Id="rId16" Type="http://schemas.openxmlformats.org/officeDocument/2006/relationships/image" Target="../media/image67.png"/><Relationship Id="rId20" Type="http://schemas.openxmlformats.org/officeDocument/2006/relationships/image" Target="../media/image7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7.png"/><Relationship Id="rId11" Type="http://schemas.openxmlformats.org/officeDocument/2006/relationships/image" Target="../media/image62.png"/><Relationship Id="rId24" Type="http://schemas.openxmlformats.org/officeDocument/2006/relationships/image" Target="../media/image75.png"/><Relationship Id="rId5" Type="http://schemas.openxmlformats.org/officeDocument/2006/relationships/image" Target="../media/image56.png"/><Relationship Id="rId15" Type="http://schemas.openxmlformats.org/officeDocument/2006/relationships/image" Target="../media/image66.png"/><Relationship Id="rId23" Type="http://schemas.openxmlformats.org/officeDocument/2006/relationships/image" Target="../media/image74.png"/><Relationship Id="rId10" Type="http://schemas.openxmlformats.org/officeDocument/2006/relationships/image" Target="../media/image61.png"/><Relationship Id="rId19" Type="http://schemas.openxmlformats.org/officeDocument/2006/relationships/image" Target="../media/image70.png"/><Relationship Id="rId4" Type="http://schemas.openxmlformats.org/officeDocument/2006/relationships/image" Target="../media/image55.png"/><Relationship Id="rId9" Type="http://schemas.openxmlformats.org/officeDocument/2006/relationships/image" Target="../media/image60.png"/><Relationship Id="rId14" Type="http://schemas.openxmlformats.org/officeDocument/2006/relationships/image" Target="../media/image65.png"/><Relationship Id="rId22" Type="http://schemas.openxmlformats.org/officeDocument/2006/relationships/image" Target="../media/image7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0.png"/><Relationship Id="rId13" Type="http://schemas.openxmlformats.org/officeDocument/2006/relationships/image" Target="../media/image650.png"/><Relationship Id="rId3" Type="http://schemas.openxmlformats.org/officeDocument/2006/relationships/image" Target="../media/image550.png"/><Relationship Id="rId7" Type="http://schemas.openxmlformats.org/officeDocument/2006/relationships/image" Target="../media/image590.png"/><Relationship Id="rId12" Type="http://schemas.openxmlformats.org/officeDocument/2006/relationships/image" Target="../media/image640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80.png"/><Relationship Id="rId11" Type="http://schemas.openxmlformats.org/officeDocument/2006/relationships/image" Target="../media/image630.png"/><Relationship Id="rId5" Type="http://schemas.openxmlformats.org/officeDocument/2006/relationships/image" Target="../media/image570.png"/><Relationship Id="rId15" Type="http://schemas.openxmlformats.org/officeDocument/2006/relationships/image" Target="../media/image670.png"/><Relationship Id="rId10" Type="http://schemas.openxmlformats.org/officeDocument/2006/relationships/image" Target="../media/image620.png"/><Relationship Id="rId4" Type="http://schemas.openxmlformats.org/officeDocument/2006/relationships/image" Target="../media/image560.png"/><Relationship Id="rId9" Type="http://schemas.openxmlformats.org/officeDocument/2006/relationships/image" Target="../media/image610.png"/><Relationship Id="rId14" Type="http://schemas.openxmlformats.org/officeDocument/2006/relationships/image" Target="../media/image660.png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0.png"/><Relationship Id="rId13" Type="http://schemas.openxmlformats.org/officeDocument/2006/relationships/image" Target="../media/image650.png"/><Relationship Id="rId3" Type="http://schemas.openxmlformats.org/officeDocument/2006/relationships/image" Target="../media/image550.png"/><Relationship Id="rId7" Type="http://schemas.openxmlformats.org/officeDocument/2006/relationships/image" Target="../media/image590.png"/><Relationship Id="rId12" Type="http://schemas.openxmlformats.org/officeDocument/2006/relationships/image" Target="../media/image640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80.png"/><Relationship Id="rId11" Type="http://schemas.openxmlformats.org/officeDocument/2006/relationships/image" Target="../media/image630.png"/><Relationship Id="rId5" Type="http://schemas.openxmlformats.org/officeDocument/2006/relationships/image" Target="../media/image570.png"/><Relationship Id="rId15" Type="http://schemas.openxmlformats.org/officeDocument/2006/relationships/image" Target="../media/image670.png"/><Relationship Id="rId10" Type="http://schemas.openxmlformats.org/officeDocument/2006/relationships/image" Target="../media/image620.png"/><Relationship Id="rId4" Type="http://schemas.openxmlformats.org/officeDocument/2006/relationships/image" Target="../media/image560.png"/><Relationship Id="rId9" Type="http://schemas.openxmlformats.org/officeDocument/2006/relationships/image" Target="../media/image610.png"/><Relationship Id="rId14" Type="http://schemas.openxmlformats.org/officeDocument/2006/relationships/image" Target="../media/image660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0.png"/><Relationship Id="rId7" Type="http://schemas.openxmlformats.org/officeDocument/2006/relationships/image" Target="../media/image720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10.png"/><Relationship Id="rId5" Type="http://schemas.openxmlformats.org/officeDocument/2006/relationships/image" Target="../media/image700.png"/><Relationship Id="rId4" Type="http://schemas.openxmlformats.org/officeDocument/2006/relationships/image" Target="../media/image690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0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13" Type="http://schemas.openxmlformats.org/officeDocument/2006/relationships/image" Target="../media/image65.png"/><Relationship Id="rId18" Type="http://schemas.openxmlformats.org/officeDocument/2006/relationships/image" Target="../media/image70.png"/><Relationship Id="rId3" Type="http://schemas.openxmlformats.org/officeDocument/2006/relationships/image" Target="../media/image55.png"/><Relationship Id="rId21" Type="http://schemas.openxmlformats.org/officeDocument/2006/relationships/image" Target="../media/image73.png"/><Relationship Id="rId7" Type="http://schemas.openxmlformats.org/officeDocument/2006/relationships/image" Target="../media/image80.png"/><Relationship Id="rId12" Type="http://schemas.openxmlformats.org/officeDocument/2006/relationships/image" Target="../media/image85.png"/><Relationship Id="rId17" Type="http://schemas.openxmlformats.org/officeDocument/2006/relationships/image" Target="../media/image69.png"/><Relationship Id="rId2" Type="http://schemas.openxmlformats.org/officeDocument/2006/relationships/notesSlide" Target="../notesSlides/notesSlide56.xml"/><Relationship Id="rId16" Type="http://schemas.openxmlformats.org/officeDocument/2006/relationships/image" Target="../media/image68.png"/><Relationship Id="rId20" Type="http://schemas.openxmlformats.org/officeDocument/2006/relationships/image" Target="../media/image7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9.png"/><Relationship Id="rId11" Type="http://schemas.openxmlformats.org/officeDocument/2006/relationships/image" Target="../media/image84.png"/><Relationship Id="rId24" Type="http://schemas.openxmlformats.org/officeDocument/2006/relationships/image" Target="../media/image76.png"/><Relationship Id="rId5" Type="http://schemas.openxmlformats.org/officeDocument/2006/relationships/image" Target="../media/image78.png"/><Relationship Id="rId15" Type="http://schemas.openxmlformats.org/officeDocument/2006/relationships/image" Target="../media/image67.png"/><Relationship Id="rId23" Type="http://schemas.openxmlformats.org/officeDocument/2006/relationships/image" Target="../media/image75.png"/><Relationship Id="rId10" Type="http://schemas.openxmlformats.org/officeDocument/2006/relationships/image" Target="../media/image83.png"/><Relationship Id="rId19" Type="http://schemas.openxmlformats.org/officeDocument/2006/relationships/image" Target="../media/image71.png"/><Relationship Id="rId4" Type="http://schemas.openxmlformats.org/officeDocument/2006/relationships/image" Target="../media/image77.png"/><Relationship Id="rId9" Type="http://schemas.openxmlformats.org/officeDocument/2006/relationships/image" Target="../media/image82.png"/><Relationship Id="rId14" Type="http://schemas.openxmlformats.org/officeDocument/2006/relationships/image" Target="../media/image66.png"/><Relationship Id="rId22" Type="http://schemas.openxmlformats.org/officeDocument/2006/relationships/image" Target="../media/image74.png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13" Type="http://schemas.openxmlformats.org/officeDocument/2006/relationships/image" Target="../media/image65.png"/><Relationship Id="rId18" Type="http://schemas.openxmlformats.org/officeDocument/2006/relationships/image" Target="../media/image70.png"/><Relationship Id="rId3" Type="http://schemas.openxmlformats.org/officeDocument/2006/relationships/image" Target="../media/image86.png"/><Relationship Id="rId21" Type="http://schemas.openxmlformats.org/officeDocument/2006/relationships/image" Target="../media/image73.png"/><Relationship Id="rId7" Type="http://schemas.openxmlformats.org/officeDocument/2006/relationships/image" Target="../media/image88.png"/><Relationship Id="rId12" Type="http://schemas.openxmlformats.org/officeDocument/2006/relationships/image" Target="../media/image85.png"/><Relationship Id="rId17" Type="http://schemas.openxmlformats.org/officeDocument/2006/relationships/image" Target="../media/image69.png"/><Relationship Id="rId2" Type="http://schemas.openxmlformats.org/officeDocument/2006/relationships/notesSlide" Target="../notesSlides/notesSlide57.xml"/><Relationship Id="rId16" Type="http://schemas.openxmlformats.org/officeDocument/2006/relationships/image" Target="../media/image68.png"/><Relationship Id="rId20" Type="http://schemas.openxmlformats.org/officeDocument/2006/relationships/image" Target="../media/image7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9.png"/><Relationship Id="rId11" Type="http://schemas.openxmlformats.org/officeDocument/2006/relationships/image" Target="../media/image84.png"/><Relationship Id="rId24" Type="http://schemas.openxmlformats.org/officeDocument/2006/relationships/image" Target="../media/image76.png"/><Relationship Id="rId5" Type="http://schemas.openxmlformats.org/officeDocument/2006/relationships/image" Target="../media/image78.png"/><Relationship Id="rId15" Type="http://schemas.openxmlformats.org/officeDocument/2006/relationships/image" Target="../media/image67.png"/><Relationship Id="rId23" Type="http://schemas.openxmlformats.org/officeDocument/2006/relationships/image" Target="../media/image75.png"/><Relationship Id="rId10" Type="http://schemas.openxmlformats.org/officeDocument/2006/relationships/image" Target="../media/image83.png"/><Relationship Id="rId19" Type="http://schemas.openxmlformats.org/officeDocument/2006/relationships/image" Target="../media/image71.png"/><Relationship Id="rId4" Type="http://schemas.openxmlformats.org/officeDocument/2006/relationships/image" Target="../media/image87.png"/><Relationship Id="rId9" Type="http://schemas.openxmlformats.org/officeDocument/2006/relationships/image" Target="../media/image82.png"/><Relationship Id="rId14" Type="http://schemas.openxmlformats.org/officeDocument/2006/relationships/image" Target="../media/image66.png"/><Relationship Id="rId22" Type="http://schemas.openxmlformats.org/officeDocument/2006/relationships/image" Target="../media/image74.png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13" Type="http://schemas.openxmlformats.org/officeDocument/2006/relationships/image" Target="../media/image65.png"/><Relationship Id="rId18" Type="http://schemas.openxmlformats.org/officeDocument/2006/relationships/image" Target="../media/image70.png"/><Relationship Id="rId3" Type="http://schemas.openxmlformats.org/officeDocument/2006/relationships/image" Target="../media/image55.png"/><Relationship Id="rId21" Type="http://schemas.openxmlformats.org/officeDocument/2006/relationships/image" Target="../media/image73.png"/><Relationship Id="rId7" Type="http://schemas.openxmlformats.org/officeDocument/2006/relationships/image" Target="../media/image80.png"/><Relationship Id="rId12" Type="http://schemas.openxmlformats.org/officeDocument/2006/relationships/image" Target="../media/image85.png"/><Relationship Id="rId17" Type="http://schemas.openxmlformats.org/officeDocument/2006/relationships/image" Target="../media/image69.png"/><Relationship Id="rId2" Type="http://schemas.openxmlformats.org/officeDocument/2006/relationships/notesSlide" Target="../notesSlides/notesSlide58.xml"/><Relationship Id="rId16" Type="http://schemas.openxmlformats.org/officeDocument/2006/relationships/image" Target="../media/image68.png"/><Relationship Id="rId20" Type="http://schemas.openxmlformats.org/officeDocument/2006/relationships/image" Target="../media/image7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0.png"/><Relationship Id="rId11" Type="http://schemas.openxmlformats.org/officeDocument/2006/relationships/image" Target="../media/image84.png"/><Relationship Id="rId24" Type="http://schemas.openxmlformats.org/officeDocument/2006/relationships/image" Target="../media/image76.png"/><Relationship Id="rId5" Type="http://schemas.openxmlformats.org/officeDocument/2006/relationships/image" Target="../media/image89.png"/><Relationship Id="rId15" Type="http://schemas.openxmlformats.org/officeDocument/2006/relationships/image" Target="../media/image67.png"/><Relationship Id="rId23" Type="http://schemas.openxmlformats.org/officeDocument/2006/relationships/image" Target="../media/image75.png"/><Relationship Id="rId10" Type="http://schemas.openxmlformats.org/officeDocument/2006/relationships/image" Target="../media/image83.png"/><Relationship Id="rId19" Type="http://schemas.openxmlformats.org/officeDocument/2006/relationships/image" Target="../media/image71.png"/><Relationship Id="rId4" Type="http://schemas.openxmlformats.org/officeDocument/2006/relationships/image" Target="../media/image77.png"/><Relationship Id="rId9" Type="http://schemas.openxmlformats.org/officeDocument/2006/relationships/image" Target="../media/image82.png"/><Relationship Id="rId14" Type="http://schemas.openxmlformats.org/officeDocument/2006/relationships/image" Target="../media/image66.png"/><Relationship Id="rId22" Type="http://schemas.openxmlformats.org/officeDocument/2006/relationships/image" Target="../media/image74.png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png"/><Relationship Id="rId13" Type="http://schemas.openxmlformats.org/officeDocument/2006/relationships/image" Target="../media/image65.png"/><Relationship Id="rId18" Type="http://schemas.openxmlformats.org/officeDocument/2006/relationships/image" Target="../media/image70.png"/><Relationship Id="rId3" Type="http://schemas.openxmlformats.org/officeDocument/2006/relationships/image" Target="../media/image55.png"/><Relationship Id="rId21" Type="http://schemas.openxmlformats.org/officeDocument/2006/relationships/image" Target="../media/image73.png"/><Relationship Id="rId7" Type="http://schemas.openxmlformats.org/officeDocument/2006/relationships/image" Target="../media/image80.png"/><Relationship Id="rId12" Type="http://schemas.openxmlformats.org/officeDocument/2006/relationships/image" Target="../media/image95.png"/><Relationship Id="rId17" Type="http://schemas.openxmlformats.org/officeDocument/2006/relationships/image" Target="../media/image69.png"/><Relationship Id="rId2" Type="http://schemas.openxmlformats.org/officeDocument/2006/relationships/notesSlide" Target="../notesSlides/notesSlide59.xml"/><Relationship Id="rId16" Type="http://schemas.openxmlformats.org/officeDocument/2006/relationships/image" Target="../media/image68.png"/><Relationship Id="rId20" Type="http://schemas.openxmlformats.org/officeDocument/2006/relationships/image" Target="../media/image7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0.png"/><Relationship Id="rId11" Type="http://schemas.openxmlformats.org/officeDocument/2006/relationships/image" Target="../media/image84.png"/><Relationship Id="rId24" Type="http://schemas.openxmlformats.org/officeDocument/2006/relationships/image" Target="../media/image76.png"/><Relationship Id="rId5" Type="http://schemas.openxmlformats.org/officeDocument/2006/relationships/image" Target="../media/image91.png"/><Relationship Id="rId15" Type="http://schemas.openxmlformats.org/officeDocument/2006/relationships/image" Target="../media/image67.png"/><Relationship Id="rId23" Type="http://schemas.openxmlformats.org/officeDocument/2006/relationships/image" Target="../media/image75.png"/><Relationship Id="rId10" Type="http://schemas.openxmlformats.org/officeDocument/2006/relationships/image" Target="../media/image94.png"/><Relationship Id="rId19" Type="http://schemas.openxmlformats.org/officeDocument/2006/relationships/image" Target="../media/image71.png"/><Relationship Id="rId4" Type="http://schemas.openxmlformats.org/officeDocument/2006/relationships/image" Target="../media/image77.png"/><Relationship Id="rId9" Type="http://schemas.openxmlformats.org/officeDocument/2006/relationships/image" Target="../media/image93.png"/><Relationship Id="rId14" Type="http://schemas.openxmlformats.org/officeDocument/2006/relationships/image" Target="../media/image66.png"/><Relationship Id="rId22" Type="http://schemas.openxmlformats.org/officeDocument/2006/relationships/image" Target="../media/image74.png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png"/><Relationship Id="rId13" Type="http://schemas.openxmlformats.org/officeDocument/2006/relationships/image" Target="../media/image65.png"/><Relationship Id="rId18" Type="http://schemas.openxmlformats.org/officeDocument/2006/relationships/image" Target="../media/image70.png"/><Relationship Id="rId3" Type="http://schemas.openxmlformats.org/officeDocument/2006/relationships/image" Target="../media/image55.png"/><Relationship Id="rId21" Type="http://schemas.openxmlformats.org/officeDocument/2006/relationships/image" Target="../media/image73.png"/><Relationship Id="rId7" Type="http://schemas.openxmlformats.org/officeDocument/2006/relationships/image" Target="../media/image80.png"/><Relationship Id="rId12" Type="http://schemas.openxmlformats.org/officeDocument/2006/relationships/image" Target="../media/image95.png"/><Relationship Id="rId17" Type="http://schemas.openxmlformats.org/officeDocument/2006/relationships/image" Target="../media/image69.png"/><Relationship Id="rId2" Type="http://schemas.openxmlformats.org/officeDocument/2006/relationships/notesSlide" Target="../notesSlides/notesSlide60.xml"/><Relationship Id="rId16" Type="http://schemas.openxmlformats.org/officeDocument/2006/relationships/image" Target="../media/image68.png"/><Relationship Id="rId20" Type="http://schemas.openxmlformats.org/officeDocument/2006/relationships/image" Target="../media/image7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0.png"/><Relationship Id="rId11" Type="http://schemas.openxmlformats.org/officeDocument/2006/relationships/image" Target="../media/image98.png"/><Relationship Id="rId24" Type="http://schemas.openxmlformats.org/officeDocument/2006/relationships/image" Target="../media/image76.png"/><Relationship Id="rId5" Type="http://schemas.openxmlformats.org/officeDocument/2006/relationships/image" Target="../media/image91.png"/><Relationship Id="rId15" Type="http://schemas.openxmlformats.org/officeDocument/2006/relationships/image" Target="../media/image67.png"/><Relationship Id="rId23" Type="http://schemas.openxmlformats.org/officeDocument/2006/relationships/image" Target="../media/image75.png"/><Relationship Id="rId10" Type="http://schemas.openxmlformats.org/officeDocument/2006/relationships/image" Target="../media/image94.png"/><Relationship Id="rId19" Type="http://schemas.openxmlformats.org/officeDocument/2006/relationships/image" Target="../media/image71.png"/><Relationship Id="rId4" Type="http://schemas.openxmlformats.org/officeDocument/2006/relationships/image" Target="../media/image77.png"/><Relationship Id="rId9" Type="http://schemas.openxmlformats.org/officeDocument/2006/relationships/image" Target="../media/image97.png"/><Relationship Id="rId14" Type="http://schemas.openxmlformats.org/officeDocument/2006/relationships/image" Target="../media/image66.png"/><Relationship Id="rId22" Type="http://schemas.openxmlformats.org/officeDocument/2006/relationships/image" Target="../media/image74.png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png"/><Relationship Id="rId3" Type="http://schemas.openxmlformats.org/officeDocument/2006/relationships/image" Target="../media/image99.png"/><Relationship Id="rId7" Type="http://schemas.openxmlformats.org/officeDocument/2006/relationships/image" Target="../media/image103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2.png"/><Relationship Id="rId5" Type="http://schemas.openxmlformats.org/officeDocument/2006/relationships/image" Target="../media/image101.png"/><Relationship Id="rId10" Type="http://schemas.openxmlformats.org/officeDocument/2006/relationships/image" Target="../media/image106.png"/><Relationship Id="rId4" Type="http://schemas.openxmlformats.org/officeDocument/2006/relationships/image" Target="../media/image100.png"/><Relationship Id="rId9" Type="http://schemas.openxmlformats.org/officeDocument/2006/relationships/image" Target="../media/image10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ysator.liu.se/c/ANSI-C-grammar-l.html" TargetMode="External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9600" dirty="0" smtClean="0"/>
              <a:t>Compilation</a:t>
            </a:r>
            <a:endParaRPr lang="en-US" sz="9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dirty="0" err="1" smtClean="0"/>
              <a:t>TeachING</a:t>
            </a:r>
            <a:r>
              <a:rPr lang="en-US" sz="4000" dirty="0" smtClean="0"/>
              <a:t> </a:t>
            </a:r>
            <a:r>
              <a:rPr lang="en-US" sz="4000" dirty="0" smtClean="0"/>
              <a:t>Assistant: David </a:t>
            </a:r>
            <a:r>
              <a:rPr lang="en-US" sz="4000" dirty="0" err="1" smtClean="0"/>
              <a:t>Trabish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443398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Lexical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776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Lexical Analysis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The code text consists of </a:t>
            </a:r>
            <a:r>
              <a:rPr lang="en-US" sz="2800" i="1" dirty="0" smtClean="0">
                <a:latin typeface="+mj-lt"/>
              </a:rPr>
              <a:t>tokens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We need to check the </a:t>
            </a:r>
            <a:r>
              <a:rPr lang="en-US" sz="2800" b="1" dirty="0" smtClean="0">
                <a:latin typeface="+mj-lt"/>
              </a:rPr>
              <a:t>validity</a:t>
            </a:r>
            <a:r>
              <a:rPr lang="en-US" sz="2800" dirty="0" smtClean="0">
                <a:latin typeface="+mj-lt"/>
              </a:rPr>
              <a:t> of these </a:t>
            </a:r>
            <a:r>
              <a:rPr lang="en-US" sz="2800" i="1" dirty="0" smtClean="0">
                <a:latin typeface="+mj-lt"/>
              </a:rPr>
              <a:t>tokens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>
              <a:latin typeface="+mj-lt"/>
            </a:endParaRPr>
          </a:p>
          <a:p>
            <a:pPr lvl="1"/>
            <a:endParaRPr lang="en-US" sz="28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65962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Valid Tokens in C</a:t>
            </a:r>
            <a:endParaRPr lang="en-US" sz="4800" dirty="0">
              <a:latin typeface="+mj-lt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2032000" y="1765950"/>
          <a:ext cx="81280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592375439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2890061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j-lt"/>
                        </a:rPr>
                        <a:t>Token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j-lt"/>
                        </a:rPr>
                        <a:t>Examples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6026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j-lt"/>
                        </a:rPr>
                        <a:t>Constants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j-lt"/>
                        </a:rPr>
                        <a:t>12, 0x1234, 1.7,</a:t>
                      </a:r>
                      <a:r>
                        <a:rPr lang="en-US" sz="2400" baseline="0" dirty="0" smtClean="0">
                          <a:latin typeface="+mj-lt"/>
                        </a:rPr>
                        <a:t> 2e+8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9740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j-lt"/>
                        </a:rPr>
                        <a:t>Identifiers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>
                          <a:latin typeface="+mj-lt"/>
                        </a:rPr>
                        <a:t>var</a:t>
                      </a:r>
                      <a:r>
                        <a:rPr lang="en-US" sz="2400" dirty="0" smtClean="0">
                          <a:latin typeface="+mj-lt"/>
                        </a:rPr>
                        <a:t>, tmp1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949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j-lt"/>
                        </a:rPr>
                        <a:t>Reserved</a:t>
                      </a:r>
                      <a:r>
                        <a:rPr lang="en-US" sz="2400" baseline="0" dirty="0" smtClean="0">
                          <a:latin typeface="+mj-lt"/>
                        </a:rPr>
                        <a:t> Keywords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j-lt"/>
                        </a:rPr>
                        <a:t>if, while,</a:t>
                      </a:r>
                      <a:r>
                        <a:rPr lang="en-US" sz="2400" baseline="0" dirty="0" smtClean="0">
                          <a:latin typeface="+mj-lt"/>
                        </a:rPr>
                        <a:t> </a:t>
                      </a:r>
                      <a:r>
                        <a:rPr lang="en-US" sz="2400" baseline="0" dirty="0" err="1" smtClean="0">
                          <a:latin typeface="+mj-lt"/>
                        </a:rPr>
                        <a:t>int</a:t>
                      </a:r>
                      <a:r>
                        <a:rPr lang="en-US" sz="2400" baseline="0" dirty="0" smtClean="0">
                          <a:latin typeface="+mj-lt"/>
                        </a:rPr>
                        <a:t>, char, do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23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j-lt"/>
                        </a:rPr>
                        <a:t>Parentheses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j-lt"/>
                        </a:rPr>
                        <a:t>(,)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178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j-lt"/>
                        </a:rPr>
                        <a:t>Binary Operators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j-lt"/>
                        </a:rPr>
                        <a:t>+,-,*,/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6282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j-lt"/>
                        </a:rPr>
                        <a:t>Unary Operators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j-lt"/>
                        </a:rPr>
                        <a:t>-,*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721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j-lt"/>
                        </a:rPr>
                        <a:t>Comments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j-lt"/>
                        </a:rPr>
                        <a:t>/* … */, //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19457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1499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6"/>
            <a:ext cx="4027054" cy="16810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88104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6"/>
            <a:ext cx="4027054" cy="16810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25770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6"/>
            <a:ext cx="4027054" cy="16810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6b;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5171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6"/>
            <a:ext cx="4027054" cy="16810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6b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63711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6"/>
            <a:ext cx="4027054" cy="16810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69872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6"/>
            <a:ext cx="4027054" cy="16810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25813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6"/>
            <a:ext cx="4027054" cy="16810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0u;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16482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Administration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Final grade: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Exam: 50%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Project: 50%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For technical questions, please use the course forum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i="1" dirty="0" smtClean="0">
                <a:latin typeface="+mj-lt"/>
              </a:rPr>
              <a:t>Moodle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Reception time: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Wednesday 17:00 - 1800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  <a:hlinkClick r:id="rId2"/>
              </a:rPr>
              <a:t>davidtr1037@gmail.com</a:t>
            </a:r>
            <a:endParaRPr lang="en-US" sz="2800" dirty="0" smtClean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err="1" smtClean="0">
                <a:latin typeface="+mj-lt"/>
              </a:rPr>
              <a:t>CheckPoint</a:t>
            </a:r>
            <a:r>
              <a:rPr lang="en-US" sz="2800" smtClean="0">
                <a:latin typeface="+mj-lt"/>
              </a:rPr>
              <a:t> 246</a:t>
            </a:r>
            <a:endParaRPr lang="en-US" sz="2800" dirty="0" smtClean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36831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6"/>
            <a:ext cx="4027054" cy="16810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0u;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50975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6"/>
            <a:ext cx="4027054" cy="16810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4871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6"/>
            <a:ext cx="4027054" cy="16810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3108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6"/>
            <a:ext cx="4027054" cy="16810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1;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81445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6"/>
            <a:ext cx="4027054" cy="16810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1;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57769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6"/>
            <a:ext cx="4027054" cy="16810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1;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49368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6"/>
            <a:ext cx="4027054" cy="16810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1;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00720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6"/>
            <a:ext cx="4027054" cy="16810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1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55015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6"/>
            <a:ext cx="4027054" cy="16810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1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19642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6"/>
            <a:ext cx="4027054" cy="16810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=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9907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Course Project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Build a compiler for an OOP Programming Language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Simplified version of known programming languages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Consists of 4 exercises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Implement in Java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Work in groups of 3-4 students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Constitutes </a:t>
            </a:r>
            <a:r>
              <a:rPr lang="en-US" sz="2800" b="1" dirty="0" smtClean="0">
                <a:latin typeface="+mj-lt"/>
              </a:rPr>
              <a:t>50%</a:t>
            </a:r>
            <a:r>
              <a:rPr lang="en-US" sz="2800" dirty="0" smtClean="0">
                <a:latin typeface="+mj-lt"/>
              </a:rPr>
              <a:t> of the final grade</a:t>
            </a: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10575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6"/>
            <a:ext cx="4027054" cy="16810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=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88294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366654" y="1884216"/>
            <a:ext cx="5458692" cy="16810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900000000000000000000;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3229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366654" y="1884216"/>
            <a:ext cx="5458692" cy="16810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900000000000000000000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3959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6"/>
            <a:ext cx="4027054" cy="16810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@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gmail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55169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6"/>
            <a:ext cx="4027054" cy="16810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gmail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9384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6"/>
            <a:ext cx="4027054" cy="16810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127.0;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9815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  <a:endParaRPr lang="en-US" sz="6000" b="1" dirty="0" smtClean="0">
              <a:solidFill>
                <a:srgbClr val="C00000"/>
              </a:solidFill>
              <a:latin typeface="+mj-lt"/>
              <a:cs typeface="Courier New" panose="020703090202050204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6"/>
            <a:ext cx="4027054" cy="16810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127.0;</a:t>
            </a:r>
            <a:endParaRPr lang="en-US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3608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6"/>
            <a:ext cx="4027054" cy="16810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127.0.0.1;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05531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6"/>
            <a:ext cx="4027054" cy="16810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127.0.0.1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0870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6"/>
            <a:ext cx="4027054" cy="16810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123e;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57608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Submission Guidelines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Submission with </a:t>
            </a:r>
            <a:r>
              <a:rPr lang="en-US" sz="2800" b="1" dirty="0" err="1" smtClean="0">
                <a:latin typeface="+mj-lt"/>
              </a:rPr>
              <a:t>github</a:t>
            </a:r>
            <a:endParaRPr lang="en-US" sz="2800" b="1" dirty="0" smtClean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Each group should create a private repository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Exercises </a:t>
            </a:r>
            <a:r>
              <a:rPr lang="en-US" sz="2800" dirty="0" smtClean="0">
                <a:latin typeface="+mj-lt"/>
              </a:rPr>
              <a:t>submissions will be tested on </a:t>
            </a:r>
            <a:r>
              <a:rPr lang="en-US" sz="2800" b="1" dirty="0" smtClean="0">
                <a:latin typeface="+mj-lt"/>
              </a:rPr>
              <a:t>nova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latin typeface="+mj-lt"/>
              </a:rPr>
              <a:t>Recommended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smtClean="0">
                <a:latin typeface="+mj-lt"/>
              </a:rPr>
              <a:t>development environment: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Ubuntu</a:t>
            </a:r>
            <a:endParaRPr lang="en-US" sz="2800" dirty="0" smtClean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Windows </a:t>
            </a:r>
            <a:r>
              <a:rPr lang="en-US" sz="2800" dirty="0" smtClean="0">
                <a:latin typeface="+mj-lt"/>
              </a:rPr>
              <a:t>users can install a </a:t>
            </a:r>
            <a:r>
              <a:rPr lang="en-US" sz="2800" dirty="0" smtClean="0">
                <a:latin typeface="+mj-lt"/>
              </a:rPr>
              <a:t>VM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51981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6"/>
            <a:ext cx="4027054" cy="16810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123e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1607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6"/>
            <a:ext cx="4027054" cy="16810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0xcafecafe;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04942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6"/>
            <a:ext cx="4027054" cy="16810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0xcafecafe;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7520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2697018" y="1884216"/>
            <a:ext cx="6797964" cy="16810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0x000000000000000007;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5875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2697018" y="1884216"/>
            <a:ext cx="6797964" cy="16810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0x000000000000000007;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0652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6"/>
            <a:ext cx="4027054" cy="16810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g() {};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54436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6"/>
            <a:ext cx="4027054" cy="16810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void g() {};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1875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Detecting Numerical Constants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We want an </a:t>
            </a:r>
            <a:r>
              <a:rPr lang="en-US" sz="2800" b="1" dirty="0" smtClean="0">
                <a:latin typeface="+mj-lt"/>
              </a:rPr>
              <a:t>efficient</a:t>
            </a:r>
            <a:r>
              <a:rPr lang="en-US" sz="2800" dirty="0" smtClean="0">
                <a:latin typeface="+mj-lt"/>
              </a:rPr>
              <a:t> algorithm for detecting numerical constants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Can you use a dictionary?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Probably not…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Too many values to store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>
              <a:latin typeface="+mj-lt"/>
            </a:endParaRPr>
          </a:p>
          <a:p>
            <a:pPr lvl="1"/>
            <a:endParaRPr lang="en-US" sz="28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00466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Using Regular Expressions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We can use regular expressions for that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Identifiers: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l-PL" sz="2800" i="1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[_a-zA-Z ][</a:t>
            </a:r>
            <a:r>
              <a:rPr lang="en-US" sz="2800" i="1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_</a:t>
            </a:r>
            <a:r>
              <a:rPr lang="pl-PL" sz="2800" i="1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a-zA-Z</a:t>
            </a:r>
            <a:r>
              <a:rPr lang="pl-PL" sz="2800" i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0-9</a:t>
            </a:r>
            <a:r>
              <a:rPr lang="pl-PL" sz="2800" i="1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]*</a:t>
            </a:r>
            <a:endParaRPr lang="en-US" sz="2800" i="1" dirty="0" smtClean="0">
              <a:solidFill>
                <a:schemeClr val="bg2">
                  <a:lumMod val="50000"/>
                </a:schemeClr>
              </a:solidFill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Hex-decimal constants: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i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[0][</a:t>
            </a:r>
            <a:r>
              <a:rPr lang="en-US" sz="2800" i="1" dirty="0" err="1">
                <a:solidFill>
                  <a:schemeClr val="bg2">
                    <a:lumMod val="50000"/>
                  </a:schemeClr>
                </a:solidFill>
                <a:latin typeface="+mj-lt"/>
              </a:rPr>
              <a:t>xX</a:t>
            </a:r>
            <a:r>
              <a:rPr lang="en-US" sz="2800" i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][</a:t>
            </a:r>
            <a:r>
              <a:rPr lang="en-US" sz="2800" i="1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0-9a-fA-F]+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Floats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…?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latin typeface="+mj-lt"/>
            </a:endParaRPr>
          </a:p>
          <a:p>
            <a:r>
              <a:rPr lang="en-US" sz="2800" b="1" dirty="0" smtClean="0">
                <a:latin typeface="+mj-lt"/>
              </a:rPr>
              <a:t>Every token can be represented using a regular expressions</a:t>
            </a:r>
            <a:r>
              <a:rPr lang="en-US" sz="2800" b="1" dirty="0">
                <a:latin typeface="+mj-lt"/>
              </a:rPr>
              <a:t>.</a:t>
            </a:r>
            <a:endParaRPr lang="en-US" sz="2800" b="1" dirty="0" smtClean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>
              <a:latin typeface="+mj-lt"/>
            </a:endParaRPr>
          </a:p>
          <a:p>
            <a:pPr lvl="1"/>
            <a:endParaRPr lang="en-US" sz="28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58584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Using Regular Expressions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But what is the actual algorithm?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The plan is: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>
              <a:latin typeface="+mj-lt"/>
            </a:endParaRPr>
          </a:p>
          <a:p>
            <a:pPr lvl="1"/>
            <a:endParaRPr lang="en-US" sz="2800" dirty="0" smtClean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590898" y="3095102"/>
            <a:ext cx="2282833" cy="170965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Regular Expressions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782589" y="3095102"/>
            <a:ext cx="2282833" cy="170965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Non Deterministic Automaton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7974280" y="3095102"/>
            <a:ext cx="2282833" cy="170965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Deterministic Automaton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056612" y="3918062"/>
            <a:ext cx="556952" cy="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7176655" y="3918062"/>
            <a:ext cx="556952" cy="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8718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Books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M</a:t>
            </a:r>
            <a:r>
              <a:rPr lang="en-US" sz="2800" dirty="0" smtClean="0">
                <a:latin typeface="+mj-lt"/>
              </a:rPr>
              <a:t>odern Compiler </a:t>
            </a:r>
            <a:r>
              <a:rPr lang="en-US" sz="2800" dirty="0">
                <a:latin typeface="+mj-lt"/>
              </a:rPr>
              <a:t>I</a:t>
            </a:r>
            <a:r>
              <a:rPr lang="en-US" sz="2800" dirty="0" smtClean="0">
                <a:latin typeface="+mj-lt"/>
              </a:rPr>
              <a:t>mplementation in C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i="1" dirty="0" smtClean="0">
                <a:latin typeface="+mj-lt"/>
              </a:rPr>
              <a:t>Andrew W Appel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 err="1">
                <a:latin typeface="+mj-lt"/>
              </a:rPr>
              <a:t>C</a:t>
            </a:r>
            <a:r>
              <a:rPr lang="fr-FR" sz="2800" dirty="0" err="1" smtClean="0">
                <a:latin typeface="+mj-lt"/>
              </a:rPr>
              <a:t>ompilers</a:t>
            </a:r>
            <a:r>
              <a:rPr lang="fr-FR" sz="2800" dirty="0" smtClean="0">
                <a:latin typeface="+mj-lt"/>
              </a:rPr>
              <a:t>: </a:t>
            </a:r>
            <a:r>
              <a:rPr lang="fr-FR" sz="2800" dirty="0" err="1">
                <a:latin typeface="+mj-lt"/>
              </a:rPr>
              <a:t>P</a:t>
            </a:r>
            <a:r>
              <a:rPr lang="fr-FR" sz="2800" dirty="0" err="1" smtClean="0">
                <a:latin typeface="+mj-lt"/>
              </a:rPr>
              <a:t>rinciples</a:t>
            </a:r>
            <a:r>
              <a:rPr lang="fr-FR" sz="2800" dirty="0" smtClean="0">
                <a:latin typeface="+mj-lt"/>
              </a:rPr>
              <a:t>, Techniques, and </a:t>
            </a:r>
            <a:r>
              <a:rPr lang="fr-FR" sz="2800" dirty="0">
                <a:latin typeface="+mj-lt"/>
              </a:rPr>
              <a:t>T</a:t>
            </a:r>
            <a:r>
              <a:rPr lang="fr-FR" sz="2800" dirty="0" smtClean="0">
                <a:latin typeface="+mj-lt"/>
              </a:rPr>
              <a:t>ools</a:t>
            </a:r>
            <a:endParaRPr lang="fr-FR" sz="2800" dirty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800" i="1" dirty="0" smtClean="0">
                <a:latin typeface="+mj-lt"/>
              </a:rPr>
              <a:t>Aho et 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sz="2800" dirty="0">
                <a:latin typeface="+mj-lt"/>
              </a:rPr>
              <a:t>M</a:t>
            </a:r>
            <a:r>
              <a:rPr lang="da-DK" sz="2800" dirty="0" smtClean="0">
                <a:latin typeface="+mj-lt"/>
              </a:rPr>
              <a:t>odern Compiler </a:t>
            </a:r>
            <a:r>
              <a:rPr lang="da-DK" sz="2800" dirty="0">
                <a:latin typeface="+mj-lt"/>
              </a:rPr>
              <a:t>D</a:t>
            </a:r>
            <a:r>
              <a:rPr lang="da-DK" sz="2800" dirty="0" smtClean="0">
                <a:latin typeface="+mj-lt"/>
              </a:rPr>
              <a:t>esign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a-DK" sz="2800" i="1" dirty="0" smtClean="0">
                <a:latin typeface="+mj-lt"/>
              </a:rPr>
              <a:t>Grune et al.</a:t>
            </a:r>
            <a:r>
              <a:rPr lang="da-DK" sz="2800" dirty="0" smtClean="0">
                <a:latin typeface="+mj-lt"/>
              </a:rPr>
              <a:t> </a:t>
            </a: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43531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Regular Expressions: Reminder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4401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Given an alphabet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1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 regular expression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represents the language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as follows: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Atomic expressions: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∅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=∅</m:t>
                    </m:r>
                  </m:oMath>
                </a14:m>
                <a:endParaRPr lang="en-US" sz="2800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Concatenation: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)=</m:t>
                    </m:r>
                    <m:d>
                      <m:dPr>
                        <m:begChr m:val="{"/>
                        <m:endChr m:val="|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)}</m:t>
                    </m:r>
                  </m:oMath>
                </a14:m>
                <a:endParaRPr lang="en-US" sz="2800" b="0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Union: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sz="2800" b="0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Kleene Star: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𝑅𝑅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∪..</m:t>
                    </m:r>
                  </m:oMath>
                </a14:m>
                <a:endParaRPr lang="en-US" sz="2800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4401205"/>
              </a:xfrm>
              <a:prstGeom prst="rect">
                <a:avLst/>
              </a:prstGeom>
              <a:blipFill>
                <a:blip r:embed="rId3"/>
                <a:stretch>
                  <a:fillRect l="-1263" t="-1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2090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DFA: Reminder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4401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A deterministic finite automaton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is a tuple: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Σ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</m:oMath>
                </a14:m>
                <a:endParaRPr lang="en-US" sz="2800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2800" dirty="0">
                    <a:latin typeface="+mj-lt"/>
                  </a:rPr>
                  <a:t> is a finite set of </a:t>
                </a:r>
                <a:r>
                  <a:rPr lang="en-US" sz="2800" dirty="0" smtClean="0">
                    <a:latin typeface="+mj-lt"/>
                  </a:rPr>
                  <a:t>states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sz="2800" dirty="0">
                    <a:latin typeface="+mj-lt"/>
                  </a:rPr>
                  <a:t> is a finite set of input </a:t>
                </a:r>
                <a:r>
                  <a:rPr lang="en-US" sz="2800" dirty="0" smtClean="0">
                    <a:latin typeface="+mj-lt"/>
                  </a:rPr>
                  <a:t>symbols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sz="2800" dirty="0">
                    <a:latin typeface="+mj-lt"/>
                  </a:rPr>
                  <a:t> </a:t>
                </a:r>
                <a:r>
                  <a:rPr lang="en-US" sz="2800" dirty="0" smtClean="0">
                    <a:latin typeface="+mj-lt"/>
                  </a:rPr>
                  <a:t>is the transition function: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endParaRPr lang="en-US" sz="2800" b="0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 is the initial states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is a set of accepting states </a:t>
                </a:r>
              </a:p>
              <a:p>
                <a:r>
                  <a:rPr lang="en-US" sz="2800" dirty="0" smtClean="0">
                    <a:latin typeface="+mj-lt"/>
                  </a:rPr>
                  <a:t>A string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is </a:t>
                </a:r>
                <a:r>
                  <a:rPr lang="en-US" sz="2800" b="1" dirty="0" smtClean="0">
                    <a:latin typeface="+mj-lt"/>
                  </a:rPr>
                  <a:t>accepted</a:t>
                </a:r>
                <a:r>
                  <a:rPr lang="en-US" sz="2800" dirty="0" smtClean="0">
                    <a:latin typeface="+mj-lt"/>
                  </a:rPr>
                  <a:t> by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if there is a state sequence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2800" b="0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=0,1,…,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endParaRPr lang="en-US" sz="2800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4401205"/>
              </a:xfrm>
              <a:prstGeom prst="rect">
                <a:avLst/>
              </a:prstGeom>
              <a:blipFill>
                <a:blip r:embed="rId3"/>
                <a:stretch>
                  <a:fillRect l="-1263" t="-1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7385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NFA: Reminder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4401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A non-deterministic finite automaton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800" dirty="0">
                    <a:latin typeface="+mj-lt"/>
                  </a:rPr>
                  <a:t> is a tuple: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Σ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</m:oMath>
                </a14:m>
                <a:endParaRPr lang="en-US" sz="2800" dirty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2800" dirty="0">
                    <a:latin typeface="+mj-lt"/>
                  </a:rPr>
                  <a:t> is a finite set of states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sz="2800" dirty="0">
                    <a:latin typeface="+mj-lt"/>
                  </a:rPr>
                  <a:t> is a finite set of input symbols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sz="2800" dirty="0">
                    <a:latin typeface="+mj-lt"/>
                  </a:rPr>
                  <a:t> is the transition function: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×</m:t>
                    </m:r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dirty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>
                    <a:latin typeface="+mj-lt"/>
                  </a:rPr>
                  <a:t> is the initial states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800" dirty="0">
                    <a:latin typeface="+mj-lt"/>
                  </a:rPr>
                  <a:t> is a set of accepting states </a:t>
                </a:r>
              </a:p>
              <a:p>
                <a:r>
                  <a:rPr lang="en-US" sz="2800" dirty="0">
                    <a:latin typeface="+mj-lt"/>
                  </a:rPr>
                  <a:t>A string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r>
                  <a:rPr lang="en-US" sz="2800" dirty="0">
                    <a:latin typeface="+mj-lt"/>
                  </a:rPr>
                  <a:t> is </a:t>
                </a:r>
                <a:r>
                  <a:rPr lang="en-US" sz="2800" b="1" dirty="0">
                    <a:latin typeface="+mj-lt"/>
                  </a:rPr>
                  <a:t>accepted</a:t>
                </a:r>
                <a:r>
                  <a:rPr lang="en-US" sz="2800" dirty="0">
                    <a:latin typeface="+mj-lt"/>
                  </a:rPr>
                  <a:t> by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800" dirty="0">
                    <a:latin typeface="+mj-lt"/>
                  </a:rPr>
                  <a:t> if there is a state sequence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r>
                  <a:rPr lang="en-US" sz="2800" dirty="0">
                    <a:latin typeface="+mj-lt"/>
                  </a:rPr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2800" dirty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en-US" sz="280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=0,1,…,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en-US" sz="2800" dirty="0">
                    <a:latin typeface="+mj-lt"/>
                  </a:rPr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endParaRPr lang="en-US" sz="2800" dirty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4401205"/>
              </a:xfrm>
              <a:prstGeom prst="rect">
                <a:avLst/>
              </a:prstGeom>
              <a:blipFill>
                <a:blip r:embed="rId3"/>
                <a:stretch>
                  <a:fillRect l="-1263" t="-1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3025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 to DFA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For every regular expression, there is a deterministic finite automaton than accepts it’s language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i="1" dirty="0" smtClean="0">
                <a:latin typeface="+mj-lt"/>
              </a:rPr>
              <a:t>Proof by construction…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Once we have the DFA, we can implement using a transition table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As done in </a:t>
            </a:r>
            <a:r>
              <a:rPr lang="en-US" sz="2800" i="1" dirty="0">
                <a:latin typeface="+mj-lt"/>
              </a:rPr>
              <a:t>F</a:t>
            </a:r>
            <a:r>
              <a:rPr lang="en-US" sz="2800" i="1" dirty="0" smtClean="0">
                <a:latin typeface="+mj-lt"/>
              </a:rPr>
              <a:t>lex</a:t>
            </a:r>
          </a:p>
        </p:txBody>
      </p:sp>
    </p:spTree>
    <p:extLst>
      <p:ext uri="{BB962C8B-B14F-4D97-AF65-F5344CB8AC3E}">
        <p14:creationId xmlns:p14="http://schemas.microsoft.com/office/powerpoint/2010/main" val="688076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 to NFA: Atomic Expressions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732414" y="2233862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2414" y="2233862"/>
                <a:ext cx="75645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Oval 11"/>
          <p:cNvSpPr/>
          <p:nvPr/>
        </p:nvSpPr>
        <p:spPr>
          <a:xfrm>
            <a:off x="5902037" y="1869395"/>
            <a:ext cx="1080654" cy="1098266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+mj-lt"/>
              </a:rPr>
              <a:t>Accept</a:t>
            </a:r>
            <a:endParaRPr lang="en-US" sz="1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4879571" y="2315606"/>
            <a:ext cx="776577" cy="205843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3732414" y="3583295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2414" y="3583295"/>
                <a:ext cx="75645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Oval 14"/>
          <p:cNvSpPr/>
          <p:nvPr/>
        </p:nvSpPr>
        <p:spPr>
          <a:xfrm>
            <a:off x="5902037" y="3218828"/>
            <a:ext cx="1080654" cy="109826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4879571" y="3665039"/>
            <a:ext cx="776577" cy="205843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3732414" y="4911551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∅</m:t>
                      </m:r>
                    </m:oMath>
                  </m:oMathPara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2414" y="4911551"/>
                <a:ext cx="756458" cy="369332"/>
              </a:xfrm>
              <a:prstGeom prst="rect">
                <a:avLst/>
              </a:prstGeom>
              <a:blipFill>
                <a:blip r:embed="rId5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Oval 17"/>
          <p:cNvSpPr/>
          <p:nvPr/>
        </p:nvSpPr>
        <p:spPr>
          <a:xfrm>
            <a:off x="5902037" y="4547084"/>
            <a:ext cx="1080654" cy="109826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+mj-lt"/>
              </a:rPr>
              <a:t>Reject</a:t>
            </a:r>
            <a:endParaRPr lang="en-US" sz="1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4879571" y="4993295"/>
            <a:ext cx="776577" cy="205843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7692044" y="3218827"/>
            <a:ext cx="1080654" cy="1098266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+mj-lt"/>
              </a:rPr>
              <a:t>Accept</a:t>
            </a:r>
            <a:endParaRPr lang="en-US" sz="16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6982691" y="3759647"/>
            <a:ext cx="709353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6977151" y="3398629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7151" y="3398629"/>
                <a:ext cx="75645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0511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 to NFA: Union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030515" y="2729126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0515" y="2729126"/>
                <a:ext cx="75645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/>
              <p:cNvSpPr/>
              <p:nvPr/>
            </p:nvSpPr>
            <p:spPr>
              <a:xfrm>
                <a:off x="4376649" y="2291375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2" name="Oval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6649" y="2291375"/>
                <a:ext cx="789707" cy="756474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ounded Rectangle 1"/>
          <p:cNvSpPr/>
          <p:nvPr/>
        </p:nvSpPr>
        <p:spPr>
          <a:xfrm>
            <a:off x="4181301" y="2000428"/>
            <a:ext cx="3582785" cy="130509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Oval 20"/>
              <p:cNvSpPr/>
              <p:nvPr/>
            </p:nvSpPr>
            <p:spPr>
              <a:xfrm>
                <a:off x="6673733" y="2291375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1" name="Oval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3733" y="2291375"/>
                <a:ext cx="789707" cy="756474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5575063" y="2484946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5063" y="2484946"/>
                <a:ext cx="75645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Oval 24"/>
              <p:cNvSpPr/>
              <p:nvPr/>
            </p:nvSpPr>
            <p:spPr>
              <a:xfrm>
                <a:off x="4376649" y="4352948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5" name="Oval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6649" y="4352948"/>
                <a:ext cx="789707" cy="756474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ounded Rectangle 25"/>
          <p:cNvSpPr/>
          <p:nvPr/>
        </p:nvSpPr>
        <p:spPr>
          <a:xfrm>
            <a:off x="4181301" y="4062001"/>
            <a:ext cx="3582785" cy="130509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Oval 26"/>
              <p:cNvSpPr/>
              <p:nvPr/>
            </p:nvSpPr>
            <p:spPr>
              <a:xfrm>
                <a:off x="6673733" y="4352948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7" name="Oval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3733" y="4352948"/>
                <a:ext cx="789707" cy="756474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5575063" y="4546519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5063" y="4546519"/>
                <a:ext cx="756458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Oval 28"/>
              <p:cNvSpPr/>
              <p:nvPr/>
            </p:nvSpPr>
            <p:spPr>
              <a:xfrm>
                <a:off x="1932709" y="3433156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9" name="Oval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2709" y="3433156"/>
                <a:ext cx="789707" cy="756474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Oval 29"/>
              <p:cNvSpPr/>
              <p:nvPr/>
            </p:nvSpPr>
            <p:spPr>
              <a:xfrm>
                <a:off x="9222971" y="3305527"/>
                <a:ext cx="789707" cy="756474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30" name="Oval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2971" y="3305527"/>
                <a:ext cx="789707" cy="756474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/>
          <p:cNvCxnSpPr>
            <a:stCxn id="29" idx="7"/>
            <a:endCxn id="2" idx="1"/>
          </p:cNvCxnSpPr>
          <p:nvPr/>
        </p:nvCxnSpPr>
        <p:spPr>
          <a:xfrm flipV="1">
            <a:off x="2606766" y="2652978"/>
            <a:ext cx="1574535" cy="8909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9" idx="5"/>
            <a:endCxn id="26" idx="1"/>
          </p:cNvCxnSpPr>
          <p:nvPr/>
        </p:nvCxnSpPr>
        <p:spPr>
          <a:xfrm>
            <a:off x="2606766" y="4078847"/>
            <a:ext cx="1574535" cy="6357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" idx="3"/>
            <a:endCxn id="30" idx="1"/>
          </p:cNvCxnSpPr>
          <p:nvPr/>
        </p:nvCxnSpPr>
        <p:spPr>
          <a:xfrm>
            <a:off x="7764086" y="2652978"/>
            <a:ext cx="1574535" cy="7633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6" idx="3"/>
            <a:endCxn id="30" idx="3"/>
          </p:cNvCxnSpPr>
          <p:nvPr/>
        </p:nvCxnSpPr>
        <p:spPr>
          <a:xfrm flipV="1">
            <a:off x="7764086" y="3951218"/>
            <a:ext cx="1574535" cy="7633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3030515" y="3983616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0515" y="3983616"/>
                <a:ext cx="756458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8189419" y="2636083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9419" y="2636083"/>
                <a:ext cx="756458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8189419" y="3938681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9419" y="3938681"/>
                <a:ext cx="756458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4996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 to NFA: Concatenation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/>
              <p:cNvSpPr/>
              <p:nvPr/>
            </p:nvSpPr>
            <p:spPr>
              <a:xfrm>
                <a:off x="2539537" y="295427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2" name="Oval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9537" y="2954274"/>
                <a:ext cx="789707" cy="756474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ounded Rectangle 1"/>
          <p:cNvSpPr/>
          <p:nvPr/>
        </p:nvSpPr>
        <p:spPr>
          <a:xfrm>
            <a:off x="2344189" y="2663327"/>
            <a:ext cx="3582785" cy="130509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Oval 20"/>
              <p:cNvSpPr/>
              <p:nvPr/>
            </p:nvSpPr>
            <p:spPr>
              <a:xfrm>
                <a:off x="4836621" y="295427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1" name="Oval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6621" y="2954274"/>
                <a:ext cx="789707" cy="756474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3737951" y="3147845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7951" y="3147845"/>
                <a:ext cx="75645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Oval 24"/>
              <p:cNvSpPr/>
              <p:nvPr/>
            </p:nvSpPr>
            <p:spPr>
              <a:xfrm>
                <a:off x="6797035" y="295427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5" name="Oval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7035" y="2954274"/>
                <a:ext cx="789707" cy="756474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ounded Rectangle 25"/>
          <p:cNvSpPr/>
          <p:nvPr/>
        </p:nvSpPr>
        <p:spPr>
          <a:xfrm>
            <a:off x="6601687" y="2663327"/>
            <a:ext cx="3582785" cy="130509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Oval 26"/>
              <p:cNvSpPr/>
              <p:nvPr/>
            </p:nvSpPr>
            <p:spPr>
              <a:xfrm>
                <a:off x="9094119" y="295427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7" name="Oval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4119" y="2954274"/>
                <a:ext cx="789707" cy="756474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7995449" y="3147845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5449" y="3147845"/>
                <a:ext cx="756458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Oval 28"/>
              <p:cNvSpPr/>
              <p:nvPr/>
            </p:nvSpPr>
            <p:spPr>
              <a:xfrm>
                <a:off x="962204" y="2937639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9" name="Oval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204" y="2937639"/>
                <a:ext cx="789707" cy="756474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Oval 29"/>
              <p:cNvSpPr/>
              <p:nvPr/>
            </p:nvSpPr>
            <p:spPr>
              <a:xfrm>
                <a:off x="10737263" y="2937639"/>
                <a:ext cx="789707" cy="756474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30" name="Oval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37263" y="2937639"/>
                <a:ext cx="789707" cy="756474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/>
          <p:cNvCxnSpPr>
            <a:stCxn id="29" idx="6"/>
            <a:endCxn id="2" idx="1"/>
          </p:cNvCxnSpPr>
          <p:nvPr/>
        </p:nvCxnSpPr>
        <p:spPr>
          <a:xfrm>
            <a:off x="1751911" y="3315876"/>
            <a:ext cx="592278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" idx="3"/>
            <a:endCxn id="26" idx="1"/>
          </p:cNvCxnSpPr>
          <p:nvPr/>
        </p:nvCxnSpPr>
        <p:spPr>
          <a:xfrm>
            <a:off x="5926974" y="3315877"/>
            <a:ext cx="67471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5931123" y="2989972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1123" y="2989972"/>
                <a:ext cx="756458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1654223" y="2989972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4223" y="2989972"/>
                <a:ext cx="756458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/>
          <p:cNvCxnSpPr>
            <a:stCxn id="26" idx="3"/>
            <a:endCxn id="30" idx="2"/>
          </p:cNvCxnSpPr>
          <p:nvPr/>
        </p:nvCxnSpPr>
        <p:spPr>
          <a:xfrm flipV="1">
            <a:off x="10184472" y="3315876"/>
            <a:ext cx="552791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10080561" y="2989972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80561" y="2989972"/>
                <a:ext cx="756458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3865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 to NFA: Kleene Star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/>
              <p:cNvSpPr/>
              <p:nvPr/>
            </p:nvSpPr>
            <p:spPr>
              <a:xfrm>
                <a:off x="3936074" y="295427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2" name="Oval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6074" y="2954274"/>
                <a:ext cx="789707" cy="756474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ounded Rectangle 1"/>
          <p:cNvSpPr/>
          <p:nvPr/>
        </p:nvSpPr>
        <p:spPr>
          <a:xfrm>
            <a:off x="3740726" y="2663327"/>
            <a:ext cx="3582785" cy="130509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Oval 20"/>
              <p:cNvSpPr/>
              <p:nvPr/>
            </p:nvSpPr>
            <p:spPr>
              <a:xfrm>
                <a:off x="6233158" y="295427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1" name="Oval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3158" y="2954274"/>
                <a:ext cx="789707" cy="756474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5134488" y="3147845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4488" y="3147845"/>
                <a:ext cx="75645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Oval 28"/>
              <p:cNvSpPr/>
              <p:nvPr/>
            </p:nvSpPr>
            <p:spPr>
              <a:xfrm>
                <a:off x="2358741" y="2937639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9" name="Oval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8741" y="2937639"/>
                <a:ext cx="789707" cy="756474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Oval 29"/>
              <p:cNvSpPr/>
              <p:nvPr/>
            </p:nvSpPr>
            <p:spPr>
              <a:xfrm>
                <a:off x="8017632" y="2936747"/>
                <a:ext cx="789707" cy="756474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30" name="Oval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7632" y="2936747"/>
                <a:ext cx="789707" cy="756474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/>
          <p:cNvCxnSpPr>
            <a:stCxn id="29" idx="6"/>
            <a:endCxn id="2" idx="1"/>
          </p:cNvCxnSpPr>
          <p:nvPr/>
        </p:nvCxnSpPr>
        <p:spPr>
          <a:xfrm>
            <a:off x="3148448" y="3315876"/>
            <a:ext cx="592278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" idx="3"/>
            <a:endCxn id="30" idx="2"/>
          </p:cNvCxnSpPr>
          <p:nvPr/>
        </p:nvCxnSpPr>
        <p:spPr>
          <a:xfrm flipV="1">
            <a:off x="7323511" y="3314984"/>
            <a:ext cx="694121" cy="8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7312428" y="2963179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2428" y="2963179"/>
                <a:ext cx="756458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3050760" y="2989972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0760" y="2989972"/>
                <a:ext cx="756458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Elbow Connector 6"/>
          <p:cNvCxnSpPr>
            <a:stCxn id="29" idx="4"/>
            <a:endCxn id="30" idx="4"/>
          </p:cNvCxnSpPr>
          <p:nvPr/>
        </p:nvCxnSpPr>
        <p:spPr>
          <a:xfrm rot="5400000" flipH="1" flipV="1">
            <a:off x="5582594" y="864221"/>
            <a:ext cx="892" cy="5658891"/>
          </a:xfrm>
          <a:prstGeom prst="bentConnector3">
            <a:avLst>
              <a:gd name="adj1" fmla="val -10111356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5204811" y="4248393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4811" y="4248393"/>
                <a:ext cx="756458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5151809" y="1875275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1809" y="1875275"/>
                <a:ext cx="756458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Elbow Connector 19"/>
          <p:cNvCxnSpPr>
            <a:stCxn id="21" idx="0"/>
            <a:endCxn id="12" idx="0"/>
          </p:cNvCxnSpPr>
          <p:nvPr/>
        </p:nvCxnSpPr>
        <p:spPr>
          <a:xfrm rot="16200000" flipV="1">
            <a:off x="5479470" y="1805732"/>
            <a:ext cx="12700" cy="2297084"/>
          </a:xfrm>
          <a:prstGeom prst="bentConnector3">
            <a:avLst>
              <a:gd name="adj1" fmla="val 572727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5950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 </a:t>
            </a:r>
            <a:r>
              <a:rPr lang="en-US" sz="4800" dirty="0">
                <a:latin typeface="+mj-lt"/>
              </a:rPr>
              <a:t>to </a:t>
            </a:r>
            <a:r>
              <a:rPr lang="en-US" sz="4800" dirty="0" smtClean="0">
                <a:latin typeface="+mj-lt"/>
              </a:rPr>
              <a:t>NFA: Example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1011115" y="1529866"/>
                <a:ext cx="1013796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NFA 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 | 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b</m:t>
                    </m:r>
                  </m:oMath>
                </a14:m>
                <a:endParaRPr lang="en-US" sz="2800" b="0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523220"/>
              </a:xfrm>
              <a:prstGeom prst="rect">
                <a:avLst/>
              </a:prstGeom>
              <a:blipFill>
                <a:blip r:embed="rId3"/>
                <a:stretch>
                  <a:fillRect l="-1082" t="-11628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3309304" y="2805982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9304" y="2805982"/>
                <a:ext cx="75645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Oval 41"/>
              <p:cNvSpPr/>
              <p:nvPr/>
            </p:nvSpPr>
            <p:spPr>
              <a:xfrm>
                <a:off x="4243644" y="2441002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2" name="Oval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3644" y="2441002"/>
                <a:ext cx="789707" cy="756474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Oval 42"/>
              <p:cNvSpPr/>
              <p:nvPr/>
            </p:nvSpPr>
            <p:spPr>
              <a:xfrm>
                <a:off x="6374474" y="2441002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3" name="Oval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4474" y="2441002"/>
                <a:ext cx="789707" cy="756474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Oval 43"/>
              <p:cNvSpPr/>
              <p:nvPr/>
            </p:nvSpPr>
            <p:spPr>
              <a:xfrm>
                <a:off x="4243644" y="4502575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4" name="Oval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3644" y="4502575"/>
                <a:ext cx="789707" cy="756474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Oval 44"/>
              <p:cNvSpPr/>
              <p:nvPr/>
            </p:nvSpPr>
            <p:spPr>
              <a:xfrm>
                <a:off x="6374474" y="4502575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5" name="Oval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4474" y="4502575"/>
                <a:ext cx="789707" cy="756474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Oval 45"/>
              <p:cNvSpPr/>
              <p:nvPr/>
            </p:nvSpPr>
            <p:spPr>
              <a:xfrm>
                <a:off x="2256903" y="3518968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6" name="Oval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6903" y="3518968"/>
                <a:ext cx="789707" cy="756474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Oval 46"/>
              <p:cNvSpPr/>
              <p:nvPr/>
            </p:nvSpPr>
            <p:spPr>
              <a:xfrm>
                <a:off x="8225443" y="3518968"/>
                <a:ext cx="789707" cy="756474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7" name="Oval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5443" y="3518968"/>
                <a:ext cx="789707" cy="756474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Arrow Connector 47"/>
          <p:cNvCxnSpPr>
            <a:stCxn id="46" idx="7"/>
            <a:endCxn id="42" idx="2"/>
          </p:cNvCxnSpPr>
          <p:nvPr/>
        </p:nvCxnSpPr>
        <p:spPr>
          <a:xfrm flipV="1">
            <a:off x="2930960" y="2819239"/>
            <a:ext cx="1312684" cy="8105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6" idx="5"/>
            <a:endCxn id="44" idx="2"/>
          </p:cNvCxnSpPr>
          <p:nvPr/>
        </p:nvCxnSpPr>
        <p:spPr>
          <a:xfrm>
            <a:off x="2930960" y="4164659"/>
            <a:ext cx="1312684" cy="7161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43" idx="6"/>
            <a:endCxn id="47" idx="1"/>
          </p:cNvCxnSpPr>
          <p:nvPr/>
        </p:nvCxnSpPr>
        <p:spPr>
          <a:xfrm>
            <a:off x="7164181" y="2819239"/>
            <a:ext cx="1176912" cy="8105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5" idx="6"/>
            <a:endCxn id="47" idx="3"/>
          </p:cNvCxnSpPr>
          <p:nvPr/>
        </p:nvCxnSpPr>
        <p:spPr>
          <a:xfrm flipV="1">
            <a:off x="7164181" y="4164659"/>
            <a:ext cx="1176912" cy="7161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3337879" y="4130051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7879" y="4130051"/>
                <a:ext cx="756458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7374408" y="2817935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4408" y="2817935"/>
                <a:ext cx="756458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7374408" y="4166692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4408" y="4166692"/>
                <a:ext cx="756458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Straight Arrow Connector 54"/>
          <p:cNvCxnSpPr>
            <a:stCxn id="44" idx="6"/>
            <a:endCxn id="45" idx="2"/>
          </p:cNvCxnSpPr>
          <p:nvPr/>
        </p:nvCxnSpPr>
        <p:spPr>
          <a:xfrm>
            <a:off x="5033351" y="4880812"/>
            <a:ext cx="134112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42" idx="6"/>
            <a:endCxn id="43" idx="2"/>
          </p:cNvCxnSpPr>
          <p:nvPr/>
        </p:nvCxnSpPr>
        <p:spPr>
          <a:xfrm>
            <a:off x="5033351" y="2819239"/>
            <a:ext cx="134112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5298156" y="2422439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8156" y="2422439"/>
                <a:ext cx="756458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5298156" y="4457640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8156" y="4457640"/>
                <a:ext cx="756458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4216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 </a:t>
            </a:r>
            <a:r>
              <a:rPr lang="en-US" sz="4800" dirty="0">
                <a:latin typeface="+mj-lt"/>
              </a:rPr>
              <a:t>to </a:t>
            </a:r>
            <a:r>
              <a:rPr lang="en-US" sz="4800" dirty="0" smtClean="0">
                <a:latin typeface="+mj-lt"/>
              </a:rPr>
              <a:t>NFA: Another Example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1011115" y="1529866"/>
                <a:ext cx="1013796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NFA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 | 1</m:t>
                    </m:r>
                  </m:oMath>
                </a14:m>
                <a:endParaRPr lang="en-US" sz="2800" b="0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523220"/>
              </a:xfrm>
              <a:prstGeom prst="rect">
                <a:avLst/>
              </a:prstGeom>
              <a:blipFill>
                <a:blip r:embed="rId3"/>
                <a:stretch>
                  <a:fillRect l="-1082" t="-11628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/>
              <p:cNvSpPr/>
              <p:nvPr/>
            </p:nvSpPr>
            <p:spPr>
              <a:xfrm>
                <a:off x="1167940" y="3577153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5" name="Oval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7940" y="3577153"/>
                <a:ext cx="789707" cy="756474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/>
              <p:cNvSpPr/>
              <p:nvPr/>
            </p:nvSpPr>
            <p:spPr>
              <a:xfrm>
                <a:off x="3024447" y="2698774"/>
                <a:ext cx="789707" cy="756474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6" name="Oval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4447" y="2698774"/>
                <a:ext cx="789707" cy="756474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/>
              <p:cNvSpPr/>
              <p:nvPr/>
            </p:nvSpPr>
            <p:spPr>
              <a:xfrm>
                <a:off x="5005647" y="2698774"/>
                <a:ext cx="789707" cy="756474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7" name="Oval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5647" y="2698774"/>
                <a:ext cx="789707" cy="756474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/>
              <p:cNvSpPr/>
              <p:nvPr/>
            </p:nvSpPr>
            <p:spPr>
              <a:xfrm>
                <a:off x="10162309" y="3577153"/>
                <a:ext cx="789707" cy="756474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US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Oval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2309" y="3577153"/>
                <a:ext cx="789707" cy="756474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/>
              <p:cNvSpPr/>
              <p:nvPr/>
            </p:nvSpPr>
            <p:spPr>
              <a:xfrm>
                <a:off x="2219493" y="4740934"/>
                <a:ext cx="789707" cy="756474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9" name="Oval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9493" y="4740934"/>
                <a:ext cx="789707" cy="756474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/>
              <p:cNvSpPr/>
              <p:nvPr/>
            </p:nvSpPr>
            <p:spPr>
              <a:xfrm>
                <a:off x="3509357" y="4740934"/>
                <a:ext cx="789707" cy="756474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0" name="Oval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9357" y="4740934"/>
                <a:ext cx="789707" cy="756474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/>
              <p:cNvSpPr/>
              <p:nvPr/>
            </p:nvSpPr>
            <p:spPr>
              <a:xfrm>
                <a:off x="5274425" y="4740934"/>
                <a:ext cx="789707" cy="756474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1" name="Oval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4425" y="4740934"/>
                <a:ext cx="789707" cy="756474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/>
              <p:cNvSpPr/>
              <p:nvPr/>
            </p:nvSpPr>
            <p:spPr>
              <a:xfrm>
                <a:off x="6565669" y="4740934"/>
                <a:ext cx="789707" cy="756474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2" name="Oval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5669" y="4740934"/>
                <a:ext cx="789707" cy="756474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val 12"/>
              <p:cNvSpPr/>
              <p:nvPr/>
            </p:nvSpPr>
            <p:spPr>
              <a:xfrm>
                <a:off x="7747460" y="4735321"/>
                <a:ext cx="789707" cy="756474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3" name="Oval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7460" y="4735321"/>
                <a:ext cx="789707" cy="756474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/>
              <p:cNvSpPr/>
              <p:nvPr/>
            </p:nvSpPr>
            <p:spPr>
              <a:xfrm>
                <a:off x="8833665" y="4735321"/>
                <a:ext cx="789707" cy="756474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4" name="Oval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3665" y="4735321"/>
                <a:ext cx="789707" cy="756474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Arrow Connector 2"/>
          <p:cNvCxnSpPr>
            <a:stCxn id="5" idx="7"/>
            <a:endCxn id="6" idx="2"/>
          </p:cNvCxnSpPr>
          <p:nvPr/>
        </p:nvCxnSpPr>
        <p:spPr>
          <a:xfrm flipV="1">
            <a:off x="1841997" y="3077011"/>
            <a:ext cx="1182450" cy="6109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5"/>
            <a:endCxn id="9" idx="1"/>
          </p:cNvCxnSpPr>
          <p:nvPr/>
        </p:nvCxnSpPr>
        <p:spPr>
          <a:xfrm>
            <a:off x="1841997" y="4222844"/>
            <a:ext cx="493146" cy="6288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10" idx="2"/>
          </p:cNvCxnSpPr>
          <p:nvPr/>
        </p:nvCxnSpPr>
        <p:spPr>
          <a:xfrm>
            <a:off x="3024447" y="5113558"/>
            <a:ext cx="484910" cy="56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0" idx="6"/>
            <a:endCxn id="11" idx="2"/>
          </p:cNvCxnSpPr>
          <p:nvPr/>
        </p:nvCxnSpPr>
        <p:spPr>
          <a:xfrm>
            <a:off x="4299064" y="5119171"/>
            <a:ext cx="97536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1" idx="6"/>
            <a:endCxn id="12" idx="2"/>
          </p:cNvCxnSpPr>
          <p:nvPr/>
        </p:nvCxnSpPr>
        <p:spPr>
          <a:xfrm>
            <a:off x="6064132" y="5119171"/>
            <a:ext cx="5015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2" idx="6"/>
            <a:endCxn id="13" idx="2"/>
          </p:cNvCxnSpPr>
          <p:nvPr/>
        </p:nvCxnSpPr>
        <p:spPr>
          <a:xfrm flipV="1">
            <a:off x="7355376" y="5113558"/>
            <a:ext cx="392084" cy="56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3" idx="6"/>
            <a:endCxn id="14" idx="2"/>
          </p:cNvCxnSpPr>
          <p:nvPr/>
        </p:nvCxnSpPr>
        <p:spPr>
          <a:xfrm>
            <a:off x="8537167" y="5113558"/>
            <a:ext cx="2964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8438810" y="4708616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8810" y="4708616"/>
                <a:ext cx="558334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7305504" y="4743343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5504" y="4743343"/>
                <a:ext cx="558334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/>
          <p:cNvCxnSpPr>
            <a:stCxn id="14" idx="6"/>
            <a:endCxn id="8" idx="3"/>
          </p:cNvCxnSpPr>
          <p:nvPr/>
        </p:nvCxnSpPr>
        <p:spPr>
          <a:xfrm flipV="1">
            <a:off x="9623372" y="4222844"/>
            <a:ext cx="654587" cy="8907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6" idx="6"/>
            <a:endCxn id="7" idx="2"/>
          </p:cNvCxnSpPr>
          <p:nvPr/>
        </p:nvCxnSpPr>
        <p:spPr>
          <a:xfrm>
            <a:off x="3814154" y="3077011"/>
            <a:ext cx="119149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7" idx="6"/>
            <a:endCxn id="8" idx="2"/>
          </p:cNvCxnSpPr>
          <p:nvPr/>
        </p:nvCxnSpPr>
        <p:spPr>
          <a:xfrm>
            <a:off x="5795354" y="3077011"/>
            <a:ext cx="4366955" cy="8783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3004360" y="4696204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4360" y="4696204"/>
                <a:ext cx="558334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4130733" y="2706615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0733" y="2706615"/>
                <a:ext cx="558334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6035734" y="4735321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5734" y="4735321"/>
                <a:ext cx="558334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4502039" y="4716928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2039" y="4716928"/>
                <a:ext cx="558334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Elbow Connector 48"/>
          <p:cNvCxnSpPr>
            <a:stCxn id="11" idx="4"/>
            <a:endCxn id="14" idx="4"/>
          </p:cNvCxnSpPr>
          <p:nvPr/>
        </p:nvCxnSpPr>
        <p:spPr>
          <a:xfrm rot="5400000" flipH="1" flipV="1">
            <a:off x="7446092" y="3714982"/>
            <a:ext cx="5613" cy="3559240"/>
          </a:xfrm>
          <a:prstGeom prst="bentConnector3">
            <a:avLst>
              <a:gd name="adj1" fmla="val -407268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/>
          <p:cNvCxnSpPr>
            <a:stCxn id="13" idx="0"/>
            <a:endCxn id="12" idx="0"/>
          </p:cNvCxnSpPr>
          <p:nvPr/>
        </p:nvCxnSpPr>
        <p:spPr>
          <a:xfrm rot="16200000" flipH="1" flipV="1">
            <a:off x="7548612" y="4147231"/>
            <a:ext cx="5613" cy="1181791"/>
          </a:xfrm>
          <a:prstGeom prst="bentConnector3">
            <a:avLst>
              <a:gd name="adj1" fmla="val -718273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7263940" y="3955390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3940" y="3955390"/>
                <a:ext cx="558334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7707972" y="3146868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7972" y="3146868"/>
                <a:ext cx="558334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2062935" y="3013141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2935" y="3013141"/>
                <a:ext cx="558334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1924382" y="4193773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4382" y="4193773"/>
                <a:ext cx="558334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9594268" y="4347596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4268" y="4347596"/>
                <a:ext cx="558334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7292334" y="5685365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2334" y="5685365"/>
                <a:ext cx="558334" cy="369332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503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What is compilation?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Translation of code (text) to executable code (machine code)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685104" y="3936890"/>
            <a:ext cx="35748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foo(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y) {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return x + y;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84291" y="3225966"/>
            <a:ext cx="492298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push   %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%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rsp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,%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%edi,-0x4(%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%esi,-0x8(%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-0x4(%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),%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edx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-0x8(%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),%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   %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edx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,%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pop    %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retq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5504879" y="4278483"/>
            <a:ext cx="683487" cy="2401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264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NFA to DFA: Example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At the beginning, we may be at: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b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b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b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If next token is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then we may be at: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sz="2800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If next token is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then we may be at: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sz="2800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blipFill>
                <a:blip r:embed="rId3"/>
                <a:stretch>
                  <a:fillRect l="-1082" t="-4405" b="-11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5834988" y="3661159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4988" y="3661159"/>
                <a:ext cx="75645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Oval 41"/>
              <p:cNvSpPr/>
              <p:nvPr/>
            </p:nvSpPr>
            <p:spPr>
              <a:xfrm>
                <a:off x="6845528" y="3239029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2" name="Oval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5528" y="3239029"/>
                <a:ext cx="789707" cy="756474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Oval 42"/>
              <p:cNvSpPr/>
              <p:nvPr/>
            </p:nvSpPr>
            <p:spPr>
              <a:xfrm>
                <a:off x="8976358" y="3239029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3" name="Oval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6358" y="3239029"/>
                <a:ext cx="789707" cy="756474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Oval 43"/>
              <p:cNvSpPr/>
              <p:nvPr/>
            </p:nvSpPr>
            <p:spPr>
              <a:xfrm>
                <a:off x="6845528" y="5300602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4" name="Oval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5528" y="5300602"/>
                <a:ext cx="789707" cy="756474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Oval 44"/>
              <p:cNvSpPr/>
              <p:nvPr/>
            </p:nvSpPr>
            <p:spPr>
              <a:xfrm>
                <a:off x="8976358" y="5300602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5" name="Oval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6358" y="5300602"/>
                <a:ext cx="789707" cy="756474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Oval 45"/>
              <p:cNvSpPr/>
              <p:nvPr/>
            </p:nvSpPr>
            <p:spPr>
              <a:xfrm>
                <a:off x="4858787" y="4316995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6" name="Oval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8787" y="4316995"/>
                <a:ext cx="789707" cy="756474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Oval 46"/>
              <p:cNvSpPr/>
              <p:nvPr/>
            </p:nvSpPr>
            <p:spPr>
              <a:xfrm>
                <a:off x="10827327" y="4316995"/>
                <a:ext cx="789707" cy="756474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7" name="Oval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27327" y="4316995"/>
                <a:ext cx="789707" cy="756474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Arrow Connector 47"/>
          <p:cNvCxnSpPr>
            <a:stCxn id="46" idx="7"/>
            <a:endCxn id="42" idx="2"/>
          </p:cNvCxnSpPr>
          <p:nvPr/>
        </p:nvCxnSpPr>
        <p:spPr>
          <a:xfrm flipV="1">
            <a:off x="5532844" y="3617266"/>
            <a:ext cx="1312684" cy="8105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6" idx="5"/>
            <a:endCxn id="44" idx="2"/>
          </p:cNvCxnSpPr>
          <p:nvPr/>
        </p:nvCxnSpPr>
        <p:spPr>
          <a:xfrm>
            <a:off x="5532844" y="4962686"/>
            <a:ext cx="1312684" cy="7161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43" idx="6"/>
            <a:endCxn id="47" idx="1"/>
          </p:cNvCxnSpPr>
          <p:nvPr/>
        </p:nvCxnSpPr>
        <p:spPr>
          <a:xfrm>
            <a:off x="9766065" y="3617266"/>
            <a:ext cx="1176912" cy="8105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5" idx="6"/>
            <a:endCxn id="47" idx="3"/>
          </p:cNvCxnSpPr>
          <p:nvPr/>
        </p:nvCxnSpPr>
        <p:spPr>
          <a:xfrm flipV="1">
            <a:off x="9766065" y="4962686"/>
            <a:ext cx="1176912" cy="7161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5854038" y="4909028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4038" y="4909028"/>
                <a:ext cx="756458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9976292" y="3615962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6292" y="3615962"/>
                <a:ext cx="756458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9976292" y="4964719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6292" y="4964719"/>
                <a:ext cx="756458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Straight Arrow Connector 54"/>
          <p:cNvCxnSpPr>
            <a:stCxn id="44" idx="6"/>
            <a:endCxn id="45" idx="2"/>
          </p:cNvCxnSpPr>
          <p:nvPr/>
        </p:nvCxnSpPr>
        <p:spPr>
          <a:xfrm>
            <a:off x="7635235" y="5678839"/>
            <a:ext cx="134112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42" idx="6"/>
            <a:endCxn id="43" idx="2"/>
          </p:cNvCxnSpPr>
          <p:nvPr/>
        </p:nvCxnSpPr>
        <p:spPr>
          <a:xfrm>
            <a:off x="7635235" y="3617266"/>
            <a:ext cx="134112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7900040" y="3220466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0040" y="3220466"/>
                <a:ext cx="756458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7900040" y="5255667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0040" y="5255667"/>
                <a:ext cx="756458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8361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NFA to DFA: Example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At the beginning, we may be at: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b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b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b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If next token is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then we may be at: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sz="2800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If next token is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then we may be at: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sz="2800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blipFill>
                <a:blip r:embed="rId3"/>
                <a:stretch>
                  <a:fillRect l="-1082" t="-4405" b="-11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5834988" y="3661159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4988" y="3661159"/>
                <a:ext cx="75645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Oval 41"/>
              <p:cNvSpPr/>
              <p:nvPr/>
            </p:nvSpPr>
            <p:spPr>
              <a:xfrm>
                <a:off x="6845528" y="3239029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2" name="Oval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5528" y="3239029"/>
                <a:ext cx="789707" cy="756474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Oval 42"/>
              <p:cNvSpPr/>
              <p:nvPr/>
            </p:nvSpPr>
            <p:spPr>
              <a:xfrm>
                <a:off x="8976358" y="3239029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3" name="Oval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6358" y="3239029"/>
                <a:ext cx="789707" cy="756474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Oval 43"/>
              <p:cNvSpPr/>
              <p:nvPr/>
            </p:nvSpPr>
            <p:spPr>
              <a:xfrm>
                <a:off x="6845528" y="5300602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4" name="Oval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5528" y="5300602"/>
                <a:ext cx="789707" cy="756474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Oval 44"/>
              <p:cNvSpPr/>
              <p:nvPr/>
            </p:nvSpPr>
            <p:spPr>
              <a:xfrm>
                <a:off x="8976358" y="5300602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5" name="Oval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6358" y="5300602"/>
                <a:ext cx="789707" cy="756474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Oval 45"/>
              <p:cNvSpPr/>
              <p:nvPr/>
            </p:nvSpPr>
            <p:spPr>
              <a:xfrm>
                <a:off x="4858787" y="4316995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6" name="Oval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8787" y="4316995"/>
                <a:ext cx="789707" cy="756474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Oval 46"/>
              <p:cNvSpPr/>
              <p:nvPr/>
            </p:nvSpPr>
            <p:spPr>
              <a:xfrm>
                <a:off x="10827327" y="4316995"/>
                <a:ext cx="789707" cy="756474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7" name="Oval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27327" y="4316995"/>
                <a:ext cx="789707" cy="756474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Arrow Connector 47"/>
          <p:cNvCxnSpPr>
            <a:stCxn id="46" idx="7"/>
            <a:endCxn id="42" idx="2"/>
          </p:cNvCxnSpPr>
          <p:nvPr/>
        </p:nvCxnSpPr>
        <p:spPr>
          <a:xfrm flipV="1">
            <a:off x="5532844" y="3617266"/>
            <a:ext cx="1312684" cy="8105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6" idx="5"/>
            <a:endCxn id="44" idx="2"/>
          </p:cNvCxnSpPr>
          <p:nvPr/>
        </p:nvCxnSpPr>
        <p:spPr>
          <a:xfrm>
            <a:off x="5532844" y="4962686"/>
            <a:ext cx="1312684" cy="7161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43" idx="6"/>
            <a:endCxn id="47" idx="1"/>
          </p:cNvCxnSpPr>
          <p:nvPr/>
        </p:nvCxnSpPr>
        <p:spPr>
          <a:xfrm>
            <a:off x="9766065" y="3617266"/>
            <a:ext cx="1176912" cy="8105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5" idx="6"/>
            <a:endCxn id="47" idx="3"/>
          </p:cNvCxnSpPr>
          <p:nvPr/>
        </p:nvCxnSpPr>
        <p:spPr>
          <a:xfrm flipV="1">
            <a:off x="9766065" y="4962686"/>
            <a:ext cx="1176912" cy="7161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5854038" y="4909028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4038" y="4909028"/>
                <a:ext cx="756458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9976292" y="3615962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6292" y="3615962"/>
                <a:ext cx="756458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9976292" y="4964719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6292" y="4964719"/>
                <a:ext cx="756458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Straight Arrow Connector 54"/>
          <p:cNvCxnSpPr>
            <a:stCxn id="44" idx="6"/>
            <a:endCxn id="45" idx="2"/>
          </p:cNvCxnSpPr>
          <p:nvPr/>
        </p:nvCxnSpPr>
        <p:spPr>
          <a:xfrm>
            <a:off x="7635235" y="5678839"/>
            <a:ext cx="134112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42" idx="6"/>
            <a:endCxn id="43" idx="2"/>
          </p:cNvCxnSpPr>
          <p:nvPr/>
        </p:nvCxnSpPr>
        <p:spPr>
          <a:xfrm>
            <a:off x="7635235" y="3617266"/>
            <a:ext cx="134112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7900040" y="3220466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0040" y="3220466"/>
                <a:ext cx="756458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7900040" y="5255667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0040" y="5255667"/>
                <a:ext cx="756458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Oval 1"/>
          <p:cNvSpPr/>
          <p:nvPr/>
        </p:nvSpPr>
        <p:spPr>
          <a:xfrm>
            <a:off x="4648200" y="3057525"/>
            <a:ext cx="4117931" cy="3152775"/>
          </a:xfrm>
          <a:prstGeom prst="ellipse">
            <a:avLst/>
          </a:prstGeom>
          <a:solidFill>
            <a:srgbClr val="FF00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 rot="1807698">
            <a:off x="8465714" y="3480003"/>
            <a:ext cx="3662239" cy="1340620"/>
          </a:xfrm>
          <a:prstGeom prst="ellipse">
            <a:avLst/>
          </a:prstGeom>
          <a:solidFill>
            <a:srgbClr val="00B050">
              <a:alpha val="3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 rot="19630084">
            <a:off x="8408189" y="4463329"/>
            <a:ext cx="3889783" cy="1314889"/>
          </a:xfrm>
          <a:prstGeom prst="ellipse">
            <a:avLst/>
          </a:prstGeom>
          <a:solidFill>
            <a:srgbClr val="0070C0">
              <a:alpha val="2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66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NFA </a:t>
            </a:r>
            <a:r>
              <a:rPr lang="en-US" sz="4800" dirty="0">
                <a:latin typeface="+mj-lt"/>
              </a:rPr>
              <a:t>to </a:t>
            </a:r>
            <a:r>
              <a:rPr lang="en-US" sz="4800" dirty="0" smtClean="0">
                <a:latin typeface="+mj-lt"/>
              </a:rPr>
              <a:t>DFA: Example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745360" y="3012928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5360" y="3012928"/>
                <a:ext cx="75645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Oval 28"/>
              <p:cNvSpPr/>
              <p:nvPr/>
            </p:nvSpPr>
            <p:spPr>
              <a:xfrm>
                <a:off x="3322438" y="3434233"/>
                <a:ext cx="1439548" cy="1412447"/>
              </a:xfrm>
              <a:prstGeom prst="ellipse">
                <a:avLst/>
              </a:prstGeom>
              <a:solidFill>
                <a:srgbClr val="FF0000">
                  <a:alpha val="20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8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014</m:t>
                          </m:r>
                        </m:sub>
                      </m:sSub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Oval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2438" y="3434233"/>
                <a:ext cx="1439548" cy="1412447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/>
          <p:cNvCxnSpPr>
            <a:stCxn id="29" idx="7"/>
            <a:endCxn id="22" idx="2"/>
          </p:cNvCxnSpPr>
          <p:nvPr/>
        </p:nvCxnSpPr>
        <p:spPr>
          <a:xfrm flipV="1">
            <a:off x="4551169" y="3068622"/>
            <a:ext cx="1205893" cy="5724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9" idx="5"/>
            <a:endCxn id="24" idx="2"/>
          </p:cNvCxnSpPr>
          <p:nvPr/>
        </p:nvCxnSpPr>
        <p:spPr>
          <a:xfrm>
            <a:off x="4551169" y="4639832"/>
            <a:ext cx="1205893" cy="6552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4761986" y="4497028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1986" y="4497028"/>
                <a:ext cx="75645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TextBox 39"/>
          <p:cNvSpPr txBox="1"/>
          <p:nvPr/>
        </p:nvSpPr>
        <p:spPr>
          <a:xfrm>
            <a:off x="1011115" y="1529866"/>
            <a:ext cx="10137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So we can transform to the following DFA:</a:t>
            </a:r>
            <a:endParaRPr lang="en-US" sz="2800" i="1" dirty="0" smtClean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Oval 21"/>
              <p:cNvSpPr/>
              <p:nvPr/>
            </p:nvSpPr>
            <p:spPr>
              <a:xfrm>
                <a:off x="5757062" y="2362398"/>
                <a:ext cx="1439548" cy="1412447"/>
              </a:xfrm>
              <a:prstGeom prst="ellipse">
                <a:avLst/>
              </a:prstGeom>
              <a:solidFill>
                <a:srgbClr val="00B050">
                  <a:alpha val="32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8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23</m:t>
                          </m:r>
                        </m:sub>
                      </m:sSub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Oval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7062" y="2362398"/>
                <a:ext cx="1439548" cy="1412447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Oval 23"/>
              <p:cNvSpPr/>
              <p:nvPr/>
            </p:nvSpPr>
            <p:spPr>
              <a:xfrm>
                <a:off x="5757062" y="4588903"/>
                <a:ext cx="1439548" cy="1412447"/>
              </a:xfrm>
              <a:prstGeom prst="ellipse">
                <a:avLst/>
              </a:prstGeom>
              <a:solidFill>
                <a:srgbClr val="0070C0">
                  <a:alpha val="24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8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53</m:t>
                          </m:r>
                        </m:sub>
                      </m:sSub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Oval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7062" y="4588903"/>
                <a:ext cx="1439548" cy="1412447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418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NFA </a:t>
            </a:r>
            <a:r>
              <a:rPr lang="en-US" sz="4800" dirty="0">
                <a:latin typeface="+mj-lt"/>
              </a:rPr>
              <a:t>to </a:t>
            </a:r>
            <a:r>
              <a:rPr lang="en-US" sz="4800" dirty="0" smtClean="0">
                <a:latin typeface="+mj-lt"/>
              </a:rPr>
              <a:t>DFA: Formal Details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1011115" y="1529866"/>
                <a:ext cx="10137964" cy="3108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be a non-deterministic finite automaton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The set of states is the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Q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The initial state is the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i="1" dirty="0" smtClean="0">
                    <a:latin typeface="+mj-lt"/>
                  </a:rPr>
                  <a:t>-closure</a:t>
                </a:r>
                <a:r>
                  <a:rPr lang="en-US" sz="2800" dirty="0" smtClean="0">
                    <a:latin typeface="+mj-lt"/>
                  </a:rPr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b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2800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For every state in the set (now, a state is a </a:t>
                </a:r>
                <a:r>
                  <a:rPr lang="en-US" sz="2800" b="1" i="1" dirty="0" smtClean="0">
                    <a:latin typeface="+mj-lt"/>
                  </a:rPr>
                  <a:t>set of states</a:t>
                </a:r>
                <a:r>
                  <a:rPr lang="en-US" sz="2800" dirty="0" smtClean="0">
                    <a:latin typeface="+mj-lt"/>
                  </a:rPr>
                  <a:t>):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Compute the union over the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i="1" dirty="0"/>
                  <a:t>-closure</a:t>
                </a:r>
                <a:r>
                  <a:rPr lang="en-US" sz="2800" dirty="0" smtClean="0">
                    <a:latin typeface="+mj-lt"/>
                  </a:rPr>
                  <a:t> of the successor states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A state is accepting if it contains a set from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endParaRPr lang="en-US" sz="2800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800" i="1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3108543"/>
              </a:xfrm>
              <a:prstGeom prst="rect">
                <a:avLst/>
              </a:prstGeom>
              <a:blipFill>
                <a:blip r:embed="rId3"/>
                <a:stretch>
                  <a:fillRect l="-1082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7554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Another Example</a:t>
            </a:r>
            <a:r>
              <a:rPr lang="en-US" sz="4800" dirty="0">
                <a:latin typeface="+mj-lt"/>
              </a:rPr>
              <a:t>: </a:t>
            </a:r>
            <a:r>
              <a:rPr lang="en-US" sz="4800" dirty="0" smtClean="0">
                <a:latin typeface="+mj-lt"/>
              </a:rPr>
              <a:t>NFA </a:t>
            </a:r>
            <a:r>
              <a:rPr lang="en-US" sz="4800" dirty="0">
                <a:latin typeface="+mj-lt"/>
              </a:rPr>
              <a:t>to DFA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/>
              <p:cNvSpPr/>
              <p:nvPr/>
            </p:nvSpPr>
            <p:spPr>
              <a:xfrm>
                <a:off x="1167940" y="3577153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5" name="Oval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7940" y="3577153"/>
                <a:ext cx="789707" cy="756474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/>
              <p:cNvSpPr/>
              <p:nvPr/>
            </p:nvSpPr>
            <p:spPr>
              <a:xfrm>
                <a:off x="3024447" y="269877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6" name="Oval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4447" y="2698774"/>
                <a:ext cx="789707" cy="756474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/>
              <p:cNvSpPr/>
              <p:nvPr/>
            </p:nvSpPr>
            <p:spPr>
              <a:xfrm>
                <a:off x="5005647" y="269877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7" name="Oval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5647" y="2698774"/>
                <a:ext cx="789707" cy="756474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/>
              <p:cNvSpPr/>
              <p:nvPr/>
            </p:nvSpPr>
            <p:spPr>
              <a:xfrm>
                <a:off x="10162309" y="3577153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US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Oval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2309" y="3577153"/>
                <a:ext cx="789707" cy="756474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/>
              <p:cNvSpPr/>
              <p:nvPr/>
            </p:nvSpPr>
            <p:spPr>
              <a:xfrm>
                <a:off x="2219493" y="474093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9" name="Oval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9493" y="4740934"/>
                <a:ext cx="789707" cy="756474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/>
              <p:cNvSpPr/>
              <p:nvPr/>
            </p:nvSpPr>
            <p:spPr>
              <a:xfrm>
                <a:off x="3509357" y="474093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0" name="Oval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9357" y="4740934"/>
                <a:ext cx="789707" cy="756474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/>
              <p:cNvSpPr/>
              <p:nvPr/>
            </p:nvSpPr>
            <p:spPr>
              <a:xfrm>
                <a:off x="5274425" y="474093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1" name="Oval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4425" y="4740934"/>
                <a:ext cx="789707" cy="756474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/>
              <p:cNvSpPr/>
              <p:nvPr/>
            </p:nvSpPr>
            <p:spPr>
              <a:xfrm>
                <a:off x="6565669" y="474093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2" name="Oval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5669" y="4740934"/>
                <a:ext cx="789707" cy="756474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val 12"/>
              <p:cNvSpPr/>
              <p:nvPr/>
            </p:nvSpPr>
            <p:spPr>
              <a:xfrm>
                <a:off x="7747460" y="4735321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3" name="Oval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7460" y="4735321"/>
                <a:ext cx="789707" cy="756474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/>
              <p:cNvSpPr/>
              <p:nvPr/>
            </p:nvSpPr>
            <p:spPr>
              <a:xfrm>
                <a:off x="8833665" y="4735321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4" name="Oval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3665" y="4735321"/>
                <a:ext cx="789707" cy="756474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/>
          <p:cNvCxnSpPr>
            <a:stCxn id="5" idx="7"/>
            <a:endCxn id="6" idx="2"/>
          </p:cNvCxnSpPr>
          <p:nvPr/>
        </p:nvCxnSpPr>
        <p:spPr>
          <a:xfrm flipV="1">
            <a:off x="1841997" y="3077011"/>
            <a:ext cx="1182450" cy="6109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5"/>
            <a:endCxn id="9" idx="1"/>
          </p:cNvCxnSpPr>
          <p:nvPr/>
        </p:nvCxnSpPr>
        <p:spPr>
          <a:xfrm>
            <a:off x="1841997" y="4222844"/>
            <a:ext cx="493146" cy="6288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10" idx="2"/>
          </p:cNvCxnSpPr>
          <p:nvPr/>
        </p:nvCxnSpPr>
        <p:spPr>
          <a:xfrm>
            <a:off x="3024447" y="5113558"/>
            <a:ext cx="484910" cy="56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0" idx="6"/>
            <a:endCxn id="11" idx="2"/>
          </p:cNvCxnSpPr>
          <p:nvPr/>
        </p:nvCxnSpPr>
        <p:spPr>
          <a:xfrm>
            <a:off x="4299064" y="5119171"/>
            <a:ext cx="97536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1" idx="6"/>
            <a:endCxn id="12" idx="2"/>
          </p:cNvCxnSpPr>
          <p:nvPr/>
        </p:nvCxnSpPr>
        <p:spPr>
          <a:xfrm>
            <a:off x="6064132" y="5119171"/>
            <a:ext cx="5015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2" idx="6"/>
            <a:endCxn id="13" idx="2"/>
          </p:cNvCxnSpPr>
          <p:nvPr/>
        </p:nvCxnSpPr>
        <p:spPr>
          <a:xfrm flipV="1">
            <a:off x="7355376" y="5113558"/>
            <a:ext cx="392084" cy="56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3" idx="6"/>
            <a:endCxn id="14" idx="2"/>
          </p:cNvCxnSpPr>
          <p:nvPr/>
        </p:nvCxnSpPr>
        <p:spPr>
          <a:xfrm>
            <a:off x="8537167" y="5113558"/>
            <a:ext cx="2964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8438810" y="4708616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8810" y="4708616"/>
                <a:ext cx="558334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7305504" y="4743343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5504" y="4743343"/>
                <a:ext cx="558334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/>
          <p:cNvCxnSpPr>
            <a:stCxn id="14" idx="6"/>
            <a:endCxn id="8" idx="3"/>
          </p:cNvCxnSpPr>
          <p:nvPr/>
        </p:nvCxnSpPr>
        <p:spPr>
          <a:xfrm flipV="1">
            <a:off x="9623372" y="4222844"/>
            <a:ext cx="654587" cy="8907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6" idx="6"/>
            <a:endCxn id="7" idx="2"/>
          </p:cNvCxnSpPr>
          <p:nvPr/>
        </p:nvCxnSpPr>
        <p:spPr>
          <a:xfrm>
            <a:off x="3814154" y="3077011"/>
            <a:ext cx="119149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7" idx="6"/>
            <a:endCxn id="8" idx="2"/>
          </p:cNvCxnSpPr>
          <p:nvPr/>
        </p:nvCxnSpPr>
        <p:spPr>
          <a:xfrm>
            <a:off x="5795354" y="3077011"/>
            <a:ext cx="4366955" cy="8783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3004360" y="4696204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4360" y="4696204"/>
                <a:ext cx="558334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4130733" y="2706615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0733" y="2706615"/>
                <a:ext cx="558334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6035734" y="4735321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5734" y="4735321"/>
                <a:ext cx="558334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4502039" y="4716928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2039" y="4716928"/>
                <a:ext cx="558334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Elbow Connector 30"/>
          <p:cNvCxnSpPr>
            <a:stCxn id="11" idx="4"/>
            <a:endCxn id="14" idx="4"/>
          </p:cNvCxnSpPr>
          <p:nvPr/>
        </p:nvCxnSpPr>
        <p:spPr>
          <a:xfrm rot="5400000" flipH="1" flipV="1">
            <a:off x="7446092" y="3714982"/>
            <a:ext cx="5613" cy="3559240"/>
          </a:xfrm>
          <a:prstGeom prst="bentConnector3">
            <a:avLst>
              <a:gd name="adj1" fmla="val -407268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13" idx="0"/>
            <a:endCxn id="12" idx="0"/>
          </p:cNvCxnSpPr>
          <p:nvPr/>
        </p:nvCxnSpPr>
        <p:spPr>
          <a:xfrm rot="16200000" flipH="1" flipV="1">
            <a:off x="7548612" y="4147231"/>
            <a:ext cx="5613" cy="1181791"/>
          </a:xfrm>
          <a:prstGeom prst="bentConnector3">
            <a:avLst>
              <a:gd name="adj1" fmla="val -718273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7263940" y="3955390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3940" y="3955390"/>
                <a:ext cx="558334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7707972" y="3146868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7972" y="3146868"/>
                <a:ext cx="558334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2062935" y="3013141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2935" y="3013141"/>
                <a:ext cx="558334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1924382" y="4193773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4382" y="4193773"/>
                <a:ext cx="558334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9594268" y="4347596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4268" y="4347596"/>
                <a:ext cx="558334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7292334" y="5685365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2334" y="5685365"/>
                <a:ext cx="558334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5423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Another Example</a:t>
            </a:r>
            <a:r>
              <a:rPr lang="en-US" sz="4800" dirty="0">
                <a:latin typeface="+mj-lt"/>
              </a:rPr>
              <a:t>: </a:t>
            </a:r>
            <a:r>
              <a:rPr lang="en-US" sz="4800" dirty="0" smtClean="0">
                <a:latin typeface="+mj-lt"/>
              </a:rPr>
              <a:t>NFA </a:t>
            </a:r>
            <a:r>
              <a:rPr lang="en-US" sz="4800" dirty="0">
                <a:latin typeface="+mj-lt"/>
              </a:rPr>
              <a:t>to DFA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/>
              <p:cNvSpPr/>
              <p:nvPr/>
            </p:nvSpPr>
            <p:spPr>
              <a:xfrm>
                <a:off x="1167940" y="3577153"/>
                <a:ext cx="789707" cy="756474"/>
              </a:xfrm>
              <a:prstGeom prst="ellipse">
                <a:avLst/>
              </a:prstGeom>
              <a:solidFill>
                <a:srgbClr val="FFFF00">
                  <a:alpha val="41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5" name="Oval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7940" y="3577153"/>
                <a:ext cx="789707" cy="756474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/>
              <p:cNvSpPr/>
              <p:nvPr/>
            </p:nvSpPr>
            <p:spPr>
              <a:xfrm>
                <a:off x="3024447" y="2698774"/>
                <a:ext cx="789707" cy="756474"/>
              </a:xfrm>
              <a:prstGeom prst="ellipse">
                <a:avLst/>
              </a:prstGeom>
              <a:solidFill>
                <a:srgbClr val="FFFF00">
                  <a:alpha val="41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6" name="Oval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4447" y="2698774"/>
                <a:ext cx="789707" cy="756474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/>
              <p:cNvSpPr/>
              <p:nvPr/>
            </p:nvSpPr>
            <p:spPr>
              <a:xfrm>
                <a:off x="5005647" y="269877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7" name="Oval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5647" y="2698774"/>
                <a:ext cx="789707" cy="756474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/>
              <p:cNvSpPr/>
              <p:nvPr/>
            </p:nvSpPr>
            <p:spPr>
              <a:xfrm>
                <a:off x="10162309" y="3577153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US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Oval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2309" y="3577153"/>
                <a:ext cx="789707" cy="756474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/>
              <p:cNvSpPr/>
              <p:nvPr/>
            </p:nvSpPr>
            <p:spPr>
              <a:xfrm>
                <a:off x="2219493" y="4740934"/>
                <a:ext cx="789707" cy="756474"/>
              </a:xfrm>
              <a:prstGeom prst="ellipse">
                <a:avLst/>
              </a:prstGeom>
              <a:solidFill>
                <a:srgbClr val="FFFF00">
                  <a:alpha val="41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9" name="Oval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9493" y="4740934"/>
                <a:ext cx="789707" cy="756474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/>
              <p:cNvSpPr/>
              <p:nvPr/>
            </p:nvSpPr>
            <p:spPr>
              <a:xfrm>
                <a:off x="3509357" y="474093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0" name="Oval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9357" y="4740934"/>
                <a:ext cx="789707" cy="756474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/>
              <p:cNvSpPr/>
              <p:nvPr/>
            </p:nvSpPr>
            <p:spPr>
              <a:xfrm>
                <a:off x="5274425" y="474093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1" name="Oval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4425" y="4740934"/>
                <a:ext cx="789707" cy="756474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/>
              <p:cNvSpPr/>
              <p:nvPr/>
            </p:nvSpPr>
            <p:spPr>
              <a:xfrm>
                <a:off x="6565669" y="474093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2" name="Oval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5669" y="4740934"/>
                <a:ext cx="789707" cy="756474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val 12"/>
              <p:cNvSpPr/>
              <p:nvPr/>
            </p:nvSpPr>
            <p:spPr>
              <a:xfrm>
                <a:off x="7747460" y="4735321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3" name="Oval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7460" y="4735321"/>
                <a:ext cx="789707" cy="756474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/>
              <p:cNvSpPr/>
              <p:nvPr/>
            </p:nvSpPr>
            <p:spPr>
              <a:xfrm>
                <a:off x="8833665" y="4735321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4" name="Oval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3665" y="4735321"/>
                <a:ext cx="789707" cy="756474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/>
          <p:cNvCxnSpPr>
            <a:stCxn id="5" idx="7"/>
            <a:endCxn id="6" idx="2"/>
          </p:cNvCxnSpPr>
          <p:nvPr/>
        </p:nvCxnSpPr>
        <p:spPr>
          <a:xfrm flipV="1">
            <a:off x="1841997" y="3077011"/>
            <a:ext cx="1182450" cy="6109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5"/>
            <a:endCxn id="9" idx="1"/>
          </p:cNvCxnSpPr>
          <p:nvPr/>
        </p:nvCxnSpPr>
        <p:spPr>
          <a:xfrm>
            <a:off x="1841997" y="4222844"/>
            <a:ext cx="493146" cy="6288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10" idx="2"/>
          </p:cNvCxnSpPr>
          <p:nvPr/>
        </p:nvCxnSpPr>
        <p:spPr>
          <a:xfrm>
            <a:off x="3024447" y="5113558"/>
            <a:ext cx="484910" cy="56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0" idx="6"/>
            <a:endCxn id="11" idx="2"/>
          </p:cNvCxnSpPr>
          <p:nvPr/>
        </p:nvCxnSpPr>
        <p:spPr>
          <a:xfrm>
            <a:off x="4299064" y="5119171"/>
            <a:ext cx="97536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1" idx="6"/>
            <a:endCxn id="12" idx="2"/>
          </p:cNvCxnSpPr>
          <p:nvPr/>
        </p:nvCxnSpPr>
        <p:spPr>
          <a:xfrm>
            <a:off x="6064132" y="5119171"/>
            <a:ext cx="5015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2" idx="6"/>
            <a:endCxn id="13" idx="2"/>
          </p:cNvCxnSpPr>
          <p:nvPr/>
        </p:nvCxnSpPr>
        <p:spPr>
          <a:xfrm flipV="1">
            <a:off x="7355376" y="5113558"/>
            <a:ext cx="392084" cy="56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3" idx="6"/>
            <a:endCxn id="14" idx="2"/>
          </p:cNvCxnSpPr>
          <p:nvPr/>
        </p:nvCxnSpPr>
        <p:spPr>
          <a:xfrm>
            <a:off x="8537167" y="5113558"/>
            <a:ext cx="2964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8438810" y="4708616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8810" y="4708616"/>
                <a:ext cx="558334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7305504" y="4743343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5504" y="4743343"/>
                <a:ext cx="558334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/>
          <p:cNvCxnSpPr>
            <a:stCxn id="14" idx="6"/>
            <a:endCxn id="8" idx="3"/>
          </p:cNvCxnSpPr>
          <p:nvPr/>
        </p:nvCxnSpPr>
        <p:spPr>
          <a:xfrm flipV="1">
            <a:off x="9623372" y="4222844"/>
            <a:ext cx="654587" cy="8907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6" idx="6"/>
            <a:endCxn id="7" idx="2"/>
          </p:cNvCxnSpPr>
          <p:nvPr/>
        </p:nvCxnSpPr>
        <p:spPr>
          <a:xfrm>
            <a:off x="3814154" y="3077011"/>
            <a:ext cx="119149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7" idx="6"/>
            <a:endCxn id="8" idx="2"/>
          </p:cNvCxnSpPr>
          <p:nvPr/>
        </p:nvCxnSpPr>
        <p:spPr>
          <a:xfrm>
            <a:off x="5795354" y="3077011"/>
            <a:ext cx="4366955" cy="8783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3004360" y="4696204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4360" y="4696204"/>
                <a:ext cx="558334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4130733" y="2706615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0733" y="2706615"/>
                <a:ext cx="558334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6035734" y="4735321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5734" y="4735321"/>
                <a:ext cx="558334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4502039" y="4716928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2039" y="4716928"/>
                <a:ext cx="558334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Elbow Connector 30"/>
          <p:cNvCxnSpPr>
            <a:stCxn id="11" idx="4"/>
            <a:endCxn id="14" idx="4"/>
          </p:cNvCxnSpPr>
          <p:nvPr/>
        </p:nvCxnSpPr>
        <p:spPr>
          <a:xfrm rot="5400000" flipH="1" flipV="1">
            <a:off x="7446092" y="3714982"/>
            <a:ext cx="5613" cy="3559240"/>
          </a:xfrm>
          <a:prstGeom prst="bentConnector3">
            <a:avLst>
              <a:gd name="adj1" fmla="val -407268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13" idx="0"/>
            <a:endCxn id="12" idx="0"/>
          </p:cNvCxnSpPr>
          <p:nvPr/>
        </p:nvCxnSpPr>
        <p:spPr>
          <a:xfrm rot="16200000" flipH="1" flipV="1">
            <a:off x="7548612" y="4147231"/>
            <a:ext cx="5613" cy="1181791"/>
          </a:xfrm>
          <a:prstGeom prst="bentConnector3">
            <a:avLst>
              <a:gd name="adj1" fmla="val -718273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7263940" y="3955390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3940" y="3955390"/>
                <a:ext cx="558334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7707972" y="3146868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7972" y="3146868"/>
                <a:ext cx="558334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2062935" y="3013141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2935" y="3013141"/>
                <a:ext cx="558334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1924382" y="4193773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4382" y="4193773"/>
                <a:ext cx="558334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9594268" y="4347596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4268" y="4347596"/>
                <a:ext cx="558334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7292334" y="5685365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2334" y="5685365"/>
                <a:ext cx="558334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8085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Another Example</a:t>
            </a:r>
            <a:r>
              <a:rPr lang="en-US" sz="4800" dirty="0">
                <a:latin typeface="+mj-lt"/>
              </a:rPr>
              <a:t>: </a:t>
            </a:r>
            <a:r>
              <a:rPr lang="en-US" sz="4800" dirty="0" smtClean="0">
                <a:latin typeface="+mj-lt"/>
              </a:rPr>
              <a:t>NFA </a:t>
            </a:r>
            <a:r>
              <a:rPr lang="en-US" sz="4800" dirty="0">
                <a:latin typeface="+mj-lt"/>
              </a:rPr>
              <a:t>to DFA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/>
              <p:cNvSpPr/>
              <p:nvPr/>
            </p:nvSpPr>
            <p:spPr>
              <a:xfrm>
                <a:off x="1167940" y="3577153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5" name="Oval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7940" y="3577153"/>
                <a:ext cx="789707" cy="756474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/>
              <p:cNvSpPr/>
              <p:nvPr/>
            </p:nvSpPr>
            <p:spPr>
              <a:xfrm>
                <a:off x="3024447" y="269877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6" name="Oval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4447" y="2698774"/>
                <a:ext cx="789707" cy="756474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/>
              <p:cNvSpPr/>
              <p:nvPr/>
            </p:nvSpPr>
            <p:spPr>
              <a:xfrm>
                <a:off x="5005647" y="2698774"/>
                <a:ext cx="789707" cy="756474"/>
              </a:xfrm>
              <a:prstGeom prst="ellipse">
                <a:avLst/>
              </a:prstGeom>
              <a:solidFill>
                <a:srgbClr val="FFFF00">
                  <a:alpha val="41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Oval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5647" y="2698774"/>
                <a:ext cx="789707" cy="756474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/>
              <p:cNvSpPr/>
              <p:nvPr/>
            </p:nvSpPr>
            <p:spPr>
              <a:xfrm>
                <a:off x="10162309" y="3577153"/>
                <a:ext cx="789707" cy="756474"/>
              </a:xfrm>
              <a:prstGeom prst="ellipse">
                <a:avLst/>
              </a:prstGeom>
              <a:solidFill>
                <a:srgbClr val="FFFF00">
                  <a:alpha val="41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US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Oval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2309" y="3577153"/>
                <a:ext cx="789707" cy="756474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/>
              <p:cNvSpPr/>
              <p:nvPr/>
            </p:nvSpPr>
            <p:spPr>
              <a:xfrm>
                <a:off x="2219493" y="474093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9" name="Oval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9493" y="4740934"/>
                <a:ext cx="789707" cy="756474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/>
              <p:cNvSpPr/>
              <p:nvPr/>
            </p:nvSpPr>
            <p:spPr>
              <a:xfrm>
                <a:off x="3509357" y="474093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0" name="Oval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9357" y="4740934"/>
                <a:ext cx="789707" cy="756474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/>
              <p:cNvSpPr/>
              <p:nvPr/>
            </p:nvSpPr>
            <p:spPr>
              <a:xfrm>
                <a:off x="5274425" y="474093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1" name="Oval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4425" y="4740934"/>
                <a:ext cx="789707" cy="756474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/>
              <p:cNvSpPr/>
              <p:nvPr/>
            </p:nvSpPr>
            <p:spPr>
              <a:xfrm>
                <a:off x="6565669" y="474093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2" name="Oval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5669" y="4740934"/>
                <a:ext cx="789707" cy="756474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val 12"/>
              <p:cNvSpPr/>
              <p:nvPr/>
            </p:nvSpPr>
            <p:spPr>
              <a:xfrm>
                <a:off x="7747460" y="4735321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3" name="Oval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7460" y="4735321"/>
                <a:ext cx="789707" cy="756474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/>
              <p:cNvSpPr/>
              <p:nvPr/>
            </p:nvSpPr>
            <p:spPr>
              <a:xfrm>
                <a:off x="8833665" y="4735321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4" name="Oval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3665" y="4735321"/>
                <a:ext cx="789707" cy="756474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/>
          <p:cNvCxnSpPr>
            <a:stCxn id="5" idx="7"/>
            <a:endCxn id="6" idx="2"/>
          </p:cNvCxnSpPr>
          <p:nvPr/>
        </p:nvCxnSpPr>
        <p:spPr>
          <a:xfrm flipV="1">
            <a:off x="1841997" y="3077011"/>
            <a:ext cx="1182450" cy="6109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5"/>
            <a:endCxn id="9" idx="1"/>
          </p:cNvCxnSpPr>
          <p:nvPr/>
        </p:nvCxnSpPr>
        <p:spPr>
          <a:xfrm>
            <a:off x="1841997" y="4222844"/>
            <a:ext cx="493146" cy="6288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10" idx="2"/>
          </p:cNvCxnSpPr>
          <p:nvPr/>
        </p:nvCxnSpPr>
        <p:spPr>
          <a:xfrm>
            <a:off x="3024447" y="5113558"/>
            <a:ext cx="484910" cy="56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0" idx="6"/>
            <a:endCxn id="11" idx="2"/>
          </p:cNvCxnSpPr>
          <p:nvPr/>
        </p:nvCxnSpPr>
        <p:spPr>
          <a:xfrm>
            <a:off x="4299064" y="5119171"/>
            <a:ext cx="97536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1" idx="6"/>
            <a:endCxn id="12" idx="2"/>
          </p:cNvCxnSpPr>
          <p:nvPr/>
        </p:nvCxnSpPr>
        <p:spPr>
          <a:xfrm>
            <a:off x="6064132" y="5119171"/>
            <a:ext cx="5015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2" idx="6"/>
            <a:endCxn id="13" idx="2"/>
          </p:cNvCxnSpPr>
          <p:nvPr/>
        </p:nvCxnSpPr>
        <p:spPr>
          <a:xfrm flipV="1">
            <a:off x="7355376" y="5113558"/>
            <a:ext cx="392084" cy="56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3" idx="6"/>
            <a:endCxn id="14" idx="2"/>
          </p:cNvCxnSpPr>
          <p:nvPr/>
        </p:nvCxnSpPr>
        <p:spPr>
          <a:xfrm>
            <a:off x="8537167" y="5113558"/>
            <a:ext cx="2964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8438810" y="4708616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8810" y="4708616"/>
                <a:ext cx="558334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7305504" y="4743343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5504" y="4743343"/>
                <a:ext cx="558334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/>
          <p:cNvCxnSpPr>
            <a:stCxn id="14" idx="6"/>
            <a:endCxn id="8" idx="3"/>
          </p:cNvCxnSpPr>
          <p:nvPr/>
        </p:nvCxnSpPr>
        <p:spPr>
          <a:xfrm flipV="1">
            <a:off x="9623372" y="4222844"/>
            <a:ext cx="654587" cy="8907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6" idx="6"/>
            <a:endCxn id="7" idx="2"/>
          </p:cNvCxnSpPr>
          <p:nvPr/>
        </p:nvCxnSpPr>
        <p:spPr>
          <a:xfrm>
            <a:off x="3814154" y="3077011"/>
            <a:ext cx="119149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7" idx="6"/>
            <a:endCxn id="8" idx="2"/>
          </p:cNvCxnSpPr>
          <p:nvPr/>
        </p:nvCxnSpPr>
        <p:spPr>
          <a:xfrm>
            <a:off x="5795354" y="3077011"/>
            <a:ext cx="4366955" cy="8783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3004360" y="4696204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4360" y="4696204"/>
                <a:ext cx="558334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4130733" y="2706615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0733" y="2706615"/>
                <a:ext cx="558334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6035734" y="4735321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5734" y="4735321"/>
                <a:ext cx="558334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4502039" y="4716928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2039" y="4716928"/>
                <a:ext cx="558334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Elbow Connector 30"/>
          <p:cNvCxnSpPr>
            <a:stCxn id="11" idx="4"/>
            <a:endCxn id="14" idx="4"/>
          </p:cNvCxnSpPr>
          <p:nvPr/>
        </p:nvCxnSpPr>
        <p:spPr>
          <a:xfrm rot="5400000" flipH="1" flipV="1">
            <a:off x="7446092" y="3714982"/>
            <a:ext cx="5613" cy="3559240"/>
          </a:xfrm>
          <a:prstGeom prst="bentConnector3">
            <a:avLst>
              <a:gd name="adj1" fmla="val -407268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13" idx="0"/>
            <a:endCxn id="12" idx="0"/>
          </p:cNvCxnSpPr>
          <p:nvPr/>
        </p:nvCxnSpPr>
        <p:spPr>
          <a:xfrm rot="16200000" flipH="1" flipV="1">
            <a:off x="7548612" y="4147231"/>
            <a:ext cx="5613" cy="1181791"/>
          </a:xfrm>
          <a:prstGeom prst="bentConnector3">
            <a:avLst>
              <a:gd name="adj1" fmla="val -718273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7263940" y="3955390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3940" y="3955390"/>
                <a:ext cx="558334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7707972" y="3146868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7972" y="3146868"/>
                <a:ext cx="558334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2062935" y="3013141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2935" y="3013141"/>
                <a:ext cx="558334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1924382" y="4193773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4382" y="4193773"/>
                <a:ext cx="558334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9594268" y="4347596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4268" y="4347596"/>
                <a:ext cx="558334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7292334" y="5685365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2334" y="5685365"/>
                <a:ext cx="558334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1530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Another Example</a:t>
            </a:r>
            <a:r>
              <a:rPr lang="en-US" sz="4800" dirty="0">
                <a:latin typeface="+mj-lt"/>
              </a:rPr>
              <a:t>: </a:t>
            </a:r>
            <a:r>
              <a:rPr lang="en-US" sz="4800" dirty="0" smtClean="0">
                <a:latin typeface="+mj-lt"/>
              </a:rPr>
              <a:t>NFA </a:t>
            </a:r>
            <a:r>
              <a:rPr lang="en-US" sz="4800" dirty="0">
                <a:latin typeface="+mj-lt"/>
              </a:rPr>
              <a:t>to DFA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/>
              <p:cNvSpPr/>
              <p:nvPr/>
            </p:nvSpPr>
            <p:spPr>
              <a:xfrm>
                <a:off x="1167940" y="3577153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5" name="Oval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7940" y="3577153"/>
                <a:ext cx="789707" cy="756474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/>
              <p:cNvSpPr/>
              <p:nvPr/>
            </p:nvSpPr>
            <p:spPr>
              <a:xfrm>
                <a:off x="3024447" y="269877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6" name="Oval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4447" y="2698774"/>
                <a:ext cx="789707" cy="756474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/>
              <p:cNvSpPr/>
              <p:nvPr/>
            </p:nvSpPr>
            <p:spPr>
              <a:xfrm>
                <a:off x="5005647" y="269877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Oval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5647" y="2698774"/>
                <a:ext cx="789707" cy="756474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/>
              <p:cNvSpPr/>
              <p:nvPr/>
            </p:nvSpPr>
            <p:spPr>
              <a:xfrm>
                <a:off x="10162309" y="3577153"/>
                <a:ext cx="789707" cy="756474"/>
              </a:xfrm>
              <a:prstGeom prst="ellipse">
                <a:avLst/>
              </a:prstGeom>
              <a:solidFill>
                <a:srgbClr val="FFFF00">
                  <a:alpha val="41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US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Oval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2309" y="3577153"/>
                <a:ext cx="789707" cy="756474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/>
              <p:cNvSpPr/>
              <p:nvPr/>
            </p:nvSpPr>
            <p:spPr>
              <a:xfrm>
                <a:off x="2219493" y="474093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9" name="Oval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9493" y="4740934"/>
                <a:ext cx="789707" cy="756474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/>
              <p:cNvSpPr/>
              <p:nvPr/>
            </p:nvSpPr>
            <p:spPr>
              <a:xfrm>
                <a:off x="3509357" y="4740934"/>
                <a:ext cx="789707" cy="756474"/>
              </a:xfrm>
              <a:prstGeom prst="ellipse">
                <a:avLst/>
              </a:prstGeom>
              <a:solidFill>
                <a:srgbClr val="FFFF00">
                  <a:alpha val="41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Oval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9357" y="4740934"/>
                <a:ext cx="789707" cy="756474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/>
              <p:cNvSpPr/>
              <p:nvPr/>
            </p:nvSpPr>
            <p:spPr>
              <a:xfrm>
                <a:off x="5274425" y="4740934"/>
                <a:ext cx="789707" cy="756474"/>
              </a:xfrm>
              <a:prstGeom prst="ellipse">
                <a:avLst/>
              </a:prstGeom>
              <a:solidFill>
                <a:srgbClr val="FFFF00">
                  <a:alpha val="41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Oval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4425" y="4740934"/>
                <a:ext cx="789707" cy="756474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/>
              <p:cNvSpPr/>
              <p:nvPr/>
            </p:nvSpPr>
            <p:spPr>
              <a:xfrm>
                <a:off x="6565669" y="4740934"/>
                <a:ext cx="789707" cy="756474"/>
              </a:xfrm>
              <a:prstGeom prst="ellipse">
                <a:avLst/>
              </a:prstGeom>
              <a:solidFill>
                <a:srgbClr val="FFFF00">
                  <a:alpha val="41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Oval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5669" y="4740934"/>
                <a:ext cx="789707" cy="756474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val 12"/>
              <p:cNvSpPr/>
              <p:nvPr/>
            </p:nvSpPr>
            <p:spPr>
              <a:xfrm>
                <a:off x="7747460" y="4735321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3" name="Oval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7460" y="4735321"/>
                <a:ext cx="789707" cy="756474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/>
              <p:cNvSpPr/>
              <p:nvPr/>
            </p:nvSpPr>
            <p:spPr>
              <a:xfrm>
                <a:off x="8833665" y="4735321"/>
                <a:ext cx="789707" cy="756474"/>
              </a:xfrm>
              <a:prstGeom prst="ellipse">
                <a:avLst/>
              </a:prstGeom>
              <a:solidFill>
                <a:srgbClr val="FFFF00">
                  <a:alpha val="41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Oval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3665" y="4735321"/>
                <a:ext cx="789707" cy="756474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/>
          <p:cNvCxnSpPr>
            <a:stCxn id="5" idx="7"/>
            <a:endCxn id="6" idx="2"/>
          </p:cNvCxnSpPr>
          <p:nvPr/>
        </p:nvCxnSpPr>
        <p:spPr>
          <a:xfrm flipV="1">
            <a:off x="1841997" y="3077011"/>
            <a:ext cx="1182450" cy="6109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5"/>
            <a:endCxn id="9" idx="1"/>
          </p:cNvCxnSpPr>
          <p:nvPr/>
        </p:nvCxnSpPr>
        <p:spPr>
          <a:xfrm>
            <a:off x="1841997" y="4222844"/>
            <a:ext cx="493146" cy="6288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10" idx="2"/>
          </p:cNvCxnSpPr>
          <p:nvPr/>
        </p:nvCxnSpPr>
        <p:spPr>
          <a:xfrm>
            <a:off x="3024447" y="5113558"/>
            <a:ext cx="484910" cy="56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0" idx="6"/>
            <a:endCxn id="11" idx="2"/>
          </p:cNvCxnSpPr>
          <p:nvPr/>
        </p:nvCxnSpPr>
        <p:spPr>
          <a:xfrm>
            <a:off x="4299064" y="5119171"/>
            <a:ext cx="97536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1" idx="6"/>
            <a:endCxn id="12" idx="2"/>
          </p:cNvCxnSpPr>
          <p:nvPr/>
        </p:nvCxnSpPr>
        <p:spPr>
          <a:xfrm>
            <a:off x="6064132" y="5119171"/>
            <a:ext cx="5015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2" idx="6"/>
            <a:endCxn id="13" idx="2"/>
          </p:cNvCxnSpPr>
          <p:nvPr/>
        </p:nvCxnSpPr>
        <p:spPr>
          <a:xfrm flipV="1">
            <a:off x="7355376" y="5113558"/>
            <a:ext cx="392084" cy="56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3" idx="6"/>
            <a:endCxn id="14" idx="2"/>
          </p:cNvCxnSpPr>
          <p:nvPr/>
        </p:nvCxnSpPr>
        <p:spPr>
          <a:xfrm>
            <a:off x="8537167" y="5113558"/>
            <a:ext cx="2964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8438810" y="4708616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8810" y="4708616"/>
                <a:ext cx="558334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7305504" y="4743343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5504" y="4743343"/>
                <a:ext cx="558334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/>
          <p:cNvCxnSpPr>
            <a:stCxn id="14" idx="6"/>
            <a:endCxn id="8" idx="3"/>
          </p:cNvCxnSpPr>
          <p:nvPr/>
        </p:nvCxnSpPr>
        <p:spPr>
          <a:xfrm flipV="1">
            <a:off x="9623372" y="4222844"/>
            <a:ext cx="654587" cy="8907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6" idx="6"/>
            <a:endCxn id="7" idx="2"/>
          </p:cNvCxnSpPr>
          <p:nvPr/>
        </p:nvCxnSpPr>
        <p:spPr>
          <a:xfrm>
            <a:off x="3814154" y="3077011"/>
            <a:ext cx="119149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7" idx="6"/>
            <a:endCxn id="8" idx="2"/>
          </p:cNvCxnSpPr>
          <p:nvPr/>
        </p:nvCxnSpPr>
        <p:spPr>
          <a:xfrm>
            <a:off x="5795354" y="3077011"/>
            <a:ext cx="4366955" cy="8783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3004360" y="4696204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4360" y="4696204"/>
                <a:ext cx="558334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4130733" y="2706615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0733" y="2706615"/>
                <a:ext cx="558334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6035734" y="4735321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5734" y="4735321"/>
                <a:ext cx="558334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4502039" y="4716928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2039" y="4716928"/>
                <a:ext cx="558334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Elbow Connector 30"/>
          <p:cNvCxnSpPr>
            <a:stCxn id="11" idx="4"/>
            <a:endCxn id="14" idx="4"/>
          </p:cNvCxnSpPr>
          <p:nvPr/>
        </p:nvCxnSpPr>
        <p:spPr>
          <a:xfrm rot="5400000" flipH="1" flipV="1">
            <a:off x="7446092" y="3714982"/>
            <a:ext cx="5613" cy="3559240"/>
          </a:xfrm>
          <a:prstGeom prst="bentConnector3">
            <a:avLst>
              <a:gd name="adj1" fmla="val -407268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13" idx="0"/>
            <a:endCxn id="12" idx="0"/>
          </p:cNvCxnSpPr>
          <p:nvPr/>
        </p:nvCxnSpPr>
        <p:spPr>
          <a:xfrm rot="16200000" flipH="1" flipV="1">
            <a:off x="7548612" y="4147231"/>
            <a:ext cx="5613" cy="1181791"/>
          </a:xfrm>
          <a:prstGeom prst="bentConnector3">
            <a:avLst>
              <a:gd name="adj1" fmla="val -718273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7263940" y="3955390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3940" y="3955390"/>
                <a:ext cx="558334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7707972" y="3146868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7972" y="3146868"/>
                <a:ext cx="558334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2062935" y="3013141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2935" y="3013141"/>
                <a:ext cx="558334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1924382" y="4193773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4382" y="4193773"/>
                <a:ext cx="558334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9594268" y="4347596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4268" y="4347596"/>
                <a:ext cx="558334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7292334" y="5685365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2334" y="5685365"/>
                <a:ext cx="558334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8484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Another Example</a:t>
            </a:r>
            <a:r>
              <a:rPr lang="en-US" sz="4800" dirty="0">
                <a:latin typeface="+mj-lt"/>
              </a:rPr>
              <a:t>: </a:t>
            </a:r>
            <a:r>
              <a:rPr lang="en-US" sz="4800" dirty="0" smtClean="0">
                <a:latin typeface="+mj-lt"/>
              </a:rPr>
              <a:t>NFA </a:t>
            </a:r>
            <a:r>
              <a:rPr lang="en-US" sz="4800" dirty="0">
                <a:latin typeface="+mj-lt"/>
              </a:rPr>
              <a:t>to DFA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/>
              <p:cNvSpPr/>
              <p:nvPr/>
            </p:nvSpPr>
            <p:spPr>
              <a:xfrm>
                <a:off x="1167940" y="3577153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5" name="Oval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7940" y="3577153"/>
                <a:ext cx="789707" cy="756474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/>
              <p:cNvSpPr/>
              <p:nvPr/>
            </p:nvSpPr>
            <p:spPr>
              <a:xfrm>
                <a:off x="3024447" y="269877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6" name="Oval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4447" y="2698774"/>
                <a:ext cx="789707" cy="756474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/>
              <p:cNvSpPr/>
              <p:nvPr/>
            </p:nvSpPr>
            <p:spPr>
              <a:xfrm>
                <a:off x="5005647" y="269877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Oval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5647" y="2698774"/>
                <a:ext cx="789707" cy="756474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/>
              <p:cNvSpPr/>
              <p:nvPr/>
            </p:nvSpPr>
            <p:spPr>
              <a:xfrm>
                <a:off x="10162309" y="3577153"/>
                <a:ext cx="789707" cy="756474"/>
              </a:xfrm>
              <a:prstGeom prst="ellipse">
                <a:avLst/>
              </a:prstGeom>
              <a:solidFill>
                <a:srgbClr val="FFFF00">
                  <a:alpha val="41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US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Oval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2309" y="3577153"/>
                <a:ext cx="789707" cy="756474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/>
              <p:cNvSpPr/>
              <p:nvPr/>
            </p:nvSpPr>
            <p:spPr>
              <a:xfrm>
                <a:off x="2219493" y="474093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9" name="Oval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9493" y="4740934"/>
                <a:ext cx="789707" cy="756474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/>
              <p:cNvSpPr/>
              <p:nvPr/>
            </p:nvSpPr>
            <p:spPr>
              <a:xfrm>
                <a:off x="3509357" y="474093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Oval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9357" y="4740934"/>
                <a:ext cx="789707" cy="756474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/>
              <p:cNvSpPr/>
              <p:nvPr/>
            </p:nvSpPr>
            <p:spPr>
              <a:xfrm>
                <a:off x="5274425" y="474093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Oval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4425" y="4740934"/>
                <a:ext cx="789707" cy="756474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/>
              <p:cNvSpPr/>
              <p:nvPr/>
            </p:nvSpPr>
            <p:spPr>
              <a:xfrm>
                <a:off x="6565669" y="4740934"/>
                <a:ext cx="789707" cy="756474"/>
              </a:xfrm>
              <a:prstGeom prst="ellipse">
                <a:avLst/>
              </a:prstGeom>
              <a:solidFill>
                <a:srgbClr val="FFFF00">
                  <a:alpha val="41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Oval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5669" y="4740934"/>
                <a:ext cx="789707" cy="756474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val 12"/>
              <p:cNvSpPr/>
              <p:nvPr/>
            </p:nvSpPr>
            <p:spPr>
              <a:xfrm>
                <a:off x="7747460" y="4735321"/>
                <a:ext cx="789707" cy="756474"/>
              </a:xfrm>
              <a:prstGeom prst="ellipse">
                <a:avLst/>
              </a:prstGeom>
              <a:solidFill>
                <a:srgbClr val="FFFF00">
                  <a:alpha val="41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3" name="Oval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7460" y="4735321"/>
                <a:ext cx="789707" cy="756474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/>
              <p:cNvSpPr/>
              <p:nvPr/>
            </p:nvSpPr>
            <p:spPr>
              <a:xfrm>
                <a:off x="8833665" y="4735321"/>
                <a:ext cx="789707" cy="756474"/>
              </a:xfrm>
              <a:prstGeom prst="ellipse">
                <a:avLst/>
              </a:prstGeom>
              <a:solidFill>
                <a:srgbClr val="FFFF00">
                  <a:alpha val="41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Oval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3665" y="4735321"/>
                <a:ext cx="789707" cy="756474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/>
          <p:cNvCxnSpPr>
            <a:stCxn id="5" idx="7"/>
            <a:endCxn id="6" idx="2"/>
          </p:cNvCxnSpPr>
          <p:nvPr/>
        </p:nvCxnSpPr>
        <p:spPr>
          <a:xfrm flipV="1">
            <a:off x="1841997" y="3077011"/>
            <a:ext cx="1182450" cy="6109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5"/>
            <a:endCxn id="9" idx="1"/>
          </p:cNvCxnSpPr>
          <p:nvPr/>
        </p:nvCxnSpPr>
        <p:spPr>
          <a:xfrm>
            <a:off x="1841997" y="4222844"/>
            <a:ext cx="493146" cy="6288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10" idx="2"/>
          </p:cNvCxnSpPr>
          <p:nvPr/>
        </p:nvCxnSpPr>
        <p:spPr>
          <a:xfrm>
            <a:off x="3024447" y="5113558"/>
            <a:ext cx="484910" cy="56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0" idx="6"/>
            <a:endCxn id="11" idx="2"/>
          </p:cNvCxnSpPr>
          <p:nvPr/>
        </p:nvCxnSpPr>
        <p:spPr>
          <a:xfrm>
            <a:off x="4299064" y="5119171"/>
            <a:ext cx="97536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1" idx="6"/>
            <a:endCxn id="12" idx="2"/>
          </p:cNvCxnSpPr>
          <p:nvPr/>
        </p:nvCxnSpPr>
        <p:spPr>
          <a:xfrm>
            <a:off x="6064132" y="5119171"/>
            <a:ext cx="5015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2" idx="6"/>
            <a:endCxn id="13" idx="2"/>
          </p:cNvCxnSpPr>
          <p:nvPr/>
        </p:nvCxnSpPr>
        <p:spPr>
          <a:xfrm flipV="1">
            <a:off x="7355376" y="5113558"/>
            <a:ext cx="392084" cy="56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3" idx="6"/>
            <a:endCxn id="14" idx="2"/>
          </p:cNvCxnSpPr>
          <p:nvPr/>
        </p:nvCxnSpPr>
        <p:spPr>
          <a:xfrm>
            <a:off x="8537167" y="5113558"/>
            <a:ext cx="2964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8438810" y="4708616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8810" y="4708616"/>
                <a:ext cx="558334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7305504" y="4743343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5504" y="4743343"/>
                <a:ext cx="558334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/>
          <p:cNvCxnSpPr>
            <a:stCxn id="14" idx="6"/>
            <a:endCxn id="8" idx="3"/>
          </p:cNvCxnSpPr>
          <p:nvPr/>
        </p:nvCxnSpPr>
        <p:spPr>
          <a:xfrm flipV="1">
            <a:off x="9623372" y="4222844"/>
            <a:ext cx="654587" cy="8907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6" idx="6"/>
            <a:endCxn id="7" idx="2"/>
          </p:cNvCxnSpPr>
          <p:nvPr/>
        </p:nvCxnSpPr>
        <p:spPr>
          <a:xfrm>
            <a:off x="3814154" y="3077011"/>
            <a:ext cx="119149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7" idx="6"/>
            <a:endCxn id="8" idx="2"/>
          </p:cNvCxnSpPr>
          <p:nvPr/>
        </p:nvCxnSpPr>
        <p:spPr>
          <a:xfrm>
            <a:off x="5795354" y="3077011"/>
            <a:ext cx="4366955" cy="8783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3004360" y="4696204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4360" y="4696204"/>
                <a:ext cx="558334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4130733" y="2706615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0733" y="2706615"/>
                <a:ext cx="558334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6035734" y="4735321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5734" y="4735321"/>
                <a:ext cx="558334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4502039" y="4716928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2039" y="4716928"/>
                <a:ext cx="558334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Elbow Connector 30"/>
          <p:cNvCxnSpPr>
            <a:stCxn id="11" idx="4"/>
            <a:endCxn id="14" idx="4"/>
          </p:cNvCxnSpPr>
          <p:nvPr/>
        </p:nvCxnSpPr>
        <p:spPr>
          <a:xfrm rot="5400000" flipH="1" flipV="1">
            <a:off x="7446092" y="3714982"/>
            <a:ext cx="5613" cy="3559240"/>
          </a:xfrm>
          <a:prstGeom prst="bentConnector3">
            <a:avLst>
              <a:gd name="adj1" fmla="val -407268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13" idx="0"/>
            <a:endCxn id="12" idx="0"/>
          </p:cNvCxnSpPr>
          <p:nvPr/>
        </p:nvCxnSpPr>
        <p:spPr>
          <a:xfrm rot="16200000" flipH="1" flipV="1">
            <a:off x="7548612" y="4147231"/>
            <a:ext cx="5613" cy="1181791"/>
          </a:xfrm>
          <a:prstGeom prst="bentConnector3">
            <a:avLst>
              <a:gd name="adj1" fmla="val -718273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7263940" y="3955390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3940" y="3955390"/>
                <a:ext cx="558334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7707972" y="3146868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7972" y="3146868"/>
                <a:ext cx="558334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2062935" y="3013141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2935" y="3013141"/>
                <a:ext cx="558334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1924382" y="4193773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4382" y="4193773"/>
                <a:ext cx="558334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9594268" y="4347596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4268" y="4347596"/>
                <a:ext cx="558334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7292334" y="5685365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2334" y="5685365"/>
                <a:ext cx="558334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0686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Another Example</a:t>
            </a:r>
            <a:r>
              <a:rPr lang="en-US" sz="4800" dirty="0">
                <a:latin typeface="+mj-lt"/>
              </a:rPr>
              <a:t>: </a:t>
            </a:r>
            <a:r>
              <a:rPr lang="en-US" sz="4800" dirty="0" smtClean="0">
                <a:latin typeface="+mj-lt"/>
              </a:rPr>
              <a:t>NFA </a:t>
            </a:r>
            <a:r>
              <a:rPr lang="en-US" sz="4800" dirty="0">
                <a:latin typeface="+mj-lt"/>
              </a:rPr>
              <a:t>to DFA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/>
              <p:cNvSpPr/>
              <p:nvPr/>
            </p:nvSpPr>
            <p:spPr>
              <a:xfrm>
                <a:off x="1841267" y="3432839"/>
                <a:ext cx="1537854" cy="134121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0,1,3</m:t>
                          </m:r>
                        </m:sub>
                      </m:sSub>
                    </m:oMath>
                  </m:oMathPara>
                </a14:m>
                <a:endParaRPr lang="en-US" sz="24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6" name="Oval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1267" y="3432839"/>
                <a:ext cx="1537854" cy="1341213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/>
          <p:cNvCxnSpPr>
            <a:stCxn id="6" idx="7"/>
            <a:endCxn id="43" idx="2"/>
          </p:cNvCxnSpPr>
          <p:nvPr/>
        </p:nvCxnSpPr>
        <p:spPr>
          <a:xfrm flipV="1">
            <a:off x="3153907" y="2762233"/>
            <a:ext cx="1520613" cy="8670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3635047" y="4522944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5047" y="4522944"/>
                <a:ext cx="55833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3540525" y="2870897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0525" y="2870897"/>
                <a:ext cx="55833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Oval 42"/>
              <p:cNvSpPr/>
              <p:nvPr/>
            </p:nvSpPr>
            <p:spPr>
              <a:xfrm>
                <a:off x="4674520" y="2091626"/>
                <a:ext cx="1537854" cy="1341213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2,9</m:t>
                          </m:r>
                        </m:sub>
                      </m:sSub>
                    </m:oMath>
                  </m:oMathPara>
                </a14:m>
                <a:endParaRPr lang="en-US" sz="24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3" name="Oval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4520" y="2091626"/>
                <a:ext cx="1537854" cy="1341213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Oval 43"/>
              <p:cNvSpPr/>
              <p:nvPr/>
            </p:nvSpPr>
            <p:spPr>
              <a:xfrm>
                <a:off x="4674520" y="4595836"/>
                <a:ext cx="1537854" cy="1341213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4,5,6,8,9</m:t>
                          </m:r>
                        </m:sub>
                      </m:sSub>
                    </m:oMath>
                  </m:oMathPara>
                </a14:m>
                <a:endParaRPr lang="en-US" sz="24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4" name="Oval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4520" y="4595836"/>
                <a:ext cx="1537854" cy="1341213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Oval 44"/>
              <p:cNvSpPr/>
              <p:nvPr/>
            </p:nvSpPr>
            <p:spPr>
              <a:xfrm>
                <a:off x="7423262" y="3432839"/>
                <a:ext cx="1537854" cy="1341213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6,7,8,9</m:t>
                          </m:r>
                        </m:sub>
                      </m:sSub>
                    </m:oMath>
                  </m:oMathPara>
                </a14:m>
                <a:endParaRPr lang="en-US" sz="24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5" name="Oval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3262" y="3432839"/>
                <a:ext cx="1537854" cy="1341213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Straight Arrow Connector 48"/>
          <p:cNvCxnSpPr>
            <a:stCxn id="6" idx="5"/>
            <a:endCxn id="44" idx="2"/>
          </p:cNvCxnSpPr>
          <p:nvPr/>
        </p:nvCxnSpPr>
        <p:spPr>
          <a:xfrm>
            <a:off x="3153907" y="4577636"/>
            <a:ext cx="1520613" cy="6888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44" idx="6"/>
            <a:endCxn id="45" idx="3"/>
          </p:cNvCxnSpPr>
          <p:nvPr/>
        </p:nvCxnSpPr>
        <p:spPr>
          <a:xfrm flipV="1">
            <a:off x="6212374" y="4577636"/>
            <a:ext cx="1436102" cy="6888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/>
          <p:cNvCxnSpPr>
            <a:stCxn id="45" idx="6"/>
            <a:endCxn id="45" idx="0"/>
          </p:cNvCxnSpPr>
          <p:nvPr/>
        </p:nvCxnSpPr>
        <p:spPr>
          <a:xfrm flipH="1" flipV="1">
            <a:off x="8192189" y="3432839"/>
            <a:ext cx="768927" cy="670607"/>
          </a:xfrm>
          <a:prstGeom prst="bentConnector4">
            <a:avLst>
              <a:gd name="adj1" fmla="val -29730"/>
              <a:gd name="adj2" fmla="val 134089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>
                <a:off x="6609002" y="4522944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9002" y="4522944"/>
                <a:ext cx="558334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8402782" y="2798561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2782" y="2798561"/>
                <a:ext cx="558334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4922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Common compilers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i="1" dirty="0" smtClean="0"/>
              <a:t>GCC</a:t>
            </a:r>
            <a:r>
              <a:rPr lang="en-US" sz="2800" i="1" dirty="0"/>
              <a:t>, LLVM, </a:t>
            </a:r>
            <a:r>
              <a:rPr lang="en-US" sz="2800" i="1" dirty="0" smtClean="0"/>
              <a:t>MSVC</a:t>
            </a:r>
            <a:endParaRPr lang="en-US" sz="2800" i="1" dirty="0" smtClean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i="1" dirty="0" smtClean="0">
                <a:latin typeface="+mj-lt"/>
              </a:rPr>
              <a:t>GCC </a:t>
            </a:r>
            <a:r>
              <a:rPr lang="en-US" sz="2800" dirty="0" smtClean="0">
                <a:latin typeface="+mj-lt"/>
              </a:rPr>
              <a:t>and </a:t>
            </a:r>
            <a:r>
              <a:rPr lang="en-US" sz="2800" i="1" dirty="0" smtClean="0">
                <a:latin typeface="+mj-lt"/>
              </a:rPr>
              <a:t>LLVM</a:t>
            </a:r>
            <a:r>
              <a:rPr lang="en-US" sz="2800" dirty="0" smtClean="0">
                <a:latin typeface="+mj-lt"/>
              </a:rPr>
              <a:t> are both open source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Very useful as an implementation reference….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i="1" dirty="0" smtClean="0">
                <a:latin typeface="+mj-lt"/>
              </a:rPr>
              <a:t>LLVM</a:t>
            </a:r>
            <a:r>
              <a:rPr lang="en-US" sz="2800" dirty="0" smtClean="0">
                <a:latin typeface="+mj-lt"/>
              </a:rPr>
              <a:t> specially…</a:t>
            </a: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69669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Building a Lexical Analyzer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29866"/>
            <a:ext cx="101379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Construct a regular expression for token types: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Identifiers, numbers, reserved keywords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If we have a collision (a token is accepted in more than one DFA):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Define priority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The RE that was defined earlier will take advantage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i="1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69905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Regular Expressions Definitions for C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29866"/>
            <a:ext cx="101379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Here we can see the regular expression definitions: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>
                <a:hlinkClick r:id="rId3"/>
              </a:rPr>
              <a:t>http://</a:t>
            </a:r>
            <a:r>
              <a:rPr lang="en-US" sz="2800" b="1" dirty="0" smtClean="0">
                <a:hlinkClick r:id="rId3"/>
              </a:rPr>
              <a:t>www.lysator.liu.se/c/ANSI-C-grammar-l.html</a:t>
            </a:r>
            <a:endParaRPr lang="en-US" sz="2800" b="1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Quite simple and modular…</a:t>
            </a:r>
          </a:p>
        </p:txBody>
      </p:sp>
    </p:spTree>
    <p:extLst>
      <p:ext uri="{BB962C8B-B14F-4D97-AF65-F5344CB8AC3E}">
        <p14:creationId xmlns:p14="http://schemas.microsoft.com/office/powerpoint/2010/main" val="2900181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err="1" smtClean="0">
                <a:latin typeface="+mj-lt"/>
              </a:rPr>
              <a:t>JFlex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29866"/>
            <a:ext cx="1013796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latin typeface="+mj-lt"/>
              </a:rPr>
              <a:t>J</a:t>
            </a:r>
            <a:r>
              <a:rPr lang="en-US" sz="2800" dirty="0" smtClean="0">
                <a:latin typeface="+mj-lt"/>
              </a:rPr>
              <a:t>ava </a:t>
            </a:r>
            <a:r>
              <a:rPr lang="en-US" sz="2800" b="1" dirty="0" smtClean="0">
                <a:latin typeface="+mj-lt"/>
              </a:rPr>
              <a:t>F</a:t>
            </a:r>
            <a:r>
              <a:rPr lang="en-US" sz="2800" dirty="0" smtClean="0">
                <a:latin typeface="+mj-lt"/>
              </a:rPr>
              <a:t>ast </a:t>
            </a:r>
            <a:r>
              <a:rPr lang="en-US" sz="2800" b="1" dirty="0" smtClean="0">
                <a:latin typeface="+mj-lt"/>
              </a:rPr>
              <a:t>Lex</a:t>
            </a:r>
            <a:r>
              <a:rPr lang="en-US" sz="2800" dirty="0" smtClean="0">
                <a:latin typeface="+mj-lt"/>
              </a:rPr>
              <a:t>ical Analyzer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Inspired by the original </a:t>
            </a:r>
            <a:r>
              <a:rPr lang="en-US" sz="2800" b="1" dirty="0" smtClean="0">
                <a:latin typeface="+mj-lt"/>
              </a:rPr>
              <a:t>flex</a:t>
            </a:r>
            <a:r>
              <a:rPr lang="en-US" sz="2800" dirty="0" smtClean="0">
                <a:latin typeface="+mj-lt"/>
              </a:rPr>
              <a:t> project (written in C)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Accepts an input file with tokens definitions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Generates Java code is the exported function </a:t>
            </a:r>
            <a:r>
              <a:rPr lang="en-US" sz="2800" b="1" dirty="0" err="1" smtClean="0">
                <a:latin typeface="+mj-lt"/>
              </a:rPr>
              <a:t>yylex</a:t>
            </a:r>
            <a:endParaRPr lang="en-US" sz="2800" dirty="0" smtClean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This </a:t>
            </a:r>
            <a:r>
              <a:rPr lang="en-US" sz="2800" b="1" dirty="0" err="1" smtClean="0">
                <a:latin typeface="+mj-lt"/>
              </a:rPr>
              <a:t>yylex</a:t>
            </a:r>
            <a:r>
              <a:rPr lang="en-US" sz="2800" dirty="0" smtClean="0">
                <a:latin typeface="+mj-lt"/>
              </a:rPr>
              <a:t> function reads the input and returns: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T</a:t>
            </a:r>
            <a:r>
              <a:rPr lang="en-US" sz="2800" dirty="0" smtClean="0">
                <a:latin typeface="+mj-lt"/>
              </a:rPr>
              <a:t>he type of the read token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Or an error…</a:t>
            </a:r>
          </a:p>
        </p:txBody>
      </p:sp>
    </p:spTree>
    <p:extLst>
      <p:ext uri="{BB962C8B-B14F-4D97-AF65-F5344CB8AC3E}">
        <p14:creationId xmlns:p14="http://schemas.microsoft.com/office/powerpoint/2010/main" val="2296117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err="1" smtClean="0">
                <a:latin typeface="+mj-lt"/>
              </a:rPr>
              <a:t>JFlex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2667000" y="2264229"/>
            <a:ext cx="2839889" cy="1913323"/>
          </a:xfrm>
          <a:prstGeom prst="roundRect">
            <a:avLst/>
          </a:prstGeom>
          <a:solidFill>
            <a:srgbClr val="92D050">
              <a:alpha val="4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ysClr val="windowText" lastClr="000000"/>
                </a:solidFill>
                <a:latin typeface="+mj-lt"/>
              </a:rPr>
              <a:t>LEX Definitions</a:t>
            </a:r>
          </a:p>
          <a:p>
            <a:pPr algn="ctr"/>
            <a:r>
              <a:rPr lang="en-US" sz="2800" b="1" dirty="0" smtClean="0">
                <a:solidFill>
                  <a:sysClr val="windowText" lastClr="000000"/>
                </a:solidFill>
                <a:latin typeface="+mj-lt"/>
              </a:rPr>
              <a:t>(</a:t>
            </a:r>
            <a:r>
              <a:rPr lang="en-US" sz="2800" b="1" dirty="0" err="1" smtClean="0">
                <a:solidFill>
                  <a:sysClr val="windowText" lastClr="000000"/>
                </a:solidFill>
                <a:latin typeface="+mj-lt"/>
              </a:rPr>
              <a:t>Def.lex</a:t>
            </a:r>
            <a:r>
              <a:rPr lang="en-US" sz="2800" b="1" dirty="0" smtClean="0">
                <a:solidFill>
                  <a:sysClr val="windowText" lastClr="000000"/>
                </a:solidFill>
                <a:latin typeface="+mj-lt"/>
              </a:rPr>
              <a:t>)</a:t>
            </a:r>
            <a:endParaRPr lang="en-US" sz="2800" b="1" dirty="0">
              <a:solidFill>
                <a:sysClr val="windowText" lastClr="000000"/>
              </a:solidFill>
              <a:latin typeface="+mj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7342093" y="2264229"/>
            <a:ext cx="2650993" cy="1913323"/>
          </a:xfrm>
          <a:prstGeom prst="roundRect">
            <a:avLst/>
          </a:prstGeom>
          <a:solidFill>
            <a:srgbClr val="92D050">
              <a:alpha val="4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ysClr val="windowText" lastClr="000000"/>
                </a:solidFill>
                <a:latin typeface="+mj-lt"/>
              </a:rPr>
              <a:t>Auto generated Code</a:t>
            </a:r>
          </a:p>
          <a:p>
            <a:pPr algn="ctr"/>
            <a:r>
              <a:rPr lang="en-US" sz="2800" b="1" dirty="0" smtClean="0">
                <a:solidFill>
                  <a:sysClr val="windowText" lastClr="000000"/>
                </a:solidFill>
                <a:latin typeface="+mj-lt"/>
              </a:rPr>
              <a:t>(Lexer.java)</a:t>
            </a:r>
            <a:endParaRPr lang="en-US" sz="2800" b="1" dirty="0">
              <a:solidFill>
                <a:sysClr val="windowText" lastClr="000000"/>
              </a:solidFill>
              <a:latin typeface="+mj-lt"/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5728446" y="3079374"/>
            <a:ext cx="1314611" cy="261258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832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Example: Counting Lines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29866"/>
            <a:ext cx="10137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How can we use </a:t>
            </a:r>
            <a:r>
              <a:rPr lang="en-US" sz="2800" dirty="0" err="1" smtClean="0">
                <a:latin typeface="+mj-lt"/>
              </a:rPr>
              <a:t>JFlex</a:t>
            </a:r>
            <a:r>
              <a:rPr lang="en-US" sz="2800" dirty="0" smtClean="0">
                <a:latin typeface="+mj-lt"/>
              </a:rPr>
              <a:t> to count lines for a given input file?</a:t>
            </a:r>
          </a:p>
        </p:txBody>
      </p:sp>
    </p:spTree>
    <p:extLst>
      <p:ext uri="{BB962C8B-B14F-4D97-AF65-F5344CB8AC3E}">
        <p14:creationId xmlns:p14="http://schemas.microsoft.com/office/powerpoint/2010/main" val="4050092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Counting Lines: Lex Definitions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latin typeface="+mj-lt"/>
              </a:rPr>
              <a:t>%{</a:t>
            </a:r>
            <a:r>
              <a:rPr lang="en-US" sz="2200" b="1" dirty="0">
                <a:latin typeface="+mj-lt"/>
              </a:rPr>
              <a:t>	</a:t>
            </a:r>
            <a:endParaRPr lang="en-US" sz="2200" b="1" dirty="0" smtClean="0">
              <a:latin typeface="+mj-lt"/>
            </a:endParaRPr>
          </a:p>
          <a:p>
            <a:r>
              <a:rPr lang="en-US" sz="2200" b="1" dirty="0" smtClean="0">
                <a:latin typeface="+mj-lt"/>
              </a:rPr>
              <a:t>private </a:t>
            </a:r>
            <a:r>
              <a:rPr lang="en-US" sz="2200" b="1" dirty="0">
                <a:latin typeface="+mj-lt"/>
              </a:rPr>
              <a:t>Symbol symbol(</a:t>
            </a:r>
            <a:r>
              <a:rPr lang="en-US" sz="2200" b="1" dirty="0" err="1">
                <a:latin typeface="+mj-lt"/>
              </a:rPr>
              <a:t>int</a:t>
            </a:r>
            <a:r>
              <a:rPr lang="en-US" sz="2200" b="1" dirty="0">
                <a:latin typeface="+mj-lt"/>
              </a:rPr>
              <a:t> type) {  </a:t>
            </a:r>
            <a:r>
              <a:rPr lang="en-US" sz="2200" b="1" dirty="0" smtClean="0">
                <a:latin typeface="+mj-lt"/>
              </a:rPr>
              <a:t>return </a:t>
            </a:r>
            <a:r>
              <a:rPr lang="en-US" sz="2200" b="1" dirty="0">
                <a:latin typeface="+mj-lt"/>
              </a:rPr>
              <a:t>new Symbol(type, </a:t>
            </a:r>
            <a:r>
              <a:rPr lang="en-US" sz="2200" b="1" dirty="0" err="1">
                <a:latin typeface="+mj-lt"/>
              </a:rPr>
              <a:t>yyline</a:t>
            </a:r>
            <a:r>
              <a:rPr lang="en-US" sz="2200" b="1" dirty="0">
                <a:latin typeface="+mj-lt"/>
              </a:rPr>
              <a:t>, </a:t>
            </a:r>
            <a:r>
              <a:rPr lang="en-US" sz="2200" b="1" dirty="0" err="1">
                <a:latin typeface="+mj-lt"/>
              </a:rPr>
              <a:t>yycolumn</a:t>
            </a:r>
            <a:r>
              <a:rPr lang="en-US" sz="2200" b="1" dirty="0" smtClean="0">
                <a:latin typeface="+mj-lt"/>
              </a:rPr>
              <a:t>); }  </a:t>
            </a:r>
            <a:r>
              <a:rPr lang="en-US" sz="2200" b="1" dirty="0">
                <a:latin typeface="+mj-lt"/>
              </a:rPr>
              <a:t>	</a:t>
            </a:r>
            <a:endParaRPr lang="en-US" sz="2200" b="1" dirty="0" smtClean="0">
              <a:latin typeface="+mj-lt"/>
            </a:endParaRPr>
          </a:p>
          <a:p>
            <a:r>
              <a:rPr lang="en-US" sz="2200" b="1" dirty="0" smtClean="0">
                <a:latin typeface="+mj-lt"/>
              </a:rPr>
              <a:t>public </a:t>
            </a:r>
            <a:r>
              <a:rPr lang="en-US" sz="2200" b="1" dirty="0" err="1">
                <a:latin typeface="+mj-lt"/>
              </a:rPr>
              <a:t>int</a:t>
            </a:r>
            <a:r>
              <a:rPr lang="en-US" sz="2200" b="1" dirty="0">
                <a:latin typeface="+mj-lt"/>
              </a:rPr>
              <a:t> </a:t>
            </a:r>
            <a:r>
              <a:rPr lang="en-US" sz="2200" b="1" dirty="0" err="1">
                <a:latin typeface="+mj-lt"/>
              </a:rPr>
              <a:t>getLine</a:t>
            </a:r>
            <a:r>
              <a:rPr lang="en-US" sz="2200" b="1" dirty="0">
                <a:latin typeface="+mj-lt"/>
              </a:rPr>
              <a:t>() { return </a:t>
            </a:r>
            <a:r>
              <a:rPr lang="en-US" sz="2200" b="1" dirty="0" err="1">
                <a:latin typeface="+mj-lt"/>
              </a:rPr>
              <a:t>yyline</a:t>
            </a:r>
            <a:r>
              <a:rPr lang="en-US" sz="2200" b="1" dirty="0">
                <a:latin typeface="+mj-lt"/>
              </a:rPr>
              <a:t> + 1; } 	</a:t>
            </a:r>
            <a:endParaRPr lang="en-US" sz="2200" b="1" dirty="0" smtClean="0">
              <a:latin typeface="+mj-lt"/>
            </a:endParaRPr>
          </a:p>
          <a:p>
            <a:r>
              <a:rPr lang="en-US" sz="2200" b="1" dirty="0" smtClean="0">
                <a:latin typeface="+mj-lt"/>
              </a:rPr>
              <a:t>public </a:t>
            </a:r>
            <a:r>
              <a:rPr lang="en-US" sz="2200" b="1" dirty="0" err="1">
                <a:latin typeface="+mj-lt"/>
              </a:rPr>
              <a:t>int</a:t>
            </a:r>
            <a:r>
              <a:rPr lang="en-US" sz="2200" b="1" dirty="0">
                <a:latin typeface="+mj-lt"/>
              </a:rPr>
              <a:t> </a:t>
            </a:r>
            <a:r>
              <a:rPr lang="en-US" sz="2200" b="1" dirty="0" err="1">
                <a:latin typeface="+mj-lt"/>
              </a:rPr>
              <a:t>getTokenStartPosition</a:t>
            </a:r>
            <a:r>
              <a:rPr lang="en-US" sz="2200" b="1" dirty="0">
                <a:latin typeface="+mj-lt"/>
              </a:rPr>
              <a:t>() { return </a:t>
            </a:r>
            <a:r>
              <a:rPr lang="en-US" sz="2200" b="1" dirty="0" err="1">
                <a:latin typeface="+mj-lt"/>
              </a:rPr>
              <a:t>yycolumn</a:t>
            </a:r>
            <a:r>
              <a:rPr lang="en-US" sz="2200" b="1" dirty="0">
                <a:latin typeface="+mj-lt"/>
              </a:rPr>
              <a:t> + 1; }     </a:t>
            </a:r>
            <a:endParaRPr lang="en-US" sz="2200" b="1" dirty="0" smtClean="0">
              <a:latin typeface="+mj-lt"/>
            </a:endParaRPr>
          </a:p>
          <a:p>
            <a:r>
              <a:rPr lang="en-US" sz="2200" b="1" dirty="0" smtClean="0">
                <a:latin typeface="+mj-lt"/>
              </a:rPr>
              <a:t>public </a:t>
            </a:r>
            <a:r>
              <a:rPr lang="en-US" sz="2200" b="1" dirty="0" err="1">
                <a:latin typeface="+mj-lt"/>
              </a:rPr>
              <a:t>int</a:t>
            </a:r>
            <a:r>
              <a:rPr lang="en-US" sz="2200" b="1" dirty="0">
                <a:latin typeface="+mj-lt"/>
              </a:rPr>
              <a:t> </a:t>
            </a:r>
            <a:r>
              <a:rPr lang="en-US" sz="2200" b="1" dirty="0" err="1">
                <a:latin typeface="+mj-lt"/>
              </a:rPr>
              <a:t>lines_count</a:t>
            </a:r>
            <a:r>
              <a:rPr lang="en-US" sz="2200" b="1" dirty="0">
                <a:latin typeface="+mj-lt"/>
              </a:rPr>
              <a:t> = 0</a:t>
            </a:r>
            <a:r>
              <a:rPr lang="en-US" sz="2200" b="1" dirty="0" smtClean="0">
                <a:latin typeface="+mj-lt"/>
              </a:rPr>
              <a:t>;</a:t>
            </a:r>
          </a:p>
          <a:p>
            <a:r>
              <a:rPr lang="en-US" sz="2200" b="1" dirty="0" smtClean="0">
                <a:latin typeface="+mj-lt"/>
              </a:rPr>
              <a:t>%}</a:t>
            </a:r>
          </a:p>
          <a:p>
            <a:r>
              <a:rPr lang="en-US" sz="2200" b="1" dirty="0" smtClean="0">
                <a:latin typeface="+mj-lt"/>
              </a:rPr>
              <a:t>NEWLINE </a:t>
            </a:r>
            <a:r>
              <a:rPr lang="en-US" sz="2200" b="1" dirty="0">
                <a:latin typeface="+mj-lt"/>
              </a:rPr>
              <a:t>= \n|\</a:t>
            </a:r>
            <a:r>
              <a:rPr lang="en-US" sz="2200" b="1" dirty="0" smtClean="0">
                <a:latin typeface="+mj-lt"/>
              </a:rPr>
              <a:t>r\n</a:t>
            </a:r>
          </a:p>
          <a:p>
            <a:r>
              <a:rPr lang="en-US" sz="2200" b="1" dirty="0" smtClean="0">
                <a:latin typeface="+mj-lt"/>
              </a:rPr>
              <a:t>ANY </a:t>
            </a:r>
            <a:r>
              <a:rPr lang="en-US" sz="2200" b="1" dirty="0">
                <a:latin typeface="+mj-lt"/>
              </a:rPr>
              <a:t>= </a:t>
            </a:r>
            <a:r>
              <a:rPr lang="en-US" sz="2200" b="1" dirty="0" smtClean="0">
                <a:latin typeface="+mj-lt"/>
              </a:rPr>
              <a:t>.*</a:t>
            </a:r>
          </a:p>
          <a:p>
            <a:r>
              <a:rPr lang="en-US" sz="2200" b="1" dirty="0" smtClean="0">
                <a:latin typeface="+mj-lt"/>
              </a:rPr>
              <a:t>%% // separator…</a:t>
            </a:r>
          </a:p>
          <a:p>
            <a:r>
              <a:rPr lang="en-US" sz="2200" b="1" dirty="0" smtClean="0">
                <a:latin typeface="+mj-lt"/>
              </a:rPr>
              <a:t>&lt;</a:t>
            </a:r>
            <a:r>
              <a:rPr lang="en-US" sz="2200" b="1" dirty="0">
                <a:latin typeface="+mj-lt"/>
              </a:rPr>
              <a:t>YYINITIAL&gt; </a:t>
            </a:r>
            <a:r>
              <a:rPr lang="en-US" sz="2200" b="1" dirty="0" smtClean="0">
                <a:latin typeface="+mj-lt"/>
              </a:rPr>
              <a:t>{</a:t>
            </a:r>
          </a:p>
          <a:p>
            <a:r>
              <a:rPr lang="en-US" sz="2200" b="1" dirty="0" smtClean="0">
                <a:latin typeface="+mj-lt"/>
              </a:rPr>
              <a:t>{</a:t>
            </a:r>
            <a:r>
              <a:rPr lang="en-US" sz="2200" b="1" dirty="0">
                <a:latin typeface="+mj-lt"/>
              </a:rPr>
              <a:t>NEWLINE} { </a:t>
            </a:r>
            <a:r>
              <a:rPr lang="en-US" sz="2200" b="1" dirty="0" err="1">
                <a:latin typeface="+mj-lt"/>
              </a:rPr>
              <a:t>lines_count</a:t>
            </a:r>
            <a:r>
              <a:rPr lang="en-US" sz="2200" b="1" dirty="0">
                <a:latin typeface="+mj-lt"/>
              </a:rPr>
              <a:t>++; </a:t>
            </a:r>
            <a:r>
              <a:rPr lang="en-US" sz="2200" b="1" dirty="0" smtClean="0">
                <a:latin typeface="+mj-lt"/>
              </a:rPr>
              <a:t>}</a:t>
            </a:r>
          </a:p>
          <a:p>
            <a:r>
              <a:rPr lang="en-US" sz="2200" b="1" dirty="0" smtClean="0">
                <a:latin typeface="+mj-lt"/>
              </a:rPr>
              <a:t>{</a:t>
            </a:r>
            <a:r>
              <a:rPr lang="en-US" sz="2200" b="1" dirty="0">
                <a:latin typeface="+mj-lt"/>
              </a:rPr>
              <a:t>ANY} { </a:t>
            </a:r>
            <a:r>
              <a:rPr lang="en-US" sz="2200" b="1" dirty="0" smtClean="0">
                <a:latin typeface="+mj-lt"/>
              </a:rPr>
              <a:t>}</a:t>
            </a:r>
          </a:p>
          <a:p>
            <a:r>
              <a:rPr lang="en-US" sz="2200" b="1" dirty="0" smtClean="0">
                <a:latin typeface="+mj-lt"/>
              </a:rPr>
              <a:t>&lt;&lt;</a:t>
            </a:r>
            <a:r>
              <a:rPr lang="en-US" sz="2200" b="1" dirty="0">
                <a:latin typeface="+mj-lt"/>
              </a:rPr>
              <a:t>EOF&gt;&gt; { return symbol(</a:t>
            </a:r>
            <a:r>
              <a:rPr lang="en-US" sz="2200" b="1" dirty="0" err="1">
                <a:latin typeface="+mj-lt"/>
              </a:rPr>
              <a:t>TokenNames.EOF</a:t>
            </a:r>
            <a:r>
              <a:rPr lang="en-US" sz="2200" b="1" dirty="0" smtClean="0">
                <a:latin typeface="+mj-lt"/>
              </a:rPr>
              <a:t>);}</a:t>
            </a:r>
          </a:p>
          <a:p>
            <a:r>
              <a:rPr lang="en-US" sz="2200" b="1" dirty="0" smtClean="0">
                <a:latin typeface="+mj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64168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Counting Lines: Lex Definitions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User define code/handlers:</a:t>
            </a:r>
          </a:p>
          <a:p>
            <a:endParaRPr lang="en-US" sz="2800" b="1" dirty="0" smtClean="0">
              <a:latin typeface="+mj-lt"/>
            </a:endParaRPr>
          </a:p>
          <a:p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%{</a:t>
            </a:r>
            <a:r>
              <a:rPr lang="en-US" sz="2800" b="1" dirty="0">
                <a:solidFill>
                  <a:srgbClr val="C00000"/>
                </a:solidFill>
                <a:latin typeface="+mj-lt"/>
              </a:rPr>
              <a:t>	</a:t>
            </a:r>
            <a:endParaRPr lang="en-US" sz="2800" b="1" dirty="0" smtClean="0">
              <a:solidFill>
                <a:srgbClr val="C00000"/>
              </a:solidFill>
              <a:latin typeface="+mj-lt"/>
            </a:endParaRPr>
          </a:p>
          <a:p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private </a:t>
            </a:r>
            <a:r>
              <a:rPr lang="en-US" sz="2800" b="1" dirty="0">
                <a:solidFill>
                  <a:srgbClr val="C00000"/>
                </a:solidFill>
                <a:latin typeface="+mj-lt"/>
              </a:rPr>
              <a:t>Symbol symbol(</a:t>
            </a:r>
            <a:r>
              <a:rPr lang="en-US" sz="2800" b="1" dirty="0" err="1">
                <a:solidFill>
                  <a:srgbClr val="C00000"/>
                </a:solidFill>
                <a:latin typeface="+mj-lt"/>
              </a:rPr>
              <a:t>int</a:t>
            </a:r>
            <a:r>
              <a:rPr lang="en-US" sz="2800" b="1" dirty="0">
                <a:solidFill>
                  <a:srgbClr val="C00000"/>
                </a:solidFill>
                <a:latin typeface="+mj-lt"/>
              </a:rPr>
              <a:t> type) {  </a:t>
            </a:r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return </a:t>
            </a:r>
            <a:r>
              <a:rPr lang="en-US" sz="2800" b="1" dirty="0">
                <a:solidFill>
                  <a:srgbClr val="C00000"/>
                </a:solidFill>
                <a:latin typeface="+mj-lt"/>
              </a:rPr>
              <a:t>new Symbol(type, </a:t>
            </a:r>
            <a:r>
              <a:rPr lang="en-US" sz="2800" b="1" dirty="0" err="1">
                <a:solidFill>
                  <a:srgbClr val="C00000"/>
                </a:solidFill>
                <a:latin typeface="+mj-lt"/>
              </a:rPr>
              <a:t>yyline</a:t>
            </a:r>
            <a:r>
              <a:rPr lang="en-US" sz="2800" b="1" dirty="0">
                <a:solidFill>
                  <a:srgbClr val="C00000"/>
                </a:solidFill>
                <a:latin typeface="+mj-lt"/>
              </a:rPr>
              <a:t>, </a:t>
            </a:r>
            <a:r>
              <a:rPr lang="en-US" sz="2800" b="1" dirty="0" err="1">
                <a:solidFill>
                  <a:srgbClr val="C00000"/>
                </a:solidFill>
                <a:latin typeface="+mj-lt"/>
              </a:rPr>
              <a:t>yycolumn</a:t>
            </a:r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); }  </a:t>
            </a:r>
            <a:r>
              <a:rPr lang="en-US" sz="2800" b="1" dirty="0">
                <a:solidFill>
                  <a:srgbClr val="C00000"/>
                </a:solidFill>
                <a:latin typeface="+mj-lt"/>
              </a:rPr>
              <a:t>	</a:t>
            </a:r>
            <a:endParaRPr lang="en-US" sz="2800" b="1" dirty="0" smtClean="0">
              <a:solidFill>
                <a:srgbClr val="C00000"/>
              </a:solidFill>
              <a:latin typeface="+mj-lt"/>
            </a:endParaRPr>
          </a:p>
          <a:p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public </a:t>
            </a:r>
            <a:r>
              <a:rPr lang="en-US" sz="2800" b="1" dirty="0" err="1">
                <a:solidFill>
                  <a:srgbClr val="C00000"/>
                </a:solidFill>
                <a:latin typeface="+mj-lt"/>
              </a:rPr>
              <a:t>int</a:t>
            </a:r>
            <a:r>
              <a:rPr lang="en-US" sz="2800" b="1" dirty="0">
                <a:solidFill>
                  <a:srgbClr val="C00000"/>
                </a:solidFill>
                <a:latin typeface="+mj-lt"/>
              </a:rPr>
              <a:t> </a:t>
            </a:r>
            <a:r>
              <a:rPr lang="en-US" sz="2800" b="1" dirty="0" err="1">
                <a:solidFill>
                  <a:srgbClr val="C00000"/>
                </a:solidFill>
                <a:latin typeface="+mj-lt"/>
              </a:rPr>
              <a:t>getLine</a:t>
            </a:r>
            <a:r>
              <a:rPr lang="en-US" sz="2800" b="1" dirty="0">
                <a:solidFill>
                  <a:srgbClr val="C00000"/>
                </a:solidFill>
                <a:latin typeface="+mj-lt"/>
              </a:rPr>
              <a:t>() { return </a:t>
            </a:r>
            <a:r>
              <a:rPr lang="en-US" sz="2800" b="1" dirty="0" err="1">
                <a:solidFill>
                  <a:srgbClr val="C00000"/>
                </a:solidFill>
                <a:latin typeface="+mj-lt"/>
              </a:rPr>
              <a:t>yyline</a:t>
            </a:r>
            <a:r>
              <a:rPr lang="en-US" sz="2800" b="1" dirty="0">
                <a:solidFill>
                  <a:srgbClr val="C00000"/>
                </a:solidFill>
                <a:latin typeface="+mj-lt"/>
              </a:rPr>
              <a:t> + 1; } 	</a:t>
            </a:r>
            <a:endParaRPr lang="en-US" sz="2800" b="1" dirty="0" smtClean="0">
              <a:solidFill>
                <a:srgbClr val="C00000"/>
              </a:solidFill>
              <a:latin typeface="+mj-lt"/>
            </a:endParaRPr>
          </a:p>
          <a:p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public </a:t>
            </a:r>
            <a:r>
              <a:rPr lang="en-US" sz="2800" b="1" dirty="0" err="1">
                <a:solidFill>
                  <a:srgbClr val="C00000"/>
                </a:solidFill>
                <a:latin typeface="+mj-lt"/>
              </a:rPr>
              <a:t>int</a:t>
            </a:r>
            <a:r>
              <a:rPr lang="en-US" sz="2800" b="1" dirty="0">
                <a:solidFill>
                  <a:srgbClr val="C00000"/>
                </a:solidFill>
                <a:latin typeface="+mj-lt"/>
              </a:rPr>
              <a:t> </a:t>
            </a:r>
            <a:r>
              <a:rPr lang="en-US" sz="2800" b="1" dirty="0" err="1">
                <a:solidFill>
                  <a:srgbClr val="C00000"/>
                </a:solidFill>
                <a:latin typeface="+mj-lt"/>
              </a:rPr>
              <a:t>getTokenStartPosition</a:t>
            </a:r>
            <a:r>
              <a:rPr lang="en-US" sz="2800" b="1" dirty="0">
                <a:solidFill>
                  <a:srgbClr val="C00000"/>
                </a:solidFill>
                <a:latin typeface="+mj-lt"/>
              </a:rPr>
              <a:t>() { return </a:t>
            </a:r>
            <a:r>
              <a:rPr lang="en-US" sz="2800" b="1" dirty="0" err="1">
                <a:solidFill>
                  <a:srgbClr val="C00000"/>
                </a:solidFill>
                <a:latin typeface="+mj-lt"/>
              </a:rPr>
              <a:t>yycolumn</a:t>
            </a:r>
            <a:r>
              <a:rPr lang="en-US" sz="2800" b="1" dirty="0">
                <a:solidFill>
                  <a:srgbClr val="C00000"/>
                </a:solidFill>
                <a:latin typeface="+mj-lt"/>
              </a:rPr>
              <a:t> + 1; }     </a:t>
            </a:r>
            <a:endParaRPr lang="en-US" sz="2800" b="1" dirty="0" smtClean="0">
              <a:solidFill>
                <a:srgbClr val="C00000"/>
              </a:solidFill>
              <a:latin typeface="+mj-lt"/>
            </a:endParaRPr>
          </a:p>
          <a:p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public </a:t>
            </a:r>
            <a:r>
              <a:rPr lang="en-US" sz="2800" b="1" dirty="0" err="1">
                <a:solidFill>
                  <a:srgbClr val="C00000"/>
                </a:solidFill>
                <a:latin typeface="+mj-lt"/>
              </a:rPr>
              <a:t>int</a:t>
            </a:r>
            <a:r>
              <a:rPr lang="en-US" sz="2800" b="1" dirty="0">
                <a:solidFill>
                  <a:srgbClr val="C00000"/>
                </a:solidFill>
                <a:latin typeface="+mj-lt"/>
              </a:rPr>
              <a:t> </a:t>
            </a:r>
            <a:r>
              <a:rPr lang="en-US" sz="2800" b="1" dirty="0" err="1">
                <a:solidFill>
                  <a:srgbClr val="C00000"/>
                </a:solidFill>
                <a:latin typeface="+mj-lt"/>
              </a:rPr>
              <a:t>lines_count</a:t>
            </a:r>
            <a:r>
              <a:rPr lang="en-US" sz="2800" b="1" dirty="0">
                <a:solidFill>
                  <a:srgbClr val="C00000"/>
                </a:solidFill>
                <a:latin typeface="+mj-lt"/>
              </a:rPr>
              <a:t> = 0</a:t>
            </a:r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;</a:t>
            </a:r>
          </a:p>
          <a:p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%}</a:t>
            </a:r>
          </a:p>
        </p:txBody>
      </p:sp>
    </p:spTree>
    <p:extLst>
      <p:ext uri="{BB962C8B-B14F-4D97-AF65-F5344CB8AC3E}">
        <p14:creationId xmlns:p14="http://schemas.microsoft.com/office/powerpoint/2010/main" val="169834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Counting Lines: Lex Definitions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Regular expressions definitions:</a:t>
            </a:r>
          </a:p>
          <a:p>
            <a:endParaRPr lang="en-US" sz="2800" b="1" dirty="0" smtClean="0">
              <a:latin typeface="+mj-lt"/>
            </a:endParaRPr>
          </a:p>
          <a:p>
            <a:r>
              <a:rPr lang="en-US" sz="2800" b="1" dirty="0">
                <a:solidFill>
                  <a:srgbClr val="C00000"/>
                </a:solidFill>
                <a:latin typeface="+mj-lt"/>
              </a:rPr>
              <a:t>NEWLINE = \n|\r\n</a:t>
            </a:r>
          </a:p>
          <a:p>
            <a:r>
              <a:rPr lang="en-US" sz="2800" b="1" dirty="0">
                <a:solidFill>
                  <a:srgbClr val="C00000"/>
                </a:solidFill>
                <a:latin typeface="+mj-lt"/>
              </a:rPr>
              <a:t>ANY = .*</a:t>
            </a:r>
          </a:p>
        </p:txBody>
      </p:sp>
    </p:spTree>
    <p:extLst>
      <p:ext uri="{BB962C8B-B14F-4D97-AF65-F5344CB8AC3E}">
        <p14:creationId xmlns:p14="http://schemas.microsoft.com/office/powerpoint/2010/main" val="518330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Counting Lines: Lex Definitions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Putting it all together:</a:t>
            </a:r>
          </a:p>
          <a:p>
            <a:endParaRPr lang="en-US" sz="2800" b="1" dirty="0" smtClean="0">
              <a:latin typeface="+mj-lt"/>
            </a:endParaRPr>
          </a:p>
          <a:p>
            <a:r>
              <a:rPr lang="en-US" sz="2800" b="1" dirty="0">
                <a:solidFill>
                  <a:srgbClr val="C00000"/>
                </a:solidFill>
                <a:latin typeface="+mj-lt"/>
              </a:rPr>
              <a:t>&lt;YYINITIAL&gt; {</a:t>
            </a:r>
          </a:p>
          <a:p>
            <a:r>
              <a:rPr lang="en-US" sz="2800" b="1" dirty="0">
                <a:solidFill>
                  <a:srgbClr val="C00000"/>
                </a:solidFill>
                <a:latin typeface="+mj-lt"/>
              </a:rPr>
              <a:t>{NEWLINE} { </a:t>
            </a:r>
            <a:r>
              <a:rPr lang="en-US" sz="2800" b="1" dirty="0" err="1">
                <a:solidFill>
                  <a:srgbClr val="C00000"/>
                </a:solidFill>
                <a:latin typeface="+mj-lt"/>
              </a:rPr>
              <a:t>lines_count</a:t>
            </a:r>
            <a:r>
              <a:rPr lang="en-US" sz="2800" b="1" dirty="0">
                <a:solidFill>
                  <a:srgbClr val="C00000"/>
                </a:solidFill>
                <a:latin typeface="+mj-lt"/>
              </a:rPr>
              <a:t>++; }</a:t>
            </a:r>
          </a:p>
          <a:p>
            <a:r>
              <a:rPr lang="en-US" sz="2800" b="1" dirty="0">
                <a:solidFill>
                  <a:srgbClr val="C00000"/>
                </a:solidFill>
                <a:latin typeface="+mj-lt"/>
              </a:rPr>
              <a:t>{ANY} { }</a:t>
            </a:r>
          </a:p>
          <a:p>
            <a:r>
              <a:rPr lang="en-US" sz="2800" b="1" dirty="0">
                <a:solidFill>
                  <a:srgbClr val="C00000"/>
                </a:solidFill>
                <a:latin typeface="+mj-lt"/>
              </a:rPr>
              <a:t>&lt;&lt;EOF&gt;&gt; { return symbol(</a:t>
            </a:r>
            <a:r>
              <a:rPr lang="en-US" sz="2800" b="1" dirty="0" err="1">
                <a:solidFill>
                  <a:srgbClr val="C00000"/>
                </a:solidFill>
                <a:latin typeface="+mj-lt"/>
              </a:rPr>
              <a:t>TokenNames.EOF</a:t>
            </a:r>
            <a:r>
              <a:rPr lang="en-US" sz="2800" b="1" dirty="0">
                <a:solidFill>
                  <a:srgbClr val="C00000"/>
                </a:solidFill>
                <a:latin typeface="+mj-lt"/>
              </a:rPr>
              <a:t>);}</a:t>
            </a:r>
          </a:p>
          <a:p>
            <a:r>
              <a:rPr lang="en-US" sz="2800" b="1" dirty="0">
                <a:solidFill>
                  <a:srgbClr val="C00000"/>
                </a:solidFill>
                <a:latin typeface="+mj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04009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Counting Lines: Tokens Definitions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public interface </a:t>
            </a:r>
            <a:r>
              <a:rPr lang="en-US" sz="2800" dirty="0" err="1">
                <a:latin typeface="+mj-lt"/>
              </a:rPr>
              <a:t>TokenNames</a:t>
            </a:r>
            <a:r>
              <a:rPr lang="en-US" sz="2800" dirty="0">
                <a:latin typeface="+mj-lt"/>
              </a:rPr>
              <a:t> {  </a:t>
            </a:r>
            <a:endParaRPr lang="en-US" sz="2800" dirty="0" smtClean="0">
              <a:latin typeface="+mj-lt"/>
            </a:endParaRP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/* </a:t>
            </a:r>
            <a:r>
              <a:rPr lang="en-US" sz="2800" dirty="0">
                <a:latin typeface="+mj-lt"/>
              </a:rPr>
              <a:t>terminals */  </a:t>
            </a:r>
            <a:endParaRPr lang="en-US" sz="2800" dirty="0" smtClean="0">
              <a:latin typeface="+mj-lt"/>
            </a:endParaRP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public </a:t>
            </a:r>
            <a:r>
              <a:rPr lang="en-US" sz="2800" dirty="0">
                <a:latin typeface="+mj-lt"/>
              </a:rPr>
              <a:t>static final </a:t>
            </a:r>
            <a:r>
              <a:rPr lang="en-US" sz="2800" dirty="0" err="1">
                <a:latin typeface="+mj-lt"/>
              </a:rPr>
              <a:t>int</a:t>
            </a:r>
            <a:r>
              <a:rPr lang="en-US" sz="2800" dirty="0">
                <a:latin typeface="+mj-lt"/>
              </a:rPr>
              <a:t> </a:t>
            </a:r>
            <a:r>
              <a:rPr lang="en-US" sz="2800" b="1" dirty="0">
                <a:solidFill>
                  <a:srgbClr val="C00000"/>
                </a:solidFill>
                <a:latin typeface="+mj-lt"/>
              </a:rPr>
              <a:t>EOF</a:t>
            </a:r>
            <a:r>
              <a:rPr lang="en-US" sz="2800" dirty="0">
                <a:latin typeface="+mj-lt"/>
              </a:rPr>
              <a:t> = 0;  </a:t>
            </a:r>
            <a:endParaRPr lang="en-US" sz="2800" dirty="0" smtClean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03710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Compilation Steps: Frontend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Lexical analysis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Check the validity of tokens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Syntax analysis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Check the syntactic structure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Semantic analysis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Make sure it makes sense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+mj-lt"/>
            </a:endParaRPr>
          </a:p>
          <a:p>
            <a:r>
              <a:rPr lang="en-US" sz="2800" dirty="0"/>
              <a:t>These steps </a:t>
            </a:r>
            <a:r>
              <a:rPr lang="en-US" sz="2800" dirty="0" smtClean="0"/>
              <a:t>don’t </a:t>
            </a:r>
            <a:r>
              <a:rPr lang="en-US" sz="2800" dirty="0"/>
              <a:t>depend on the compilation </a:t>
            </a:r>
            <a:r>
              <a:rPr lang="en-US" sz="2800" dirty="0" smtClean="0"/>
              <a:t>target!</a:t>
            </a: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57756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Counting Lines: Main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latin typeface="+mj-lt"/>
              </a:rPr>
              <a:t>Lexer</a:t>
            </a:r>
            <a:r>
              <a:rPr lang="en-US" sz="2800" dirty="0" smtClean="0">
                <a:latin typeface="+mj-lt"/>
              </a:rPr>
              <a:t> l </a:t>
            </a:r>
            <a:r>
              <a:rPr lang="en-US" sz="2800" dirty="0">
                <a:latin typeface="+mj-lt"/>
              </a:rPr>
              <a:t>= new </a:t>
            </a:r>
            <a:r>
              <a:rPr lang="en-US" sz="2800" dirty="0" err="1" smtClean="0">
                <a:latin typeface="+mj-lt"/>
              </a:rPr>
              <a:t>Lexer</a:t>
            </a:r>
            <a:r>
              <a:rPr lang="en-US" sz="2800" dirty="0" smtClean="0">
                <a:latin typeface="+mj-lt"/>
              </a:rPr>
              <a:t>(</a:t>
            </a:r>
            <a:r>
              <a:rPr lang="en-US" sz="2800" dirty="0" err="1" smtClean="0">
                <a:latin typeface="+mj-lt"/>
              </a:rPr>
              <a:t>fileReader</a:t>
            </a:r>
            <a:r>
              <a:rPr lang="en-US" sz="2800" dirty="0" smtClean="0">
                <a:latin typeface="+mj-lt"/>
              </a:rPr>
              <a:t>);</a:t>
            </a:r>
          </a:p>
          <a:p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Symbol s </a:t>
            </a:r>
            <a:r>
              <a:rPr lang="en-US" sz="2800" b="1" dirty="0">
                <a:solidFill>
                  <a:srgbClr val="C00000"/>
                </a:solidFill>
                <a:latin typeface="+mj-lt"/>
              </a:rPr>
              <a:t>= </a:t>
            </a:r>
            <a:r>
              <a:rPr lang="en-US" sz="2800" b="1" dirty="0" err="1">
                <a:solidFill>
                  <a:srgbClr val="C00000"/>
                </a:solidFill>
                <a:latin typeface="+mj-lt"/>
              </a:rPr>
              <a:t>l.next_token</a:t>
            </a:r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();</a:t>
            </a:r>
          </a:p>
          <a:p>
            <a:r>
              <a:rPr lang="en-US" sz="2800" dirty="0" smtClean="0">
                <a:latin typeface="+mj-lt"/>
              </a:rPr>
              <a:t>while </a:t>
            </a:r>
            <a:r>
              <a:rPr lang="en-US" sz="2800" dirty="0">
                <a:latin typeface="+mj-lt"/>
              </a:rPr>
              <a:t>(</a:t>
            </a:r>
            <a:r>
              <a:rPr lang="en-US" sz="2800" dirty="0" err="1">
                <a:latin typeface="+mj-lt"/>
              </a:rPr>
              <a:t>s.sym</a:t>
            </a:r>
            <a:r>
              <a:rPr lang="en-US" sz="2800" dirty="0">
                <a:latin typeface="+mj-lt"/>
              </a:rPr>
              <a:t> != </a:t>
            </a:r>
            <a:r>
              <a:rPr lang="en-US" sz="2800" dirty="0" err="1">
                <a:latin typeface="+mj-lt"/>
              </a:rPr>
              <a:t>TokenNames.EOF</a:t>
            </a:r>
            <a:r>
              <a:rPr lang="en-US" sz="2800" dirty="0" smtClean="0">
                <a:latin typeface="+mj-lt"/>
              </a:rPr>
              <a:t>) {</a:t>
            </a:r>
          </a:p>
          <a:p>
            <a:r>
              <a:rPr lang="en-US" sz="2800" dirty="0" smtClean="0">
                <a:latin typeface="+mj-lt"/>
              </a:rPr>
              <a:t>	</a:t>
            </a:r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s </a:t>
            </a:r>
            <a:r>
              <a:rPr lang="en-US" sz="2800" b="1" dirty="0">
                <a:solidFill>
                  <a:srgbClr val="C00000"/>
                </a:solidFill>
                <a:latin typeface="+mj-lt"/>
              </a:rPr>
              <a:t>= </a:t>
            </a:r>
            <a:r>
              <a:rPr lang="en-US" sz="2800" b="1" dirty="0" err="1">
                <a:solidFill>
                  <a:srgbClr val="C00000"/>
                </a:solidFill>
                <a:latin typeface="+mj-lt"/>
              </a:rPr>
              <a:t>l.next_token</a:t>
            </a:r>
            <a:r>
              <a:rPr lang="en-US" sz="2800" b="1" dirty="0">
                <a:solidFill>
                  <a:srgbClr val="C00000"/>
                </a:solidFill>
                <a:latin typeface="+mj-lt"/>
              </a:rPr>
              <a:t>();</a:t>
            </a:r>
            <a:r>
              <a:rPr lang="en-US" sz="2800" dirty="0">
                <a:latin typeface="+mj-lt"/>
              </a:rPr>
              <a:t>			</a:t>
            </a:r>
            <a:endParaRPr lang="en-US" sz="2800" dirty="0" smtClean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}            </a:t>
            </a:r>
          </a:p>
          <a:p>
            <a:r>
              <a:rPr lang="en-US" sz="2800" dirty="0" err="1" smtClean="0">
                <a:latin typeface="+mj-lt"/>
              </a:rPr>
              <a:t>System.out.print</a:t>
            </a:r>
            <a:r>
              <a:rPr lang="en-US" sz="2800" dirty="0">
                <a:latin typeface="+mj-lt"/>
              </a:rPr>
              <a:t>("Lines: " + </a:t>
            </a:r>
            <a:r>
              <a:rPr lang="en-US" sz="2800" b="1" dirty="0" err="1">
                <a:solidFill>
                  <a:srgbClr val="C00000"/>
                </a:solidFill>
                <a:latin typeface="+mj-lt"/>
              </a:rPr>
              <a:t>l.lines_count</a:t>
            </a:r>
            <a:r>
              <a:rPr lang="en-US" sz="2800" dirty="0">
                <a:latin typeface="+mj-lt"/>
              </a:rPr>
              <a:t> + "\n");</a:t>
            </a:r>
            <a:endParaRPr lang="en-US" sz="28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00807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Questions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29866"/>
            <a:ext cx="1013796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latin typeface="+mj-lt"/>
              </a:rPr>
              <a:t>Consider the following flex-like definition: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a*b</a:t>
            </a:r>
            <a:r>
              <a:rPr lang="en-US" sz="2800" b="1" dirty="0" smtClean="0">
                <a:latin typeface="+mj-lt"/>
              </a:rPr>
              <a:t> { print “1”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ca</a:t>
            </a:r>
            <a:r>
              <a:rPr lang="en-US" sz="2800" b="1" dirty="0" smtClean="0">
                <a:latin typeface="+mj-lt"/>
              </a:rPr>
              <a:t> { print “2”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C00000"/>
                </a:solidFill>
                <a:latin typeface="+mj-lt"/>
              </a:rPr>
              <a:t>a</a:t>
            </a:r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*ca*</a:t>
            </a:r>
            <a:r>
              <a:rPr lang="en-US" sz="2800" b="1" dirty="0" smtClean="0">
                <a:latin typeface="+mj-lt"/>
              </a:rPr>
              <a:t> { print “3”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b="1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latin typeface="+mj-lt"/>
              </a:rPr>
              <a:t>What will the </a:t>
            </a:r>
            <a:r>
              <a:rPr lang="en-US" sz="2800" b="1" dirty="0" err="1" smtClean="0">
                <a:latin typeface="+mj-lt"/>
              </a:rPr>
              <a:t>lexer</a:t>
            </a:r>
            <a:r>
              <a:rPr lang="en-US" sz="2800" b="1" dirty="0" smtClean="0">
                <a:latin typeface="+mj-lt"/>
              </a:rPr>
              <a:t> print for the input: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 err="1" smtClean="0">
                <a:solidFill>
                  <a:srgbClr val="0070C0"/>
                </a:solidFill>
                <a:latin typeface="+mj-lt"/>
              </a:rPr>
              <a:t>abcaacacaaabbaaabcaaca</a:t>
            </a:r>
            <a:endParaRPr lang="en-US" sz="2800" b="1" dirty="0" smtClean="0">
              <a:solidFill>
                <a:srgbClr val="0070C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75351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Questions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29866"/>
            <a:ext cx="1013796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latin typeface="+mj-lt"/>
              </a:rPr>
              <a:t>Consider the following flex-like definition: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a*b</a:t>
            </a:r>
            <a:r>
              <a:rPr lang="en-US" sz="2800" b="1" dirty="0" smtClean="0">
                <a:latin typeface="+mj-lt"/>
              </a:rPr>
              <a:t> { print “1”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ca</a:t>
            </a:r>
            <a:r>
              <a:rPr lang="en-US" sz="2800" b="1" dirty="0" smtClean="0">
                <a:latin typeface="+mj-lt"/>
              </a:rPr>
              <a:t> { print “2”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C00000"/>
                </a:solidFill>
                <a:latin typeface="+mj-lt"/>
              </a:rPr>
              <a:t>a</a:t>
            </a:r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*ca*</a:t>
            </a:r>
            <a:r>
              <a:rPr lang="en-US" sz="2800" b="1" dirty="0" smtClean="0">
                <a:latin typeface="+mj-lt"/>
              </a:rPr>
              <a:t> { print “3”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b="1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latin typeface="+mj-lt"/>
              </a:rPr>
              <a:t>What will the </a:t>
            </a:r>
            <a:r>
              <a:rPr lang="en-US" sz="2800" b="1" dirty="0" err="1" smtClean="0">
                <a:latin typeface="+mj-lt"/>
              </a:rPr>
              <a:t>lexer</a:t>
            </a:r>
            <a:r>
              <a:rPr lang="en-US" sz="2800" b="1" dirty="0" smtClean="0">
                <a:latin typeface="+mj-lt"/>
              </a:rPr>
              <a:t> print for the input: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 err="1">
                <a:solidFill>
                  <a:srgbClr val="0070C0"/>
                </a:solidFill>
                <a:latin typeface="+mj-lt"/>
              </a:rPr>
              <a:t>a</a:t>
            </a:r>
            <a:r>
              <a:rPr lang="en-US" sz="2800" b="1" dirty="0" err="1" smtClean="0">
                <a:solidFill>
                  <a:srgbClr val="0070C0"/>
                </a:solidFill>
                <a:latin typeface="+mj-lt"/>
              </a:rPr>
              <a:t>bcaacacaaabbaaabcaaca</a:t>
            </a:r>
            <a:endParaRPr lang="en-US" sz="2800" b="1" dirty="0" smtClean="0">
              <a:solidFill>
                <a:srgbClr val="0070C0"/>
              </a:solidFill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latin typeface="+mj-lt"/>
              </a:rPr>
              <a:t>Answer: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latin typeface="+mj-lt"/>
              </a:rPr>
              <a:t>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b="1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50878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Questions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5"/>
            <a:ext cx="4027054" cy="198582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8;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= 3;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--+--j;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46552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Questions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5"/>
            <a:ext cx="4027054" cy="198582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8;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= 3;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--+--j;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34964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Questions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5"/>
            <a:ext cx="4027054" cy="198582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8;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= 3;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-----j;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99720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Questions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42310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C00000"/>
                </a:solidFill>
                <a:cs typeface="Courier New" panose="02070309020205020404" pitchFamily="49" charset="0"/>
              </a:rPr>
              <a:t>Invalid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>
              <a:solidFill>
                <a:srgbClr val="00B050"/>
              </a:solidFill>
              <a:cs typeface="Courier New" panose="02070309020205020404" pitchFamily="49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5"/>
            <a:ext cx="4027054" cy="198582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8;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= 3;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-----j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95590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Questions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5"/>
            <a:ext cx="4027054" cy="198582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8;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= 3;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--)-(--j);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20831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Questions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5"/>
            <a:ext cx="4027054" cy="198582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8;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= 3;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--)-(--j);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9537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Questions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5"/>
            <a:ext cx="4027054" cy="198582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8;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= 3;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---(--j);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96741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Compilation Steps: Backend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Intermediate Code Generation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Can’t be executed…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Machine code generation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Naive register allocation (as if we had infinitely many registers)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Finite register allocation (real world scenario)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>
              <a:latin typeface="+mj-lt"/>
            </a:endParaRPr>
          </a:p>
          <a:p>
            <a:pPr lvl="1"/>
            <a:endParaRPr lang="en-US" sz="28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52106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Questions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5"/>
            <a:ext cx="4027054" cy="198582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8;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= 3;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---(--j);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1755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2155</TotalTime>
  <Words>1478</Words>
  <Application>Microsoft Office PowerPoint</Application>
  <PresentationFormat>Widescreen</PresentationFormat>
  <Paragraphs>773</Paragraphs>
  <Slides>90</Slides>
  <Notes>82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90</vt:i4>
      </vt:variant>
    </vt:vector>
  </HeadingPairs>
  <TitlesOfParts>
    <vt:vector size="96" baseType="lpstr">
      <vt:lpstr>Arial</vt:lpstr>
      <vt:lpstr>Calibri</vt:lpstr>
      <vt:lpstr>Calibri Light</vt:lpstr>
      <vt:lpstr>Cambria Math</vt:lpstr>
      <vt:lpstr>Courier New</vt:lpstr>
      <vt:lpstr>Retrospect</vt:lpstr>
      <vt:lpstr>Compilation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Lexical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Compilation</dc:title>
  <dc:creator>PP</dc:creator>
  <cp:lastModifiedBy>PP</cp:lastModifiedBy>
  <cp:revision>228</cp:revision>
  <dcterms:created xsi:type="dcterms:W3CDTF">2019-10-24T09:01:20Z</dcterms:created>
  <dcterms:modified xsi:type="dcterms:W3CDTF">2019-10-30T05:21:08Z</dcterms:modified>
</cp:coreProperties>
</file>