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32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349" r:id="rId14"/>
    <p:sldId id="350" r:id="rId15"/>
    <p:sldId id="426" r:id="rId16"/>
    <p:sldId id="362" r:id="rId17"/>
    <p:sldId id="363" r:id="rId18"/>
    <p:sldId id="351" r:id="rId19"/>
    <p:sldId id="352" r:id="rId20"/>
    <p:sldId id="423" r:id="rId21"/>
    <p:sldId id="424" r:id="rId22"/>
    <p:sldId id="364" r:id="rId23"/>
    <p:sldId id="365" r:id="rId24"/>
    <p:sldId id="427" r:id="rId25"/>
    <p:sldId id="428" r:id="rId26"/>
    <p:sldId id="272" r:id="rId27"/>
    <p:sldId id="273" r:id="rId28"/>
    <p:sldId id="270" r:id="rId29"/>
    <p:sldId id="271" r:id="rId30"/>
    <p:sldId id="292" r:id="rId31"/>
    <p:sldId id="293" r:id="rId32"/>
    <p:sldId id="279" r:id="rId33"/>
    <p:sldId id="280" r:id="rId34"/>
    <p:sldId id="281" r:id="rId35"/>
    <p:sldId id="282" r:id="rId36"/>
    <p:sldId id="366" r:id="rId37"/>
    <p:sldId id="367" r:id="rId38"/>
    <p:sldId id="429" r:id="rId39"/>
    <p:sldId id="430" r:id="rId40"/>
    <p:sldId id="285" r:id="rId41"/>
    <p:sldId id="286" r:id="rId42"/>
    <p:sldId id="290" r:id="rId43"/>
    <p:sldId id="291" r:id="rId44"/>
    <p:sldId id="360" r:id="rId45"/>
    <p:sldId id="361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296" r:id="rId59"/>
    <p:sldId id="297" r:id="rId60"/>
    <p:sldId id="300" r:id="rId61"/>
    <p:sldId id="298" r:id="rId62"/>
    <p:sldId id="302" r:id="rId63"/>
    <p:sldId id="303" r:id="rId64"/>
    <p:sldId id="301" r:id="rId65"/>
    <p:sldId id="304" r:id="rId66"/>
    <p:sldId id="305" r:id="rId67"/>
    <p:sldId id="306" r:id="rId68"/>
    <p:sldId id="307" r:id="rId69"/>
    <p:sldId id="308" r:id="rId70"/>
    <p:sldId id="315" r:id="rId71"/>
    <p:sldId id="311" r:id="rId72"/>
    <p:sldId id="316" r:id="rId73"/>
    <p:sldId id="312" r:id="rId74"/>
    <p:sldId id="313" r:id="rId75"/>
    <p:sldId id="355" r:id="rId76"/>
    <p:sldId id="314" r:id="rId77"/>
    <p:sldId id="356" r:id="rId78"/>
    <p:sldId id="357" r:id="rId79"/>
    <p:sldId id="358" r:id="rId80"/>
    <p:sldId id="359" r:id="rId81"/>
    <p:sldId id="317" r:id="rId82"/>
    <p:sldId id="318" r:id="rId83"/>
    <p:sldId id="319" r:id="rId84"/>
    <p:sldId id="338" r:id="rId85"/>
    <p:sldId id="339" r:id="rId86"/>
    <p:sldId id="387" r:id="rId87"/>
    <p:sldId id="383" r:id="rId88"/>
    <p:sldId id="384" r:id="rId89"/>
    <p:sldId id="385" r:id="rId90"/>
    <p:sldId id="386" r:id="rId91"/>
    <p:sldId id="388" r:id="rId92"/>
    <p:sldId id="389" r:id="rId93"/>
    <p:sldId id="390" r:id="rId94"/>
    <p:sldId id="391" r:id="rId95"/>
    <p:sldId id="392" r:id="rId96"/>
    <p:sldId id="415" r:id="rId97"/>
    <p:sldId id="382" r:id="rId98"/>
    <p:sldId id="393" r:id="rId99"/>
    <p:sldId id="337" r:id="rId100"/>
    <p:sldId id="394" r:id="rId101"/>
    <p:sldId id="395" r:id="rId102"/>
    <p:sldId id="416" r:id="rId103"/>
    <p:sldId id="417" r:id="rId104"/>
    <p:sldId id="419" r:id="rId105"/>
    <p:sldId id="420" r:id="rId106"/>
    <p:sldId id="397" r:id="rId107"/>
    <p:sldId id="422" r:id="rId108"/>
    <p:sldId id="398" r:id="rId109"/>
    <p:sldId id="421" r:id="rId110"/>
    <p:sldId id="399" r:id="rId111"/>
    <p:sldId id="400" r:id="rId112"/>
    <p:sldId id="320" r:id="rId113"/>
    <p:sldId id="401" r:id="rId114"/>
    <p:sldId id="403" r:id="rId115"/>
    <p:sldId id="404" r:id="rId116"/>
    <p:sldId id="405" r:id="rId117"/>
    <p:sldId id="406" r:id="rId118"/>
    <p:sldId id="407" r:id="rId119"/>
    <p:sldId id="408" r:id="rId120"/>
    <p:sldId id="409" r:id="rId121"/>
    <p:sldId id="410" r:id="rId122"/>
    <p:sldId id="402" r:id="rId123"/>
    <p:sldId id="324" r:id="rId124"/>
    <p:sldId id="411" r:id="rId125"/>
    <p:sldId id="326" r:id="rId126"/>
    <p:sldId id="412" r:id="rId127"/>
    <p:sldId id="332" r:id="rId128"/>
    <p:sldId id="413" r:id="rId129"/>
    <p:sldId id="334" r:id="rId130"/>
    <p:sldId id="414" r:id="rId1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223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145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7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0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4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7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[^a-</a:t>
            </a:r>
            <a:r>
              <a:rPr lang="en-US" sz="2800" dirty="0" err="1" smtClean="0">
                <a:latin typeface="+mj-lt"/>
              </a:rPr>
              <a:t>zA</a:t>
            </a:r>
            <a:r>
              <a:rPr lang="en-US" sz="2800" dirty="0" smtClean="0">
                <a:latin typeface="+mj-lt"/>
              </a:rPr>
              <a:t>-Z]+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detect calculator tokens?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PLUS 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"+“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L_PAREN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"(“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")“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NUMBER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[0-9]+</a:t>
            </a: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TokenNames.PLUS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TokenNames.L_PAREN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TokenNames.R_PAREN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NUMBER}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TokenNames.NUMBER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new Integer(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yytext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()));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804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[1,1]:4 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[1,3]:1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[1,4]:4 2345</a:t>
            </a: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[1,7]:1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input is the </a:t>
            </a:r>
            <a:r>
              <a:rPr lang="en-US" sz="2800" i="1" dirty="0" smtClean="0">
                <a:latin typeface="+mj-lt"/>
              </a:rPr>
              <a:t>code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Validate that the input consists of valid tokens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High-level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Set the current position to the beginning of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Scan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reached end of input,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done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Else, try to match with one of the defined tokens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there is no match,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fail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Otherwise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increment the current position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repeat step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 (same input)?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 (same input)?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32414" y="3516285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[1,7]:2</a:t>
            </a:r>
          </a:p>
        </p:txBody>
      </p:sp>
    </p:spTree>
    <p:extLst>
      <p:ext uri="{BB962C8B-B14F-4D97-AF65-F5344CB8AC3E}">
        <p14:creationId xmlns:p14="http://schemas.microsoft.com/office/powerpoint/2010/main" val="40041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07323"/>
              </p:ext>
            </p:extLst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Token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Examples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else,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(,),{,}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778" y="5027641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07858"/>
              </p:ext>
            </p:extLst>
          </p:nvPr>
        </p:nvGraphicFramePr>
        <p:xfrm>
          <a:off x="757379" y="5643417"/>
          <a:ext cx="10908144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59904649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61749528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74095255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89478855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90633062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62005289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92613473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07180221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40359383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44152849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95849531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hour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+mj-lt"/>
              </a:rPr>
              <a:t>Wednesday 18:00-19:00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Coordinate by email (davidtr1037@gmail.com</a:t>
            </a:r>
            <a:r>
              <a:rPr lang="en-US" sz="2800" dirty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1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62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4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127.0.0.1;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1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Exercises submissions will be tested on </a:t>
            </a:r>
            <a:r>
              <a:rPr lang="en-US" sz="2800" b="1" dirty="0" smtClean="0">
                <a:latin typeface="+mj-lt"/>
              </a:rPr>
              <a:t>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Recommended</a:t>
            </a:r>
            <a:r>
              <a:rPr lang="en-US" sz="2800" dirty="0" smtClean="0">
                <a:latin typeface="+mj-lt"/>
              </a:rPr>
              <a:t> 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latin typeface="+mj-lt"/>
              </a:rPr>
              <a:t>[_a-zA-Z ][</a:t>
            </a:r>
            <a:r>
              <a:rPr lang="en-US" sz="2800" i="1" dirty="0" smtClean="0">
                <a:latin typeface="+mj-lt"/>
              </a:rPr>
              <a:t>_</a:t>
            </a:r>
            <a:r>
              <a:rPr lang="pl-PL" sz="2800" i="1" dirty="0" smtClean="0">
                <a:latin typeface="+mj-lt"/>
              </a:rPr>
              <a:t>a-zA-Z</a:t>
            </a:r>
            <a:r>
              <a:rPr lang="pl-PL" sz="2800" i="1" dirty="0">
                <a:latin typeface="+mj-lt"/>
              </a:rPr>
              <a:t>0-9</a:t>
            </a:r>
            <a:r>
              <a:rPr lang="pl-PL" sz="2800" i="1" dirty="0" smtClean="0">
                <a:latin typeface="+mj-lt"/>
              </a:rPr>
              <a:t>]*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[0][</a:t>
            </a:r>
            <a:r>
              <a:rPr lang="en-US" sz="2800" i="1" dirty="0" err="1">
                <a:latin typeface="+mj-lt"/>
              </a:rPr>
              <a:t>xX</a:t>
            </a:r>
            <a:r>
              <a:rPr lang="en-US" sz="2800" i="1" dirty="0">
                <a:latin typeface="+mj-lt"/>
              </a:rPr>
              <a:t>][</a:t>
            </a:r>
            <a:r>
              <a:rPr lang="en-US" sz="2800" i="1" dirty="0" smtClean="0"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43432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6323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684883"/>
            <a:ext cx="683487" cy="2401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7597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source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291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machine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Proof by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</a:t>
            </a:r>
            <a:r>
              <a:rPr lang="en-US" sz="2800" i="1" dirty="0">
                <a:latin typeface="+mj-lt"/>
              </a:rPr>
              <a:t>, LLVM, </a:t>
            </a:r>
            <a:r>
              <a:rPr lang="en-US" sz="2800" i="1" dirty="0" smtClean="0">
                <a:latin typeface="+mj-lt"/>
              </a:rPr>
              <a:t>MSVC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Useful as an implementation reference</a:t>
            </a: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state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b="1" dirty="0">
                <a:latin typeface="+mj-lt"/>
              </a:rPr>
              <a:t>These steps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don’t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depend</a:t>
            </a:r>
            <a:r>
              <a:rPr lang="en-US" sz="2800" b="1" dirty="0">
                <a:latin typeface="+mj-lt"/>
              </a:rPr>
              <a:t> on the compilation </a:t>
            </a:r>
            <a:r>
              <a:rPr lang="en-US" sz="2800" b="1" dirty="0" smtClean="0">
                <a:latin typeface="+mj-lt"/>
              </a:rPr>
              <a:t>target!</a:t>
            </a: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priority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Order of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with a scanning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scanning AP</a:t>
            </a:r>
            <a:r>
              <a:rPr lang="en-US" sz="2800" b="1" dirty="0" smtClean="0">
                <a:latin typeface="+mj-lt"/>
              </a:rPr>
              <a:t>I </a:t>
            </a:r>
            <a:r>
              <a:rPr lang="en-US" sz="2800" dirty="0" smtClean="0">
                <a:latin typeface="+mj-lt"/>
              </a:rPr>
              <a:t>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67000" y="2264229"/>
            <a:ext cx="2839889" cy="1913323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</a:t>
            </a:r>
            <a:r>
              <a:rPr lang="en-US" sz="2800" dirty="0">
                <a:solidFill>
                  <a:sysClr val="windowText" lastClr="000000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efinitions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Def.lex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42093" y="2264229"/>
            <a:ext cx="2650993" cy="1913323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(Lexer.java)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28446" y="3079374"/>
            <a:ext cx="1314611" cy="26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j-lt"/>
              </a:rPr>
              <a:t>%{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private </a:t>
            </a:r>
            <a:r>
              <a:rPr lang="en-US" sz="2200" b="1" dirty="0">
                <a:latin typeface="+mj-lt"/>
              </a:rPr>
              <a:t>Symbol symbol(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type) {  </a:t>
            </a:r>
            <a:r>
              <a:rPr lang="en-US" sz="2200" b="1" dirty="0" smtClean="0">
                <a:latin typeface="+mj-lt"/>
              </a:rPr>
              <a:t>return </a:t>
            </a:r>
            <a:r>
              <a:rPr lang="en-US" sz="2200" b="1" dirty="0">
                <a:latin typeface="+mj-lt"/>
              </a:rPr>
              <a:t>new Symbol(type,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 smtClean="0">
                <a:latin typeface="+mj-lt"/>
              </a:rPr>
              <a:t>); }  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getLine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 + 1; } 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getTokenStartPosition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>
                <a:latin typeface="+mj-lt"/>
              </a:rPr>
              <a:t> + 1; }     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%}</a:t>
            </a:r>
          </a:p>
          <a:p>
            <a:r>
              <a:rPr lang="en-US" sz="2200" b="1" dirty="0">
                <a:latin typeface="+mj-lt"/>
              </a:rPr>
              <a:t>A = </a:t>
            </a:r>
            <a:r>
              <a:rPr lang="en-US" sz="2200" b="1" dirty="0" smtClean="0">
                <a:latin typeface="+mj-lt"/>
              </a:rPr>
              <a:t>a</a:t>
            </a:r>
          </a:p>
          <a:p>
            <a:r>
              <a:rPr lang="en-US" sz="2200" b="1" dirty="0" smtClean="0">
                <a:latin typeface="+mj-lt"/>
              </a:rPr>
              <a:t>B_STAR </a:t>
            </a:r>
            <a:r>
              <a:rPr lang="en-US" sz="2200" b="1" dirty="0">
                <a:latin typeface="+mj-lt"/>
              </a:rPr>
              <a:t>= b</a:t>
            </a:r>
            <a:r>
              <a:rPr lang="en-US" sz="2200" b="1" dirty="0" smtClean="0">
                <a:latin typeface="+mj-lt"/>
              </a:rPr>
              <a:t>*</a:t>
            </a:r>
          </a:p>
          <a:p>
            <a:r>
              <a:rPr lang="en-US" sz="2200" b="1" dirty="0" smtClean="0">
                <a:latin typeface="+mj-lt"/>
              </a:rPr>
              <a:t>%% // separator…</a:t>
            </a:r>
          </a:p>
          <a:p>
            <a:r>
              <a:rPr lang="en-US" sz="2200" b="1" dirty="0" smtClean="0">
                <a:latin typeface="+mj-lt"/>
              </a:rPr>
              <a:t>&lt;</a:t>
            </a:r>
            <a:r>
              <a:rPr lang="en-US" sz="2200" b="1" dirty="0">
                <a:latin typeface="+mj-lt"/>
              </a:rPr>
              <a:t>YYINITIAL&gt; </a:t>
            </a:r>
            <a:r>
              <a:rPr lang="en-US" sz="2200" b="1" dirty="0" smtClean="0">
                <a:latin typeface="+mj-lt"/>
              </a:rPr>
              <a:t>{</a:t>
            </a:r>
          </a:p>
          <a:p>
            <a:r>
              <a:rPr lang="en-US" sz="2200" b="1" dirty="0">
                <a:latin typeface="+mj-lt"/>
              </a:rPr>
              <a:t>{A} { return symbol(</a:t>
            </a:r>
            <a:r>
              <a:rPr lang="en-US" sz="2200" b="1" dirty="0" err="1">
                <a:latin typeface="+mj-lt"/>
              </a:rPr>
              <a:t>TokenNames.A</a:t>
            </a:r>
            <a:r>
              <a:rPr lang="en-US" sz="2200" b="1" dirty="0">
                <a:latin typeface="+mj-lt"/>
              </a:rPr>
              <a:t>);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B_STAR} { return symbol(</a:t>
            </a:r>
            <a:r>
              <a:rPr lang="en-US" sz="2200" b="1" dirty="0" err="1">
                <a:latin typeface="+mj-lt"/>
              </a:rPr>
              <a:t>TokenNames.B_STAR</a:t>
            </a:r>
            <a:r>
              <a:rPr lang="en-US" sz="2200" b="1" dirty="0">
                <a:latin typeface="+mj-lt"/>
              </a:rPr>
              <a:t>); }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&lt;&lt;</a:t>
            </a:r>
            <a:r>
              <a:rPr lang="en-US" sz="2200" b="1" dirty="0">
                <a:latin typeface="+mj-lt"/>
              </a:rPr>
              <a:t>EOF&gt;&gt; { return symbol(</a:t>
            </a:r>
            <a:r>
              <a:rPr lang="en-US" sz="2200" b="1" dirty="0" err="1">
                <a:latin typeface="+mj-lt"/>
              </a:rPr>
              <a:t>TokenNames.EOF</a:t>
            </a:r>
            <a:r>
              <a:rPr lang="en-US" sz="2200" b="1" dirty="0" smtClean="0">
                <a:latin typeface="+mj-lt"/>
              </a:rPr>
              <a:t>);}</a:t>
            </a:r>
          </a:p>
          <a:p>
            <a:r>
              <a:rPr lang="en-US" sz="2200" b="1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define code/handlers: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private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type)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new Symbol(type,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);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 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getTokenStartPosition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   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A = a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 yet…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Executed on a real hardware</a:t>
            </a: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{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{B_STAR}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Symbol 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();</a:t>
            </a:r>
            <a:r>
              <a:rPr lang="en-US" sz="2800" dirty="0">
                <a:latin typeface="+mj-lt"/>
              </a:rPr>
              <a:t>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8041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[1,3]:1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3965" y="4547062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>
              <a:gd name="adj" fmla="val 6763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token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will happened without it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</a:t>
            </a:r>
            <a:r>
              <a:rPr lang="en-US" sz="2800" dirty="0" smtClean="0">
                <a:latin typeface="+mj-lt"/>
              </a:rPr>
              <a:t>nly letters…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\n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|.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3121</TotalTime>
  <Words>2290</Words>
  <Application>Microsoft Office PowerPoint</Application>
  <PresentationFormat>Widescreen</PresentationFormat>
  <Paragraphs>1075</Paragraphs>
  <Slides>130</Slides>
  <Notes>122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6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382</cp:revision>
  <dcterms:created xsi:type="dcterms:W3CDTF">2019-10-24T09:01:20Z</dcterms:created>
  <dcterms:modified xsi:type="dcterms:W3CDTF">2021-10-13T16:09:13Z</dcterms:modified>
</cp:coreProperties>
</file>