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33"/>
  </p:notesMasterIdLst>
  <p:sldIdLst>
    <p:sldId id="256" r:id="rId2"/>
    <p:sldId id="260" r:id="rId3"/>
    <p:sldId id="346" r:id="rId4"/>
    <p:sldId id="336" r:id="rId5"/>
    <p:sldId id="257" r:id="rId6"/>
    <p:sldId id="258" r:id="rId7"/>
    <p:sldId id="259" r:id="rId8"/>
    <p:sldId id="261" r:id="rId9"/>
    <p:sldId id="263" r:id="rId10"/>
    <p:sldId id="265" r:id="rId11"/>
    <p:sldId id="347" r:id="rId12"/>
    <p:sldId id="34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64" r:id="rId22"/>
    <p:sldId id="365" r:id="rId23"/>
    <p:sldId id="349" r:id="rId24"/>
    <p:sldId id="350" r:id="rId25"/>
    <p:sldId id="351" r:id="rId26"/>
    <p:sldId id="352" r:id="rId27"/>
    <p:sldId id="353" r:id="rId28"/>
    <p:sldId id="354" r:id="rId29"/>
    <p:sldId id="362" r:id="rId30"/>
    <p:sldId id="363" r:id="rId31"/>
    <p:sldId id="292" r:id="rId32"/>
    <p:sldId id="293" r:id="rId33"/>
    <p:sldId id="279" r:id="rId34"/>
    <p:sldId id="280" r:id="rId35"/>
    <p:sldId id="281" r:id="rId36"/>
    <p:sldId id="282" r:id="rId37"/>
    <p:sldId id="366" r:id="rId38"/>
    <p:sldId id="367" r:id="rId39"/>
    <p:sldId id="283" r:id="rId40"/>
    <p:sldId id="284" r:id="rId41"/>
    <p:sldId id="285" r:id="rId42"/>
    <p:sldId id="286" r:id="rId43"/>
    <p:sldId id="290" r:id="rId44"/>
    <p:sldId id="291" r:id="rId45"/>
    <p:sldId id="360" r:id="rId46"/>
    <p:sldId id="361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296" r:id="rId60"/>
    <p:sldId id="297" r:id="rId61"/>
    <p:sldId id="300" r:id="rId62"/>
    <p:sldId id="298" r:id="rId63"/>
    <p:sldId id="302" r:id="rId64"/>
    <p:sldId id="303" r:id="rId65"/>
    <p:sldId id="301" r:id="rId66"/>
    <p:sldId id="304" r:id="rId67"/>
    <p:sldId id="305" r:id="rId68"/>
    <p:sldId id="306" r:id="rId69"/>
    <p:sldId id="307" r:id="rId70"/>
    <p:sldId id="308" r:id="rId71"/>
    <p:sldId id="315" r:id="rId72"/>
    <p:sldId id="311" r:id="rId73"/>
    <p:sldId id="316" r:id="rId74"/>
    <p:sldId id="312" r:id="rId75"/>
    <p:sldId id="313" r:id="rId76"/>
    <p:sldId id="355" r:id="rId77"/>
    <p:sldId id="314" r:id="rId78"/>
    <p:sldId id="356" r:id="rId79"/>
    <p:sldId id="357" r:id="rId80"/>
    <p:sldId id="358" r:id="rId81"/>
    <p:sldId id="359" r:id="rId82"/>
    <p:sldId id="317" r:id="rId83"/>
    <p:sldId id="318" r:id="rId84"/>
    <p:sldId id="319" r:id="rId85"/>
    <p:sldId id="338" r:id="rId86"/>
    <p:sldId id="339" r:id="rId87"/>
    <p:sldId id="387" r:id="rId88"/>
    <p:sldId id="383" r:id="rId89"/>
    <p:sldId id="384" r:id="rId90"/>
    <p:sldId id="385" r:id="rId91"/>
    <p:sldId id="386" r:id="rId92"/>
    <p:sldId id="388" r:id="rId93"/>
    <p:sldId id="389" r:id="rId94"/>
    <p:sldId id="390" r:id="rId95"/>
    <p:sldId id="391" r:id="rId96"/>
    <p:sldId id="392" r:id="rId97"/>
    <p:sldId id="415" r:id="rId98"/>
    <p:sldId id="382" r:id="rId99"/>
    <p:sldId id="393" r:id="rId100"/>
    <p:sldId id="337" r:id="rId101"/>
    <p:sldId id="394" r:id="rId102"/>
    <p:sldId id="395" r:id="rId103"/>
    <p:sldId id="416" r:id="rId104"/>
    <p:sldId id="417" r:id="rId105"/>
    <p:sldId id="419" r:id="rId106"/>
    <p:sldId id="420" r:id="rId107"/>
    <p:sldId id="397" r:id="rId108"/>
    <p:sldId id="422" r:id="rId109"/>
    <p:sldId id="398" r:id="rId110"/>
    <p:sldId id="421" r:id="rId111"/>
    <p:sldId id="399" r:id="rId112"/>
    <p:sldId id="400" r:id="rId113"/>
    <p:sldId id="320" r:id="rId114"/>
    <p:sldId id="401" r:id="rId115"/>
    <p:sldId id="403" r:id="rId116"/>
    <p:sldId id="404" r:id="rId117"/>
    <p:sldId id="405" r:id="rId118"/>
    <p:sldId id="406" r:id="rId119"/>
    <p:sldId id="407" r:id="rId120"/>
    <p:sldId id="408" r:id="rId121"/>
    <p:sldId id="409" r:id="rId122"/>
    <p:sldId id="410" r:id="rId123"/>
    <p:sldId id="402" r:id="rId124"/>
    <p:sldId id="324" r:id="rId125"/>
    <p:sldId id="411" r:id="rId126"/>
    <p:sldId id="326" r:id="rId127"/>
    <p:sldId id="412" r:id="rId128"/>
    <p:sldId id="332" r:id="rId129"/>
    <p:sldId id="413" r:id="rId130"/>
    <p:sldId id="334" r:id="rId131"/>
    <p:sldId id="414" r:id="rId1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9223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7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8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21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252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41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81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tr1037@gmail.co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2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5" Type="http://schemas.openxmlformats.org/officeDocument/2006/relationships/image" Target="../media/image700.png"/><Relationship Id="rId4" Type="http://schemas.openxmlformats.org/officeDocument/2006/relationships/image" Target="../media/image69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2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\n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|.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[^a-</a:t>
            </a:r>
            <a:r>
              <a:rPr lang="en-US" sz="2800" dirty="0" err="1" smtClean="0">
                <a:latin typeface="+mj-lt"/>
              </a:rPr>
              <a:t>zA</a:t>
            </a:r>
            <a:r>
              <a:rPr lang="en-US" sz="2800" dirty="0" smtClean="0">
                <a:latin typeface="+mj-lt"/>
              </a:rPr>
              <a:t>-Z]+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PLUS 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"+“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L_PAREN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"(“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R_PAREN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")“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NUMBER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TokenNames.PLUS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TokenNames.L_PAREN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TokenNames.R_PAREN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NUMBER}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TokenNames.NUMBER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new Integer(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yytext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()));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Calculator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[1,1]:4 </a:t>
            </a:r>
            <a:r>
              <a:rPr lang="en-US" sz="3600" dirty="0" smtClean="0">
                <a:solidFill>
                  <a:srgbClr val="7030A0"/>
                </a:solidFill>
              </a:rPr>
              <a:t>1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[1,2]:2 </a:t>
            </a:r>
            <a:r>
              <a:rPr lang="en-US" sz="3600" dirty="0" smtClean="0">
                <a:solidFill>
                  <a:srgbClr val="7030A0"/>
                </a:solidFill>
              </a:rPr>
              <a:t>null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[1,3]:1 </a:t>
            </a:r>
            <a:r>
              <a:rPr lang="en-US" sz="3600" dirty="0" smtClean="0">
                <a:solidFill>
                  <a:srgbClr val="7030A0"/>
                </a:solidFill>
              </a:rPr>
              <a:t>null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[</a:t>
            </a:r>
            <a:r>
              <a:rPr lang="en-US" sz="3600" dirty="0" smtClean="0">
                <a:solidFill>
                  <a:schemeClr val="tx1"/>
                </a:solidFill>
              </a:rPr>
              <a:t>1,4]:4 </a:t>
            </a:r>
            <a:r>
              <a:rPr lang="en-US" sz="3600" dirty="0" smtClean="0">
                <a:solidFill>
                  <a:srgbClr val="7030A0"/>
                </a:solidFill>
              </a:rPr>
              <a:t>2345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code text consists of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check the </a:t>
            </a:r>
            <a:r>
              <a:rPr lang="en-US" sz="2800" b="1" dirty="0" smtClean="0">
                <a:latin typeface="+mj-lt"/>
              </a:rPr>
              <a:t>validity</a:t>
            </a:r>
            <a:r>
              <a:rPr lang="en-US" sz="2800" dirty="0" smtClean="0">
                <a:latin typeface="+mj-lt"/>
              </a:rPr>
              <a:t> of these </a:t>
            </a:r>
            <a:r>
              <a:rPr lang="en-US" sz="2800" i="1" dirty="0" smtClean="0">
                <a:latin typeface="+mj-lt"/>
              </a:rPr>
              <a:t>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[1,1]:1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[1,2]:2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[1,7]:1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will be the output if we swap the order (same input)?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T2} { return symbol(TokenNames.T2); }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{</a:t>
            </a:r>
            <a:r>
              <a:rPr lang="en-US" sz="2800" b="1" dirty="0">
                <a:solidFill>
                  <a:srgbClr val="0070C0"/>
                </a:solidFill>
              </a:rPr>
              <a:t>T1} { return symbol(TokenNames.T1); </a:t>
            </a:r>
            <a:r>
              <a:rPr lang="en-US" sz="2800" b="1" dirty="0" smtClean="0">
                <a:solidFill>
                  <a:srgbClr val="0070C0"/>
                </a:solidFill>
              </a:rPr>
              <a:t>}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732414" y="3516285"/>
            <a:ext cx="3873731" cy="2601883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[1,1]:2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[1,2]:2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[1,7]:2</a:t>
            </a:r>
          </a:p>
        </p:txBody>
      </p:sp>
    </p:spTree>
    <p:extLst>
      <p:ext uri="{BB962C8B-B14F-4D97-AF65-F5344CB8AC3E}">
        <p14:creationId xmlns:p14="http://schemas.microsoft.com/office/powerpoint/2010/main" val="40041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Token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Examples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char, do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10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77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371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50%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time: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Wednesday 17:00 - 1800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  <a:hlinkClick r:id="rId2"/>
              </a:rPr>
              <a:t>davidtr1037@gmail.com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CheckPoint</a:t>
            </a:r>
            <a:r>
              <a:rPr lang="en-US" sz="2800" dirty="0" smtClean="0">
                <a:latin typeface="+mj-lt"/>
              </a:rPr>
              <a:t> 246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0u;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0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96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exercises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3-4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 smtClean="0">
                <a:latin typeface="+mj-lt"/>
              </a:rPr>
              <a:t>50%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6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Exercises submissions will be tested on </a:t>
            </a:r>
            <a:r>
              <a:rPr lang="en-US" sz="2800" b="1" dirty="0" smtClean="0">
                <a:latin typeface="+mj-lt"/>
              </a:rPr>
              <a:t>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Recommended</a:t>
            </a:r>
            <a:r>
              <a:rPr lang="en-US" sz="2800" dirty="0" smtClean="0">
                <a:latin typeface="+mj-lt"/>
              </a:rPr>
              <a:t> 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123e;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0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0xcafecafe;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{};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@@@ */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@@@ */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@@@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@@@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“1234”;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“1234;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39368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2259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278483"/>
            <a:ext cx="683487" cy="24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[_a-zA-Z ][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_</a:t>
            </a: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a-zA-Z</a:t>
            </a:r>
            <a:r>
              <a:rPr lang="pl-PL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0-9</a:t>
            </a:r>
            <a:r>
              <a:rPr lang="pl-PL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]*</a:t>
            </a:r>
            <a:endParaRPr lang="en-US" sz="2800" i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[0][</a:t>
            </a:r>
            <a:r>
              <a:rPr lang="en-US" sz="2800" i="1" dirty="0" err="1">
                <a:solidFill>
                  <a:schemeClr val="bg2">
                    <a:lumMod val="50000"/>
                  </a:schemeClr>
                </a:solidFill>
                <a:latin typeface="+mj-lt"/>
              </a:rPr>
              <a:t>xX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][</a:t>
            </a:r>
            <a:r>
              <a:rPr lang="en-US" sz="2800" i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Proof by construction…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233862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1869395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315606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3583295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3218828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3665039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911551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5902037" y="4547084"/>
            <a:ext cx="1080654" cy="10982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Reject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879571" y="4993295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3218827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3759647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3398629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/>
              <a:t>GCC</a:t>
            </a:r>
            <a:r>
              <a:rPr lang="en-US" sz="2800" i="1" dirty="0"/>
              <a:t>, LLVM, </a:t>
            </a:r>
            <a:r>
              <a:rPr lang="en-US" sz="2800" i="1" dirty="0" smtClean="0"/>
              <a:t>MSVC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GCC </a:t>
            </a:r>
            <a:r>
              <a:rPr lang="en-US" sz="2800" dirty="0" smtClean="0">
                <a:latin typeface="+mj-lt"/>
              </a:rPr>
              <a:t>and </a:t>
            </a: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are both 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Very useful as an implementation reference….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LLVM</a:t>
            </a:r>
            <a:r>
              <a:rPr lang="en-US" sz="2800" dirty="0" smtClean="0">
                <a:latin typeface="+mj-lt"/>
              </a:rPr>
              <a:t> specially…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set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/>
              <a:t>These steps </a:t>
            </a:r>
            <a:r>
              <a:rPr lang="en-US" sz="2800" dirty="0" smtClean="0"/>
              <a:t>don’t </a:t>
            </a:r>
            <a:r>
              <a:rPr lang="en-US" sz="2800" dirty="0"/>
              <a:t>depend on the compilation </a:t>
            </a:r>
            <a:r>
              <a:rPr lang="en-US" sz="2800" dirty="0" smtClean="0"/>
              <a:t>target!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(a token is accepted in more than one DFA):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more than one matching token: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token that was defined earlier will take advantage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</a:t>
            </a:r>
            <a:r>
              <a:rPr lang="en-US" sz="2800" b="1" dirty="0" smtClean="0">
                <a:latin typeface="+mj-lt"/>
              </a:rPr>
              <a:t>I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67000" y="2264229"/>
            <a:ext cx="2839889" cy="1913323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Definitions</a:t>
            </a: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Def.lex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42093" y="2264229"/>
            <a:ext cx="2650993" cy="1913323"/>
          </a:xfrm>
          <a:prstGeom prst="roundRect">
            <a:avLst/>
          </a:prstGeom>
          <a:solidFill>
            <a:srgbClr val="92D050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(Lexer.java)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728446" y="3079374"/>
            <a:ext cx="1314611" cy="26125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+mj-lt"/>
              </a:rPr>
              <a:t>%{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private </a:t>
            </a:r>
            <a:r>
              <a:rPr lang="en-US" sz="2200" b="1" dirty="0">
                <a:latin typeface="+mj-lt"/>
              </a:rPr>
              <a:t>Symbol symbol(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type) {  </a:t>
            </a:r>
            <a:r>
              <a:rPr lang="en-US" sz="2200" b="1" dirty="0" smtClean="0">
                <a:latin typeface="+mj-lt"/>
              </a:rPr>
              <a:t>return </a:t>
            </a:r>
            <a:r>
              <a:rPr lang="en-US" sz="2200" b="1" dirty="0">
                <a:latin typeface="+mj-lt"/>
              </a:rPr>
              <a:t>new Symbol(type,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,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 smtClean="0">
                <a:latin typeface="+mj-lt"/>
              </a:rPr>
              <a:t>); }  </a:t>
            </a:r>
            <a:r>
              <a:rPr lang="en-US" sz="2200" b="1" dirty="0">
                <a:latin typeface="+mj-lt"/>
              </a:rPr>
              <a:t>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getLine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yyline</a:t>
            </a:r>
            <a:r>
              <a:rPr lang="en-US" sz="2200" b="1" dirty="0">
                <a:latin typeface="+mj-lt"/>
              </a:rPr>
              <a:t> + 1; } 	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public </a:t>
            </a:r>
            <a:r>
              <a:rPr lang="en-US" sz="2200" b="1" dirty="0" err="1">
                <a:latin typeface="+mj-lt"/>
              </a:rPr>
              <a:t>int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getTokenStartPosition</a:t>
            </a:r>
            <a:r>
              <a:rPr lang="en-US" sz="2200" b="1" dirty="0">
                <a:latin typeface="+mj-lt"/>
              </a:rPr>
              <a:t>() { return </a:t>
            </a:r>
            <a:r>
              <a:rPr lang="en-US" sz="2200" b="1" dirty="0" err="1">
                <a:latin typeface="+mj-lt"/>
              </a:rPr>
              <a:t>yycolumn</a:t>
            </a:r>
            <a:r>
              <a:rPr lang="en-US" sz="2200" b="1" dirty="0">
                <a:latin typeface="+mj-lt"/>
              </a:rPr>
              <a:t> + 1; }     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%}</a:t>
            </a:r>
          </a:p>
          <a:p>
            <a:r>
              <a:rPr lang="en-US" sz="2200" b="1" dirty="0">
                <a:latin typeface="+mj-lt"/>
              </a:rPr>
              <a:t>A = </a:t>
            </a:r>
            <a:r>
              <a:rPr lang="en-US" sz="2200" b="1" dirty="0" smtClean="0">
                <a:latin typeface="+mj-lt"/>
              </a:rPr>
              <a:t>a</a:t>
            </a:r>
          </a:p>
          <a:p>
            <a:r>
              <a:rPr lang="en-US" sz="2200" b="1" dirty="0" smtClean="0">
                <a:latin typeface="+mj-lt"/>
              </a:rPr>
              <a:t>B_STAR </a:t>
            </a:r>
            <a:r>
              <a:rPr lang="en-US" sz="2200" b="1" dirty="0">
                <a:latin typeface="+mj-lt"/>
              </a:rPr>
              <a:t>= b</a:t>
            </a:r>
            <a:r>
              <a:rPr lang="en-US" sz="2200" b="1" dirty="0" smtClean="0">
                <a:latin typeface="+mj-lt"/>
              </a:rPr>
              <a:t>*</a:t>
            </a:r>
          </a:p>
          <a:p>
            <a:r>
              <a:rPr lang="en-US" sz="2200" b="1" dirty="0" smtClean="0">
                <a:latin typeface="+mj-lt"/>
              </a:rPr>
              <a:t>%% // separator…</a:t>
            </a:r>
          </a:p>
          <a:p>
            <a:r>
              <a:rPr lang="en-US" sz="2200" b="1" dirty="0" smtClean="0">
                <a:latin typeface="+mj-lt"/>
              </a:rPr>
              <a:t>&lt;</a:t>
            </a:r>
            <a:r>
              <a:rPr lang="en-US" sz="2200" b="1" dirty="0">
                <a:latin typeface="+mj-lt"/>
              </a:rPr>
              <a:t>YYINITIAL&gt; </a:t>
            </a:r>
            <a:r>
              <a:rPr lang="en-US" sz="2200" b="1" dirty="0" smtClean="0">
                <a:latin typeface="+mj-lt"/>
              </a:rPr>
              <a:t>{</a:t>
            </a:r>
          </a:p>
          <a:p>
            <a:r>
              <a:rPr lang="en-US" sz="2200" b="1" dirty="0">
                <a:latin typeface="+mj-lt"/>
              </a:rPr>
              <a:t>{A} { return symbol(</a:t>
            </a:r>
            <a:r>
              <a:rPr lang="en-US" sz="2200" b="1" dirty="0" err="1">
                <a:latin typeface="+mj-lt"/>
              </a:rPr>
              <a:t>TokenNames.A</a:t>
            </a:r>
            <a:r>
              <a:rPr lang="en-US" sz="2200" b="1" dirty="0">
                <a:latin typeface="+mj-lt"/>
              </a:rPr>
              <a:t>); </a:t>
            </a:r>
            <a:r>
              <a:rPr lang="en-US" sz="2200" b="1" dirty="0" smtClean="0">
                <a:latin typeface="+mj-lt"/>
              </a:rPr>
              <a:t>}</a:t>
            </a:r>
          </a:p>
          <a:p>
            <a:r>
              <a:rPr lang="en-US" sz="2200" b="1" dirty="0" smtClean="0">
                <a:latin typeface="+mj-lt"/>
              </a:rPr>
              <a:t>{</a:t>
            </a:r>
            <a:r>
              <a:rPr lang="en-US" sz="2200" b="1" dirty="0">
                <a:latin typeface="+mj-lt"/>
              </a:rPr>
              <a:t>B_STAR} { return symbol(</a:t>
            </a:r>
            <a:r>
              <a:rPr lang="en-US" sz="2200" b="1" dirty="0" err="1">
                <a:latin typeface="+mj-lt"/>
              </a:rPr>
              <a:t>TokenNames.B_STAR</a:t>
            </a:r>
            <a:r>
              <a:rPr lang="en-US" sz="2200" b="1" dirty="0">
                <a:latin typeface="+mj-lt"/>
              </a:rPr>
              <a:t>); }</a:t>
            </a:r>
            <a:endParaRPr lang="en-US" sz="2200" b="1" dirty="0" smtClean="0">
              <a:latin typeface="+mj-lt"/>
            </a:endParaRPr>
          </a:p>
          <a:p>
            <a:r>
              <a:rPr lang="en-US" sz="2200" b="1" dirty="0" smtClean="0">
                <a:latin typeface="+mj-lt"/>
              </a:rPr>
              <a:t>&lt;&lt;</a:t>
            </a:r>
            <a:r>
              <a:rPr lang="en-US" sz="2200" b="1" dirty="0">
                <a:latin typeface="+mj-lt"/>
              </a:rPr>
              <a:t>EOF&gt;&gt; { return symbol(</a:t>
            </a:r>
            <a:r>
              <a:rPr lang="en-US" sz="2200" b="1" dirty="0" err="1">
                <a:latin typeface="+mj-lt"/>
              </a:rPr>
              <a:t>TokenNames.EOF</a:t>
            </a:r>
            <a:r>
              <a:rPr lang="en-US" sz="2200" b="1" dirty="0" smtClean="0">
                <a:latin typeface="+mj-lt"/>
              </a:rPr>
              <a:t>);}</a:t>
            </a:r>
          </a:p>
          <a:p>
            <a:r>
              <a:rPr lang="en-US" sz="2200" b="1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define code/handlers: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%{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private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Symbol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type) {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new Symbol(type,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,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);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 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yyline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	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public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getTokenStartPosition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 { return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yycolumn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 + 1; }     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Naive register allocation (as if we had infinitely many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Finite register allocation (real world scenario)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Regular expressions definitions: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A = a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Putting it all together: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&lt;YYINITIAL&gt; {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{B_STAR}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Symbol 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();</a:t>
            </a:r>
            <a:r>
              <a:rPr lang="en-US" sz="2800" dirty="0">
                <a:latin typeface="+mj-lt"/>
              </a:rPr>
              <a:t>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[1,1]:1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[1,2]:2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[1,3]:1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5528" y="3532910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[1,1]:1</a:t>
            </a:r>
          </a:p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[1,2]:2</a:t>
            </a:r>
          </a:p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token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will happened without it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</a:t>
            </a:r>
            <a:r>
              <a:rPr lang="en-US" sz="2800" dirty="0" smtClean="0">
                <a:latin typeface="+mj-lt"/>
              </a:rPr>
              <a:t>nly letters…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Counting Words: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2956</TotalTime>
  <Words>2315</Words>
  <Application>Microsoft Office PowerPoint</Application>
  <PresentationFormat>Widescreen</PresentationFormat>
  <Paragraphs>1055</Paragraphs>
  <Slides>131</Slides>
  <Notes>123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7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355</cp:revision>
  <dcterms:created xsi:type="dcterms:W3CDTF">2019-10-24T09:01:20Z</dcterms:created>
  <dcterms:modified xsi:type="dcterms:W3CDTF">2021-09-14T03:06:26Z</dcterms:modified>
</cp:coreProperties>
</file>