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7" r:id="rId1"/>
  </p:sldMasterIdLst>
  <p:notesMasterIdLst>
    <p:notesMasterId r:id="rId47"/>
  </p:notesMasterIdLst>
  <p:sldIdLst>
    <p:sldId id="417" r:id="rId2"/>
    <p:sldId id="574" r:id="rId3"/>
    <p:sldId id="604" r:id="rId4"/>
    <p:sldId id="552" r:id="rId5"/>
    <p:sldId id="583" r:id="rId6"/>
    <p:sldId id="599" r:id="rId7"/>
    <p:sldId id="584" r:id="rId8"/>
    <p:sldId id="610" r:id="rId9"/>
    <p:sldId id="611" r:id="rId10"/>
    <p:sldId id="612" r:id="rId11"/>
    <p:sldId id="613" r:id="rId12"/>
    <p:sldId id="614" r:id="rId13"/>
    <p:sldId id="615" r:id="rId14"/>
    <p:sldId id="586" r:id="rId15"/>
    <p:sldId id="587" r:id="rId16"/>
    <p:sldId id="589" r:id="rId17"/>
    <p:sldId id="624" r:id="rId18"/>
    <p:sldId id="625" r:id="rId19"/>
    <p:sldId id="590" r:id="rId20"/>
    <p:sldId id="616" r:id="rId21"/>
    <p:sldId id="591" r:id="rId22"/>
    <p:sldId id="617" r:id="rId23"/>
    <p:sldId id="592" r:id="rId24"/>
    <p:sldId id="593" r:id="rId25"/>
    <p:sldId id="618" r:id="rId26"/>
    <p:sldId id="594" r:id="rId27"/>
    <p:sldId id="619" r:id="rId28"/>
    <p:sldId id="595" r:id="rId29"/>
    <p:sldId id="620" r:id="rId30"/>
    <p:sldId id="605" r:id="rId31"/>
    <p:sldId id="621" r:id="rId32"/>
    <p:sldId id="596" r:id="rId33"/>
    <p:sldId id="622" r:id="rId34"/>
    <p:sldId id="597" r:id="rId35"/>
    <p:sldId id="623" r:id="rId36"/>
    <p:sldId id="598" r:id="rId37"/>
    <p:sldId id="603" r:id="rId38"/>
    <p:sldId id="601" r:id="rId39"/>
    <p:sldId id="626" r:id="rId40"/>
    <p:sldId id="628" r:id="rId41"/>
    <p:sldId id="629" r:id="rId42"/>
    <p:sldId id="627" r:id="rId43"/>
    <p:sldId id="608" r:id="rId44"/>
    <p:sldId id="606" r:id="rId45"/>
    <p:sldId id="607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B500"/>
    <a:srgbClr val="040F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26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8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166FD-9A85-48B8-B5C8-1A087ED81368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95FEE-7BD5-4386-98BE-4A9F100A6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40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5711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2600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2699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8062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4274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9291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1464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5753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675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8596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865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5554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5328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8200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1568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3684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4941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8485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9902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6185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32385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4985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15022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78810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16493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9356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86645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34566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0392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6162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55604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70829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4702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28815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23899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Remove?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05011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Remove?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0149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6552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0355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4068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9348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146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0877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45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1214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60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287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82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102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00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966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E5CD31E-43F3-40B0-B003-1CA31CA895B5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061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80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E5CD31E-43F3-40B0-B003-1CA31CA895B5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10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dirty="0" smtClean="0"/>
              <a:t>Intermediate</a:t>
            </a:r>
            <a:br>
              <a:rPr lang="en-US" sz="9600" dirty="0" smtClean="0"/>
            </a:br>
            <a:r>
              <a:rPr lang="en-US" sz="9600" dirty="0" smtClean="0"/>
              <a:t>Representation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TeachING</a:t>
            </a:r>
            <a:r>
              <a:rPr lang="en-US" sz="4000" dirty="0"/>
              <a:t> Assistant: David </a:t>
            </a:r>
            <a:r>
              <a:rPr lang="en-US" sz="4000" dirty="0" err="1"/>
              <a:t>Trabish</a:t>
            </a:r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4574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Expressions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649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x + y + z</a:t>
            </a:r>
            <a:r>
              <a:rPr lang="en-US" sz="2800" dirty="0" smtClean="0">
                <a:latin typeface="+mj-lt"/>
              </a:rPr>
              <a:t>:</a:t>
            </a:r>
          </a:p>
        </p:txBody>
      </p:sp>
      <p:sp>
        <p:nvSpPr>
          <p:cNvPr id="6" name="Oval 5"/>
          <p:cNvSpPr/>
          <p:nvPr/>
        </p:nvSpPr>
        <p:spPr>
          <a:xfrm>
            <a:off x="2323704" y="310850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205866" y="4500800"/>
            <a:ext cx="1332807" cy="955191"/>
          </a:xfrm>
          <a:prstGeom prst="ellipse">
            <a:avLst/>
          </a:prstGeom>
          <a:solidFill>
            <a:srgbClr val="FFC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x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9" name="Straight Arrow Connector 8"/>
          <p:cNvCxnSpPr>
            <a:stCxn id="6" idx="5"/>
            <a:endCxn id="13" idx="0"/>
          </p:cNvCxnSpPr>
          <p:nvPr/>
        </p:nvCxnSpPr>
        <p:spPr>
          <a:xfrm>
            <a:off x="3321349" y="3782566"/>
            <a:ext cx="649825" cy="7182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3"/>
            <a:endCxn id="7" idx="0"/>
          </p:cNvCxnSpPr>
          <p:nvPr/>
        </p:nvCxnSpPr>
        <p:spPr>
          <a:xfrm flipH="1">
            <a:off x="1872270" y="3782566"/>
            <a:ext cx="622603" cy="7182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592415" y="5469028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932022" y="2697887"/>
            <a:ext cx="4728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</p:txBody>
      </p:sp>
      <p:sp>
        <p:nvSpPr>
          <p:cNvPr id="12" name="Oval 11"/>
          <p:cNvSpPr/>
          <p:nvPr/>
        </p:nvSpPr>
        <p:spPr>
          <a:xfrm>
            <a:off x="3936434" y="2053086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3304770" y="4500800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y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/>
          <p:cNvCxnSpPr>
            <a:stCxn id="12" idx="4"/>
            <a:endCxn id="6" idx="7"/>
          </p:cNvCxnSpPr>
          <p:nvPr/>
        </p:nvCxnSpPr>
        <p:spPr>
          <a:xfrm flipH="1">
            <a:off x="3321349" y="2842795"/>
            <a:ext cx="1199492" cy="3813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4"/>
            <a:endCxn id="21" idx="0"/>
          </p:cNvCxnSpPr>
          <p:nvPr/>
        </p:nvCxnSpPr>
        <p:spPr>
          <a:xfrm>
            <a:off x="4520841" y="2842795"/>
            <a:ext cx="1234141" cy="2692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5088578" y="311206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z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689806" y="5469028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614754" y="3884749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464053" y="4075265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t4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228320" y="2872644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t5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322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Expressions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649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x + y + z</a:t>
            </a:r>
            <a:r>
              <a:rPr lang="en-US" sz="2800" dirty="0" smtClean="0">
                <a:latin typeface="+mj-lt"/>
              </a:rPr>
              <a:t>:</a:t>
            </a:r>
          </a:p>
        </p:txBody>
      </p:sp>
      <p:sp>
        <p:nvSpPr>
          <p:cNvPr id="6" name="Oval 5"/>
          <p:cNvSpPr/>
          <p:nvPr/>
        </p:nvSpPr>
        <p:spPr>
          <a:xfrm>
            <a:off x="2323704" y="310850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205866" y="4500800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x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9" name="Straight Arrow Connector 8"/>
          <p:cNvCxnSpPr>
            <a:stCxn id="6" idx="5"/>
            <a:endCxn id="13" idx="0"/>
          </p:cNvCxnSpPr>
          <p:nvPr/>
        </p:nvCxnSpPr>
        <p:spPr>
          <a:xfrm>
            <a:off x="3321349" y="3782566"/>
            <a:ext cx="649825" cy="7182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3"/>
            <a:endCxn id="7" idx="0"/>
          </p:cNvCxnSpPr>
          <p:nvPr/>
        </p:nvCxnSpPr>
        <p:spPr>
          <a:xfrm flipH="1">
            <a:off x="1872270" y="3782566"/>
            <a:ext cx="622603" cy="7182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592415" y="5469028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932022" y="2697887"/>
            <a:ext cx="47287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= y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3936434" y="2053086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3304770" y="4500800"/>
            <a:ext cx="1332807" cy="955191"/>
          </a:xfrm>
          <a:prstGeom prst="ellipse">
            <a:avLst/>
          </a:prstGeom>
          <a:solidFill>
            <a:srgbClr val="FFC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y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/>
          <p:cNvCxnSpPr>
            <a:stCxn id="12" idx="4"/>
            <a:endCxn id="6" idx="7"/>
          </p:cNvCxnSpPr>
          <p:nvPr/>
        </p:nvCxnSpPr>
        <p:spPr>
          <a:xfrm flipH="1">
            <a:off x="3321349" y="2842795"/>
            <a:ext cx="1199492" cy="3813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4"/>
            <a:endCxn id="21" idx="0"/>
          </p:cNvCxnSpPr>
          <p:nvPr/>
        </p:nvCxnSpPr>
        <p:spPr>
          <a:xfrm>
            <a:off x="4520841" y="2842795"/>
            <a:ext cx="1234141" cy="2692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5088578" y="311206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z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689806" y="5469028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614754" y="3884749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464053" y="4075265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t4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228320" y="2872644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t5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873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Expressions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649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x + y + z</a:t>
            </a:r>
            <a:r>
              <a:rPr lang="en-US" sz="2800" dirty="0" smtClean="0">
                <a:latin typeface="+mj-lt"/>
              </a:rPr>
              <a:t>:</a:t>
            </a:r>
          </a:p>
        </p:txBody>
      </p:sp>
      <p:sp>
        <p:nvSpPr>
          <p:cNvPr id="6" name="Oval 5"/>
          <p:cNvSpPr/>
          <p:nvPr/>
        </p:nvSpPr>
        <p:spPr>
          <a:xfrm>
            <a:off x="2323704" y="3108507"/>
            <a:ext cx="1168814" cy="789709"/>
          </a:xfrm>
          <a:prstGeom prst="ellipse">
            <a:avLst/>
          </a:prstGeom>
          <a:solidFill>
            <a:srgbClr val="FFC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205866" y="4500800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x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9" name="Straight Arrow Connector 8"/>
          <p:cNvCxnSpPr>
            <a:stCxn id="6" idx="5"/>
            <a:endCxn id="13" idx="0"/>
          </p:cNvCxnSpPr>
          <p:nvPr/>
        </p:nvCxnSpPr>
        <p:spPr>
          <a:xfrm>
            <a:off x="3321349" y="3782566"/>
            <a:ext cx="649825" cy="7182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3"/>
            <a:endCxn id="7" idx="0"/>
          </p:cNvCxnSpPr>
          <p:nvPr/>
        </p:nvCxnSpPr>
        <p:spPr>
          <a:xfrm flipH="1">
            <a:off x="1872270" y="3782566"/>
            <a:ext cx="622603" cy="7182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592415" y="5469028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932022" y="2697887"/>
            <a:ext cx="47287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= y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 = add t1, t2</a:t>
            </a:r>
          </a:p>
        </p:txBody>
      </p:sp>
      <p:sp>
        <p:nvSpPr>
          <p:cNvPr id="12" name="Oval 11"/>
          <p:cNvSpPr/>
          <p:nvPr/>
        </p:nvSpPr>
        <p:spPr>
          <a:xfrm>
            <a:off x="3936434" y="2053086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3304770" y="4500800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y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/>
          <p:cNvCxnSpPr>
            <a:stCxn id="12" idx="4"/>
            <a:endCxn id="6" idx="7"/>
          </p:cNvCxnSpPr>
          <p:nvPr/>
        </p:nvCxnSpPr>
        <p:spPr>
          <a:xfrm flipH="1">
            <a:off x="3321349" y="2842795"/>
            <a:ext cx="1199492" cy="3813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4"/>
            <a:endCxn id="21" idx="0"/>
          </p:cNvCxnSpPr>
          <p:nvPr/>
        </p:nvCxnSpPr>
        <p:spPr>
          <a:xfrm>
            <a:off x="4520841" y="2842795"/>
            <a:ext cx="1234141" cy="2692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5088578" y="311206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z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689806" y="5469028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614754" y="3884749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464053" y="4075265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t4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228320" y="2872644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t5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5855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Expressions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649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x + y + z</a:t>
            </a:r>
            <a:r>
              <a:rPr lang="en-US" sz="2800" dirty="0" smtClean="0">
                <a:latin typeface="+mj-lt"/>
              </a:rPr>
              <a:t>:</a:t>
            </a:r>
          </a:p>
        </p:txBody>
      </p:sp>
      <p:sp>
        <p:nvSpPr>
          <p:cNvPr id="6" name="Oval 5"/>
          <p:cNvSpPr/>
          <p:nvPr/>
        </p:nvSpPr>
        <p:spPr>
          <a:xfrm>
            <a:off x="2323704" y="310850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205866" y="4500800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x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9" name="Straight Arrow Connector 8"/>
          <p:cNvCxnSpPr>
            <a:stCxn id="6" idx="5"/>
            <a:endCxn id="13" idx="0"/>
          </p:cNvCxnSpPr>
          <p:nvPr/>
        </p:nvCxnSpPr>
        <p:spPr>
          <a:xfrm>
            <a:off x="3321349" y="3782566"/>
            <a:ext cx="649825" cy="7182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3"/>
            <a:endCxn id="7" idx="0"/>
          </p:cNvCxnSpPr>
          <p:nvPr/>
        </p:nvCxnSpPr>
        <p:spPr>
          <a:xfrm flipH="1">
            <a:off x="1872270" y="3782566"/>
            <a:ext cx="622603" cy="7182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592415" y="5469028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932022" y="2697887"/>
            <a:ext cx="47287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= y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 = add t1, t2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t4 = z</a:t>
            </a:r>
          </a:p>
        </p:txBody>
      </p:sp>
      <p:sp>
        <p:nvSpPr>
          <p:cNvPr id="12" name="Oval 11"/>
          <p:cNvSpPr/>
          <p:nvPr/>
        </p:nvSpPr>
        <p:spPr>
          <a:xfrm>
            <a:off x="3936434" y="2053086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3304770" y="4500800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y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/>
          <p:cNvCxnSpPr>
            <a:stCxn id="12" idx="4"/>
            <a:endCxn id="6" idx="7"/>
          </p:cNvCxnSpPr>
          <p:nvPr/>
        </p:nvCxnSpPr>
        <p:spPr>
          <a:xfrm flipH="1">
            <a:off x="3321349" y="2842795"/>
            <a:ext cx="1199492" cy="3813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4"/>
            <a:endCxn id="21" idx="0"/>
          </p:cNvCxnSpPr>
          <p:nvPr/>
        </p:nvCxnSpPr>
        <p:spPr>
          <a:xfrm>
            <a:off x="4520841" y="2842795"/>
            <a:ext cx="1234141" cy="2692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5088578" y="3112067"/>
            <a:ext cx="1332807" cy="955191"/>
          </a:xfrm>
          <a:prstGeom prst="ellipse">
            <a:avLst/>
          </a:prstGeom>
          <a:solidFill>
            <a:srgbClr val="FFC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z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689806" y="5469028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614754" y="3884749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464053" y="4075265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t4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228320" y="2872644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t5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294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Expressions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649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x + y + z</a:t>
            </a:r>
            <a:r>
              <a:rPr lang="en-US" sz="2800" dirty="0" smtClean="0">
                <a:latin typeface="+mj-lt"/>
              </a:rPr>
              <a:t>:</a:t>
            </a:r>
          </a:p>
        </p:txBody>
      </p:sp>
      <p:sp>
        <p:nvSpPr>
          <p:cNvPr id="6" name="Oval 5"/>
          <p:cNvSpPr/>
          <p:nvPr/>
        </p:nvSpPr>
        <p:spPr>
          <a:xfrm>
            <a:off x="2323704" y="310850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205866" y="4500800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x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9" name="Straight Arrow Connector 8"/>
          <p:cNvCxnSpPr>
            <a:stCxn id="6" idx="5"/>
            <a:endCxn id="13" idx="0"/>
          </p:cNvCxnSpPr>
          <p:nvPr/>
        </p:nvCxnSpPr>
        <p:spPr>
          <a:xfrm>
            <a:off x="3321349" y="3782566"/>
            <a:ext cx="649825" cy="7182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3"/>
            <a:endCxn id="7" idx="0"/>
          </p:cNvCxnSpPr>
          <p:nvPr/>
        </p:nvCxnSpPr>
        <p:spPr>
          <a:xfrm flipH="1">
            <a:off x="1872270" y="3782566"/>
            <a:ext cx="622603" cy="7182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592415" y="5469028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932022" y="2697887"/>
            <a:ext cx="47287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= y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 = add t1, t2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t4 = z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t5 = add t3, t4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3936434" y="2053086"/>
            <a:ext cx="1168814" cy="789709"/>
          </a:xfrm>
          <a:prstGeom prst="ellipse">
            <a:avLst/>
          </a:prstGeom>
          <a:solidFill>
            <a:srgbClr val="FFC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3304770" y="4500800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y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/>
          <p:cNvCxnSpPr>
            <a:stCxn id="12" idx="4"/>
            <a:endCxn id="6" idx="7"/>
          </p:cNvCxnSpPr>
          <p:nvPr/>
        </p:nvCxnSpPr>
        <p:spPr>
          <a:xfrm flipH="1">
            <a:off x="3321349" y="2842795"/>
            <a:ext cx="1199492" cy="3813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4"/>
            <a:endCxn id="21" idx="0"/>
          </p:cNvCxnSpPr>
          <p:nvPr/>
        </p:nvCxnSpPr>
        <p:spPr>
          <a:xfrm>
            <a:off x="4520841" y="2842795"/>
            <a:ext cx="1234141" cy="2692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5088578" y="311206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z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689806" y="5469028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614754" y="3884749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464053" y="4075265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t4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228320" y="2872644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t5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9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Expressions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b="1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blipFill>
                <a:blip r:embed="rId3"/>
                <a:stretch>
                  <a:fillRect l="-1202" t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4580712" y="2227240"/>
            <a:ext cx="472875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...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 = 1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compare t1, t3</a:t>
            </a:r>
          </a:p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branch_eq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end_label</a:t>
            </a:r>
            <a:endParaRPr lang="en-US" sz="2800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 = </a:t>
            </a:r>
            <a:r>
              <a:rPr lang="en-US" sz="28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t1, t2</a:t>
            </a:r>
          </a:p>
          <a:p>
            <a:r>
              <a:rPr lang="en-US" sz="28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end_label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Left Brace 34"/>
          <p:cNvSpPr/>
          <p:nvPr/>
        </p:nvSpPr>
        <p:spPr>
          <a:xfrm>
            <a:off x="4180119" y="2569024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727966" y="2507359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7966" y="2507359"/>
                <a:ext cx="135418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2727966" y="3513199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𝑟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7966" y="3513199"/>
                <a:ext cx="135418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Left Brace 8"/>
          <p:cNvSpPr/>
          <p:nvPr/>
        </p:nvSpPr>
        <p:spPr>
          <a:xfrm>
            <a:off x="4210601" y="4680856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727966" y="4627900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7966" y="4627900"/>
                <a:ext cx="135418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727966" y="5605293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𝑟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7966" y="5605293"/>
                <a:ext cx="135418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/>
          <p:nvPr/>
        </p:nvCxnSpPr>
        <p:spPr>
          <a:xfrm flipV="1">
            <a:off x="4082150" y="3030579"/>
            <a:ext cx="585644" cy="4826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057115" y="5195366"/>
            <a:ext cx="585644" cy="4826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07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Expressions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b="1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blipFill>
                <a:blip r:embed="rId3"/>
                <a:stretch>
                  <a:fillRect l="-1202" t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4580712" y="2227240"/>
            <a:ext cx="472875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...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 = 0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compare t1, t3</a:t>
            </a:r>
          </a:p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branch_eq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end_label</a:t>
            </a:r>
            <a:endParaRPr lang="en-US" sz="2800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8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 = </a:t>
            </a:r>
            <a:r>
              <a:rPr lang="en-US" sz="28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t1, t2</a:t>
            </a:r>
          </a:p>
          <a:p>
            <a:r>
              <a:rPr lang="en-US" sz="28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end_label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Left Brace 34"/>
          <p:cNvSpPr/>
          <p:nvPr/>
        </p:nvSpPr>
        <p:spPr>
          <a:xfrm>
            <a:off x="4180119" y="2569024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727966" y="2507359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7966" y="2507359"/>
                <a:ext cx="135418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2727966" y="3513199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𝑟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7966" y="3513199"/>
                <a:ext cx="135418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Left Brace 8"/>
          <p:cNvSpPr/>
          <p:nvPr/>
        </p:nvSpPr>
        <p:spPr>
          <a:xfrm>
            <a:off x="4210601" y="4680856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727966" y="4627900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7966" y="4627900"/>
                <a:ext cx="135418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727966" y="5605293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𝑟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7966" y="5605293"/>
                <a:ext cx="135418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/>
          <p:nvPr/>
        </p:nvCxnSpPr>
        <p:spPr>
          <a:xfrm flipV="1">
            <a:off x="4082150" y="3030579"/>
            <a:ext cx="585644" cy="4826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057115" y="5195366"/>
            <a:ext cx="585644" cy="4826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335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Expressions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==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b="1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blipFill>
                <a:blip r:embed="rId3"/>
                <a:stretch>
                  <a:fillRect l="-1202" t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4580712" y="2227240"/>
            <a:ext cx="472875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...</a:t>
            </a:r>
          </a:p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8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 = 1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compare t1, t2</a:t>
            </a:r>
          </a:p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branch_eq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end_label</a:t>
            </a:r>
            <a:endParaRPr 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 = 0</a:t>
            </a:r>
          </a:p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end_label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</p:txBody>
      </p:sp>
      <p:sp>
        <p:nvSpPr>
          <p:cNvPr id="35" name="Left Brace 34"/>
          <p:cNvSpPr/>
          <p:nvPr/>
        </p:nvSpPr>
        <p:spPr>
          <a:xfrm>
            <a:off x="4180119" y="2569024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727966" y="2507359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7966" y="2507359"/>
                <a:ext cx="135418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Left Brace 8"/>
          <p:cNvSpPr/>
          <p:nvPr/>
        </p:nvSpPr>
        <p:spPr>
          <a:xfrm>
            <a:off x="4210601" y="3419884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727966" y="3366928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7966" y="3366928"/>
                <a:ext cx="135418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6606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Expressions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6496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a == b + 1</a:t>
            </a:r>
            <a:r>
              <a:rPr lang="en-US" sz="2800" dirty="0" smtClean="0">
                <a:latin typeface="+mj-lt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 smtClean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59137" y="2043794"/>
            <a:ext cx="541525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a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=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 = 1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t4 = add t2, t3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 = 1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ompare t1, t4</a:t>
            </a:r>
          </a:p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ranch_eq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end_label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 = 0</a:t>
            </a:r>
          </a:p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nd_label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097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Expressions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b="1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blipFill>
                <a:blip r:embed="rId3"/>
                <a:stretch>
                  <a:fillRect l="-1202" t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4580712" y="2227240"/>
            <a:ext cx="554405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...</a:t>
            </a:r>
          </a:p>
          <a:p>
            <a:endParaRPr lang="en-US" sz="2800" b="1" dirty="0" smtClean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8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 = </a:t>
            </a:r>
            <a:r>
              <a:rPr lang="en-US" sz="28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array_access</a:t>
            </a:r>
            <a:r>
              <a:rPr lang="en-US" sz="28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t1, t2</a:t>
            </a:r>
          </a:p>
        </p:txBody>
      </p:sp>
      <p:sp>
        <p:nvSpPr>
          <p:cNvPr id="18" name="Left Brace 17"/>
          <p:cNvSpPr/>
          <p:nvPr/>
        </p:nvSpPr>
        <p:spPr>
          <a:xfrm>
            <a:off x="4180119" y="2569024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747033" y="2507359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7033" y="2507359"/>
                <a:ext cx="135418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747033" y="3167830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𝑟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7033" y="3167830"/>
                <a:ext cx="135418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Left Brace 20"/>
          <p:cNvSpPr/>
          <p:nvPr/>
        </p:nvSpPr>
        <p:spPr>
          <a:xfrm>
            <a:off x="4210601" y="3854946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747033" y="3817509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7033" y="3817509"/>
                <a:ext cx="135418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747033" y="4524971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𝑟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7033" y="4524971"/>
                <a:ext cx="135418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/>
          <p:nvPr/>
        </p:nvCxnSpPr>
        <p:spPr>
          <a:xfrm flipV="1">
            <a:off x="3992007" y="3030582"/>
            <a:ext cx="675787" cy="2993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4004187" y="4345997"/>
            <a:ext cx="663607" cy="3574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62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Intermediate Representation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Allows </a:t>
            </a:r>
            <a:r>
              <a:rPr lang="en-US" sz="2800" b="1" dirty="0" smtClean="0">
                <a:latin typeface="+mj-lt"/>
              </a:rPr>
              <a:t>language</a:t>
            </a:r>
            <a:r>
              <a:rPr lang="en-US" sz="2800" dirty="0" smtClean="0">
                <a:latin typeface="+mj-lt"/>
              </a:rPr>
              <a:t> and </a:t>
            </a:r>
            <a:r>
              <a:rPr lang="en-US" sz="2800" b="1" dirty="0" smtClean="0">
                <a:latin typeface="+mj-lt"/>
              </a:rPr>
              <a:t>machine</a:t>
            </a:r>
            <a:r>
              <a:rPr lang="en-US" sz="2800" dirty="0" smtClean="0">
                <a:latin typeface="+mj-lt"/>
              </a:rPr>
              <a:t> independent optimizations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Translated from the 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Translated to machine code</a:t>
            </a:r>
          </a:p>
        </p:txBody>
      </p:sp>
    </p:spTree>
    <p:extLst>
      <p:ext uri="{BB962C8B-B14F-4D97-AF65-F5344CB8AC3E}">
        <p14:creationId xmlns:p14="http://schemas.microsoft.com/office/powerpoint/2010/main" val="143051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Expressions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6496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x[z+1]</a:t>
            </a:r>
            <a:r>
              <a:rPr lang="en-US" sz="2800" dirty="0" smtClean="0">
                <a:latin typeface="+mj-lt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 smtClean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59137" y="2390378"/>
            <a:ext cx="541525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= z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 = 1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t4 = add t2, t3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 =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array_access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t1, t4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499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Expressions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b="1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blipFill>
                <a:blip r:embed="rId3"/>
                <a:stretch>
                  <a:fillRect l="-1202" t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4580712" y="2227240"/>
            <a:ext cx="55440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...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 = </a:t>
            </a:r>
            <a:r>
              <a:rPr lang="en-US" sz="28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field_access</a:t>
            </a:r>
            <a:r>
              <a:rPr lang="en-US" sz="28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t1, f</a:t>
            </a:r>
          </a:p>
        </p:txBody>
      </p:sp>
      <p:sp>
        <p:nvSpPr>
          <p:cNvPr id="7" name="Left Brace 6"/>
          <p:cNvSpPr/>
          <p:nvPr/>
        </p:nvSpPr>
        <p:spPr>
          <a:xfrm>
            <a:off x="4180119" y="2569024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747033" y="2507359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7033" y="2507359"/>
                <a:ext cx="135418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747033" y="3241570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𝑟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7033" y="3241570"/>
                <a:ext cx="135418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/>
          <p:nvPr/>
        </p:nvCxnSpPr>
        <p:spPr>
          <a:xfrm flipV="1">
            <a:off x="3974690" y="3104320"/>
            <a:ext cx="670981" cy="2951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714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Expressions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6496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x[3].foo</a:t>
            </a:r>
            <a:r>
              <a:rPr lang="en-US" sz="2800" dirty="0" smtClean="0">
                <a:latin typeface="+mj-lt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 smtClean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59136" y="2390378"/>
            <a:ext cx="595357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= 3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 =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array_access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t1, t2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field_access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t3, foo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591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Basic Block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;…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b="1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blipFill>
                <a:blip r:embed="rId3"/>
                <a:stretch>
                  <a:fillRect l="-1202" t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4725913" y="2438280"/>
                <a:ext cx="1354184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b="0" i="1" dirty="0" smtClean="0">
                  <a:latin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28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…</a:t>
                </a:r>
                <a:endParaRPr lang="en-US" sz="28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5913" y="2438280"/>
                <a:ext cx="1354184" cy="1815882"/>
              </a:xfrm>
              <a:prstGeom prst="rect">
                <a:avLst/>
              </a:prstGeom>
              <a:blipFill>
                <a:blip r:embed="rId4"/>
                <a:stretch>
                  <a:fillRect l="-90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93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Statements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{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b="1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blipFill>
                <a:blip r:embed="rId3"/>
                <a:stretch>
                  <a:fillRect l="-1202" t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4580712" y="2227240"/>
            <a:ext cx="472875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...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compare t1, 0</a:t>
            </a:r>
          </a:p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branch_eq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end_label</a:t>
            </a:r>
            <a:endParaRPr lang="en-US" sz="2800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8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8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end_label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Left Brace 34"/>
          <p:cNvSpPr/>
          <p:nvPr/>
        </p:nvSpPr>
        <p:spPr>
          <a:xfrm>
            <a:off x="4180119" y="2569024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993435" y="2514733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3435" y="2514733"/>
                <a:ext cx="135418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2993435" y="3417337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𝑟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3435" y="3417337"/>
                <a:ext cx="135418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Left Brace 8"/>
          <p:cNvSpPr/>
          <p:nvPr/>
        </p:nvSpPr>
        <p:spPr>
          <a:xfrm>
            <a:off x="4210601" y="4201881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993435" y="4148925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3435" y="4148925"/>
                <a:ext cx="135418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/>
          <p:nvPr/>
        </p:nvCxnSpPr>
        <p:spPr>
          <a:xfrm flipV="1">
            <a:off x="4180119" y="3030580"/>
            <a:ext cx="487675" cy="4426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83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</a:t>
            </a:r>
            <a:r>
              <a:rPr lang="en-US" sz="4800" dirty="0">
                <a:latin typeface="+mj-lt"/>
              </a:rPr>
              <a:t>Statements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6496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if (x * y) then { z = 0; }</a:t>
            </a:r>
            <a:r>
              <a:rPr lang="en-US" sz="2800" dirty="0" smtClean="0">
                <a:latin typeface="+mj-lt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 smtClean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59136" y="2390378"/>
            <a:ext cx="595357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= y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 =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t1, t2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compare t3,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branch_eq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end_label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 = t4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end_label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844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Statements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𝑒𝑙𝑠𝑒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{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b="1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blipFill>
                <a:blip r:embed="rId3"/>
                <a:stretch>
                  <a:fillRect l="-1202" t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4580712" y="2087896"/>
            <a:ext cx="472875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...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compare t1, 0</a:t>
            </a:r>
          </a:p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branch_eq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false_label</a:t>
            </a:r>
            <a:endParaRPr lang="en-US" sz="2400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4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ranch </a:t>
            </a:r>
            <a:r>
              <a:rPr lang="en-US" sz="24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end_label</a:t>
            </a:r>
            <a:endParaRPr lang="en-US" sz="2400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false_label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end_label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</p:txBody>
      </p:sp>
      <p:sp>
        <p:nvSpPr>
          <p:cNvPr id="35" name="Left Brace 34"/>
          <p:cNvSpPr/>
          <p:nvPr/>
        </p:nvSpPr>
        <p:spPr>
          <a:xfrm>
            <a:off x="4206245" y="2360008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979777" y="2305717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9777" y="2305717"/>
                <a:ext cx="135418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2979777" y="3276723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𝑟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9777" y="3276723"/>
                <a:ext cx="135418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Left Brace 8"/>
          <p:cNvSpPr/>
          <p:nvPr/>
        </p:nvSpPr>
        <p:spPr>
          <a:xfrm>
            <a:off x="4206245" y="3809986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979777" y="3764404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𝑠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9777" y="3764404"/>
                <a:ext cx="135418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/>
          <p:nvPr/>
        </p:nvCxnSpPr>
        <p:spPr>
          <a:xfrm flipV="1">
            <a:off x="4206245" y="2891236"/>
            <a:ext cx="461549" cy="4713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Left Brace 10"/>
          <p:cNvSpPr/>
          <p:nvPr/>
        </p:nvSpPr>
        <p:spPr>
          <a:xfrm>
            <a:off x="4206245" y="5277373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979777" y="5231791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𝑠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9777" y="5231791"/>
                <a:ext cx="135418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35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</a:t>
            </a:r>
            <a:r>
              <a:rPr lang="en-US" sz="4800" dirty="0" smtClean="0">
                <a:latin typeface="+mj-lt"/>
              </a:rPr>
              <a:t>Statements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6496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if (w) then { z = 0; } else { z = 100; }</a:t>
            </a:r>
            <a:r>
              <a:rPr lang="en-US" sz="2800" dirty="0" smtClean="0">
                <a:latin typeface="+mj-lt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 smtClean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59136" y="2154404"/>
            <a:ext cx="595357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</a:t>
            </a:r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endParaRPr lang="en-US" sz="25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compare </a:t>
            </a:r>
            <a:r>
              <a:rPr lang="en-US" sz="2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t1, </a:t>
            </a:r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r>
              <a:rPr lang="en-US" sz="2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branch_eq</a:t>
            </a:r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5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false_label</a:t>
            </a:r>
            <a:endParaRPr lang="en-US" sz="2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2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</a:p>
          <a:p>
            <a:r>
              <a:rPr lang="en-US" sz="2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 = </a:t>
            </a:r>
            <a:r>
              <a:rPr lang="en-US" sz="2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</a:t>
            </a:r>
            <a:endParaRPr lang="en-US" sz="25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ranch </a:t>
            </a:r>
            <a:r>
              <a:rPr lang="en-US" sz="25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end_label</a:t>
            </a:r>
            <a:endParaRPr lang="en-US" sz="25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25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alse_label</a:t>
            </a:r>
            <a:r>
              <a:rPr lang="en-US" sz="2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 </a:t>
            </a:r>
            <a:r>
              <a:rPr lang="en-US" sz="2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100</a:t>
            </a:r>
          </a:p>
          <a:p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</a:t>
            </a:r>
            <a:endParaRPr lang="en-US" sz="2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end_label</a:t>
            </a:r>
            <a:r>
              <a:rPr lang="en-US" sz="2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2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9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Statements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𝑤h𝑖𝑙𝑒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b="1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blipFill>
                <a:blip r:embed="rId3"/>
                <a:stretch>
                  <a:fillRect l="-1202" t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4580712" y="2087896"/>
            <a:ext cx="472875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cond_label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...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compare t1, 0</a:t>
            </a:r>
          </a:p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branch_eq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end_label</a:t>
            </a:r>
            <a:endParaRPr lang="en-US" sz="2400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4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ranch </a:t>
            </a:r>
            <a:r>
              <a:rPr lang="en-US" sz="24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cond_label</a:t>
            </a:r>
            <a:endParaRPr lang="en-US" sz="2400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end_label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</p:txBody>
      </p:sp>
      <p:sp>
        <p:nvSpPr>
          <p:cNvPr id="35" name="Left Brace 34"/>
          <p:cNvSpPr/>
          <p:nvPr/>
        </p:nvSpPr>
        <p:spPr>
          <a:xfrm>
            <a:off x="4206245" y="2734483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935526" y="2672818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5526" y="2672818"/>
                <a:ext cx="135418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2935526" y="3530610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𝑟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5526" y="3530610"/>
                <a:ext cx="135418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Left Brace 8"/>
          <p:cNvSpPr/>
          <p:nvPr/>
        </p:nvSpPr>
        <p:spPr>
          <a:xfrm>
            <a:off x="4206245" y="4167037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935526" y="4114081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5526" y="4114081"/>
                <a:ext cx="135418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/>
          <p:nvPr/>
        </p:nvCxnSpPr>
        <p:spPr>
          <a:xfrm flipV="1">
            <a:off x="4136923" y="3187337"/>
            <a:ext cx="530871" cy="4628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082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</a:t>
            </a:r>
            <a:r>
              <a:rPr lang="en-US" sz="4800" dirty="0" smtClean="0">
                <a:latin typeface="+mj-lt"/>
              </a:rPr>
              <a:t>Statements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6496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while (z / x) { }</a:t>
            </a:r>
            <a:r>
              <a:rPr lang="en-US" sz="2800" dirty="0" smtClean="0">
                <a:latin typeface="+mj-lt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 smtClean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59136" y="2250270"/>
            <a:ext cx="595357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ond_label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endParaRPr 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= x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 = div t1, t2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compare t3,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branch_eq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end_label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ranch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cond_label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end_label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IR Language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Temporary variables (IR registers)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t</a:t>
            </a:r>
            <a:r>
              <a:rPr lang="en-US" sz="2800" dirty="0" smtClean="0">
                <a:latin typeface="+mj-lt"/>
              </a:rPr>
              <a:t>1, t2, … (unlimited)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Instructions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Assignments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t1 = c (assign constant value)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t</a:t>
            </a:r>
            <a:r>
              <a:rPr lang="en-US" sz="2800" dirty="0" smtClean="0">
                <a:latin typeface="+mj-lt"/>
              </a:rPr>
              <a:t>1 = x (read from memory x)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x</a:t>
            </a:r>
            <a:r>
              <a:rPr lang="en-US" sz="2800" dirty="0" smtClean="0">
                <a:latin typeface="+mj-lt"/>
              </a:rPr>
              <a:t> = t1 (write to memory x)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a</a:t>
            </a:r>
            <a:r>
              <a:rPr lang="en-US" sz="2800" dirty="0" smtClean="0">
                <a:latin typeface="+mj-lt"/>
              </a:rPr>
              <a:t>dd, sub, call, return, …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Labels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l</a:t>
            </a:r>
            <a:r>
              <a:rPr lang="en-US" sz="2800" dirty="0" smtClean="0">
                <a:latin typeface="+mj-lt"/>
              </a:rPr>
              <a:t>abel_1:</a:t>
            </a:r>
          </a:p>
        </p:txBody>
      </p:sp>
    </p:spTree>
    <p:extLst>
      <p:ext uri="{BB962C8B-B14F-4D97-AF65-F5344CB8AC3E}">
        <p14:creationId xmlns:p14="http://schemas.microsoft.com/office/powerpoint/2010/main" val="374125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Statements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b="1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blipFill>
                <a:blip r:embed="rId3"/>
                <a:stretch>
                  <a:fillRect l="-1202" t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4580712" y="2619124"/>
            <a:ext cx="47287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...</a:t>
            </a:r>
            <a:endParaRPr lang="en-US" sz="24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4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...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 = 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f(t1, t2, ...)</a:t>
            </a:r>
          </a:p>
        </p:txBody>
      </p:sp>
      <p:sp>
        <p:nvSpPr>
          <p:cNvPr id="35" name="Left Brace 34"/>
          <p:cNvSpPr/>
          <p:nvPr/>
        </p:nvSpPr>
        <p:spPr>
          <a:xfrm>
            <a:off x="4206245" y="2882531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906030" y="2820866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6030" y="2820866"/>
                <a:ext cx="135418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Left Brace 8"/>
          <p:cNvSpPr/>
          <p:nvPr/>
        </p:nvSpPr>
        <p:spPr>
          <a:xfrm>
            <a:off x="4206245" y="3609683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906030" y="3591558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6030" y="3591558"/>
                <a:ext cx="135418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60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</a:t>
            </a:r>
            <a:r>
              <a:rPr lang="en-US" sz="4800" dirty="0" smtClean="0">
                <a:latin typeface="+mj-lt"/>
              </a:rPr>
              <a:t>Statements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6496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</a:t>
            </a:r>
            <a:r>
              <a:rPr lang="en-US" sz="2800" b="1" dirty="0" err="1" smtClean="0">
                <a:solidFill>
                  <a:srgbClr val="0070C0"/>
                </a:solidFill>
                <a:latin typeface="+mj-lt"/>
              </a:rPr>
              <a:t>func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(2, x + 1)</a:t>
            </a:r>
            <a:r>
              <a:rPr lang="en-US" sz="2800" dirty="0" smtClean="0">
                <a:latin typeface="+mj-lt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 smtClean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59136" y="2390378"/>
            <a:ext cx="595357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2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= x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 = 1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add t2, t3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t5 = call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(t1, t4)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123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Statements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b="1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blipFill>
                <a:blip r:embed="rId3"/>
                <a:stretch>
                  <a:fillRect l="-1202" t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4580711" y="2619124"/>
            <a:ext cx="679767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...</a:t>
            </a:r>
            <a:endParaRPr lang="en-US" sz="24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4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...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 = 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virtual_call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t1.f(t2, t3, ...)</a:t>
            </a:r>
          </a:p>
        </p:txBody>
      </p:sp>
      <p:sp>
        <p:nvSpPr>
          <p:cNvPr id="35" name="Left Brace 34"/>
          <p:cNvSpPr/>
          <p:nvPr/>
        </p:nvSpPr>
        <p:spPr>
          <a:xfrm>
            <a:off x="4206245" y="2882531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906030" y="2820866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𝑜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6030" y="2820866"/>
                <a:ext cx="135418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Left Brace 8"/>
          <p:cNvSpPr/>
          <p:nvPr/>
        </p:nvSpPr>
        <p:spPr>
          <a:xfrm>
            <a:off x="4206245" y="3609683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906030" y="3591558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6030" y="3591558"/>
                <a:ext cx="135418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906030" y="4285217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6030" y="4285217"/>
                <a:ext cx="135418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Left Brace 16"/>
          <p:cNvSpPr/>
          <p:nvPr/>
        </p:nvSpPr>
        <p:spPr>
          <a:xfrm>
            <a:off x="4206245" y="4336835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7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</a:t>
            </a:r>
            <a:r>
              <a:rPr lang="en-US" sz="4800" dirty="0" smtClean="0">
                <a:latin typeface="+mj-lt"/>
              </a:rPr>
              <a:t>Statements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6496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</a:t>
            </a:r>
            <a:r>
              <a:rPr lang="en-US" sz="2800" b="1" dirty="0" err="1" smtClean="0">
                <a:solidFill>
                  <a:srgbClr val="0070C0"/>
                </a:solidFill>
                <a:latin typeface="+mj-lt"/>
              </a:rPr>
              <a:t>obj.bar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(2, x + 1)</a:t>
            </a:r>
            <a:r>
              <a:rPr lang="en-US" sz="2800" dirty="0" smtClean="0">
                <a:latin typeface="+mj-lt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 smtClean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59135" y="2390378"/>
            <a:ext cx="758994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=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endParaRPr 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 = 2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x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t5 = add t3, t4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t6 =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virtual_call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t1.func(t2, t5)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388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Statements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𝑟𝑒𝑡𝑢𝑟𝑛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b="1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blipFill>
                <a:blip r:embed="rId3"/>
                <a:stretch>
                  <a:fillRect l="-1202" t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4580712" y="2619124"/>
            <a:ext cx="47287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...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t1</a:t>
            </a:r>
          </a:p>
        </p:txBody>
      </p:sp>
      <p:sp>
        <p:nvSpPr>
          <p:cNvPr id="35" name="Left Brace 34"/>
          <p:cNvSpPr/>
          <p:nvPr/>
        </p:nvSpPr>
        <p:spPr>
          <a:xfrm>
            <a:off x="4206245" y="2882531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3001899" y="2828240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1899" y="2828240"/>
                <a:ext cx="135418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349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</a:t>
            </a:r>
            <a:r>
              <a:rPr lang="en-US" sz="4800" dirty="0" smtClean="0">
                <a:latin typeface="+mj-lt"/>
              </a:rPr>
              <a:t>Statements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6496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return w * 3</a:t>
            </a:r>
            <a:r>
              <a:rPr lang="en-US" sz="2800" dirty="0" smtClean="0">
                <a:latin typeface="+mj-lt"/>
              </a:rPr>
              <a:t>:</a:t>
            </a:r>
          </a:p>
          <a:p>
            <a:endParaRPr lang="en-US" sz="2800" b="1" dirty="0" smtClean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59135" y="2390378"/>
            <a:ext cx="758994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= w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 =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 =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t1, t2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eturn t3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746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6231474" y="1599132"/>
                <a:ext cx="4728755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</m:oMath>
                  </m:oMathPara>
                </a14:m>
                <a:endParaRPr lang="en-US" sz="2400" b="1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2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400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 = 42;</a:t>
                </a:r>
              </a:p>
              <a:p>
                <a:r>
                  <a:rPr lang="en-US" sz="2400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while (x &gt; 0) {</a:t>
                </a:r>
              </a:p>
              <a:p>
                <a:r>
                  <a:rPr lang="en-US" sz="2400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x = x – 1;</a:t>
                </a:r>
                <a:endParaRPr lang="en-US" sz="2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2400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}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400" b="1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1474" y="1599132"/>
                <a:ext cx="4728755" cy="2308324"/>
              </a:xfrm>
              <a:prstGeom prst="rect">
                <a:avLst/>
              </a:prstGeom>
              <a:blipFill>
                <a:blip r:embed="rId3"/>
                <a:stretch>
                  <a:fillRect l="-1031" b="-2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ounded Rectangle 7"/>
          <p:cNvSpPr/>
          <p:nvPr/>
        </p:nvSpPr>
        <p:spPr>
          <a:xfrm>
            <a:off x="1011115" y="1658435"/>
            <a:ext cx="3317537" cy="23227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42;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hile (x &gt; 0)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x - 1;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730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6231474" y="1599132"/>
                <a:ext cx="4728755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𝑐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</m:oMath>
                </a14:m>
                <a:r>
                  <a:rPr lang="en-US" sz="2400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 = 42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)</m:t>
                    </m:r>
                  </m:oMath>
                </a14:m>
                <a:endParaRPr lang="en-US" sz="2400" b="1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</m:oMath>
                  </m:oMathPara>
                </a14:m>
                <a:endParaRPr lang="en-US" sz="2400" b="1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2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lang="en-US" sz="2400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while (x &gt; 0) {</a:t>
                </a:r>
              </a:p>
              <a:p>
                <a:r>
                  <a:rPr lang="en-US" sz="2400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x = x – 1;</a:t>
                </a:r>
                <a:endParaRPr lang="en-US" sz="2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2400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}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400" b="1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1474" y="1599132"/>
                <a:ext cx="4728755" cy="2308324"/>
              </a:xfrm>
              <a:prstGeom prst="rect">
                <a:avLst/>
              </a:prstGeom>
              <a:blipFill>
                <a:blip r:embed="rId3"/>
                <a:stretch>
                  <a:fillRect l="-1031" t="-1847" b="-2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ounded Rectangle 7"/>
          <p:cNvSpPr/>
          <p:nvPr/>
        </p:nvSpPr>
        <p:spPr>
          <a:xfrm>
            <a:off x="1011115" y="1658435"/>
            <a:ext cx="3317537" cy="23227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42;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hile (x &gt; 0)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x - 1;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137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6231474" y="1599132"/>
                <a:ext cx="4728755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t1 = 42</a:t>
                </a:r>
              </a:p>
              <a:p>
                <a:r>
                  <a:rPr lang="en-US" sz="2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x = t1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</m:oMath>
                  </m:oMathPara>
                </a14:m>
                <a:endParaRPr lang="en-US" sz="2400" b="1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2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lang="en-US" sz="2400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while (x &gt; 0) {</a:t>
                </a:r>
              </a:p>
              <a:p>
                <a:r>
                  <a:rPr lang="en-US" sz="2400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x = x – 1;</a:t>
                </a:r>
                <a:endParaRPr lang="en-US" sz="2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2400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}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400" b="1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1474" y="1599132"/>
                <a:ext cx="4728755" cy="2677656"/>
              </a:xfrm>
              <a:prstGeom prst="rect">
                <a:avLst/>
              </a:prstGeom>
              <a:blipFill>
                <a:blip r:embed="rId3"/>
                <a:stretch>
                  <a:fillRect l="-1933" t="-1818" b="-15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ounded Rectangle 7"/>
          <p:cNvSpPr/>
          <p:nvPr/>
        </p:nvSpPr>
        <p:spPr>
          <a:xfrm>
            <a:off x="1011115" y="1658435"/>
            <a:ext cx="3317537" cy="23227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42;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hile (x &gt; 0)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x - 1;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45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</a:t>
            </a:r>
            <a:endParaRPr lang="en-US" sz="4800" dirty="0">
              <a:latin typeface="+mj-lt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011115" y="1658435"/>
            <a:ext cx="3317537" cy="23227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42;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hile (x &gt; 0)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x - 1;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6231474" y="1599132"/>
                <a:ext cx="4728755" cy="4154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t1 </a:t>
                </a:r>
                <a:r>
                  <a:rPr lang="en-US" sz="2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= 42</a:t>
                </a:r>
              </a:p>
              <a:p>
                <a:r>
                  <a:rPr lang="en-US" sz="2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x = t1</a:t>
                </a:r>
              </a:p>
              <a:p>
                <a:r>
                  <a:rPr lang="en-US" sz="2400" b="1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cond_label</a:t>
                </a:r>
                <a:r>
                  <a:rPr lang="en-US" sz="24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𝑇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𝑐</m:t>
                        </m:r>
                      </m:sub>
                    </m:sSub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</m:oMath>
                </a14:m>
                <a:r>
                  <a:rPr lang="en-US" sz="2400" b="1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 &gt; 0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)</m:t>
                    </m:r>
                  </m:oMath>
                </a14:m>
                <a:endParaRPr lang="en-US" sz="2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24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compare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𝑇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𝑟</m:t>
                        </m:r>
                      </m:sub>
                    </m:sSub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</m:oMath>
                </a14:m>
                <a:r>
                  <a:rPr lang="en-US" sz="2400" b="1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 &gt; 0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)</m:t>
                    </m:r>
                  </m:oMath>
                </a14:m>
                <a:r>
                  <a:rPr lang="en-US" sz="2400" b="1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 </a:t>
                </a:r>
                <a:r>
                  <a:rPr lang="en-US" sz="24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0</a:t>
                </a:r>
              </a:p>
              <a:p>
                <a:r>
                  <a:rPr lang="en-US" sz="2400" b="1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branch_eq</a:t>
                </a:r>
                <a:r>
                  <a:rPr lang="en-US" sz="24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end_label</a:t>
                </a:r>
                <a:endParaRPr lang="en-US" sz="2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𝑇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𝑐</m:t>
                        </m:r>
                      </m:sub>
                    </m:sSub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</m:oMath>
                </a14:m>
                <a:r>
                  <a:rPr lang="en-US" sz="2400" b="1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 = x – 1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)</m:t>
                    </m:r>
                  </m:oMath>
                </a14:m>
                <a:endParaRPr lang="en-US" sz="2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24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branch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cond_label</a:t>
                </a:r>
                <a:endParaRPr lang="en-US" sz="2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2400" b="1" dirty="0" err="1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end_label</a:t>
                </a:r>
                <a:r>
                  <a:rPr lang="en-US" sz="2400" b="1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:</a:t>
                </a:r>
                <a:endParaRPr lang="en-US" sz="2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lang="en-US" sz="2400" b="1" dirty="0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lang="en-US" sz="2400" b="1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1474" y="1599132"/>
                <a:ext cx="4728755" cy="4154984"/>
              </a:xfrm>
              <a:prstGeom prst="rect">
                <a:avLst/>
              </a:prstGeom>
              <a:blipFill>
                <a:blip r:embed="rId3"/>
                <a:stretch>
                  <a:fillRect l="-1933" t="-1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0182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IR Example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8" y="1909154"/>
            <a:ext cx="4639246" cy="23227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 = z + 1;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w;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20324" y="1499212"/>
            <a:ext cx="472875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= 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endParaRPr lang="en-US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 = add t1, t2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t3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t4 = 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t5 = 1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 = add t4, t5</a:t>
            </a: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t6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 = 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t7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Left Brace 2"/>
          <p:cNvSpPr/>
          <p:nvPr/>
        </p:nvSpPr>
        <p:spPr>
          <a:xfrm>
            <a:off x="5982259" y="1718188"/>
            <a:ext cx="420329" cy="11135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/>
          <p:cNvSpPr/>
          <p:nvPr/>
        </p:nvSpPr>
        <p:spPr>
          <a:xfrm>
            <a:off x="5982259" y="3181253"/>
            <a:ext cx="420329" cy="116952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/>
          <p:cNvSpPr/>
          <p:nvPr/>
        </p:nvSpPr>
        <p:spPr>
          <a:xfrm>
            <a:off x="5982259" y="4616762"/>
            <a:ext cx="420329" cy="464057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49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6231474" y="1075567"/>
                <a:ext cx="4728755" cy="49090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1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t1 = 42</a:t>
                </a:r>
              </a:p>
              <a:p>
                <a:r>
                  <a:rPr lang="en-US" sz="21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x = t1</a:t>
                </a:r>
              </a:p>
              <a:p>
                <a:r>
                  <a:rPr lang="en-US" sz="21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cond_label</a:t>
                </a:r>
                <a:r>
                  <a:rPr lang="en-US" sz="21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:</a:t>
                </a:r>
              </a:p>
              <a:p>
                <a:r>
                  <a:rPr lang="en-US" sz="21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t2 = </a:t>
                </a:r>
                <a:r>
                  <a:rPr lang="en-US" sz="21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x</a:t>
                </a:r>
              </a:p>
              <a:p>
                <a:r>
                  <a:rPr lang="en-US" sz="21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</a:t>
                </a:r>
                <a:r>
                  <a:rPr lang="en-US" sz="21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 = 0</a:t>
                </a:r>
              </a:p>
              <a:p>
                <a:r>
                  <a:rPr lang="en-US" sz="21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</a:t>
                </a:r>
                <a:r>
                  <a:rPr lang="en-US" sz="21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 = 0</a:t>
                </a:r>
              </a:p>
              <a:p>
                <a:r>
                  <a:rPr lang="en-US" sz="21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</a:t>
                </a:r>
                <a:r>
                  <a:rPr lang="en-US" sz="21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ompare t2, t3</a:t>
                </a:r>
              </a:p>
              <a:p>
                <a:r>
                  <a:rPr lang="en-US" sz="21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</a:t>
                </a:r>
                <a:r>
                  <a:rPr lang="en-US" sz="2100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ranch_gt</a:t>
                </a:r>
                <a:r>
                  <a:rPr lang="en-US" sz="21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100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cmp_label</a:t>
                </a:r>
                <a:r>
                  <a:rPr lang="en-US" sz="21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:</a:t>
                </a:r>
              </a:p>
              <a:p>
                <a:r>
                  <a:rPr lang="en-US" sz="21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</a:t>
                </a:r>
                <a:r>
                  <a:rPr lang="en-US" sz="21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 = 1</a:t>
                </a:r>
              </a:p>
              <a:p>
                <a:r>
                  <a:rPr lang="en-US" sz="2100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cmp_label</a:t>
                </a:r>
                <a:r>
                  <a:rPr lang="en-US" sz="21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:</a:t>
                </a:r>
                <a:endParaRPr lang="en-US" sz="21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21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compare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sz="21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𝑇</m:t>
                        </m:r>
                      </m:e>
                      <m:sub>
                        <m:r>
                          <a:rPr lang="en-US" sz="21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𝑟</m:t>
                        </m:r>
                      </m:sub>
                    </m:sSub>
                    <m:r>
                      <a:rPr lang="en-US" sz="2100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</m:oMath>
                </a14:m>
                <a:r>
                  <a:rPr lang="en-US" sz="2100" b="1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 &gt; 0</a:t>
                </a:r>
                <a14:m>
                  <m:oMath xmlns:m="http://schemas.openxmlformats.org/officeDocument/2006/math">
                    <m:r>
                      <a:rPr lang="en-US" sz="2100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)</m:t>
                    </m:r>
                  </m:oMath>
                </a14:m>
                <a:r>
                  <a:rPr lang="en-US" sz="21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</a:t>
                </a:r>
                <a:r>
                  <a:rPr lang="en-US" sz="21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</a:t>
                </a:r>
                <a:endParaRPr lang="en-US" sz="21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2100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branch_eq</a:t>
                </a:r>
                <a:r>
                  <a:rPr lang="en-US" sz="21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100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end_label</a:t>
                </a:r>
                <a:endParaRPr lang="en-US" sz="21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10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sz="21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𝑇</m:t>
                        </m:r>
                      </m:e>
                      <m:sub>
                        <m:r>
                          <a:rPr lang="en-US" sz="21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𝑐</m:t>
                        </m:r>
                      </m:sub>
                    </m:sSub>
                    <m:r>
                      <a:rPr lang="en-US" sz="2100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</m:oMath>
                </a14:m>
                <a:r>
                  <a:rPr lang="en-US" sz="2100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 = x – 1</a:t>
                </a:r>
                <a14:m>
                  <m:oMath xmlns:m="http://schemas.openxmlformats.org/officeDocument/2006/math">
                    <m:r>
                      <a:rPr lang="en-US" sz="2100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)</m:t>
                    </m:r>
                  </m:oMath>
                </a14:m>
                <a:endParaRPr lang="en-US" sz="21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21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branch </a:t>
                </a:r>
                <a:r>
                  <a:rPr lang="en-US" sz="21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cond_label</a:t>
                </a:r>
                <a:endParaRPr lang="en-US" sz="21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2100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end_label</a:t>
                </a:r>
                <a:r>
                  <a:rPr lang="en-US" sz="21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:</a:t>
                </a:r>
                <a:endParaRPr lang="en-US" sz="21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1474" y="1075567"/>
                <a:ext cx="4728755" cy="4909036"/>
              </a:xfrm>
              <a:prstGeom prst="rect">
                <a:avLst/>
              </a:prstGeom>
              <a:blipFill>
                <a:blip r:embed="rId3"/>
                <a:stretch>
                  <a:fillRect l="-1546" t="-744" b="-21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ounded Rectangle 7"/>
          <p:cNvSpPr/>
          <p:nvPr/>
        </p:nvSpPr>
        <p:spPr>
          <a:xfrm>
            <a:off x="1011115" y="1658435"/>
            <a:ext cx="3317537" cy="23227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42;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hile (x &gt; 0)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x - 1;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258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6231474" y="1075567"/>
                <a:ext cx="4728755" cy="49244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1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t1 = 42</a:t>
                </a:r>
              </a:p>
              <a:p>
                <a:r>
                  <a:rPr lang="en-US" sz="21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x = t1</a:t>
                </a:r>
              </a:p>
              <a:p>
                <a:r>
                  <a:rPr lang="en-US" sz="21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cond_label</a:t>
                </a:r>
                <a:r>
                  <a:rPr lang="en-US" sz="21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:</a:t>
                </a:r>
              </a:p>
              <a:p>
                <a:r>
                  <a:rPr lang="en-US" sz="21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t2 = </a:t>
                </a:r>
                <a:r>
                  <a:rPr lang="en-US" sz="21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x</a:t>
                </a:r>
              </a:p>
              <a:p>
                <a:r>
                  <a:rPr lang="en-US" sz="21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</a:t>
                </a:r>
                <a:r>
                  <a:rPr lang="en-US" sz="21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 = 0</a:t>
                </a:r>
              </a:p>
              <a:p>
                <a:r>
                  <a:rPr lang="en-US" sz="21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</a:t>
                </a:r>
                <a:r>
                  <a:rPr lang="en-US" sz="21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 = 0</a:t>
                </a:r>
              </a:p>
              <a:p>
                <a:r>
                  <a:rPr lang="en-US" sz="21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</a:t>
                </a:r>
                <a:r>
                  <a:rPr lang="en-US" sz="21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ompare t2, t3</a:t>
                </a:r>
              </a:p>
              <a:p>
                <a:r>
                  <a:rPr lang="en-US" sz="21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</a:t>
                </a:r>
                <a:r>
                  <a:rPr lang="en-US" sz="2100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ranch_gt</a:t>
                </a:r>
                <a:r>
                  <a:rPr lang="en-US" sz="21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100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cmp_label</a:t>
                </a:r>
                <a:r>
                  <a:rPr lang="en-US" sz="21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:</a:t>
                </a:r>
              </a:p>
              <a:p>
                <a:r>
                  <a:rPr lang="en-US" sz="21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</a:t>
                </a:r>
                <a:r>
                  <a:rPr lang="en-US" sz="21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 = 1</a:t>
                </a:r>
              </a:p>
              <a:p>
                <a:r>
                  <a:rPr lang="en-US" sz="2100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cmp_label</a:t>
                </a:r>
                <a:r>
                  <a:rPr lang="en-US" sz="21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:</a:t>
                </a:r>
                <a:endParaRPr lang="en-US" sz="21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21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compare </a:t>
                </a:r>
                <a:r>
                  <a:rPr lang="en-US" sz="21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t4, </a:t>
                </a:r>
                <a:r>
                  <a:rPr lang="en-US" sz="21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</a:t>
                </a:r>
              </a:p>
              <a:p>
                <a:r>
                  <a:rPr lang="en-US" sz="2100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branch_eq</a:t>
                </a:r>
                <a:r>
                  <a:rPr lang="en-US" sz="21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100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end_label</a:t>
                </a:r>
                <a:endParaRPr lang="en-US" sz="21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1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sz="21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𝑇</m:t>
                        </m:r>
                      </m:e>
                      <m:sub>
                        <m:r>
                          <a:rPr lang="en-US" sz="21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𝑐</m:t>
                        </m:r>
                      </m:sub>
                    </m:sSub>
                    <m:r>
                      <a:rPr lang="en-US" sz="2100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</m:oMath>
                </a14:m>
                <a:r>
                  <a:rPr lang="en-US" sz="2100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 = x – 1</a:t>
                </a:r>
                <a14:m>
                  <m:oMath xmlns:m="http://schemas.openxmlformats.org/officeDocument/2006/math">
                    <m:r>
                      <a:rPr lang="en-US" sz="2100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)</m:t>
                    </m:r>
                  </m:oMath>
                </a14:m>
                <a:endParaRPr lang="en-US" sz="21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21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branch </a:t>
                </a:r>
                <a:r>
                  <a:rPr lang="en-US" sz="21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cond_label</a:t>
                </a:r>
                <a:endParaRPr lang="en-US" sz="21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2100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end_label</a:t>
                </a:r>
                <a:r>
                  <a:rPr lang="en-US" sz="21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:</a:t>
                </a:r>
                <a:endParaRPr lang="en-US" sz="21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1474" y="1075567"/>
                <a:ext cx="4728755" cy="4924425"/>
              </a:xfrm>
              <a:prstGeom prst="rect">
                <a:avLst/>
              </a:prstGeom>
              <a:blipFill>
                <a:blip r:embed="rId3"/>
                <a:stretch>
                  <a:fillRect l="-1546" t="-743" b="-18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ounded Rectangle 7"/>
          <p:cNvSpPr/>
          <p:nvPr/>
        </p:nvSpPr>
        <p:spPr>
          <a:xfrm>
            <a:off x="1011115" y="1658435"/>
            <a:ext cx="3317537" cy="23227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42;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hile (x &gt; 0)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x - 1;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485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</a:t>
            </a:r>
            <a:endParaRPr lang="en-US" sz="48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31474" y="603622"/>
            <a:ext cx="472875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42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t1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cond_label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t2 =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 = 0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 = 0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ompare t2, t3</a:t>
            </a: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ranch_gt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cmp_label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 = 1</a:t>
            </a:r>
          </a:p>
          <a:p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cmp_label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compare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t4,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branch_eq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end_label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t5 = x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t6 = 1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t7 = sub t5, t6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t7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branch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cond_label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end_label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011115" y="1658435"/>
            <a:ext cx="3317537" cy="23227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42;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hile (x &gt; 0)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x - 1;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433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Implementation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64966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Classes for IR Instructions</a:t>
            </a:r>
            <a:endParaRPr lang="en-US" sz="2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AST Visitor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Define visitor for each node type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Should return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List of generated instructions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Result register (for expressions)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48748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Alternative Representation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649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z = x + 42</a:t>
            </a:r>
            <a:r>
              <a:rPr lang="en-US" sz="2800" dirty="0" smtClean="0">
                <a:latin typeface="+mj-lt"/>
              </a:rPr>
              <a:t> the generated code is: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240441" y="2638894"/>
            <a:ext cx="47287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= 42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 = add t1, t2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t3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34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Alternative Representation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6496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We can take a more low level approach:</a:t>
            </a:r>
          </a:p>
          <a:p>
            <a:r>
              <a:rPr lang="en-US" sz="2800" dirty="0" smtClean="0">
                <a:latin typeface="+mj-lt"/>
              </a:rPr>
              <a:t>(assuming that x is first parameter and z first local variable)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240441" y="2638894"/>
            <a:ext cx="47287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= add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8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 = 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t1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42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t4 = add t2, t3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 = sub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tore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t5, t3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94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Expressions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649662" cy="32475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For leaf node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Generate code, and store in a new register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For Internal nodes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Process first child, store result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𝑙𝑒𝑓𝑡</m:t>
                        </m:r>
                      </m:sub>
                    </m:sSub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latin typeface="+mj-lt"/>
                  </a:rPr>
                  <a:t>Process </a:t>
                </a:r>
                <a:r>
                  <a:rPr lang="en-US" sz="2800" dirty="0" smtClean="0">
                    <a:latin typeface="+mj-lt"/>
                  </a:rPr>
                  <a:t>second </a:t>
                </a:r>
                <a:r>
                  <a:rPr lang="en-US" sz="2800" dirty="0">
                    <a:latin typeface="+mj-lt"/>
                  </a:rPr>
                  <a:t>child, store result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𝑟𝑖𝑔h𝑡</m:t>
                        </m:r>
                      </m:sub>
                    </m:sSub>
                  </m:oMath>
                </a14:m>
                <a:endParaRPr lang="en-US" sz="280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Apply node operation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𝑙𝑒𝑓𝑡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𝑟𝑖𝑔h𝑡</m:t>
                        </m:r>
                      </m:sub>
                    </m:sSub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Store the result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𝑟𝑒𝑠𝑢𝑙𝑡</m:t>
                        </m:r>
                      </m:sub>
                    </m:sSub>
                  </m:oMath>
                </a14:m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649662" cy="3247556"/>
              </a:xfrm>
              <a:prstGeom prst="rect">
                <a:avLst/>
              </a:prstGeom>
              <a:blipFill>
                <a:blip r:embed="rId3"/>
                <a:stretch>
                  <a:fillRect l="-1030" t="-1876" b="-3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5888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Expressions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6496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For an AST node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we define: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latin typeface="+mj-lt"/>
                  </a:rPr>
                  <a:t>The </a:t>
                </a:r>
                <a:r>
                  <a:rPr lang="en-US" sz="2800" dirty="0" smtClean="0">
                    <a:latin typeface="+mj-lt"/>
                  </a:rPr>
                  <a:t>generated instructions (code)</a:t>
                </a:r>
                <a:endParaRPr lang="en-US" sz="2800" i="1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The register holding the result of the computation</a:t>
                </a:r>
                <a:endParaRPr lang="en-US" sz="2800" i="1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649662" cy="2677656"/>
              </a:xfrm>
              <a:prstGeom prst="rect">
                <a:avLst/>
              </a:prstGeom>
              <a:blipFill>
                <a:blip r:embed="rId3"/>
                <a:stretch>
                  <a:fillRect l="-1202" t="-2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130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Expressions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649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x + 42</a:t>
            </a:r>
            <a:r>
              <a:rPr lang="en-US" sz="2800" dirty="0" smtClean="0">
                <a:latin typeface="+mj-lt"/>
              </a:rPr>
              <a:t>:</a:t>
            </a:r>
          </a:p>
        </p:txBody>
      </p:sp>
      <p:sp>
        <p:nvSpPr>
          <p:cNvPr id="6" name="Oval 5"/>
          <p:cNvSpPr/>
          <p:nvPr/>
        </p:nvSpPr>
        <p:spPr>
          <a:xfrm>
            <a:off x="3673132" y="2328770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294441" y="3477624"/>
            <a:ext cx="1332807" cy="955191"/>
          </a:xfrm>
          <a:prstGeom prst="ellipse">
            <a:avLst/>
          </a:prstGeom>
          <a:solidFill>
            <a:srgbClr val="FFC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x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025009" y="3511547"/>
            <a:ext cx="1152761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42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9" name="Straight Arrow Connector 8"/>
          <p:cNvCxnSpPr>
            <a:stCxn id="6" idx="5"/>
            <a:endCxn id="8" idx="0"/>
          </p:cNvCxnSpPr>
          <p:nvPr/>
        </p:nvCxnSpPr>
        <p:spPr>
          <a:xfrm>
            <a:off x="4670777" y="3002829"/>
            <a:ext cx="930613" cy="5087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3"/>
            <a:endCxn id="7" idx="0"/>
          </p:cNvCxnSpPr>
          <p:nvPr/>
        </p:nvCxnSpPr>
        <p:spPr>
          <a:xfrm flipH="1">
            <a:off x="2960845" y="3002829"/>
            <a:ext cx="883456" cy="4747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932022" y="2697887"/>
            <a:ext cx="4728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661090" y="4466738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318718" y="4466738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986108" y="3084181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9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Expressions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649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x + 42</a:t>
            </a:r>
            <a:r>
              <a:rPr lang="en-US" sz="2800" dirty="0" smtClean="0">
                <a:latin typeface="+mj-lt"/>
              </a:rPr>
              <a:t>:</a:t>
            </a:r>
          </a:p>
        </p:txBody>
      </p:sp>
      <p:sp>
        <p:nvSpPr>
          <p:cNvPr id="6" name="Oval 5"/>
          <p:cNvSpPr/>
          <p:nvPr/>
        </p:nvSpPr>
        <p:spPr>
          <a:xfrm>
            <a:off x="3673132" y="2328770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294441" y="347762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x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025009" y="3511547"/>
            <a:ext cx="1152761" cy="955191"/>
          </a:xfrm>
          <a:prstGeom prst="ellipse">
            <a:avLst/>
          </a:prstGeom>
          <a:solidFill>
            <a:srgbClr val="FFC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42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9" name="Straight Arrow Connector 8"/>
          <p:cNvCxnSpPr>
            <a:stCxn id="6" idx="5"/>
            <a:endCxn id="8" idx="0"/>
          </p:cNvCxnSpPr>
          <p:nvPr/>
        </p:nvCxnSpPr>
        <p:spPr>
          <a:xfrm>
            <a:off x="4670777" y="3002829"/>
            <a:ext cx="930613" cy="5087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3"/>
            <a:endCxn id="7" idx="0"/>
          </p:cNvCxnSpPr>
          <p:nvPr/>
        </p:nvCxnSpPr>
        <p:spPr>
          <a:xfrm flipH="1">
            <a:off x="2960845" y="3002829"/>
            <a:ext cx="883456" cy="4747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932022" y="2697887"/>
            <a:ext cx="47287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= 42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661090" y="4466738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318718" y="4466738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986108" y="3084181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79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Expressions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649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x + 42</a:t>
            </a:r>
            <a:r>
              <a:rPr lang="en-US" sz="2800" dirty="0" smtClean="0">
                <a:latin typeface="+mj-lt"/>
              </a:rPr>
              <a:t>:</a:t>
            </a:r>
          </a:p>
        </p:txBody>
      </p:sp>
      <p:sp>
        <p:nvSpPr>
          <p:cNvPr id="6" name="Oval 5"/>
          <p:cNvSpPr/>
          <p:nvPr/>
        </p:nvSpPr>
        <p:spPr>
          <a:xfrm>
            <a:off x="3673132" y="2328770"/>
            <a:ext cx="1168814" cy="789709"/>
          </a:xfrm>
          <a:prstGeom prst="ellipse">
            <a:avLst/>
          </a:prstGeom>
          <a:solidFill>
            <a:srgbClr val="FFC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294441" y="347762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x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025009" y="3511547"/>
            <a:ext cx="1152761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42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9" name="Straight Arrow Connector 8"/>
          <p:cNvCxnSpPr>
            <a:stCxn id="6" idx="5"/>
            <a:endCxn id="8" idx="0"/>
          </p:cNvCxnSpPr>
          <p:nvPr/>
        </p:nvCxnSpPr>
        <p:spPr>
          <a:xfrm>
            <a:off x="4670777" y="3002829"/>
            <a:ext cx="930613" cy="5087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3"/>
            <a:endCxn id="7" idx="0"/>
          </p:cNvCxnSpPr>
          <p:nvPr/>
        </p:nvCxnSpPr>
        <p:spPr>
          <a:xfrm flipH="1">
            <a:off x="2960845" y="3002829"/>
            <a:ext cx="883456" cy="4747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932022" y="2697887"/>
            <a:ext cx="47287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= 42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 = add t1, t2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661090" y="4466738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318718" y="4466738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986108" y="3084181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1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9864</TotalTime>
  <Words>1401</Words>
  <Application>Microsoft Office PowerPoint</Application>
  <PresentationFormat>Widescreen</PresentationFormat>
  <Paragraphs>597</Paragraphs>
  <Slides>45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Calibri</vt:lpstr>
      <vt:lpstr>Calibri Light</vt:lpstr>
      <vt:lpstr>Cambria Math</vt:lpstr>
      <vt:lpstr>Courier New</vt:lpstr>
      <vt:lpstr>Retrospect</vt:lpstr>
      <vt:lpstr>Intermediate Representation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Compilation</dc:title>
  <dc:creator>PP</dc:creator>
  <cp:lastModifiedBy>PP</cp:lastModifiedBy>
  <cp:revision>978</cp:revision>
  <dcterms:created xsi:type="dcterms:W3CDTF">2019-10-24T09:01:20Z</dcterms:created>
  <dcterms:modified xsi:type="dcterms:W3CDTF">2021-09-15T04:32:14Z</dcterms:modified>
</cp:coreProperties>
</file>