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29"/>
  </p:notesMasterIdLst>
  <p:sldIdLst>
    <p:sldId id="417" r:id="rId2"/>
    <p:sldId id="574" r:id="rId3"/>
    <p:sldId id="604" r:id="rId4"/>
    <p:sldId id="552" r:id="rId5"/>
    <p:sldId id="583" r:id="rId6"/>
    <p:sldId id="599" r:id="rId7"/>
    <p:sldId id="584" r:id="rId8"/>
    <p:sldId id="586" r:id="rId9"/>
    <p:sldId id="585" r:id="rId10"/>
    <p:sldId id="587" r:id="rId11"/>
    <p:sldId id="589" r:id="rId12"/>
    <p:sldId id="590" r:id="rId13"/>
    <p:sldId id="591" r:id="rId14"/>
    <p:sldId id="592" r:id="rId15"/>
    <p:sldId id="593" r:id="rId16"/>
    <p:sldId id="594" r:id="rId17"/>
    <p:sldId id="595" r:id="rId18"/>
    <p:sldId id="605" r:id="rId19"/>
    <p:sldId id="596" r:id="rId20"/>
    <p:sldId id="597" r:id="rId21"/>
    <p:sldId id="598" r:id="rId22"/>
    <p:sldId id="603" r:id="rId23"/>
    <p:sldId id="601" r:id="rId24"/>
    <p:sldId id="602" r:id="rId25"/>
    <p:sldId id="600" r:id="rId26"/>
    <p:sldId id="606" r:id="rId27"/>
    <p:sldId id="60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1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59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32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20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8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48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18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98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64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66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55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03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39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50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0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14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50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88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9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5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06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27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Intermediate</a:t>
            </a:r>
            <a:br>
              <a:rPr lang="en-US" sz="9600" dirty="0" smtClean="0"/>
            </a:br>
            <a:r>
              <a:rPr lang="en-US" sz="9600" dirty="0" smtClean="0"/>
              <a:t>Representation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47287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t1, t3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68085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082150" y="3030579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57115" y="5195366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47287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t1, t3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68085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082150" y="3030579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57115" y="5195366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3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580712" y="2227240"/>
            <a:ext cx="55440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t2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/>
          <p:cNvSpPr/>
          <p:nvPr/>
        </p:nvSpPr>
        <p:spPr>
          <a:xfrm>
            <a:off x="4210601" y="385494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747033" y="381750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817509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747033" y="452497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4524971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3992007" y="3030582"/>
            <a:ext cx="675787" cy="299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04187" y="4345997"/>
            <a:ext cx="663607" cy="357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80712" y="2227240"/>
            <a:ext cx="55440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f</a:t>
            </a:r>
          </a:p>
        </p:txBody>
      </p:sp>
      <p:sp>
        <p:nvSpPr>
          <p:cNvPr id="7" name="Left Brace 6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747033" y="324157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24157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3974690" y="3104320"/>
            <a:ext cx="670981" cy="2951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1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Basic Block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4725913" y="2438280"/>
                <a:ext cx="13541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…</a:t>
                </a:r>
                <a:endParaRPr lang="en-US" sz="2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913" y="2438280"/>
                <a:ext cx="1354184" cy="1815882"/>
              </a:xfrm>
              <a:prstGeom prst="rect">
                <a:avLst/>
              </a:prstGeom>
              <a:blipFill>
                <a:blip r:embed="rId4"/>
                <a:stretch>
                  <a:fillRect l="-9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47287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t1, 0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993435" y="251473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2514733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2993435" y="341733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3417337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20188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993435" y="4148925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4148925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180119" y="3030580"/>
            <a:ext cx="487675" cy="44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087896"/>
            <a:ext cx="47287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t1, 0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ranch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360008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979777" y="230571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2305717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2979777" y="327672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3276723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80998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979777" y="3764404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3764404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206245" y="2891236"/>
            <a:ext cx="461549" cy="471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4206245" y="527737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979777" y="523179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5231791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087896"/>
            <a:ext cx="47287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t1, 0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ranch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7344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935526" y="267281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2672818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2935526" y="353061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353061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4167037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935526" y="411408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4114081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136923" y="3187337"/>
            <a:ext cx="530871" cy="462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8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f(t1, t2, ...)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1" y="2619124"/>
            <a:ext cx="67976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virtual_call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t1.f(t2, t3, ...)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906030" y="428521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4285217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/>
          <p:cNvSpPr/>
          <p:nvPr/>
        </p:nvSpPr>
        <p:spPr>
          <a:xfrm>
            <a:off x="4206245" y="4336835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Intermediate Representation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Allows </a:t>
            </a:r>
            <a:r>
              <a:rPr lang="en-US" sz="2800" b="1" dirty="0" smtClean="0">
                <a:latin typeface="+mj-lt"/>
              </a:rPr>
              <a:t>language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b="1" dirty="0" smtClean="0">
                <a:latin typeface="+mj-lt"/>
              </a:rPr>
              <a:t>machine</a:t>
            </a:r>
            <a:r>
              <a:rPr lang="en-US" sz="2800" dirty="0" smtClean="0">
                <a:latin typeface="+mj-lt"/>
              </a:rPr>
              <a:t> independent optimizations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Translated from the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Translated to machine code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001899" y="282824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899" y="2828240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4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231474" y="1599132"/>
                <a:ext cx="472875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x = 42;</a:t>
                </a:r>
              </a:p>
              <a:p>
                <a:pPr/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while (x &gt; 0) {</a:t>
                </a:r>
              </a:p>
              <a:p>
                <a:pPr/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x = x – 1;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}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74" y="1599132"/>
                <a:ext cx="4728755" cy="2308324"/>
              </a:xfrm>
              <a:prstGeom prst="rect">
                <a:avLst/>
              </a:prstGeom>
              <a:blipFill>
                <a:blip r:embed="rId3"/>
                <a:stretch>
                  <a:fillRect l="-1031" b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1011115" y="1658435"/>
            <a:ext cx="3317537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3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231474" y="1599132"/>
                <a:ext cx="472875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</m:oMath>
                </a14:m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= 42)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while (x &gt; 0) {</a:t>
                </a:r>
              </a:p>
              <a:p>
                <a:pPr/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x = x – 1;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}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74" y="1599132"/>
                <a:ext cx="4728755" cy="2308324"/>
              </a:xfrm>
              <a:prstGeom prst="rect">
                <a:avLst/>
              </a:prstGeom>
              <a:blipFill>
                <a:blip r:embed="rId3"/>
                <a:stretch>
                  <a:fillRect l="-1031" t="-1847" b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1011115" y="1658435"/>
            <a:ext cx="3317537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3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231474" y="1599132"/>
                <a:ext cx="472875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t1 = 42</a:t>
                </a:r>
              </a:p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= t1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while (x &gt; 0) {</a:t>
                </a:r>
              </a:p>
              <a:p>
                <a:pPr/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x = x – 1;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}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74" y="1599132"/>
                <a:ext cx="4728755" cy="2677656"/>
              </a:xfrm>
              <a:prstGeom prst="rect">
                <a:avLst/>
              </a:prstGeom>
              <a:blipFill>
                <a:blip r:embed="rId3"/>
                <a:stretch>
                  <a:fillRect l="-1933" t="-1818" b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1011115" y="1658435"/>
            <a:ext cx="3317537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4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231474" y="1599132"/>
                <a:ext cx="4728755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t1 = 42</a:t>
                </a:r>
              </a:p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= t1</a:t>
                </a:r>
              </a:p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cond_label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t2 = x</a:t>
                </a:r>
              </a:p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compare t2, 0</a:t>
                </a:r>
              </a:p>
              <a:p>
                <a:r>
                  <a:rPr lang="en-US" sz="2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branch_le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end_label</a:t>
                </a:r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</m:oMath>
                </a14:m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= x – 1</a:t>
                </a:r>
                <a:r>
                  <a:rPr lang="en-US" sz="2400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branch </a:t>
                </a:r>
                <a:r>
                  <a:rPr lang="en-US" sz="2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cond_label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end_label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74" y="1599132"/>
                <a:ext cx="4728755" cy="3785652"/>
              </a:xfrm>
              <a:prstGeom prst="rect">
                <a:avLst/>
              </a:prstGeom>
              <a:blipFill>
                <a:blip r:embed="rId3"/>
                <a:stretch>
                  <a:fillRect l="-1933" t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1011115" y="1658435"/>
            <a:ext cx="3317537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0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1474" y="1599132"/>
            <a:ext cx="47287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t1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ompare t2, 0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branch_le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= x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1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t6 = sub t4, t5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t6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ranch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nd_label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11115" y="1658435"/>
            <a:ext cx="3317537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6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Alternative Representation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z = x + 42</a:t>
            </a:r>
            <a:r>
              <a:rPr lang="en-US" sz="2800" dirty="0" smtClean="0">
                <a:latin typeface="+mj-lt"/>
              </a:rPr>
              <a:t> the generated code is: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40441" y="2638894"/>
            <a:ext cx="4728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42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t2z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Alternative Representation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can take a more low level approach:</a:t>
            </a:r>
          </a:p>
          <a:p>
            <a:r>
              <a:rPr lang="en-US" sz="2800" dirty="0" smtClean="0">
                <a:latin typeface="+mj-lt"/>
              </a:rPr>
              <a:t>(assuming that x is first parameter and z first local variable)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40441" y="2638894"/>
            <a:ext cx="4728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load 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+ 8)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42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tore 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4), 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94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Temporary variables (IR registers)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1, t2, … (u</a:t>
            </a:r>
            <a:r>
              <a:rPr lang="en-US" sz="2800" dirty="0" smtClean="0">
                <a:latin typeface="+mj-lt"/>
              </a:rPr>
              <a:t>nlimited)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t1 = c (assign constant value)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1 = x (read from memory x)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 = t1 (write to memory 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dd, sub, call, return, 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l</a:t>
            </a:r>
            <a:r>
              <a:rPr lang="en-US" sz="2800" dirty="0" smtClean="0">
                <a:latin typeface="+mj-lt"/>
              </a:rPr>
              <a:t>abel_1: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12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Example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639246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z + 1;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w;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0324" y="1499212"/>
            <a:ext cx="47287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1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= add t4, t5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t6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t7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TODO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leaf node: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</a:t>
                </a:r>
                <a:r>
                  <a:rPr lang="en-US" sz="2800" dirty="0" smtClean="0">
                    <a:latin typeface="+mj-lt"/>
                  </a:rPr>
                  <a:t>r internal node: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3970318"/>
              </a:xfrm>
              <a:prstGeom prst="rect">
                <a:avLst/>
              </a:prstGeom>
              <a:blipFill>
                <a:blip r:embed="rId3"/>
                <a:stretch>
                  <a:fillRect l="-1030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8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an AST node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we define: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</a:t>
                </a:r>
                <a:r>
                  <a:rPr lang="en-US" sz="2800" dirty="0" smtClean="0"/>
                  <a:t>generated instructions (code)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The register holding the result of the computation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2677656"/>
              </a:xfrm>
              <a:prstGeom prst="rect">
                <a:avLst/>
              </a:prstGeom>
              <a:blipFill>
                <a:blip r:embed="rId3"/>
                <a:stretch>
                  <a:fillRect l="-1202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3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42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8718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6108" y="3084181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add t3, 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28320" y="2872644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𝑜𝑝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514627"/>
            <a:ext cx="47287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180119" y="285641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712725" y="279474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5" y="279474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2712725" y="380058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5" y="3800586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3979822" y="3376402"/>
            <a:ext cx="600890" cy="523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1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9563</TotalTime>
  <Words>729</Words>
  <Application>Microsoft Office PowerPoint</Application>
  <PresentationFormat>Widescreen</PresentationFormat>
  <Paragraphs>323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Retrospect</vt:lpstr>
      <vt:lpstr>Intermediate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937</cp:revision>
  <dcterms:created xsi:type="dcterms:W3CDTF">2019-10-24T09:01:20Z</dcterms:created>
  <dcterms:modified xsi:type="dcterms:W3CDTF">2019-12-29T18:54:34Z</dcterms:modified>
</cp:coreProperties>
</file>