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7" r:id="rId1"/>
  </p:sldMasterIdLst>
  <p:notesMasterIdLst>
    <p:notesMasterId r:id="rId136"/>
  </p:notesMasterIdLst>
  <p:sldIdLst>
    <p:sldId id="256" r:id="rId2"/>
    <p:sldId id="260" r:id="rId3"/>
    <p:sldId id="346" r:id="rId4"/>
    <p:sldId id="336" r:id="rId5"/>
    <p:sldId id="257" r:id="rId6"/>
    <p:sldId id="258" r:id="rId7"/>
    <p:sldId id="259" r:id="rId8"/>
    <p:sldId id="261" r:id="rId9"/>
    <p:sldId id="263" r:id="rId10"/>
    <p:sldId id="265" r:id="rId11"/>
    <p:sldId id="347" r:id="rId12"/>
    <p:sldId id="348" r:id="rId13"/>
    <p:sldId id="349" r:id="rId14"/>
    <p:sldId id="350" r:id="rId15"/>
    <p:sldId id="426" r:id="rId16"/>
    <p:sldId id="362" r:id="rId17"/>
    <p:sldId id="363" r:id="rId18"/>
    <p:sldId id="351" r:id="rId19"/>
    <p:sldId id="352" r:id="rId20"/>
    <p:sldId id="423" r:id="rId21"/>
    <p:sldId id="424" r:id="rId22"/>
    <p:sldId id="364" r:id="rId23"/>
    <p:sldId id="365" r:id="rId24"/>
    <p:sldId id="427" r:id="rId25"/>
    <p:sldId id="428" r:id="rId26"/>
    <p:sldId id="272" r:id="rId27"/>
    <p:sldId id="273" r:id="rId28"/>
    <p:sldId id="270" r:id="rId29"/>
    <p:sldId id="271" r:id="rId30"/>
    <p:sldId id="292" r:id="rId31"/>
    <p:sldId id="293" r:id="rId32"/>
    <p:sldId id="279" r:id="rId33"/>
    <p:sldId id="280" r:id="rId34"/>
    <p:sldId id="281" r:id="rId35"/>
    <p:sldId id="282" r:id="rId36"/>
    <p:sldId id="366" r:id="rId37"/>
    <p:sldId id="367" r:id="rId38"/>
    <p:sldId id="429" r:id="rId39"/>
    <p:sldId id="430" r:id="rId40"/>
    <p:sldId id="285" r:id="rId41"/>
    <p:sldId id="286" r:id="rId42"/>
    <p:sldId id="290" r:id="rId43"/>
    <p:sldId id="291" r:id="rId44"/>
    <p:sldId id="360" r:id="rId45"/>
    <p:sldId id="361" r:id="rId46"/>
    <p:sldId id="370" r:id="rId47"/>
    <p:sldId id="371" r:id="rId48"/>
    <p:sldId id="372" r:id="rId49"/>
    <p:sldId id="373" r:id="rId50"/>
    <p:sldId id="374" r:id="rId51"/>
    <p:sldId id="375" r:id="rId52"/>
    <p:sldId id="376" r:id="rId53"/>
    <p:sldId id="377" r:id="rId54"/>
    <p:sldId id="378" r:id="rId55"/>
    <p:sldId id="379" r:id="rId56"/>
    <p:sldId id="380" r:id="rId57"/>
    <p:sldId id="381" r:id="rId58"/>
    <p:sldId id="296" r:id="rId59"/>
    <p:sldId id="297" r:id="rId60"/>
    <p:sldId id="300" r:id="rId61"/>
    <p:sldId id="298" r:id="rId62"/>
    <p:sldId id="302" r:id="rId63"/>
    <p:sldId id="303" r:id="rId64"/>
    <p:sldId id="301" r:id="rId65"/>
    <p:sldId id="304" r:id="rId66"/>
    <p:sldId id="305" r:id="rId67"/>
    <p:sldId id="306" r:id="rId68"/>
    <p:sldId id="307" r:id="rId69"/>
    <p:sldId id="308" r:id="rId70"/>
    <p:sldId id="315" r:id="rId71"/>
    <p:sldId id="311" r:id="rId72"/>
    <p:sldId id="316" r:id="rId73"/>
    <p:sldId id="312" r:id="rId74"/>
    <p:sldId id="313" r:id="rId75"/>
    <p:sldId id="355" r:id="rId76"/>
    <p:sldId id="314" r:id="rId77"/>
    <p:sldId id="356" r:id="rId78"/>
    <p:sldId id="357" r:id="rId79"/>
    <p:sldId id="358" r:id="rId80"/>
    <p:sldId id="359" r:id="rId81"/>
    <p:sldId id="317" r:id="rId82"/>
    <p:sldId id="318" r:id="rId83"/>
    <p:sldId id="319" r:id="rId84"/>
    <p:sldId id="338" r:id="rId85"/>
    <p:sldId id="431" r:id="rId86"/>
    <p:sldId id="432" r:id="rId87"/>
    <p:sldId id="433" r:id="rId88"/>
    <p:sldId id="434" r:id="rId89"/>
    <p:sldId id="339" r:id="rId90"/>
    <p:sldId id="383" r:id="rId91"/>
    <p:sldId id="384" r:id="rId92"/>
    <p:sldId id="385" r:id="rId93"/>
    <p:sldId id="386" r:id="rId94"/>
    <p:sldId id="387" r:id="rId95"/>
    <p:sldId id="388" r:id="rId96"/>
    <p:sldId id="389" r:id="rId97"/>
    <p:sldId id="390" r:id="rId98"/>
    <p:sldId id="391" r:id="rId99"/>
    <p:sldId id="392" r:id="rId100"/>
    <p:sldId id="415" r:id="rId101"/>
    <p:sldId id="382" r:id="rId102"/>
    <p:sldId id="337" r:id="rId103"/>
    <p:sldId id="393" r:id="rId104"/>
    <p:sldId id="394" r:id="rId105"/>
    <p:sldId id="395" r:id="rId106"/>
    <p:sldId id="416" r:id="rId107"/>
    <p:sldId id="419" r:id="rId108"/>
    <p:sldId id="420" r:id="rId109"/>
    <p:sldId id="417" r:id="rId110"/>
    <p:sldId id="397" r:id="rId111"/>
    <p:sldId id="422" r:id="rId112"/>
    <p:sldId id="398" r:id="rId113"/>
    <p:sldId id="421" r:id="rId114"/>
    <p:sldId id="399" r:id="rId115"/>
    <p:sldId id="400" r:id="rId116"/>
    <p:sldId id="320" r:id="rId117"/>
    <p:sldId id="401" r:id="rId118"/>
    <p:sldId id="403" r:id="rId119"/>
    <p:sldId id="404" r:id="rId120"/>
    <p:sldId id="405" r:id="rId121"/>
    <p:sldId id="406" r:id="rId122"/>
    <p:sldId id="407" r:id="rId123"/>
    <p:sldId id="408" r:id="rId124"/>
    <p:sldId id="409" r:id="rId125"/>
    <p:sldId id="410" r:id="rId126"/>
    <p:sldId id="402" r:id="rId127"/>
    <p:sldId id="324" r:id="rId128"/>
    <p:sldId id="411" r:id="rId129"/>
    <p:sldId id="326" r:id="rId130"/>
    <p:sldId id="412" r:id="rId131"/>
    <p:sldId id="332" r:id="rId132"/>
    <p:sldId id="413" r:id="rId133"/>
    <p:sldId id="334" r:id="rId134"/>
    <p:sldId id="414" r:id="rId1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0F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viewProps" Target="view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166FD-9A85-48B8-B5C8-1A087ED81368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95FEE-7BD5-4386-98BE-4A9F100A6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40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9021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074723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089793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929115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533608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44273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962195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32479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100824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092232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233622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8293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276893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901178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277293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771756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141554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434191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668592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655927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260158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112974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0951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281453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131301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287046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367980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103315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790395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796545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86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8178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6952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3374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9016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8508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1581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6480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7937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5973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9159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5369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9010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6681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5385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5092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879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01497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8668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60465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39017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93442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3515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48395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50355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3933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64527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43688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5948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7517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43153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3601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00139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41900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70157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81543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65249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4422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1443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27255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845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43325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79884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33077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19286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55659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63260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51053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55787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34880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92891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1894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79353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36551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91777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19189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40920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71488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56354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82514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750274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713219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0986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49705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157233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376176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789519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505128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216310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838536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06046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825293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275630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2790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542202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833477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914132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313447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595256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980144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451428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378099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801322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513667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201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510261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291295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705739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564414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708931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333109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743477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312416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953428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826310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290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0877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45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1214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60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287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82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102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00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966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E5CD31E-43F3-40B0-B003-1CA31CA895B5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061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80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E5CD31E-43F3-40B0-B003-1CA31CA895B5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10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0.pn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0.png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7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7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5" Type="http://schemas.openxmlformats.org/officeDocument/2006/relationships/image" Target="../media/image5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4.png"/><Relationship Id="rId18" Type="http://schemas.openxmlformats.org/officeDocument/2006/relationships/image" Target="../media/image69.png"/><Relationship Id="rId3" Type="http://schemas.openxmlformats.org/officeDocument/2006/relationships/image" Target="../media/image54.png"/><Relationship Id="rId21" Type="http://schemas.openxmlformats.org/officeDocument/2006/relationships/image" Target="../media/image72.png"/><Relationship Id="rId7" Type="http://schemas.openxmlformats.org/officeDocument/2006/relationships/image" Target="../media/image58.png"/><Relationship Id="rId12" Type="http://schemas.openxmlformats.org/officeDocument/2006/relationships/image" Target="../media/image63.png"/><Relationship Id="rId17" Type="http://schemas.openxmlformats.org/officeDocument/2006/relationships/image" Target="../media/image68.png"/><Relationship Id="rId25" Type="http://schemas.openxmlformats.org/officeDocument/2006/relationships/image" Target="../media/image76.png"/><Relationship Id="rId2" Type="http://schemas.openxmlformats.org/officeDocument/2006/relationships/notesSlide" Target="../notesSlides/notesSlide62.xml"/><Relationship Id="rId16" Type="http://schemas.openxmlformats.org/officeDocument/2006/relationships/image" Target="../media/image67.png"/><Relationship Id="rId20" Type="http://schemas.openxmlformats.org/officeDocument/2006/relationships/image" Target="../media/image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png"/><Relationship Id="rId11" Type="http://schemas.openxmlformats.org/officeDocument/2006/relationships/image" Target="../media/image62.png"/><Relationship Id="rId24" Type="http://schemas.openxmlformats.org/officeDocument/2006/relationships/image" Target="../media/image75.png"/><Relationship Id="rId5" Type="http://schemas.openxmlformats.org/officeDocument/2006/relationships/image" Target="../media/image56.png"/><Relationship Id="rId15" Type="http://schemas.openxmlformats.org/officeDocument/2006/relationships/image" Target="../media/image66.png"/><Relationship Id="rId23" Type="http://schemas.openxmlformats.org/officeDocument/2006/relationships/image" Target="../media/image74.png"/><Relationship Id="rId10" Type="http://schemas.openxmlformats.org/officeDocument/2006/relationships/image" Target="../media/image61.png"/><Relationship Id="rId19" Type="http://schemas.openxmlformats.org/officeDocument/2006/relationships/image" Target="../media/image70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Relationship Id="rId14" Type="http://schemas.openxmlformats.org/officeDocument/2006/relationships/image" Target="../media/image65.png"/><Relationship Id="rId22" Type="http://schemas.openxmlformats.org/officeDocument/2006/relationships/image" Target="../media/image73.png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0.png"/><Relationship Id="rId13" Type="http://schemas.openxmlformats.org/officeDocument/2006/relationships/image" Target="../media/image650.png"/><Relationship Id="rId3" Type="http://schemas.openxmlformats.org/officeDocument/2006/relationships/image" Target="../media/image550.png"/><Relationship Id="rId7" Type="http://schemas.openxmlformats.org/officeDocument/2006/relationships/image" Target="../media/image590.png"/><Relationship Id="rId12" Type="http://schemas.openxmlformats.org/officeDocument/2006/relationships/image" Target="../media/image640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0.png"/><Relationship Id="rId11" Type="http://schemas.openxmlformats.org/officeDocument/2006/relationships/image" Target="../media/image630.png"/><Relationship Id="rId5" Type="http://schemas.openxmlformats.org/officeDocument/2006/relationships/image" Target="../media/image570.png"/><Relationship Id="rId15" Type="http://schemas.openxmlformats.org/officeDocument/2006/relationships/image" Target="../media/image670.png"/><Relationship Id="rId10" Type="http://schemas.openxmlformats.org/officeDocument/2006/relationships/image" Target="../media/image620.png"/><Relationship Id="rId4" Type="http://schemas.openxmlformats.org/officeDocument/2006/relationships/image" Target="../media/image560.png"/><Relationship Id="rId9" Type="http://schemas.openxmlformats.org/officeDocument/2006/relationships/image" Target="../media/image610.png"/><Relationship Id="rId14" Type="http://schemas.openxmlformats.org/officeDocument/2006/relationships/image" Target="../media/image660.png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0.png"/><Relationship Id="rId13" Type="http://schemas.openxmlformats.org/officeDocument/2006/relationships/image" Target="../media/image650.png"/><Relationship Id="rId3" Type="http://schemas.openxmlformats.org/officeDocument/2006/relationships/image" Target="../media/image550.png"/><Relationship Id="rId7" Type="http://schemas.openxmlformats.org/officeDocument/2006/relationships/image" Target="../media/image590.png"/><Relationship Id="rId12" Type="http://schemas.openxmlformats.org/officeDocument/2006/relationships/image" Target="../media/image640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0.png"/><Relationship Id="rId11" Type="http://schemas.openxmlformats.org/officeDocument/2006/relationships/image" Target="../media/image630.png"/><Relationship Id="rId5" Type="http://schemas.openxmlformats.org/officeDocument/2006/relationships/image" Target="../media/image570.png"/><Relationship Id="rId15" Type="http://schemas.openxmlformats.org/officeDocument/2006/relationships/image" Target="../media/image670.png"/><Relationship Id="rId10" Type="http://schemas.openxmlformats.org/officeDocument/2006/relationships/image" Target="../media/image620.png"/><Relationship Id="rId4" Type="http://schemas.openxmlformats.org/officeDocument/2006/relationships/image" Target="../media/image560.png"/><Relationship Id="rId9" Type="http://schemas.openxmlformats.org/officeDocument/2006/relationships/image" Target="../media/image610.png"/><Relationship Id="rId14" Type="http://schemas.openxmlformats.org/officeDocument/2006/relationships/image" Target="../media/image660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0.png"/><Relationship Id="rId7" Type="http://schemas.openxmlformats.org/officeDocument/2006/relationships/image" Target="../media/image79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8.png"/><Relationship Id="rId5" Type="http://schemas.openxmlformats.org/officeDocument/2006/relationships/image" Target="../media/image700.png"/><Relationship Id="rId4" Type="http://schemas.openxmlformats.org/officeDocument/2006/relationships/image" Target="../media/image77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65.png"/><Relationship Id="rId18" Type="http://schemas.openxmlformats.org/officeDocument/2006/relationships/image" Target="../media/image70.png"/><Relationship Id="rId3" Type="http://schemas.openxmlformats.org/officeDocument/2006/relationships/image" Target="../media/image55.png"/><Relationship Id="rId21" Type="http://schemas.openxmlformats.org/officeDocument/2006/relationships/image" Target="../media/image73.png"/><Relationship Id="rId7" Type="http://schemas.openxmlformats.org/officeDocument/2006/relationships/image" Target="../media/image800.png"/><Relationship Id="rId12" Type="http://schemas.openxmlformats.org/officeDocument/2006/relationships/image" Target="../media/image85.png"/><Relationship Id="rId17" Type="http://schemas.openxmlformats.org/officeDocument/2006/relationships/image" Target="../media/image69.png"/><Relationship Id="rId2" Type="http://schemas.openxmlformats.org/officeDocument/2006/relationships/notesSlide" Target="../notesSlides/notesSlide67.xml"/><Relationship Id="rId16" Type="http://schemas.openxmlformats.org/officeDocument/2006/relationships/image" Target="../media/image68.png"/><Relationship Id="rId20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90.png"/><Relationship Id="rId11" Type="http://schemas.openxmlformats.org/officeDocument/2006/relationships/image" Target="../media/image84.png"/><Relationship Id="rId24" Type="http://schemas.openxmlformats.org/officeDocument/2006/relationships/image" Target="../media/image76.png"/><Relationship Id="rId5" Type="http://schemas.openxmlformats.org/officeDocument/2006/relationships/image" Target="../media/image780.png"/><Relationship Id="rId15" Type="http://schemas.openxmlformats.org/officeDocument/2006/relationships/image" Target="../media/image67.png"/><Relationship Id="rId23" Type="http://schemas.openxmlformats.org/officeDocument/2006/relationships/image" Target="../media/image75.png"/><Relationship Id="rId10" Type="http://schemas.openxmlformats.org/officeDocument/2006/relationships/image" Target="../media/image83.png"/><Relationship Id="rId19" Type="http://schemas.openxmlformats.org/officeDocument/2006/relationships/image" Target="../media/image71.png"/><Relationship Id="rId4" Type="http://schemas.openxmlformats.org/officeDocument/2006/relationships/image" Target="../media/image770.png"/><Relationship Id="rId9" Type="http://schemas.openxmlformats.org/officeDocument/2006/relationships/image" Target="../media/image82.png"/><Relationship Id="rId14" Type="http://schemas.openxmlformats.org/officeDocument/2006/relationships/image" Target="../media/image66.png"/><Relationship Id="rId22" Type="http://schemas.openxmlformats.org/officeDocument/2006/relationships/image" Target="../media/image74.png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65.png"/><Relationship Id="rId18" Type="http://schemas.openxmlformats.org/officeDocument/2006/relationships/image" Target="../media/image70.png"/><Relationship Id="rId3" Type="http://schemas.openxmlformats.org/officeDocument/2006/relationships/image" Target="../media/image86.png"/><Relationship Id="rId21" Type="http://schemas.openxmlformats.org/officeDocument/2006/relationships/image" Target="../media/image73.png"/><Relationship Id="rId7" Type="http://schemas.openxmlformats.org/officeDocument/2006/relationships/image" Target="../media/image88.png"/><Relationship Id="rId12" Type="http://schemas.openxmlformats.org/officeDocument/2006/relationships/image" Target="../media/image85.png"/><Relationship Id="rId17" Type="http://schemas.openxmlformats.org/officeDocument/2006/relationships/image" Target="../media/image69.png"/><Relationship Id="rId2" Type="http://schemas.openxmlformats.org/officeDocument/2006/relationships/notesSlide" Target="../notesSlides/notesSlide68.xml"/><Relationship Id="rId16" Type="http://schemas.openxmlformats.org/officeDocument/2006/relationships/image" Target="../media/image68.png"/><Relationship Id="rId20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90.png"/><Relationship Id="rId11" Type="http://schemas.openxmlformats.org/officeDocument/2006/relationships/image" Target="../media/image84.png"/><Relationship Id="rId24" Type="http://schemas.openxmlformats.org/officeDocument/2006/relationships/image" Target="../media/image76.png"/><Relationship Id="rId5" Type="http://schemas.openxmlformats.org/officeDocument/2006/relationships/image" Target="../media/image780.png"/><Relationship Id="rId15" Type="http://schemas.openxmlformats.org/officeDocument/2006/relationships/image" Target="../media/image67.png"/><Relationship Id="rId23" Type="http://schemas.openxmlformats.org/officeDocument/2006/relationships/image" Target="../media/image75.png"/><Relationship Id="rId10" Type="http://schemas.openxmlformats.org/officeDocument/2006/relationships/image" Target="../media/image83.png"/><Relationship Id="rId19" Type="http://schemas.openxmlformats.org/officeDocument/2006/relationships/image" Target="../media/image71.png"/><Relationship Id="rId4" Type="http://schemas.openxmlformats.org/officeDocument/2006/relationships/image" Target="../media/image87.png"/><Relationship Id="rId9" Type="http://schemas.openxmlformats.org/officeDocument/2006/relationships/image" Target="../media/image82.png"/><Relationship Id="rId14" Type="http://schemas.openxmlformats.org/officeDocument/2006/relationships/image" Target="../media/image66.png"/><Relationship Id="rId22" Type="http://schemas.openxmlformats.org/officeDocument/2006/relationships/image" Target="../media/image74.png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65.png"/><Relationship Id="rId18" Type="http://schemas.openxmlformats.org/officeDocument/2006/relationships/image" Target="../media/image70.png"/><Relationship Id="rId3" Type="http://schemas.openxmlformats.org/officeDocument/2006/relationships/image" Target="../media/image55.png"/><Relationship Id="rId21" Type="http://schemas.openxmlformats.org/officeDocument/2006/relationships/image" Target="../media/image73.png"/><Relationship Id="rId7" Type="http://schemas.openxmlformats.org/officeDocument/2006/relationships/image" Target="../media/image800.png"/><Relationship Id="rId12" Type="http://schemas.openxmlformats.org/officeDocument/2006/relationships/image" Target="../media/image85.png"/><Relationship Id="rId17" Type="http://schemas.openxmlformats.org/officeDocument/2006/relationships/image" Target="../media/image69.png"/><Relationship Id="rId2" Type="http://schemas.openxmlformats.org/officeDocument/2006/relationships/notesSlide" Target="../notesSlides/notesSlide69.xml"/><Relationship Id="rId16" Type="http://schemas.openxmlformats.org/officeDocument/2006/relationships/image" Target="../media/image68.png"/><Relationship Id="rId20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0.png"/><Relationship Id="rId11" Type="http://schemas.openxmlformats.org/officeDocument/2006/relationships/image" Target="../media/image84.png"/><Relationship Id="rId24" Type="http://schemas.openxmlformats.org/officeDocument/2006/relationships/image" Target="../media/image76.png"/><Relationship Id="rId5" Type="http://schemas.openxmlformats.org/officeDocument/2006/relationships/image" Target="../media/image89.png"/><Relationship Id="rId15" Type="http://schemas.openxmlformats.org/officeDocument/2006/relationships/image" Target="../media/image67.png"/><Relationship Id="rId23" Type="http://schemas.openxmlformats.org/officeDocument/2006/relationships/image" Target="../media/image75.png"/><Relationship Id="rId10" Type="http://schemas.openxmlformats.org/officeDocument/2006/relationships/image" Target="../media/image83.png"/><Relationship Id="rId19" Type="http://schemas.openxmlformats.org/officeDocument/2006/relationships/image" Target="../media/image71.png"/><Relationship Id="rId4" Type="http://schemas.openxmlformats.org/officeDocument/2006/relationships/image" Target="../media/image770.png"/><Relationship Id="rId9" Type="http://schemas.openxmlformats.org/officeDocument/2006/relationships/image" Target="../media/image82.png"/><Relationship Id="rId14" Type="http://schemas.openxmlformats.org/officeDocument/2006/relationships/image" Target="../media/image66.png"/><Relationship Id="rId22" Type="http://schemas.openxmlformats.org/officeDocument/2006/relationships/image" Target="../media/image74.png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13" Type="http://schemas.openxmlformats.org/officeDocument/2006/relationships/image" Target="../media/image65.png"/><Relationship Id="rId18" Type="http://schemas.openxmlformats.org/officeDocument/2006/relationships/image" Target="../media/image70.png"/><Relationship Id="rId3" Type="http://schemas.openxmlformats.org/officeDocument/2006/relationships/image" Target="../media/image55.png"/><Relationship Id="rId21" Type="http://schemas.openxmlformats.org/officeDocument/2006/relationships/image" Target="../media/image73.png"/><Relationship Id="rId7" Type="http://schemas.openxmlformats.org/officeDocument/2006/relationships/image" Target="../media/image800.png"/><Relationship Id="rId12" Type="http://schemas.openxmlformats.org/officeDocument/2006/relationships/image" Target="../media/image95.png"/><Relationship Id="rId17" Type="http://schemas.openxmlformats.org/officeDocument/2006/relationships/image" Target="../media/image69.png"/><Relationship Id="rId2" Type="http://schemas.openxmlformats.org/officeDocument/2006/relationships/notesSlide" Target="../notesSlides/notesSlide70.xml"/><Relationship Id="rId16" Type="http://schemas.openxmlformats.org/officeDocument/2006/relationships/image" Target="../media/image68.png"/><Relationship Id="rId20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0.png"/><Relationship Id="rId11" Type="http://schemas.openxmlformats.org/officeDocument/2006/relationships/image" Target="../media/image84.png"/><Relationship Id="rId24" Type="http://schemas.openxmlformats.org/officeDocument/2006/relationships/image" Target="../media/image76.png"/><Relationship Id="rId5" Type="http://schemas.openxmlformats.org/officeDocument/2006/relationships/image" Target="../media/image91.png"/><Relationship Id="rId15" Type="http://schemas.openxmlformats.org/officeDocument/2006/relationships/image" Target="../media/image67.png"/><Relationship Id="rId23" Type="http://schemas.openxmlformats.org/officeDocument/2006/relationships/image" Target="../media/image75.png"/><Relationship Id="rId10" Type="http://schemas.openxmlformats.org/officeDocument/2006/relationships/image" Target="../media/image94.png"/><Relationship Id="rId19" Type="http://schemas.openxmlformats.org/officeDocument/2006/relationships/image" Target="../media/image71.png"/><Relationship Id="rId4" Type="http://schemas.openxmlformats.org/officeDocument/2006/relationships/image" Target="../media/image770.png"/><Relationship Id="rId9" Type="http://schemas.openxmlformats.org/officeDocument/2006/relationships/image" Target="../media/image93.png"/><Relationship Id="rId14" Type="http://schemas.openxmlformats.org/officeDocument/2006/relationships/image" Target="../media/image66.png"/><Relationship Id="rId22" Type="http://schemas.openxmlformats.org/officeDocument/2006/relationships/image" Target="../media/image74.png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13" Type="http://schemas.openxmlformats.org/officeDocument/2006/relationships/image" Target="../media/image65.png"/><Relationship Id="rId18" Type="http://schemas.openxmlformats.org/officeDocument/2006/relationships/image" Target="../media/image70.png"/><Relationship Id="rId3" Type="http://schemas.openxmlformats.org/officeDocument/2006/relationships/image" Target="../media/image55.png"/><Relationship Id="rId21" Type="http://schemas.openxmlformats.org/officeDocument/2006/relationships/image" Target="../media/image73.png"/><Relationship Id="rId7" Type="http://schemas.openxmlformats.org/officeDocument/2006/relationships/image" Target="../media/image800.png"/><Relationship Id="rId12" Type="http://schemas.openxmlformats.org/officeDocument/2006/relationships/image" Target="../media/image95.png"/><Relationship Id="rId17" Type="http://schemas.openxmlformats.org/officeDocument/2006/relationships/image" Target="../media/image69.png"/><Relationship Id="rId2" Type="http://schemas.openxmlformats.org/officeDocument/2006/relationships/notesSlide" Target="../notesSlides/notesSlide71.xml"/><Relationship Id="rId16" Type="http://schemas.openxmlformats.org/officeDocument/2006/relationships/image" Target="../media/image68.png"/><Relationship Id="rId20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0.png"/><Relationship Id="rId11" Type="http://schemas.openxmlformats.org/officeDocument/2006/relationships/image" Target="../media/image98.png"/><Relationship Id="rId24" Type="http://schemas.openxmlformats.org/officeDocument/2006/relationships/image" Target="../media/image76.png"/><Relationship Id="rId5" Type="http://schemas.openxmlformats.org/officeDocument/2006/relationships/image" Target="../media/image91.png"/><Relationship Id="rId15" Type="http://schemas.openxmlformats.org/officeDocument/2006/relationships/image" Target="../media/image67.png"/><Relationship Id="rId23" Type="http://schemas.openxmlformats.org/officeDocument/2006/relationships/image" Target="../media/image75.png"/><Relationship Id="rId10" Type="http://schemas.openxmlformats.org/officeDocument/2006/relationships/image" Target="../media/image94.png"/><Relationship Id="rId19" Type="http://schemas.openxmlformats.org/officeDocument/2006/relationships/image" Target="../media/image71.png"/><Relationship Id="rId4" Type="http://schemas.openxmlformats.org/officeDocument/2006/relationships/image" Target="../media/image770.png"/><Relationship Id="rId9" Type="http://schemas.openxmlformats.org/officeDocument/2006/relationships/image" Target="../media/image97.png"/><Relationship Id="rId14" Type="http://schemas.openxmlformats.org/officeDocument/2006/relationships/image" Target="../media/image66.png"/><Relationship Id="rId22" Type="http://schemas.openxmlformats.org/officeDocument/2006/relationships/image" Target="../media/image7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3" Type="http://schemas.openxmlformats.org/officeDocument/2006/relationships/image" Target="../media/image99.png"/><Relationship Id="rId7" Type="http://schemas.openxmlformats.org/officeDocument/2006/relationships/image" Target="../media/image103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2.png"/><Relationship Id="rId5" Type="http://schemas.openxmlformats.org/officeDocument/2006/relationships/image" Target="../media/image101.png"/><Relationship Id="rId10" Type="http://schemas.openxmlformats.org/officeDocument/2006/relationships/image" Target="../media/image106.png"/><Relationship Id="rId4" Type="http://schemas.openxmlformats.org/officeDocument/2006/relationships/image" Target="../media/image100.png"/><Relationship Id="rId9" Type="http://schemas.openxmlformats.org/officeDocument/2006/relationships/image" Target="../media/image105.pn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ysator.liu.se/c/ANSI-C-grammar-l.html" TargetMode="External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9600" dirty="0" smtClean="0"/>
              <a:t>Compilation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/>
              <a:t>TeachING</a:t>
            </a:r>
            <a:r>
              <a:rPr lang="en-US" sz="4000" dirty="0" smtClean="0"/>
              <a:t> Assistant: David </a:t>
            </a:r>
            <a:r>
              <a:rPr lang="en-US" sz="4000" dirty="0" err="1" smtClean="0"/>
              <a:t>Trabish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44339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Lexical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77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1: The EOF Token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8843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Why </a:t>
            </a:r>
            <a:r>
              <a:rPr lang="en-US" sz="2800" dirty="0">
                <a:latin typeface="+mj-lt"/>
              </a:rPr>
              <a:t>do we need the EOF token</a:t>
            </a:r>
            <a:r>
              <a:rPr lang="en-US" sz="2800" dirty="0" smtClean="0">
                <a:latin typeface="+mj-lt"/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What will happened without it</a:t>
            </a:r>
            <a:r>
              <a:rPr lang="en-US" sz="2800" dirty="0" smtClean="0">
                <a:latin typeface="+mj-lt"/>
              </a:rPr>
              <a:t>?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8805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2: Counting Words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How can we use </a:t>
            </a:r>
            <a:r>
              <a:rPr lang="en-US" sz="2800" dirty="0" err="1" smtClean="0">
                <a:latin typeface="+mj-lt"/>
              </a:rPr>
              <a:t>JFlex</a:t>
            </a:r>
            <a:r>
              <a:rPr lang="en-US" sz="2800" dirty="0" smtClean="0">
                <a:latin typeface="+mj-lt"/>
              </a:rPr>
              <a:t> to count words for a given input file?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O</a:t>
            </a:r>
            <a:r>
              <a:rPr lang="en-US" sz="2800" dirty="0" smtClean="0">
                <a:latin typeface="+mj-lt"/>
              </a:rPr>
              <a:t>nly letters…</a:t>
            </a:r>
          </a:p>
        </p:txBody>
      </p:sp>
    </p:spTree>
    <p:extLst>
      <p:ext uri="{BB962C8B-B14F-4D97-AF65-F5344CB8AC3E}">
        <p14:creationId xmlns:p14="http://schemas.microsoft.com/office/powerpoint/2010/main" val="230355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2: LEX </a:t>
            </a:r>
            <a:r>
              <a:rPr lang="en-US" sz="4800" dirty="0" smtClean="0">
                <a:latin typeface="+mj-lt"/>
              </a:rPr>
              <a:t>Definitions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+mj-lt"/>
              </a:rPr>
              <a:t>%{</a:t>
            </a:r>
            <a:r>
              <a:rPr lang="en-US" sz="2200" dirty="0">
                <a:latin typeface="+mj-lt"/>
              </a:rPr>
              <a:t>	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+mj-lt"/>
              </a:rPr>
              <a:t>private </a:t>
            </a:r>
            <a:r>
              <a:rPr lang="en-US" sz="2200" dirty="0">
                <a:latin typeface="+mj-lt"/>
              </a:rPr>
              <a:t>Symbol symbol(</a:t>
            </a:r>
            <a:r>
              <a:rPr lang="en-US" sz="2200" dirty="0" err="1">
                <a:latin typeface="+mj-lt"/>
              </a:rPr>
              <a:t>int</a:t>
            </a:r>
            <a:r>
              <a:rPr lang="en-US" sz="2200" dirty="0">
                <a:latin typeface="+mj-lt"/>
              </a:rPr>
              <a:t> type) {  </a:t>
            </a:r>
            <a:r>
              <a:rPr lang="en-US" sz="2200" dirty="0" smtClean="0">
                <a:latin typeface="+mj-lt"/>
              </a:rPr>
              <a:t>return </a:t>
            </a:r>
            <a:r>
              <a:rPr lang="en-US" sz="2200" dirty="0">
                <a:latin typeface="+mj-lt"/>
              </a:rPr>
              <a:t>new Symbol(type, </a:t>
            </a:r>
            <a:r>
              <a:rPr lang="en-US" sz="2200" dirty="0" err="1">
                <a:latin typeface="+mj-lt"/>
              </a:rPr>
              <a:t>yyline</a:t>
            </a:r>
            <a:r>
              <a:rPr lang="en-US" sz="2200" dirty="0">
                <a:latin typeface="+mj-lt"/>
              </a:rPr>
              <a:t>, </a:t>
            </a:r>
            <a:r>
              <a:rPr lang="en-US" sz="2200" dirty="0" err="1">
                <a:latin typeface="+mj-lt"/>
              </a:rPr>
              <a:t>yycolumn</a:t>
            </a:r>
            <a:r>
              <a:rPr lang="en-US" sz="2200" dirty="0" smtClean="0">
                <a:latin typeface="+mj-lt"/>
              </a:rPr>
              <a:t>); }  </a:t>
            </a:r>
            <a:r>
              <a:rPr lang="en-US" sz="2200" dirty="0">
                <a:latin typeface="+mj-lt"/>
              </a:rPr>
              <a:t>	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+mj-lt"/>
              </a:rPr>
              <a:t>public </a:t>
            </a:r>
            <a:r>
              <a:rPr lang="en-US" sz="2200" dirty="0" err="1">
                <a:latin typeface="+mj-lt"/>
              </a:rPr>
              <a:t>int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getLine</a:t>
            </a:r>
            <a:r>
              <a:rPr lang="en-US" sz="2200" dirty="0">
                <a:latin typeface="+mj-lt"/>
              </a:rPr>
              <a:t>() { return </a:t>
            </a:r>
            <a:r>
              <a:rPr lang="en-US" sz="2200" dirty="0" err="1">
                <a:latin typeface="+mj-lt"/>
              </a:rPr>
              <a:t>yyline</a:t>
            </a:r>
            <a:r>
              <a:rPr lang="en-US" sz="2200" dirty="0">
                <a:latin typeface="+mj-lt"/>
              </a:rPr>
              <a:t> + 1; } 	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+mj-lt"/>
              </a:rPr>
              <a:t>public </a:t>
            </a:r>
            <a:r>
              <a:rPr lang="en-US" sz="2200" dirty="0" err="1">
                <a:latin typeface="+mj-lt"/>
              </a:rPr>
              <a:t>int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getTokenStartPosition</a:t>
            </a:r>
            <a:r>
              <a:rPr lang="en-US" sz="2200" dirty="0">
                <a:latin typeface="+mj-lt"/>
              </a:rPr>
              <a:t>() { return </a:t>
            </a:r>
            <a:r>
              <a:rPr lang="en-US" sz="2200" dirty="0" err="1">
                <a:latin typeface="+mj-lt"/>
              </a:rPr>
              <a:t>yycolumn</a:t>
            </a:r>
            <a:r>
              <a:rPr lang="en-US" sz="2200" dirty="0">
                <a:latin typeface="+mj-lt"/>
              </a:rPr>
              <a:t> + 1; }     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+mj-lt"/>
              </a:rPr>
              <a:t>public </a:t>
            </a:r>
            <a:r>
              <a:rPr lang="en-US" sz="2200" dirty="0" err="1">
                <a:latin typeface="+mj-lt"/>
              </a:rPr>
              <a:t>int</a:t>
            </a:r>
            <a:r>
              <a:rPr lang="en-US" sz="2200" dirty="0">
                <a:latin typeface="+mj-lt"/>
              </a:rPr>
              <a:t> </a:t>
            </a:r>
            <a:r>
              <a:rPr lang="en-US" sz="2200" b="1" dirty="0" err="1" smtClean="0">
                <a:solidFill>
                  <a:srgbClr val="0070C0"/>
                </a:solidFill>
                <a:latin typeface="+mj-lt"/>
              </a:rPr>
              <a:t>words_count</a:t>
            </a:r>
            <a:r>
              <a:rPr lang="en-US" sz="2200" dirty="0" smtClean="0">
                <a:latin typeface="+mj-lt"/>
              </a:rPr>
              <a:t> </a:t>
            </a:r>
            <a:r>
              <a:rPr lang="en-US" sz="2200" dirty="0">
                <a:latin typeface="+mj-lt"/>
              </a:rPr>
              <a:t>= 0</a:t>
            </a:r>
            <a:r>
              <a:rPr lang="en-US" sz="2200" dirty="0" smtClean="0">
                <a:latin typeface="+mj-lt"/>
              </a:rPr>
              <a:t>;</a:t>
            </a:r>
          </a:p>
          <a:p>
            <a:r>
              <a:rPr lang="en-US" sz="2200" dirty="0" smtClean="0">
                <a:latin typeface="+mj-lt"/>
              </a:rPr>
              <a:t>%}</a:t>
            </a:r>
          </a:p>
          <a:p>
            <a:r>
              <a:rPr lang="en-US" sz="2200" b="1" dirty="0">
                <a:solidFill>
                  <a:srgbClr val="0070C0"/>
                </a:solidFill>
                <a:latin typeface="+mj-lt"/>
              </a:rPr>
              <a:t>WORD = [a-</a:t>
            </a:r>
            <a:r>
              <a:rPr lang="en-US" sz="2200" b="1" dirty="0" err="1">
                <a:solidFill>
                  <a:srgbClr val="0070C0"/>
                </a:solidFill>
                <a:latin typeface="+mj-lt"/>
              </a:rPr>
              <a:t>zA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-Z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]+</a:t>
            </a:r>
          </a:p>
          <a:p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ANY 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= \n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|.</a:t>
            </a:r>
          </a:p>
          <a:p>
            <a:r>
              <a:rPr lang="en-US" sz="2200" dirty="0" smtClean="0">
                <a:latin typeface="+mj-lt"/>
              </a:rPr>
              <a:t>%%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  </a:t>
            </a:r>
            <a:r>
              <a:rPr lang="en-US" sz="2200" dirty="0" smtClean="0">
                <a:latin typeface="+mj-lt"/>
              </a:rPr>
              <a:t>// separator…</a:t>
            </a:r>
          </a:p>
          <a:p>
            <a:r>
              <a:rPr lang="en-US" sz="2200" dirty="0" smtClean="0">
                <a:latin typeface="+mj-lt"/>
              </a:rPr>
              <a:t>&lt;</a:t>
            </a:r>
            <a:r>
              <a:rPr lang="en-US" sz="2200" dirty="0">
                <a:latin typeface="+mj-lt"/>
              </a:rPr>
              <a:t>YYINITIAL&gt; </a:t>
            </a:r>
            <a:r>
              <a:rPr lang="en-US" sz="2200" dirty="0" smtClean="0">
                <a:latin typeface="+mj-lt"/>
              </a:rPr>
              <a:t>{</a:t>
            </a:r>
          </a:p>
          <a:p>
            <a:r>
              <a:rPr lang="en-US" sz="2200" b="1" dirty="0">
                <a:solidFill>
                  <a:srgbClr val="0070C0"/>
                </a:solidFill>
                <a:latin typeface="+mj-lt"/>
              </a:rPr>
              <a:t>{WORD} { </a:t>
            </a:r>
            <a:r>
              <a:rPr lang="en-US" sz="2200" b="1" dirty="0" err="1">
                <a:solidFill>
                  <a:srgbClr val="0070C0"/>
                </a:solidFill>
                <a:latin typeface="+mj-lt"/>
              </a:rPr>
              <a:t>words_count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++; 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}</a:t>
            </a:r>
          </a:p>
          <a:p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{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ANY} { 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}</a:t>
            </a:r>
          </a:p>
          <a:p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&lt;&lt;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EOF&gt;&gt; { return symbol(</a:t>
            </a:r>
            <a:r>
              <a:rPr lang="en-US" sz="2200" b="1" dirty="0" err="1">
                <a:solidFill>
                  <a:srgbClr val="0070C0"/>
                </a:solidFill>
                <a:latin typeface="+mj-lt"/>
              </a:rPr>
              <a:t>TokenNames.EOF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); 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}</a:t>
            </a:r>
          </a:p>
          <a:p>
            <a:r>
              <a:rPr lang="en-US" sz="2200" dirty="0" smtClean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64168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2: </a:t>
            </a:r>
            <a:r>
              <a:rPr lang="en-US" sz="4800" dirty="0" smtClean="0">
                <a:latin typeface="+mj-lt"/>
              </a:rPr>
              <a:t>Tokens Definitions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public interface </a:t>
            </a:r>
            <a:r>
              <a:rPr lang="en-US" sz="2800" dirty="0" err="1">
                <a:latin typeface="+mj-lt"/>
              </a:rPr>
              <a:t>TokenNames</a:t>
            </a:r>
            <a:r>
              <a:rPr lang="en-US" sz="2800" dirty="0">
                <a:latin typeface="+mj-lt"/>
              </a:rPr>
              <a:t> {  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/* </a:t>
            </a:r>
            <a:r>
              <a:rPr lang="en-US" sz="2800" dirty="0">
                <a:latin typeface="+mj-lt"/>
              </a:rPr>
              <a:t>terminals */  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static final 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EOF</a:t>
            </a:r>
            <a:r>
              <a:rPr lang="en-US" sz="2800" dirty="0">
                <a:latin typeface="+mj-lt"/>
              </a:rPr>
              <a:t> = 0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dirty="0" smtClean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5853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2: Counting Words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Other definitions instead of </a:t>
            </a:r>
            <a:r>
              <a:rPr lang="en-US" sz="2800" b="1" dirty="0" smtClean="0">
                <a:latin typeface="+mj-lt"/>
              </a:rPr>
              <a:t>ANY</a:t>
            </a:r>
            <a:r>
              <a:rPr lang="en-US" sz="2800" dirty="0" smtClean="0">
                <a:latin typeface="+mj-lt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27638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2: Counting Words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Other definitions instead of </a:t>
            </a:r>
            <a:r>
              <a:rPr lang="en-US" sz="2800" b="1" dirty="0" smtClean="0">
                <a:latin typeface="+mj-lt"/>
              </a:rPr>
              <a:t>ANY</a:t>
            </a:r>
            <a:r>
              <a:rPr lang="en-US" sz="2800" dirty="0" smtClean="0">
                <a:latin typeface="+mj-lt"/>
              </a:rPr>
              <a:t>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[^a-</a:t>
            </a:r>
            <a:r>
              <a:rPr lang="en-US" sz="2800" dirty="0" err="1" smtClean="0">
                <a:latin typeface="+mj-lt"/>
              </a:rPr>
              <a:t>zA</a:t>
            </a:r>
            <a:r>
              <a:rPr lang="en-US" sz="2800" dirty="0" smtClean="0">
                <a:latin typeface="+mj-lt"/>
              </a:rPr>
              <a:t>-Z]+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9075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3: Calculator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How can we use </a:t>
            </a:r>
            <a:r>
              <a:rPr lang="en-US" sz="2800" dirty="0" err="1" smtClean="0">
                <a:latin typeface="+mj-lt"/>
              </a:rPr>
              <a:t>JFlex</a:t>
            </a:r>
            <a:r>
              <a:rPr lang="en-US" sz="2800" dirty="0" smtClean="0">
                <a:latin typeface="+mj-lt"/>
              </a:rPr>
              <a:t> to detect calculator tokens?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Numbers, parentheses, operators, 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1+1, (9), 1+(0000, …</a:t>
            </a:r>
          </a:p>
        </p:txBody>
      </p:sp>
    </p:spTree>
    <p:extLst>
      <p:ext uri="{BB962C8B-B14F-4D97-AF65-F5344CB8AC3E}">
        <p14:creationId xmlns:p14="http://schemas.microsoft.com/office/powerpoint/2010/main" val="314638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Example 3: </a:t>
            </a:r>
            <a:r>
              <a:rPr lang="en-US" sz="4800" dirty="0" smtClean="0">
                <a:latin typeface="+mj-lt"/>
              </a:rPr>
              <a:t>LEX Definitions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Regular expressions definitions:</a:t>
            </a:r>
          </a:p>
          <a:p>
            <a:endParaRPr lang="en-US" sz="2800" b="1" dirty="0" smtClean="0">
              <a:latin typeface="+mj-lt"/>
            </a:endParaRPr>
          </a:p>
          <a:p>
            <a:r>
              <a:rPr lang="en-US" sz="2800" b="1" dirty="0">
                <a:solidFill>
                  <a:srgbClr val="0070C0"/>
                </a:solidFill>
                <a:latin typeface="+mj-lt"/>
              </a:rPr>
              <a:t>PLUS =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"+“</a:t>
            </a: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L_PAREN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=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"(“</a:t>
            </a: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R_PAREN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=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")“</a:t>
            </a: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NUMBER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= [0-9]+</a:t>
            </a:r>
          </a:p>
        </p:txBody>
      </p:sp>
    </p:spTree>
    <p:extLst>
      <p:ext uri="{BB962C8B-B14F-4D97-AF65-F5344CB8AC3E}">
        <p14:creationId xmlns:p14="http://schemas.microsoft.com/office/powerpoint/2010/main" val="152880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Example 3: </a:t>
            </a:r>
            <a:r>
              <a:rPr lang="en-US" sz="4800" dirty="0" smtClean="0">
                <a:latin typeface="+mj-lt"/>
              </a:rPr>
              <a:t>LEX Definitions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Putting it all together:</a:t>
            </a:r>
          </a:p>
          <a:p>
            <a:endParaRPr lang="en-US" sz="2800" b="1" dirty="0" smtClean="0">
              <a:latin typeface="+mj-lt"/>
            </a:endParaRPr>
          </a:p>
          <a:p>
            <a:r>
              <a:rPr lang="en-US" sz="2800" b="1" dirty="0">
                <a:solidFill>
                  <a:srgbClr val="0070C0"/>
                </a:solidFill>
                <a:latin typeface="+mj-lt"/>
              </a:rPr>
              <a:t>&lt;YYINITIAL&gt;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{</a:t>
            </a: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{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PLUS} { return symbol(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TokenNames.PLUS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);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}</a:t>
            </a: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{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L_PAREN} { return symbol(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TokenNames.L_PAREN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);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}</a:t>
            </a: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{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R_PAREN} { return symbol(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TokenNames.R_PAREN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);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}</a:t>
            </a: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{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NUMBER} { </a:t>
            </a:r>
            <a:endParaRPr lang="en-US" sz="2800" b="1" dirty="0" smtClean="0">
              <a:solidFill>
                <a:srgbClr val="0070C0"/>
              </a:solidFill>
              <a:latin typeface="+mj-lt"/>
            </a:endParaRPr>
          </a:p>
          <a:p>
            <a:r>
              <a:rPr lang="en-US" sz="2800" b="1" dirty="0">
                <a:solidFill>
                  <a:srgbClr val="0070C0"/>
                </a:solidFill>
                <a:latin typeface="+mj-lt"/>
              </a:rPr>
              <a:t>	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return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symbol(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TokenNames.NUMBER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, new Integer(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yytext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())); </a:t>
            </a:r>
            <a:endParaRPr lang="en-US" sz="2800" b="1" dirty="0" smtClean="0">
              <a:solidFill>
                <a:srgbClr val="0070C0"/>
              </a:solidFill>
              <a:latin typeface="+mj-lt"/>
            </a:endParaRP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}</a:t>
            </a: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&lt;&lt;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EOF&gt;&gt; { return symbol(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TokenNames.EOF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);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}</a:t>
            </a: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}</a:t>
            </a:r>
            <a:endParaRPr lang="en-US" sz="2800" b="1" dirty="0">
              <a:solidFill>
                <a:srgbClr val="0070C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5337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Example 3: </a:t>
            </a:r>
            <a:r>
              <a:rPr lang="en-US" sz="4800" dirty="0" smtClean="0">
                <a:latin typeface="+mj-lt"/>
              </a:rPr>
              <a:t>Tokens Definitions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public interface </a:t>
            </a:r>
            <a:r>
              <a:rPr lang="en-US" sz="2800" dirty="0" err="1">
                <a:latin typeface="+mj-lt"/>
              </a:rPr>
              <a:t>TokenNames</a:t>
            </a:r>
            <a:r>
              <a:rPr lang="en-US" sz="2800" dirty="0">
                <a:latin typeface="+mj-lt"/>
              </a:rPr>
              <a:t> {  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/* </a:t>
            </a:r>
            <a:r>
              <a:rPr lang="en-US" sz="2800" dirty="0">
                <a:latin typeface="+mj-lt"/>
              </a:rPr>
              <a:t>terminals */  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static final 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EOF</a:t>
            </a:r>
            <a:r>
              <a:rPr lang="en-US" sz="2800" dirty="0">
                <a:latin typeface="+mj-lt"/>
              </a:rPr>
              <a:t> = 0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dirty="0" smtClean="0">
                <a:latin typeface="+mj-lt"/>
              </a:rPr>
              <a:t>	public </a:t>
            </a:r>
            <a:r>
              <a:rPr lang="en-US" sz="2800" dirty="0">
                <a:latin typeface="+mj-lt"/>
              </a:rPr>
              <a:t>static final 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PLUS</a:t>
            </a:r>
            <a:r>
              <a:rPr lang="en-US" sz="2800" dirty="0">
                <a:latin typeface="+mj-lt"/>
              </a:rPr>
              <a:t> = 1;  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static final 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L_PAREN</a:t>
            </a:r>
            <a:r>
              <a:rPr lang="en-US" sz="2800" dirty="0">
                <a:latin typeface="+mj-lt"/>
              </a:rPr>
              <a:t> = 2;  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static final 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R_PAREN</a:t>
            </a:r>
            <a:r>
              <a:rPr lang="en-US" sz="2800" dirty="0">
                <a:latin typeface="+mj-lt"/>
              </a:rPr>
              <a:t> = 3;  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static final 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NUMBER</a:t>
            </a:r>
            <a:r>
              <a:rPr lang="en-US" sz="2800" dirty="0">
                <a:latin typeface="+mj-lt"/>
              </a:rPr>
              <a:t> = 4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dirty="0" smtClean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0034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Lexical Analysis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The input is the </a:t>
            </a:r>
            <a:r>
              <a:rPr lang="en-US" sz="2800" i="1" dirty="0" smtClean="0">
                <a:latin typeface="+mj-lt"/>
              </a:rPr>
              <a:t>code 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Validate that the input consists of valid tokens</a:t>
            </a:r>
          </a:p>
          <a:p>
            <a:endParaRPr lang="en-US" sz="2800" dirty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High-level algorithm: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latin typeface="+mj-lt"/>
              </a:rPr>
              <a:t>Set the current position to the beginning of the input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latin typeface="+mj-lt"/>
              </a:rPr>
              <a:t>Scan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If reached end of input, </a:t>
            </a:r>
            <a:r>
              <a:rPr lang="en-US" sz="2800" b="1" dirty="0" smtClean="0">
                <a:solidFill>
                  <a:srgbClr val="00B050"/>
                </a:solidFill>
                <a:latin typeface="+mj-lt"/>
              </a:rPr>
              <a:t>done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Else, try to match with one of the defined tokens</a:t>
            </a:r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If there is no match, </a:t>
            </a:r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fail</a:t>
            </a:r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Otherwise</a:t>
            </a:r>
          </a:p>
          <a:p>
            <a:pPr marL="1885950" lvl="3" indent="-5143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increment the current position</a:t>
            </a:r>
          </a:p>
          <a:p>
            <a:pPr marL="1885950" lvl="3" indent="-5143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repeat step 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pPr lvl="1"/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6596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Example 3: </a:t>
            </a:r>
            <a:r>
              <a:rPr lang="en-US" sz="4800" dirty="0" smtClean="0">
                <a:latin typeface="+mj-lt"/>
              </a:rPr>
              <a:t>Output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What will be the output for: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1(+2345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3"/>
                <a:stretch>
                  <a:fillRect l="-1263" t="-4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ounded Rectangle 4"/>
          <p:cNvSpPr/>
          <p:nvPr/>
        </p:nvSpPr>
        <p:spPr>
          <a:xfrm>
            <a:off x="3732414" y="2809705"/>
            <a:ext cx="3873731" cy="2601883"/>
          </a:xfrm>
          <a:prstGeom prst="roundRect">
            <a:avLst>
              <a:gd name="adj" fmla="val 5804"/>
            </a:avLst>
          </a:prstGeom>
          <a:solidFill>
            <a:schemeClr val="accent1">
              <a:lumMod val="20000"/>
              <a:lumOff val="80000"/>
              <a:alpha val="4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800" dirty="0">
                <a:solidFill>
                  <a:schemeClr val="tx1"/>
                </a:solidFill>
              </a:rPr>
              <a:t>[1,1]:4 1</a:t>
            </a:r>
          </a:p>
          <a:p>
            <a:r>
              <a:rPr lang="en-US" sz="2800" dirty="0">
                <a:solidFill>
                  <a:schemeClr val="tx1"/>
                </a:solidFill>
              </a:rPr>
              <a:t>[1,2]:2 null</a:t>
            </a:r>
          </a:p>
          <a:p>
            <a:r>
              <a:rPr lang="en-US" sz="2800" dirty="0">
                <a:solidFill>
                  <a:schemeClr val="tx1"/>
                </a:solidFill>
              </a:rPr>
              <a:t>[1,3]:1 null</a:t>
            </a:r>
          </a:p>
          <a:p>
            <a:r>
              <a:rPr lang="en-US" sz="2800" dirty="0">
                <a:solidFill>
                  <a:schemeClr val="tx1"/>
                </a:solidFill>
              </a:rPr>
              <a:t>[1,4]:4 2345</a:t>
            </a:r>
          </a:p>
        </p:txBody>
      </p:sp>
    </p:spTree>
    <p:extLst>
      <p:ext uri="{BB962C8B-B14F-4D97-AF65-F5344CB8AC3E}">
        <p14:creationId xmlns:p14="http://schemas.microsoft.com/office/powerpoint/2010/main" val="851540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Example 4: Definition Order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+mj-lt"/>
              </a:rPr>
              <a:t>%{</a:t>
            </a:r>
            <a:r>
              <a:rPr lang="en-US" sz="2200" dirty="0">
                <a:latin typeface="+mj-lt"/>
              </a:rPr>
              <a:t>	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+mj-lt"/>
              </a:rPr>
              <a:t>private </a:t>
            </a:r>
            <a:r>
              <a:rPr lang="en-US" sz="2200" dirty="0">
                <a:latin typeface="+mj-lt"/>
              </a:rPr>
              <a:t>Symbol symbol(</a:t>
            </a:r>
            <a:r>
              <a:rPr lang="en-US" sz="2200" dirty="0" err="1">
                <a:latin typeface="+mj-lt"/>
              </a:rPr>
              <a:t>int</a:t>
            </a:r>
            <a:r>
              <a:rPr lang="en-US" sz="2200" dirty="0">
                <a:latin typeface="+mj-lt"/>
              </a:rPr>
              <a:t> type) {  </a:t>
            </a:r>
            <a:r>
              <a:rPr lang="en-US" sz="2200" dirty="0" smtClean="0">
                <a:latin typeface="+mj-lt"/>
              </a:rPr>
              <a:t>return </a:t>
            </a:r>
            <a:r>
              <a:rPr lang="en-US" sz="2200" dirty="0">
                <a:latin typeface="+mj-lt"/>
              </a:rPr>
              <a:t>new Symbol(type, </a:t>
            </a:r>
            <a:r>
              <a:rPr lang="en-US" sz="2200" dirty="0" err="1">
                <a:latin typeface="+mj-lt"/>
              </a:rPr>
              <a:t>yyline</a:t>
            </a:r>
            <a:r>
              <a:rPr lang="en-US" sz="2200" dirty="0">
                <a:latin typeface="+mj-lt"/>
              </a:rPr>
              <a:t>, </a:t>
            </a:r>
            <a:r>
              <a:rPr lang="en-US" sz="2200" dirty="0" err="1">
                <a:latin typeface="+mj-lt"/>
              </a:rPr>
              <a:t>yycolumn</a:t>
            </a:r>
            <a:r>
              <a:rPr lang="en-US" sz="2200" dirty="0" smtClean="0">
                <a:latin typeface="+mj-lt"/>
              </a:rPr>
              <a:t>); }  </a:t>
            </a:r>
            <a:r>
              <a:rPr lang="en-US" sz="2200" dirty="0">
                <a:latin typeface="+mj-lt"/>
              </a:rPr>
              <a:t>	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+mj-lt"/>
              </a:rPr>
              <a:t>public </a:t>
            </a:r>
            <a:r>
              <a:rPr lang="en-US" sz="2200" dirty="0" err="1">
                <a:latin typeface="+mj-lt"/>
              </a:rPr>
              <a:t>int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getLine</a:t>
            </a:r>
            <a:r>
              <a:rPr lang="en-US" sz="2200" dirty="0">
                <a:latin typeface="+mj-lt"/>
              </a:rPr>
              <a:t>() { return </a:t>
            </a:r>
            <a:r>
              <a:rPr lang="en-US" sz="2200" dirty="0" err="1">
                <a:latin typeface="+mj-lt"/>
              </a:rPr>
              <a:t>yyline</a:t>
            </a:r>
            <a:r>
              <a:rPr lang="en-US" sz="2200" dirty="0">
                <a:latin typeface="+mj-lt"/>
              </a:rPr>
              <a:t> + 1; } 	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+mj-lt"/>
              </a:rPr>
              <a:t>public </a:t>
            </a:r>
            <a:r>
              <a:rPr lang="en-US" sz="2200" dirty="0" err="1">
                <a:latin typeface="+mj-lt"/>
              </a:rPr>
              <a:t>int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getTokenStartPosition</a:t>
            </a:r>
            <a:r>
              <a:rPr lang="en-US" sz="2200" dirty="0">
                <a:latin typeface="+mj-lt"/>
              </a:rPr>
              <a:t>() { return </a:t>
            </a:r>
            <a:r>
              <a:rPr lang="en-US" sz="2200" dirty="0" err="1">
                <a:latin typeface="+mj-lt"/>
              </a:rPr>
              <a:t>yycolumn</a:t>
            </a:r>
            <a:r>
              <a:rPr lang="en-US" sz="2200" dirty="0">
                <a:latin typeface="+mj-lt"/>
              </a:rPr>
              <a:t> + 1; }     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+mj-lt"/>
              </a:rPr>
              <a:t>%}</a:t>
            </a:r>
          </a:p>
          <a:p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T1 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= 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a</a:t>
            </a:r>
          </a:p>
          <a:p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T2 = ab*</a:t>
            </a:r>
          </a:p>
          <a:p>
            <a:r>
              <a:rPr lang="en-US" sz="2200" dirty="0" smtClean="0">
                <a:latin typeface="+mj-lt"/>
              </a:rPr>
              <a:t>%%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  </a:t>
            </a:r>
            <a:r>
              <a:rPr lang="en-US" sz="2200" dirty="0" smtClean="0">
                <a:latin typeface="+mj-lt"/>
              </a:rPr>
              <a:t>// separator…</a:t>
            </a:r>
          </a:p>
          <a:p>
            <a:r>
              <a:rPr lang="en-US" sz="2200" dirty="0" smtClean="0">
                <a:latin typeface="+mj-lt"/>
              </a:rPr>
              <a:t>&lt;</a:t>
            </a:r>
            <a:r>
              <a:rPr lang="en-US" sz="2200" dirty="0">
                <a:latin typeface="+mj-lt"/>
              </a:rPr>
              <a:t>YYINITIAL&gt; </a:t>
            </a:r>
            <a:r>
              <a:rPr lang="en-US" sz="2200" dirty="0" smtClean="0">
                <a:latin typeface="+mj-lt"/>
              </a:rPr>
              <a:t>{</a:t>
            </a:r>
          </a:p>
          <a:p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{T1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} 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{ return symbol(TokenNames.T1); }</a:t>
            </a:r>
          </a:p>
          <a:p>
            <a:r>
              <a:rPr lang="en-US" sz="2200" b="1" dirty="0">
                <a:solidFill>
                  <a:srgbClr val="0070C0"/>
                </a:solidFill>
                <a:latin typeface="+mj-lt"/>
              </a:rPr>
              <a:t>{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T2} 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{ return 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symbol(TokenNames.T2); 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}</a:t>
            </a:r>
          </a:p>
          <a:p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&lt;&lt;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EOF&gt;&gt; { return symbol(</a:t>
            </a:r>
            <a:r>
              <a:rPr lang="en-US" sz="2200" b="1" dirty="0" err="1">
                <a:solidFill>
                  <a:srgbClr val="0070C0"/>
                </a:solidFill>
                <a:latin typeface="+mj-lt"/>
              </a:rPr>
              <a:t>TokenNames.EOF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); 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}</a:t>
            </a:r>
          </a:p>
          <a:p>
            <a:r>
              <a:rPr lang="en-US" sz="2200" dirty="0" smtClean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6838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Example </a:t>
            </a:r>
            <a:r>
              <a:rPr lang="en-US" sz="4800" dirty="0" smtClean="0">
                <a:latin typeface="+mj-lt"/>
              </a:rPr>
              <a:t>4: </a:t>
            </a:r>
            <a:r>
              <a:rPr lang="en-US" sz="4800" dirty="0">
                <a:latin typeface="+mj-lt"/>
              </a:rPr>
              <a:t>Definition Order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What will be the output for: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𝑎𝑎𝑏𝑏𝑏𝑏𝑎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3"/>
                <a:stretch>
                  <a:fillRect l="-1263" t="-4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862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Example </a:t>
            </a:r>
            <a:r>
              <a:rPr lang="en-US" sz="4800" dirty="0" smtClean="0">
                <a:latin typeface="+mj-lt"/>
              </a:rPr>
              <a:t>4: </a:t>
            </a:r>
            <a:r>
              <a:rPr lang="en-US" sz="4800" dirty="0">
                <a:latin typeface="+mj-lt"/>
              </a:rPr>
              <a:t>Definition Order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What will be the output for: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𝑎𝑎𝑏𝑏𝑏𝑏𝑎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3"/>
                <a:stretch>
                  <a:fillRect l="-1263" t="-4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ounded Rectangle 4"/>
          <p:cNvSpPr/>
          <p:nvPr/>
        </p:nvSpPr>
        <p:spPr>
          <a:xfrm>
            <a:off x="3732414" y="2809705"/>
            <a:ext cx="3873731" cy="2601883"/>
          </a:xfrm>
          <a:prstGeom prst="roundRect">
            <a:avLst>
              <a:gd name="adj" fmla="val 5485"/>
            </a:avLst>
          </a:prstGeom>
          <a:solidFill>
            <a:schemeClr val="accent1">
              <a:lumMod val="20000"/>
              <a:lumOff val="80000"/>
              <a:alpha val="4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800" dirty="0">
                <a:solidFill>
                  <a:schemeClr val="tx1"/>
                </a:solidFill>
              </a:rPr>
              <a:t>[1,1]:1</a:t>
            </a:r>
          </a:p>
          <a:p>
            <a:r>
              <a:rPr lang="en-US" sz="2800" dirty="0">
                <a:solidFill>
                  <a:schemeClr val="tx1"/>
                </a:solidFill>
              </a:rPr>
              <a:t>[1,2]:2</a:t>
            </a:r>
          </a:p>
          <a:p>
            <a:r>
              <a:rPr lang="en-US" sz="2800" dirty="0">
                <a:solidFill>
                  <a:schemeClr val="tx1"/>
                </a:solidFill>
              </a:rPr>
              <a:t>[1,7]:1</a:t>
            </a:r>
          </a:p>
        </p:txBody>
      </p:sp>
    </p:spTree>
    <p:extLst>
      <p:ext uri="{BB962C8B-B14F-4D97-AF65-F5344CB8AC3E}">
        <p14:creationId xmlns:p14="http://schemas.microsoft.com/office/powerpoint/2010/main" val="351946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Example </a:t>
            </a:r>
            <a:r>
              <a:rPr lang="en-US" sz="4800" dirty="0" smtClean="0">
                <a:latin typeface="+mj-lt"/>
              </a:rPr>
              <a:t>4: </a:t>
            </a:r>
            <a:r>
              <a:rPr lang="en-US" sz="4800" dirty="0">
                <a:latin typeface="+mj-lt"/>
              </a:rPr>
              <a:t>Definition Order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What will be the output if we swap the order (same input)?</a:t>
            </a:r>
          </a:p>
          <a:p>
            <a:endParaRPr lang="en-US" sz="2800" dirty="0" smtClean="0"/>
          </a:p>
          <a:p>
            <a:r>
              <a:rPr lang="en-US" sz="2800" b="1" dirty="0" smtClean="0">
                <a:solidFill>
                  <a:srgbClr val="0070C0"/>
                </a:solidFill>
              </a:rPr>
              <a:t>	{</a:t>
            </a:r>
            <a:r>
              <a:rPr lang="en-US" sz="2800" b="1" dirty="0">
                <a:solidFill>
                  <a:srgbClr val="0070C0"/>
                </a:solidFill>
              </a:rPr>
              <a:t>T2} { return symbol(TokenNames.T2); }</a:t>
            </a:r>
          </a:p>
          <a:p>
            <a:r>
              <a:rPr lang="en-US" sz="2800" b="1" dirty="0" smtClean="0">
                <a:solidFill>
                  <a:srgbClr val="0070C0"/>
                </a:solidFill>
              </a:rPr>
              <a:t>	{</a:t>
            </a:r>
            <a:r>
              <a:rPr lang="en-US" sz="2800" b="1" dirty="0">
                <a:solidFill>
                  <a:srgbClr val="0070C0"/>
                </a:solidFill>
              </a:rPr>
              <a:t>T1} { return symbol(TokenNames.T1); </a:t>
            </a:r>
            <a:r>
              <a:rPr lang="en-US" sz="2800" b="1" dirty="0" smtClean="0">
                <a:solidFill>
                  <a:srgbClr val="0070C0"/>
                </a:solidFill>
              </a:rPr>
              <a:t>}</a:t>
            </a:r>
            <a:endParaRPr lang="en-US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74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Example </a:t>
            </a:r>
            <a:r>
              <a:rPr lang="en-US" sz="4800" dirty="0" smtClean="0">
                <a:latin typeface="+mj-lt"/>
              </a:rPr>
              <a:t>4: </a:t>
            </a:r>
            <a:r>
              <a:rPr lang="en-US" sz="4800" dirty="0">
                <a:latin typeface="+mj-lt"/>
              </a:rPr>
              <a:t>Definition Order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What will be the output if we swap the order (same input)?</a:t>
            </a:r>
          </a:p>
          <a:p>
            <a:endParaRPr lang="en-US" sz="2800" dirty="0" smtClean="0"/>
          </a:p>
          <a:p>
            <a:r>
              <a:rPr lang="en-US" sz="2800" b="1" dirty="0" smtClean="0">
                <a:solidFill>
                  <a:srgbClr val="0070C0"/>
                </a:solidFill>
              </a:rPr>
              <a:t>	{</a:t>
            </a:r>
            <a:r>
              <a:rPr lang="en-US" sz="2800" b="1" dirty="0">
                <a:solidFill>
                  <a:srgbClr val="0070C0"/>
                </a:solidFill>
              </a:rPr>
              <a:t>T2} { return symbol(TokenNames.T2); }</a:t>
            </a:r>
          </a:p>
          <a:p>
            <a:r>
              <a:rPr lang="en-US" sz="2800" b="1" dirty="0" smtClean="0">
                <a:solidFill>
                  <a:srgbClr val="0070C0"/>
                </a:solidFill>
              </a:rPr>
              <a:t>	{</a:t>
            </a:r>
            <a:r>
              <a:rPr lang="en-US" sz="2800" b="1" dirty="0">
                <a:solidFill>
                  <a:srgbClr val="0070C0"/>
                </a:solidFill>
              </a:rPr>
              <a:t>T1} { return symbol(TokenNames.T1); </a:t>
            </a:r>
            <a:r>
              <a:rPr lang="en-US" sz="2800" b="1" dirty="0" smtClean="0">
                <a:solidFill>
                  <a:srgbClr val="0070C0"/>
                </a:solidFill>
              </a:rPr>
              <a:t>}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732414" y="3516285"/>
            <a:ext cx="3873731" cy="2601883"/>
          </a:xfrm>
          <a:prstGeom prst="roundRect">
            <a:avLst>
              <a:gd name="adj" fmla="val 5485"/>
            </a:avLst>
          </a:prstGeom>
          <a:solidFill>
            <a:schemeClr val="accent1">
              <a:lumMod val="20000"/>
              <a:lumOff val="80000"/>
              <a:alpha val="4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800" dirty="0">
                <a:solidFill>
                  <a:schemeClr val="tx1"/>
                </a:solidFill>
              </a:rPr>
              <a:t>[1,1]:2</a:t>
            </a:r>
          </a:p>
          <a:p>
            <a:r>
              <a:rPr lang="en-US" sz="2800" dirty="0">
                <a:solidFill>
                  <a:schemeClr val="tx1"/>
                </a:solidFill>
              </a:rPr>
              <a:t>[1,2]:2</a:t>
            </a:r>
          </a:p>
          <a:p>
            <a:r>
              <a:rPr lang="en-US" sz="2800" dirty="0">
                <a:solidFill>
                  <a:schemeClr val="tx1"/>
                </a:solidFill>
              </a:rPr>
              <a:t>[1,7]:2</a:t>
            </a:r>
          </a:p>
        </p:txBody>
      </p:sp>
    </p:spTree>
    <p:extLst>
      <p:ext uri="{BB962C8B-B14F-4D97-AF65-F5344CB8AC3E}">
        <p14:creationId xmlns:p14="http://schemas.microsoft.com/office/powerpoint/2010/main" val="400413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Consider the following flex-like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a*b { print “1”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ca { print “2”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a</a:t>
            </a:r>
            <a:r>
              <a:rPr lang="en-US" sz="2800" dirty="0" smtClean="0">
                <a:latin typeface="+mj-lt"/>
              </a:rPr>
              <a:t>*ca* { print “3”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What will the </a:t>
            </a:r>
            <a:r>
              <a:rPr lang="en-US" sz="2800" dirty="0" err="1" smtClean="0">
                <a:latin typeface="+mj-lt"/>
              </a:rPr>
              <a:t>lexer</a:t>
            </a:r>
            <a:r>
              <a:rPr lang="en-US" sz="2800" dirty="0" smtClean="0">
                <a:latin typeface="+mj-lt"/>
              </a:rPr>
              <a:t> print for the input: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err="1" smtClean="0">
                <a:latin typeface="+mj-lt"/>
              </a:rPr>
              <a:t>abcaacacaaabbaaabcaaca</a:t>
            </a:r>
            <a:endParaRPr lang="en-US" sz="28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7535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Consider the following flex-like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  <a:latin typeface="+mj-lt"/>
              </a:rPr>
              <a:t>a*b</a:t>
            </a:r>
            <a:r>
              <a:rPr lang="en-US" sz="2800" dirty="0" smtClean="0">
                <a:latin typeface="+mj-lt"/>
              </a:rPr>
              <a:t> { print “1”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2800" dirty="0" smtClean="0">
                <a:latin typeface="+mj-lt"/>
              </a:rPr>
              <a:t> { print “2”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sz="2800" dirty="0" smtClean="0">
                <a:solidFill>
                  <a:srgbClr val="0070C0"/>
                </a:solidFill>
                <a:latin typeface="+mj-lt"/>
              </a:rPr>
              <a:t>*ca*</a:t>
            </a:r>
            <a:r>
              <a:rPr lang="en-US" sz="2800" dirty="0" smtClean="0">
                <a:latin typeface="+mj-lt"/>
              </a:rPr>
              <a:t> { print “3”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003" y="3824176"/>
            <a:ext cx="11405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5400" b="1" dirty="0" err="1" smtClean="0">
                <a:latin typeface="+mj-lt"/>
              </a:rPr>
              <a:t>abcaacacaaabbaaabcaaca</a:t>
            </a:r>
            <a:endParaRPr lang="en-US" sz="54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335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Consider the following flex-like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  <a:latin typeface="+mj-lt"/>
              </a:rPr>
              <a:t>a*b</a:t>
            </a:r>
            <a:r>
              <a:rPr lang="en-US" sz="2800" dirty="0" smtClean="0">
                <a:latin typeface="+mj-lt"/>
              </a:rPr>
              <a:t> { print “1”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2800" dirty="0" smtClean="0">
                <a:latin typeface="+mj-lt"/>
              </a:rPr>
              <a:t> { print “2”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sz="2800" dirty="0" smtClean="0">
                <a:solidFill>
                  <a:srgbClr val="0070C0"/>
                </a:solidFill>
                <a:latin typeface="+mj-lt"/>
              </a:rPr>
              <a:t>*ca*</a:t>
            </a:r>
            <a:r>
              <a:rPr lang="en-US" sz="2800" dirty="0" smtClean="0">
                <a:latin typeface="+mj-lt"/>
              </a:rPr>
              <a:t> { print “3”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003" y="3824176"/>
            <a:ext cx="11405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5400" b="1" dirty="0" err="1">
                <a:solidFill>
                  <a:srgbClr val="C00000"/>
                </a:solidFill>
                <a:latin typeface="+mj-lt"/>
              </a:rPr>
              <a:t>a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b</a:t>
            </a:r>
            <a:r>
              <a:rPr lang="en-US" sz="5400" b="1" dirty="0" err="1" smtClean="0">
                <a:latin typeface="+mj-lt"/>
              </a:rPr>
              <a:t>|caacacaaabbaaabcaaca</a:t>
            </a:r>
            <a:endParaRPr lang="en-US" sz="54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3954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Consider the following flex-like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  <a:latin typeface="+mj-lt"/>
              </a:rPr>
              <a:t>a*b</a:t>
            </a:r>
            <a:r>
              <a:rPr lang="en-US" sz="2800" dirty="0" smtClean="0">
                <a:latin typeface="+mj-lt"/>
              </a:rPr>
              <a:t> { print “1”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2800" dirty="0" smtClean="0">
                <a:latin typeface="+mj-lt"/>
              </a:rPr>
              <a:t> { print “2”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sz="2800" dirty="0" smtClean="0">
                <a:solidFill>
                  <a:srgbClr val="0070C0"/>
                </a:solidFill>
                <a:latin typeface="+mj-lt"/>
              </a:rPr>
              <a:t>*ca*</a:t>
            </a:r>
            <a:r>
              <a:rPr lang="en-US" sz="2800" dirty="0" smtClean="0">
                <a:latin typeface="+mj-lt"/>
              </a:rPr>
              <a:t> { print “3”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003" y="3824176"/>
            <a:ext cx="11405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ab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</a:t>
            </a:r>
            <a:r>
              <a:rPr lang="en-US" sz="5400" b="1" dirty="0" err="1" smtClean="0">
                <a:latin typeface="+mj-lt"/>
              </a:rPr>
              <a:t>|cacaaabbaaabcaaca</a:t>
            </a:r>
            <a:endParaRPr lang="en-US" sz="54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5971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Valid Tokens in C</a:t>
            </a:r>
            <a:endParaRPr lang="en-US" sz="4800" dirty="0">
              <a:latin typeface="+mj-lt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807323"/>
              </p:ext>
            </p:extLst>
          </p:nvPr>
        </p:nvGraphicFramePr>
        <p:xfrm>
          <a:off x="2032000" y="1765950"/>
          <a:ext cx="812800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59237543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2890061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+mj-lt"/>
                        </a:rPr>
                        <a:t>Token</a:t>
                      </a:r>
                      <a:endParaRPr lang="en-US" sz="2400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+mj-lt"/>
                        </a:rPr>
                        <a:t>Examples</a:t>
                      </a:r>
                      <a:endParaRPr lang="en-US" sz="2400" b="1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6026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Constants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12, 0x1234, 1.7,</a:t>
                      </a:r>
                      <a:r>
                        <a:rPr lang="en-US" sz="2400" baseline="0" dirty="0" smtClean="0">
                          <a:latin typeface="+mj-lt"/>
                        </a:rPr>
                        <a:t> 2e+8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740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Identifiers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+mj-lt"/>
                        </a:rPr>
                        <a:t>var</a:t>
                      </a:r>
                      <a:r>
                        <a:rPr lang="en-US" sz="2400" dirty="0" smtClean="0">
                          <a:latin typeface="+mj-lt"/>
                        </a:rPr>
                        <a:t>, tmp1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49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Reserved</a:t>
                      </a:r>
                      <a:r>
                        <a:rPr lang="en-US" sz="2400" baseline="0" dirty="0" smtClean="0">
                          <a:latin typeface="+mj-lt"/>
                        </a:rPr>
                        <a:t> Keywords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if, else, while,</a:t>
                      </a:r>
                      <a:r>
                        <a:rPr lang="en-US" sz="2400" baseline="0" dirty="0" smtClean="0">
                          <a:latin typeface="+mj-lt"/>
                        </a:rPr>
                        <a:t> </a:t>
                      </a:r>
                      <a:r>
                        <a:rPr lang="en-US" sz="2400" baseline="0" dirty="0" err="1" smtClean="0">
                          <a:latin typeface="+mj-lt"/>
                        </a:rPr>
                        <a:t>int</a:t>
                      </a:r>
                      <a:r>
                        <a:rPr lang="en-US" sz="2400" baseline="0" dirty="0" smtClean="0">
                          <a:latin typeface="+mj-lt"/>
                        </a:rPr>
                        <a:t>, char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3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Parentheses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(,),{,}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78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Binary Operators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+,-,*,/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282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Unary Operators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-,*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721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Comments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/* … */, //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9457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149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Consider the following flex-like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  <a:latin typeface="+mj-lt"/>
              </a:rPr>
              <a:t>a*b</a:t>
            </a:r>
            <a:r>
              <a:rPr lang="en-US" sz="2800" dirty="0" smtClean="0">
                <a:latin typeface="+mj-lt"/>
              </a:rPr>
              <a:t> { print “1”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2800" dirty="0" smtClean="0">
                <a:latin typeface="+mj-lt"/>
              </a:rPr>
              <a:t> { print “2”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sz="2800" dirty="0" smtClean="0">
                <a:solidFill>
                  <a:srgbClr val="0070C0"/>
                </a:solidFill>
                <a:latin typeface="+mj-lt"/>
              </a:rPr>
              <a:t>*ca*</a:t>
            </a:r>
            <a:r>
              <a:rPr lang="en-US" sz="2800" dirty="0" smtClean="0">
                <a:latin typeface="+mj-lt"/>
              </a:rPr>
              <a:t> { print “3”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003" y="3824176"/>
            <a:ext cx="11405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ab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5400" b="1" dirty="0" err="1" smtClean="0">
                <a:latin typeface="+mj-lt"/>
              </a:rPr>
              <a:t>|caaabbaaabcaaca</a:t>
            </a:r>
            <a:endParaRPr lang="en-US" sz="54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188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Consider the following flex-like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  <a:latin typeface="+mj-lt"/>
              </a:rPr>
              <a:t>a*b</a:t>
            </a:r>
            <a:r>
              <a:rPr lang="en-US" sz="2800" dirty="0" smtClean="0">
                <a:latin typeface="+mj-lt"/>
              </a:rPr>
              <a:t> { print “1”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2800" dirty="0" smtClean="0">
                <a:latin typeface="+mj-lt"/>
              </a:rPr>
              <a:t> { print “2”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sz="2800" dirty="0" smtClean="0">
                <a:solidFill>
                  <a:srgbClr val="0070C0"/>
                </a:solidFill>
                <a:latin typeface="+mj-lt"/>
              </a:rPr>
              <a:t>*ca*</a:t>
            </a:r>
            <a:r>
              <a:rPr lang="en-US" sz="2800" dirty="0" smtClean="0">
                <a:latin typeface="+mj-lt"/>
              </a:rPr>
              <a:t> { print “3”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003" y="3824176"/>
            <a:ext cx="11405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ab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caaa</a:t>
            </a:r>
            <a:r>
              <a:rPr lang="en-US" sz="5400" b="1" dirty="0" err="1" smtClean="0">
                <a:latin typeface="+mj-lt"/>
              </a:rPr>
              <a:t>|bbaaabcaaca</a:t>
            </a:r>
            <a:endParaRPr lang="en-US" sz="54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4373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Consider the following flex-like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  <a:latin typeface="+mj-lt"/>
              </a:rPr>
              <a:t>a*b</a:t>
            </a:r>
            <a:r>
              <a:rPr lang="en-US" sz="2800" dirty="0" smtClean="0">
                <a:latin typeface="+mj-lt"/>
              </a:rPr>
              <a:t> { print “1”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2800" dirty="0" smtClean="0">
                <a:latin typeface="+mj-lt"/>
              </a:rPr>
              <a:t> { print “2”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sz="2800" dirty="0" smtClean="0">
                <a:solidFill>
                  <a:srgbClr val="0070C0"/>
                </a:solidFill>
                <a:latin typeface="+mj-lt"/>
              </a:rPr>
              <a:t>*ca*</a:t>
            </a:r>
            <a:r>
              <a:rPr lang="en-US" sz="2800" dirty="0" smtClean="0">
                <a:latin typeface="+mj-lt"/>
              </a:rPr>
              <a:t> { print “3”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003" y="3824176"/>
            <a:ext cx="11405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ab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b</a:t>
            </a:r>
            <a:r>
              <a:rPr lang="en-US" sz="5400" b="1" dirty="0" err="1" smtClean="0">
                <a:latin typeface="+mj-lt"/>
              </a:rPr>
              <a:t>|baaabcaaca</a:t>
            </a:r>
            <a:endParaRPr lang="en-US" sz="54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8830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Consider the following flex-like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  <a:latin typeface="+mj-lt"/>
              </a:rPr>
              <a:t>a*b</a:t>
            </a:r>
            <a:r>
              <a:rPr lang="en-US" sz="2800" dirty="0" smtClean="0">
                <a:latin typeface="+mj-lt"/>
              </a:rPr>
              <a:t> { print “1”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2800" dirty="0" smtClean="0">
                <a:latin typeface="+mj-lt"/>
              </a:rPr>
              <a:t> { print “2”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sz="2800" dirty="0" smtClean="0">
                <a:solidFill>
                  <a:srgbClr val="0070C0"/>
                </a:solidFill>
                <a:latin typeface="+mj-lt"/>
              </a:rPr>
              <a:t>*ca*</a:t>
            </a:r>
            <a:r>
              <a:rPr lang="en-US" sz="2800" dirty="0" smtClean="0">
                <a:latin typeface="+mj-lt"/>
              </a:rPr>
              <a:t> { print “3”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003" y="3824176"/>
            <a:ext cx="11405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ab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b</a:t>
            </a:r>
            <a:r>
              <a:rPr lang="en-US" sz="5400" b="1" dirty="0" err="1" smtClean="0">
                <a:latin typeface="+mj-lt"/>
              </a:rPr>
              <a:t>|aaabcaaca</a:t>
            </a:r>
            <a:endParaRPr lang="en-US" sz="54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7914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Consider the following flex-like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  <a:latin typeface="+mj-lt"/>
              </a:rPr>
              <a:t>a*b</a:t>
            </a:r>
            <a:r>
              <a:rPr lang="en-US" sz="2800" dirty="0" smtClean="0">
                <a:latin typeface="+mj-lt"/>
              </a:rPr>
              <a:t> { print “1”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2800" dirty="0" smtClean="0">
                <a:latin typeface="+mj-lt"/>
              </a:rPr>
              <a:t> { print “2”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sz="2800" dirty="0" smtClean="0">
                <a:solidFill>
                  <a:srgbClr val="0070C0"/>
                </a:solidFill>
                <a:latin typeface="+mj-lt"/>
              </a:rPr>
              <a:t>*ca*</a:t>
            </a:r>
            <a:r>
              <a:rPr lang="en-US" sz="2800" dirty="0" smtClean="0">
                <a:latin typeface="+mj-lt"/>
              </a:rPr>
              <a:t> { print “3”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003" y="3824176"/>
            <a:ext cx="11405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ab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aaab</a:t>
            </a:r>
            <a:r>
              <a:rPr lang="en-US" sz="5400" b="1" dirty="0" err="1" smtClean="0">
                <a:latin typeface="+mj-lt"/>
              </a:rPr>
              <a:t>|caaca</a:t>
            </a:r>
            <a:endParaRPr lang="en-US" sz="54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3276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Consider the following flex-like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  <a:latin typeface="+mj-lt"/>
              </a:rPr>
              <a:t>a*b</a:t>
            </a:r>
            <a:r>
              <a:rPr lang="en-US" sz="2800" dirty="0" smtClean="0">
                <a:latin typeface="+mj-lt"/>
              </a:rPr>
              <a:t> { print “1”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2800" dirty="0" smtClean="0">
                <a:latin typeface="+mj-lt"/>
              </a:rPr>
              <a:t> { print “2”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sz="2800" dirty="0" smtClean="0">
                <a:solidFill>
                  <a:srgbClr val="0070C0"/>
                </a:solidFill>
                <a:latin typeface="+mj-lt"/>
              </a:rPr>
              <a:t>*ca*</a:t>
            </a:r>
            <a:r>
              <a:rPr lang="en-US" sz="2800" dirty="0" smtClean="0">
                <a:latin typeface="+mj-lt"/>
              </a:rPr>
              <a:t> { print “3”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003" y="3824176"/>
            <a:ext cx="11405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ab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aaab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</a:t>
            </a:r>
            <a:r>
              <a:rPr lang="en-US" sz="5400" b="1" dirty="0" err="1" smtClean="0">
                <a:latin typeface="+mj-lt"/>
              </a:rPr>
              <a:t>|ca</a:t>
            </a:r>
            <a:endParaRPr lang="en-US" sz="54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6978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Consider the following flex-like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  <a:latin typeface="+mj-lt"/>
              </a:rPr>
              <a:t>a*b</a:t>
            </a:r>
            <a:r>
              <a:rPr lang="en-US" sz="2800" dirty="0" smtClean="0">
                <a:latin typeface="+mj-lt"/>
              </a:rPr>
              <a:t> { print “1”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2800" dirty="0" smtClean="0">
                <a:latin typeface="+mj-lt"/>
              </a:rPr>
              <a:t> { print “2”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sz="2800" dirty="0" smtClean="0">
                <a:solidFill>
                  <a:srgbClr val="0070C0"/>
                </a:solidFill>
                <a:latin typeface="+mj-lt"/>
              </a:rPr>
              <a:t>*ca*</a:t>
            </a:r>
            <a:r>
              <a:rPr lang="en-US" sz="2800" dirty="0" smtClean="0">
                <a:latin typeface="+mj-lt"/>
              </a:rPr>
              <a:t> { print “3”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003" y="3824176"/>
            <a:ext cx="11405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5400" b="1" dirty="0" err="1">
                <a:solidFill>
                  <a:srgbClr val="C00000"/>
                </a:solidFill>
                <a:latin typeface="+mj-lt"/>
              </a:rPr>
              <a:t>a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aaab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B050"/>
                </a:solidFill>
                <a:latin typeface="+mj-lt"/>
              </a:rPr>
              <a:t>ca</a:t>
            </a:r>
            <a:endParaRPr lang="en-US" sz="5400" b="1" dirty="0" smtClean="0">
              <a:solidFill>
                <a:srgbClr val="00B050"/>
              </a:solidFill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11115" y="4870837"/>
            <a:ext cx="10137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Answer: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132311132</a:t>
            </a:r>
          </a:p>
        </p:txBody>
      </p:sp>
    </p:spTree>
    <p:extLst>
      <p:ext uri="{BB962C8B-B14F-4D97-AF65-F5344CB8AC3E}">
        <p14:creationId xmlns:p14="http://schemas.microsoft.com/office/powerpoint/2010/main" val="166767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Questions: Will Compile?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5"/>
            <a:ext cx="4027054" cy="1985821"/>
          </a:xfrm>
          <a:prstGeom prst="roundRect">
            <a:avLst>
              <a:gd name="adj" fmla="val 596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--+--j;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4655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Questions: Will Compile?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906982" y="1884215"/>
            <a:ext cx="4027054" cy="1985821"/>
          </a:xfrm>
          <a:prstGeom prst="roundRect">
            <a:avLst>
              <a:gd name="adj" fmla="val 596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--+--j;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6064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Questions: </a:t>
            </a:r>
            <a:r>
              <a:rPr lang="en-US" sz="4800" dirty="0">
                <a:latin typeface="+mj-lt"/>
              </a:rPr>
              <a:t>Will Compile?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5"/>
            <a:ext cx="4027054" cy="1985821"/>
          </a:xfrm>
          <a:prstGeom prst="roundRect">
            <a:avLst>
              <a:gd name="adj" fmla="val 596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-----j;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9972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x = 1;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8144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Questions: </a:t>
            </a:r>
            <a:r>
              <a:rPr lang="en-US" sz="4800" dirty="0">
                <a:latin typeface="+mj-lt"/>
              </a:rPr>
              <a:t>Will Compile?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C0000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906982" y="1884215"/>
            <a:ext cx="4027054" cy="1985821"/>
          </a:xfrm>
          <a:prstGeom prst="roundRect">
            <a:avLst>
              <a:gd name="adj" fmla="val 596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-----j;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888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Questions: </a:t>
            </a:r>
            <a:r>
              <a:rPr lang="en-US" sz="4800" dirty="0">
                <a:latin typeface="+mj-lt"/>
              </a:rPr>
              <a:t>Will Compile?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5"/>
            <a:ext cx="4027054" cy="1985821"/>
          </a:xfrm>
          <a:prstGeom prst="roundRect">
            <a:avLst>
              <a:gd name="adj" fmla="val 596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--)-(--j);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2083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Questions: </a:t>
            </a:r>
            <a:r>
              <a:rPr lang="en-US" sz="4800" dirty="0">
                <a:latin typeface="+mj-lt"/>
              </a:rPr>
              <a:t>Will Compile?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906982" y="1884215"/>
            <a:ext cx="4027054" cy="1985821"/>
          </a:xfrm>
          <a:prstGeom prst="roundRect">
            <a:avLst>
              <a:gd name="adj" fmla="val 596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--)-(--j);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3550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Questions: </a:t>
            </a:r>
            <a:r>
              <a:rPr lang="en-US" sz="4800" dirty="0">
                <a:latin typeface="+mj-lt"/>
              </a:rPr>
              <a:t>Will Compile?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5"/>
            <a:ext cx="4027054" cy="1985821"/>
          </a:xfrm>
          <a:prstGeom prst="roundRect">
            <a:avLst>
              <a:gd name="adj" fmla="val 596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---(--j);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9674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Questions: </a:t>
            </a:r>
            <a:r>
              <a:rPr lang="en-US" sz="4800" dirty="0">
                <a:latin typeface="+mj-lt"/>
              </a:rPr>
              <a:t>Will Compile?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906982" y="1884215"/>
            <a:ext cx="4027054" cy="1985821"/>
          </a:xfrm>
          <a:prstGeom prst="roundRect">
            <a:avLst>
              <a:gd name="adj" fmla="val 596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---(--j);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0439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x = 1;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5776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x = 1;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5778" y="5027641"/>
            <a:ext cx="1761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  <a:cs typeface="Courier New" panose="02070309020205020404" pitchFamily="49" charset="0"/>
              </a:rPr>
              <a:t>tokens</a:t>
            </a:r>
            <a:endParaRPr lang="en-US" sz="2800" b="1" dirty="0">
              <a:latin typeface="+mj-lt"/>
              <a:cs typeface="Courier New" panose="02070309020205020404" pitchFamily="49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907858"/>
              </p:ext>
            </p:extLst>
          </p:nvPr>
        </p:nvGraphicFramePr>
        <p:xfrm>
          <a:off x="757379" y="5643417"/>
          <a:ext cx="10908144" cy="4365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1759">
                  <a:extLst>
                    <a:ext uri="{9D8B030D-6E8A-4147-A177-3AD203B41FA5}">
                      <a16:colId xmlns:a16="http://schemas.microsoft.com/office/drawing/2014/main" val="2143598108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724530267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3529679824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1051358850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4267073948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2599046497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617495288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2740952551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894788554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190633062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3562005289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3926134738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2071802217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140359383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2441528491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958495318"/>
                    </a:ext>
                  </a:extLst>
                </a:gridCol>
              </a:tblGrid>
              <a:tr h="436527">
                <a:tc>
                  <a:txBody>
                    <a:bodyPr/>
                    <a:lstStyle/>
                    <a:p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void</a:t>
                      </a:r>
                      <a:endParaRPr lang="en-US" sz="1600" b="0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ws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ws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ws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ws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ws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ws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29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941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1 =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990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1 =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88294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x 1;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4936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x 1;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0072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Administration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Final grade: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Exam: 50%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Project: 50%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For technical questions, please use the course forum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i="1" dirty="0" smtClean="0">
                <a:latin typeface="+mj-lt"/>
              </a:rPr>
              <a:t>Moodle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Reception hour: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smtClean="0">
                <a:latin typeface="+mj-lt"/>
              </a:rPr>
              <a:t>Wednesday 18:00-19:00</a:t>
            </a:r>
            <a:endParaRPr lang="en-US" sz="280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Coordinate by email (davidtr1037@gmail.com</a:t>
            </a:r>
            <a:r>
              <a:rPr lang="en-US" sz="2800" dirty="0">
                <a:latin typeface="+mj-lt"/>
              </a:rPr>
              <a:t>)</a:t>
            </a:r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3683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x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3219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x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0495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487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10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0x100;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0622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  <a:endParaRPr lang="en-US" sz="6000" b="1" dirty="0" smtClean="0">
              <a:solidFill>
                <a:srgbClr val="C00000"/>
              </a:solidFill>
              <a:latin typeface="+mj-lt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0x100;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9740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0u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1648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0u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5097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0y;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6987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  <a:endParaRPr lang="en-US" sz="6000" b="1" dirty="0" smtClean="0">
              <a:solidFill>
                <a:srgbClr val="C00000"/>
              </a:solidFill>
              <a:latin typeface="+mj-lt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0y;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2581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Course Project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Build a compiler for an OOP Programming Language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Simplified version of known programming languages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Consists of 4 exercises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Implement in Java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Work in groups of 3 students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Constitutes </a:t>
            </a:r>
            <a:r>
              <a:rPr lang="en-US" sz="2800" b="1" dirty="0" smtClean="0">
                <a:latin typeface="+mj-lt"/>
              </a:rPr>
              <a:t>50%</a:t>
            </a:r>
            <a:r>
              <a:rPr lang="en-US" sz="2800" dirty="0" smtClean="0">
                <a:latin typeface="+mj-lt"/>
              </a:rPr>
              <a:t> of the final grade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1057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366654" y="1884216"/>
            <a:ext cx="5458692" cy="1681018"/>
          </a:xfrm>
          <a:prstGeom prst="roundRect">
            <a:avLst>
              <a:gd name="adj" fmla="val 787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900000000000000000000;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322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366654" y="1884216"/>
            <a:ext cx="5458692" cy="1681018"/>
          </a:xfrm>
          <a:prstGeom prst="roundRect">
            <a:avLst>
              <a:gd name="adj" fmla="val 787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900000000000000000000;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95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@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gmail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5516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@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gmail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2938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127.0;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981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  <a:endParaRPr lang="en-US" sz="6000" b="1" dirty="0" smtClean="0">
              <a:solidFill>
                <a:srgbClr val="C00000"/>
              </a:solidFill>
              <a:latin typeface="+mj-lt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127.0;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3360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127.0.0.1;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0553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127.0.0.1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5087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127.00.00.1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2712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127.00.00.1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529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Submission Guidelines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Submission with </a:t>
            </a:r>
            <a:r>
              <a:rPr lang="en-US" sz="2800" b="1" dirty="0" err="1" smtClean="0">
                <a:latin typeface="+mj-lt"/>
              </a:rPr>
              <a:t>github</a:t>
            </a:r>
            <a:endParaRPr lang="en-US" sz="2800" b="1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Each group should create a private repository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smtClean="0">
                <a:latin typeface="+mj-lt"/>
              </a:rPr>
              <a:t>Recommended</a:t>
            </a:r>
            <a:r>
              <a:rPr lang="en-US" sz="2800" smtClean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development environment: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Ubuntu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Windows users can install a VM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5198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0xcafecafe;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0494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0xcafecafe;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6752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2697018" y="1884216"/>
            <a:ext cx="6797964" cy="1681018"/>
          </a:xfrm>
          <a:prstGeom prst="roundRect">
            <a:avLst>
              <a:gd name="adj" fmla="val 677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0x000000000000000007;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87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697018" y="1884216"/>
            <a:ext cx="6797964" cy="1681018"/>
          </a:xfrm>
          <a:prstGeom prst="roundRect">
            <a:avLst>
              <a:gd name="adj" fmla="val 677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0x000000000000000007;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65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void g() {};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5443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void g() {};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21875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/* @@@ */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2208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/* @@@ */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0929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/* @@@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7745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/* @@@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697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Books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M</a:t>
            </a:r>
            <a:r>
              <a:rPr lang="en-US" sz="2800" dirty="0" smtClean="0">
                <a:latin typeface="+mj-lt"/>
              </a:rPr>
              <a:t>odern Compiler </a:t>
            </a:r>
            <a:r>
              <a:rPr lang="en-US" sz="2800" dirty="0">
                <a:latin typeface="+mj-lt"/>
              </a:rPr>
              <a:t>I</a:t>
            </a:r>
            <a:r>
              <a:rPr lang="en-US" sz="2800" dirty="0" smtClean="0">
                <a:latin typeface="+mj-lt"/>
              </a:rPr>
              <a:t>mplementation in C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i="1" dirty="0" smtClean="0">
                <a:latin typeface="+mj-lt"/>
              </a:rPr>
              <a:t>Andrew W Appel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err="1">
                <a:latin typeface="+mj-lt"/>
              </a:rPr>
              <a:t>C</a:t>
            </a:r>
            <a:r>
              <a:rPr lang="fr-FR" sz="2800" dirty="0" err="1" smtClean="0">
                <a:latin typeface="+mj-lt"/>
              </a:rPr>
              <a:t>ompilers</a:t>
            </a:r>
            <a:r>
              <a:rPr lang="fr-FR" sz="2800" dirty="0" smtClean="0">
                <a:latin typeface="+mj-lt"/>
              </a:rPr>
              <a:t>: </a:t>
            </a:r>
            <a:r>
              <a:rPr lang="fr-FR" sz="2800" dirty="0" err="1">
                <a:latin typeface="+mj-lt"/>
              </a:rPr>
              <a:t>P</a:t>
            </a:r>
            <a:r>
              <a:rPr lang="fr-FR" sz="2800" dirty="0" err="1" smtClean="0">
                <a:latin typeface="+mj-lt"/>
              </a:rPr>
              <a:t>rinciples</a:t>
            </a:r>
            <a:r>
              <a:rPr lang="fr-FR" sz="2800" dirty="0" smtClean="0">
                <a:latin typeface="+mj-lt"/>
              </a:rPr>
              <a:t>, Techniques, and </a:t>
            </a:r>
            <a:r>
              <a:rPr lang="fr-FR" sz="2800" dirty="0">
                <a:latin typeface="+mj-lt"/>
              </a:rPr>
              <a:t>T</a:t>
            </a:r>
            <a:r>
              <a:rPr lang="fr-FR" sz="2800" dirty="0" smtClean="0">
                <a:latin typeface="+mj-lt"/>
              </a:rPr>
              <a:t>ools</a:t>
            </a:r>
            <a:endParaRPr lang="fr-FR" sz="28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800" i="1" dirty="0" smtClean="0">
                <a:latin typeface="+mj-lt"/>
              </a:rPr>
              <a:t>Aho et 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2800" dirty="0">
                <a:latin typeface="+mj-lt"/>
              </a:rPr>
              <a:t>M</a:t>
            </a:r>
            <a:r>
              <a:rPr lang="da-DK" sz="2800" dirty="0" smtClean="0">
                <a:latin typeface="+mj-lt"/>
              </a:rPr>
              <a:t>odern Compiler </a:t>
            </a:r>
            <a:r>
              <a:rPr lang="da-DK" sz="2800" dirty="0">
                <a:latin typeface="+mj-lt"/>
              </a:rPr>
              <a:t>D</a:t>
            </a:r>
            <a:r>
              <a:rPr lang="da-DK" sz="2800" dirty="0" smtClean="0">
                <a:latin typeface="+mj-lt"/>
              </a:rPr>
              <a:t>esign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sz="2800" i="1" dirty="0" smtClean="0">
                <a:latin typeface="+mj-lt"/>
              </a:rPr>
              <a:t>Grune et al.</a:t>
            </a:r>
            <a:r>
              <a:rPr lang="da-DK" sz="2800" dirty="0" smtClean="0">
                <a:latin typeface="+mj-lt"/>
              </a:rPr>
              <a:t> 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4353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bla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9420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bla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7692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bla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7485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bla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3782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“1234”;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4575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“1234”;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8197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“1234;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577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2400" b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“1234;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7085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Detecting Numerical Constants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We want an </a:t>
            </a:r>
            <a:r>
              <a:rPr lang="en-US" sz="2800" b="1" dirty="0" smtClean="0">
                <a:latin typeface="+mj-lt"/>
              </a:rPr>
              <a:t>efficient</a:t>
            </a:r>
            <a:r>
              <a:rPr lang="en-US" sz="2800" dirty="0" smtClean="0">
                <a:latin typeface="+mj-lt"/>
              </a:rPr>
              <a:t> algorithm for detecting numerical constants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Can you use a dictionary?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Probably not…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Too many values to store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pPr lvl="1"/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0046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Using Regular Expressions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We can use regular expressions for that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Identifiers: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sz="2800" i="1" dirty="0" smtClean="0">
                <a:latin typeface="+mj-lt"/>
              </a:rPr>
              <a:t>[_a-zA-Z ][</a:t>
            </a:r>
            <a:r>
              <a:rPr lang="en-US" sz="2800" i="1" dirty="0" smtClean="0">
                <a:latin typeface="+mj-lt"/>
              </a:rPr>
              <a:t>_</a:t>
            </a:r>
            <a:r>
              <a:rPr lang="pl-PL" sz="2800" i="1" dirty="0" smtClean="0">
                <a:latin typeface="+mj-lt"/>
              </a:rPr>
              <a:t>a-zA-Z</a:t>
            </a:r>
            <a:r>
              <a:rPr lang="pl-PL" sz="2800" i="1" dirty="0">
                <a:latin typeface="+mj-lt"/>
              </a:rPr>
              <a:t>0-9</a:t>
            </a:r>
            <a:r>
              <a:rPr lang="pl-PL" sz="2800" i="1" dirty="0" smtClean="0">
                <a:latin typeface="+mj-lt"/>
              </a:rPr>
              <a:t>]*</a:t>
            </a:r>
            <a:endParaRPr lang="en-US" sz="2800" i="1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Hex-decimal constants: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i="1" dirty="0">
                <a:latin typeface="+mj-lt"/>
              </a:rPr>
              <a:t>[0][</a:t>
            </a:r>
            <a:r>
              <a:rPr lang="en-US" sz="2800" i="1" dirty="0" err="1">
                <a:latin typeface="+mj-lt"/>
              </a:rPr>
              <a:t>xX</a:t>
            </a:r>
            <a:r>
              <a:rPr lang="en-US" sz="2800" i="1" dirty="0">
                <a:latin typeface="+mj-lt"/>
              </a:rPr>
              <a:t>][</a:t>
            </a:r>
            <a:r>
              <a:rPr lang="en-US" sz="2800" i="1" dirty="0" smtClean="0">
                <a:latin typeface="+mj-lt"/>
              </a:rPr>
              <a:t>0-9a-fA-F]+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Floats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…?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r>
              <a:rPr lang="en-US" sz="2800" b="1" dirty="0" smtClean="0">
                <a:latin typeface="+mj-lt"/>
              </a:rPr>
              <a:t>Every token can be represented using a regular expressions</a:t>
            </a:r>
            <a:r>
              <a:rPr lang="en-US" sz="2800" b="1" dirty="0">
                <a:latin typeface="+mj-lt"/>
              </a:rPr>
              <a:t>.</a:t>
            </a:r>
            <a:endParaRPr lang="en-US" sz="2800" b="1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pPr lvl="1"/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5858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What is compilation?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Translation of code (text) to executable code (machine code)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85104" y="4343290"/>
            <a:ext cx="35748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foo(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y) {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x + y;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84291" y="3632366"/>
            <a:ext cx="492298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   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%edi,-0x4(%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%esi,-0x8(%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-0x4(%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-0x8(%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   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pop    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retq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5504879" y="4684883"/>
            <a:ext cx="683487" cy="24014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37597" y="2678034"/>
            <a:ext cx="2669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+mj-lt"/>
                <a:cs typeface="Courier New" panose="02070309020205020404" pitchFamily="49" charset="0"/>
              </a:rPr>
              <a:t>source code</a:t>
            </a:r>
            <a:endParaRPr lang="en-US" sz="2800" b="1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84291" y="2678034"/>
            <a:ext cx="2669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+mj-lt"/>
                <a:cs typeface="Courier New" panose="02070309020205020404" pitchFamily="49" charset="0"/>
              </a:rPr>
              <a:t>machine code</a:t>
            </a:r>
            <a:endParaRPr lang="en-US" sz="2800" b="1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926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Using Regular Expressions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But what is the actual algorithm?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The plan is: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pPr lvl="1"/>
            <a:endParaRPr lang="en-US" sz="2800" dirty="0" smtClean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590898" y="3095102"/>
            <a:ext cx="2282833" cy="170965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Regular Expressions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782589" y="3095102"/>
            <a:ext cx="2282833" cy="170965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Non Deterministic Automaton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974280" y="3095102"/>
            <a:ext cx="2282833" cy="170965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Deterministic Automaton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056612" y="3918062"/>
            <a:ext cx="556952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7176655" y="3918062"/>
            <a:ext cx="556952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871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Regular Expressions: Reminder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Given an alphabet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1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 regular expression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represents the language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as follows: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Atomic expressions: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∅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Concatenation: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)=</m:t>
                    </m:r>
                    <m:d>
                      <m:dPr>
                        <m:begChr m:val="{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Union: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Kleene Star: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𝑅𝑅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∪..</m:t>
                    </m:r>
                  </m:oMath>
                </a14:m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4401205"/>
              </a:xfrm>
              <a:prstGeom prst="rect">
                <a:avLst/>
              </a:prstGeom>
              <a:blipFill>
                <a:blip r:embed="rId3"/>
                <a:stretch>
                  <a:fillRect l="-1263" t="-1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209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DFA: Reminder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A deterministic finite automaton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is a tuple: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Σ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800" dirty="0">
                    <a:latin typeface="+mj-lt"/>
                  </a:rPr>
                  <a:t> is a finite set of </a:t>
                </a:r>
                <a:r>
                  <a:rPr lang="en-US" sz="2800" dirty="0" smtClean="0">
                    <a:latin typeface="+mj-lt"/>
                  </a:rPr>
                  <a:t>states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sz="2800" dirty="0">
                    <a:latin typeface="+mj-lt"/>
                  </a:rPr>
                  <a:t> is a finite set of input </a:t>
                </a:r>
                <a:r>
                  <a:rPr lang="en-US" sz="2800" dirty="0" smtClean="0">
                    <a:latin typeface="+mj-lt"/>
                  </a:rPr>
                  <a:t>symbols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800" dirty="0">
                    <a:latin typeface="+mj-lt"/>
                  </a:rPr>
                  <a:t> </a:t>
                </a:r>
                <a:r>
                  <a:rPr lang="en-US" sz="2800" dirty="0" smtClean="0">
                    <a:latin typeface="+mj-lt"/>
                  </a:rPr>
                  <a:t>is the transition function: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 is the initial states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is a set of accepting states </a:t>
                </a:r>
              </a:p>
              <a:p>
                <a:r>
                  <a:rPr lang="en-US" sz="2800" dirty="0" smtClean="0">
                    <a:latin typeface="+mj-lt"/>
                  </a:rPr>
                  <a:t>A string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is </a:t>
                </a:r>
                <a:r>
                  <a:rPr lang="en-US" sz="2800" b="1" dirty="0" smtClean="0">
                    <a:latin typeface="+mj-lt"/>
                  </a:rPr>
                  <a:t>accepted</a:t>
                </a:r>
                <a:r>
                  <a:rPr lang="en-US" sz="2800" dirty="0" smtClean="0">
                    <a:latin typeface="+mj-lt"/>
                  </a:rPr>
                  <a:t> by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if there is a state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=0,1,…,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4401205"/>
              </a:xfrm>
              <a:prstGeom prst="rect">
                <a:avLst/>
              </a:prstGeom>
              <a:blipFill>
                <a:blip r:embed="rId3"/>
                <a:stretch>
                  <a:fillRect l="-1263" t="-1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738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NFA: Reminder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A non-deterministic finite automaton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800" dirty="0">
                    <a:latin typeface="+mj-lt"/>
                  </a:rPr>
                  <a:t> is a tuple: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Σ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</m:oMath>
                </a14:m>
                <a:endParaRPr lang="en-US" sz="2800" dirty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800" dirty="0">
                    <a:latin typeface="+mj-lt"/>
                  </a:rPr>
                  <a:t> is a finite set of states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sz="2800" dirty="0">
                    <a:latin typeface="+mj-lt"/>
                  </a:rPr>
                  <a:t> is a finite set of input symbols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800" dirty="0">
                    <a:latin typeface="+mj-lt"/>
                  </a:rPr>
                  <a:t> is the transition function: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>
                    <a:latin typeface="+mj-lt"/>
                  </a:rPr>
                  <a:t> is the initial states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800" dirty="0">
                    <a:latin typeface="+mj-lt"/>
                  </a:rPr>
                  <a:t> is a set of accepting states </a:t>
                </a:r>
              </a:p>
              <a:p>
                <a:r>
                  <a:rPr lang="en-US" sz="2800" dirty="0">
                    <a:latin typeface="+mj-lt"/>
                  </a:rPr>
                  <a:t>A string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sz="2800" dirty="0">
                    <a:latin typeface="+mj-lt"/>
                  </a:rPr>
                  <a:t> is </a:t>
                </a:r>
                <a:r>
                  <a:rPr lang="en-US" sz="2800" b="1" dirty="0">
                    <a:latin typeface="+mj-lt"/>
                  </a:rPr>
                  <a:t>accepted</a:t>
                </a:r>
                <a:r>
                  <a:rPr lang="en-US" sz="2800" dirty="0">
                    <a:latin typeface="+mj-lt"/>
                  </a:rPr>
                  <a:t> by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800" dirty="0">
                    <a:latin typeface="+mj-lt"/>
                  </a:rPr>
                  <a:t> if there is a state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sz="2800" dirty="0">
                    <a:latin typeface="+mj-lt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800" dirty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sz="28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=0,1,…,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sz="2800" dirty="0">
                    <a:latin typeface="+mj-lt"/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4401205"/>
              </a:xfrm>
              <a:prstGeom prst="rect">
                <a:avLst/>
              </a:prstGeom>
              <a:blipFill>
                <a:blip r:embed="rId3"/>
                <a:stretch>
                  <a:fillRect l="-1263" t="-1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302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 to DFA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For every regular expression, there is a deterministic finite automaton than accepts it’s language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Proof by construction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Once we have the DFA, we can implement using a transition table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As done in </a:t>
            </a:r>
            <a:r>
              <a:rPr lang="en-US" sz="2800" i="1" dirty="0">
                <a:latin typeface="+mj-lt"/>
              </a:rPr>
              <a:t>F</a:t>
            </a:r>
            <a:r>
              <a:rPr lang="en-US" sz="2800" i="1" dirty="0" smtClean="0">
                <a:latin typeface="+mj-lt"/>
              </a:rPr>
              <a:t>lex</a:t>
            </a:r>
          </a:p>
        </p:txBody>
      </p:sp>
    </p:spTree>
    <p:extLst>
      <p:ext uri="{BB962C8B-B14F-4D97-AF65-F5344CB8AC3E}">
        <p14:creationId xmlns:p14="http://schemas.microsoft.com/office/powerpoint/2010/main" val="68807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 to NFA: Atomic Expressions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732414" y="2233862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2414" y="2233862"/>
                <a:ext cx="75645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11"/>
          <p:cNvSpPr/>
          <p:nvPr/>
        </p:nvSpPr>
        <p:spPr>
          <a:xfrm>
            <a:off x="5902037" y="1869395"/>
            <a:ext cx="1080654" cy="1098266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+mj-lt"/>
              </a:rPr>
              <a:t>Accept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4879571" y="2315606"/>
            <a:ext cx="776577" cy="205843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732414" y="3583295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2414" y="3583295"/>
                <a:ext cx="75645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/>
          <p:cNvSpPr/>
          <p:nvPr/>
        </p:nvSpPr>
        <p:spPr>
          <a:xfrm>
            <a:off x="5902037" y="3218828"/>
            <a:ext cx="1080654" cy="10982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4879571" y="3665039"/>
            <a:ext cx="776577" cy="205843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732414" y="4911551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2414" y="4911551"/>
                <a:ext cx="756458" cy="369332"/>
              </a:xfrm>
              <a:prstGeom prst="rect">
                <a:avLst/>
              </a:prstGeom>
              <a:blipFill>
                <a:blip r:embed="rId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/>
          <p:cNvSpPr/>
          <p:nvPr/>
        </p:nvSpPr>
        <p:spPr>
          <a:xfrm>
            <a:off x="5902037" y="4547084"/>
            <a:ext cx="1080654" cy="10982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4879571" y="4993295"/>
            <a:ext cx="776577" cy="205843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692044" y="3218827"/>
            <a:ext cx="1080654" cy="1098266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+mj-lt"/>
              </a:rPr>
              <a:t>Accept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6982691" y="3759647"/>
            <a:ext cx="70935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977151" y="3398629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7151" y="3398629"/>
                <a:ext cx="75645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051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 to NFA: Union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030515" y="2729126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0515" y="2729126"/>
                <a:ext cx="75645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4376649" y="2291375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6649" y="2291375"/>
                <a:ext cx="789707" cy="75647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ounded Rectangle 1"/>
          <p:cNvSpPr/>
          <p:nvPr/>
        </p:nvSpPr>
        <p:spPr>
          <a:xfrm>
            <a:off x="4181301" y="2000428"/>
            <a:ext cx="3582785" cy="13050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/>
              <p:cNvSpPr/>
              <p:nvPr/>
            </p:nvSpPr>
            <p:spPr>
              <a:xfrm>
                <a:off x="6673733" y="2291375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1" name="Oval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3733" y="2291375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575063" y="2484946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5063" y="2484946"/>
                <a:ext cx="75645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val 24"/>
              <p:cNvSpPr/>
              <p:nvPr/>
            </p:nvSpPr>
            <p:spPr>
              <a:xfrm>
                <a:off x="4376649" y="4352948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5" name="Oval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6649" y="4352948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ounded Rectangle 25"/>
          <p:cNvSpPr/>
          <p:nvPr/>
        </p:nvSpPr>
        <p:spPr>
          <a:xfrm>
            <a:off x="4181301" y="4062001"/>
            <a:ext cx="3582785" cy="13050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val 26"/>
              <p:cNvSpPr/>
              <p:nvPr/>
            </p:nvSpPr>
            <p:spPr>
              <a:xfrm>
                <a:off x="6673733" y="4352948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7" name="Oval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3733" y="4352948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5575063" y="4546519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5063" y="4546519"/>
                <a:ext cx="75645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/>
              <p:cNvSpPr/>
              <p:nvPr/>
            </p:nvSpPr>
            <p:spPr>
              <a:xfrm>
                <a:off x="1932709" y="3433156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9" name="Oval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2709" y="3433156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/>
              <p:cNvSpPr/>
              <p:nvPr/>
            </p:nvSpPr>
            <p:spPr>
              <a:xfrm>
                <a:off x="9222971" y="3305527"/>
                <a:ext cx="789707" cy="756474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0" name="Oval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2971" y="3305527"/>
                <a:ext cx="789707" cy="756474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>
            <a:stCxn id="29" idx="7"/>
            <a:endCxn id="2" idx="1"/>
          </p:cNvCxnSpPr>
          <p:nvPr/>
        </p:nvCxnSpPr>
        <p:spPr>
          <a:xfrm flipV="1">
            <a:off x="2606766" y="2652978"/>
            <a:ext cx="1574535" cy="8909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9" idx="5"/>
            <a:endCxn id="26" idx="1"/>
          </p:cNvCxnSpPr>
          <p:nvPr/>
        </p:nvCxnSpPr>
        <p:spPr>
          <a:xfrm>
            <a:off x="2606766" y="4078847"/>
            <a:ext cx="1574535" cy="6357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" idx="3"/>
            <a:endCxn id="30" idx="1"/>
          </p:cNvCxnSpPr>
          <p:nvPr/>
        </p:nvCxnSpPr>
        <p:spPr>
          <a:xfrm>
            <a:off x="7764086" y="2652978"/>
            <a:ext cx="1574535" cy="763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6" idx="3"/>
            <a:endCxn id="30" idx="3"/>
          </p:cNvCxnSpPr>
          <p:nvPr/>
        </p:nvCxnSpPr>
        <p:spPr>
          <a:xfrm flipV="1">
            <a:off x="7764086" y="3951218"/>
            <a:ext cx="1574535" cy="763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3030515" y="3983616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0515" y="3983616"/>
                <a:ext cx="75645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8189419" y="2636083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9419" y="2636083"/>
                <a:ext cx="75645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8189419" y="3938681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9419" y="3938681"/>
                <a:ext cx="756458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499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 to NFA: Concatenation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2539537" y="29542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9537" y="2954274"/>
                <a:ext cx="789707" cy="75647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ounded Rectangle 1"/>
          <p:cNvSpPr/>
          <p:nvPr/>
        </p:nvSpPr>
        <p:spPr>
          <a:xfrm>
            <a:off x="2344189" y="2663327"/>
            <a:ext cx="3582785" cy="13050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/>
              <p:cNvSpPr/>
              <p:nvPr/>
            </p:nvSpPr>
            <p:spPr>
              <a:xfrm>
                <a:off x="4836621" y="29542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1" name="Oval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6621" y="2954274"/>
                <a:ext cx="789707" cy="75647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737951" y="3147845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7951" y="3147845"/>
                <a:ext cx="75645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val 24"/>
              <p:cNvSpPr/>
              <p:nvPr/>
            </p:nvSpPr>
            <p:spPr>
              <a:xfrm>
                <a:off x="6797035" y="29542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5" name="Oval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7035" y="2954274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ounded Rectangle 25"/>
          <p:cNvSpPr/>
          <p:nvPr/>
        </p:nvSpPr>
        <p:spPr>
          <a:xfrm>
            <a:off x="6601687" y="2663327"/>
            <a:ext cx="3582785" cy="13050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val 26"/>
              <p:cNvSpPr/>
              <p:nvPr/>
            </p:nvSpPr>
            <p:spPr>
              <a:xfrm>
                <a:off x="9094119" y="29542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7" name="Oval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4119" y="2954274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7995449" y="3147845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5449" y="3147845"/>
                <a:ext cx="75645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/>
              <p:cNvSpPr/>
              <p:nvPr/>
            </p:nvSpPr>
            <p:spPr>
              <a:xfrm>
                <a:off x="962204" y="2937639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9" name="Oval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204" y="2937639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/>
              <p:cNvSpPr/>
              <p:nvPr/>
            </p:nvSpPr>
            <p:spPr>
              <a:xfrm>
                <a:off x="10737263" y="2937639"/>
                <a:ext cx="789707" cy="756474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0" name="Oval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7263" y="2937639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>
            <a:stCxn id="29" idx="6"/>
            <a:endCxn id="2" idx="1"/>
          </p:cNvCxnSpPr>
          <p:nvPr/>
        </p:nvCxnSpPr>
        <p:spPr>
          <a:xfrm>
            <a:off x="1751911" y="3315876"/>
            <a:ext cx="59227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" idx="3"/>
            <a:endCxn id="26" idx="1"/>
          </p:cNvCxnSpPr>
          <p:nvPr/>
        </p:nvCxnSpPr>
        <p:spPr>
          <a:xfrm>
            <a:off x="5926974" y="3315877"/>
            <a:ext cx="6747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5931123" y="2989972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1123" y="2989972"/>
                <a:ext cx="75645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1654223" y="2989972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4223" y="2989972"/>
                <a:ext cx="75645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/>
          <p:cNvCxnSpPr>
            <a:stCxn id="26" idx="3"/>
            <a:endCxn id="30" idx="2"/>
          </p:cNvCxnSpPr>
          <p:nvPr/>
        </p:nvCxnSpPr>
        <p:spPr>
          <a:xfrm flipV="1">
            <a:off x="10184472" y="3315876"/>
            <a:ext cx="55279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10080561" y="2989972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0561" y="2989972"/>
                <a:ext cx="75645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386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 to NFA: Kleene Star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3936074" y="29542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6074" y="2954274"/>
                <a:ext cx="789707" cy="75647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ounded Rectangle 1"/>
          <p:cNvSpPr/>
          <p:nvPr/>
        </p:nvSpPr>
        <p:spPr>
          <a:xfrm>
            <a:off x="3740726" y="2663327"/>
            <a:ext cx="3582785" cy="13050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/>
              <p:cNvSpPr/>
              <p:nvPr/>
            </p:nvSpPr>
            <p:spPr>
              <a:xfrm>
                <a:off x="6233158" y="29542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1" name="Oval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158" y="2954274"/>
                <a:ext cx="789707" cy="75647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134488" y="3147845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4488" y="3147845"/>
                <a:ext cx="75645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/>
              <p:cNvSpPr/>
              <p:nvPr/>
            </p:nvSpPr>
            <p:spPr>
              <a:xfrm>
                <a:off x="2358741" y="2937639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9" name="Oval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8741" y="2937639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/>
              <p:cNvSpPr/>
              <p:nvPr/>
            </p:nvSpPr>
            <p:spPr>
              <a:xfrm>
                <a:off x="8017632" y="2936747"/>
                <a:ext cx="789707" cy="756474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0" name="Oval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7632" y="2936747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>
            <a:stCxn id="29" idx="6"/>
            <a:endCxn id="2" idx="1"/>
          </p:cNvCxnSpPr>
          <p:nvPr/>
        </p:nvCxnSpPr>
        <p:spPr>
          <a:xfrm>
            <a:off x="3148448" y="3315876"/>
            <a:ext cx="59227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" idx="3"/>
            <a:endCxn id="30" idx="2"/>
          </p:cNvCxnSpPr>
          <p:nvPr/>
        </p:nvCxnSpPr>
        <p:spPr>
          <a:xfrm flipV="1">
            <a:off x="7323511" y="3314984"/>
            <a:ext cx="694121" cy="8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7312428" y="2963179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2428" y="2963179"/>
                <a:ext cx="75645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3050760" y="2989972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0760" y="2989972"/>
                <a:ext cx="75645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Elbow Connector 6"/>
          <p:cNvCxnSpPr>
            <a:stCxn id="29" idx="4"/>
            <a:endCxn id="30" idx="4"/>
          </p:cNvCxnSpPr>
          <p:nvPr/>
        </p:nvCxnSpPr>
        <p:spPr>
          <a:xfrm rot="5400000" flipH="1" flipV="1">
            <a:off x="5582594" y="864221"/>
            <a:ext cx="892" cy="5658891"/>
          </a:xfrm>
          <a:prstGeom prst="bentConnector3">
            <a:avLst>
              <a:gd name="adj1" fmla="val -10111356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5204811" y="4248393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4811" y="4248393"/>
                <a:ext cx="75645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5151809" y="1875275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1809" y="1875275"/>
                <a:ext cx="75645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Elbow Connector 19"/>
          <p:cNvCxnSpPr>
            <a:stCxn id="21" idx="0"/>
            <a:endCxn id="12" idx="0"/>
          </p:cNvCxnSpPr>
          <p:nvPr/>
        </p:nvCxnSpPr>
        <p:spPr>
          <a:xfrm rot="16200000" flipV="1">
            <a:off x="5479470" y="1805732"/>
            <a:ext cx="12700" cy="2297084"/>
          </a:xfrm>
          <a:prstGeom prst="bentConnector3">
            <a:avLst>
              <a:gd name="adj1" fmla="val 572727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95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 </a:t>
            </a:r>
            <a:r>
              <a:rPr lang="en-US" sz="4800" dirty="0">
                <a:latin typeface="+mj-lt"/>
              </a:rPr>
              <a:t>to </a:t>
            </a:r>
            <a:r>
              <a:rPr lang="en-US" sz="4800" dirty="0" smtClean="0">
                <a:latin typeface="+mj-lt"/>
              </a:rPr>
              <a:t>NFA: Example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29866"/>
                <a:ext cx="1013796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NFA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523220"/>
              </a:xfrm>
              <a:prstGeom prst="rect">
                <a:avLst/>
              </a:prstGeom>
              <a:blipFill>
                <a:blip r:embed="rId3"/>
                <a:stretch>
                  <a:fillRect l="-1082"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3309304" y="2805982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9304" y="2805982"/>
                <a:ext cx="75645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val 41"/>
              <p:cNvSpPr/>
              <p:nvPr/>
            </p:nvSpPr>
            <p:spPr>
              <a:xfrm>
                <a:off x="4243644" y="2441002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2" name="Oval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3644" y="2441002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/>
              <p:cNvSpPr/>
              <p:nvPr/>
            </p:nvSpPr>
            <p:spPr>
              <a:xfrm>
                <a:off x="6374474" y="2441002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3" name="Oval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4474" y="2441002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/>
              <p:cNvSpPr/>
              <p:nvPr/>
            </p:nvSpPr>
            <p:spPr>
              <a:xfrm>
                <a:off x="4243644" y="4502575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4" name="Oval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3644" y="4502575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Oval 44"/>
              <p:cNvSpPr/>
              <p:nvPr/>
            </p:nvSpPr>
            <p:spPr>
              <a:xfrm>
                <a:off x="6374474" y="4502575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5" name="Oval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4474" y="4502575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Oval 45"/>
              <p:cNvSpPr/>
              <p:nvPr/>
            </p:nvSpPr>
            <p:spPr>
              <a:xfrm>
                <a:off x="2256903" y="3518968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6" name="Oval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6903" y="3518968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Oval 46"/>
              <p:cNvSpPr/>
              <p:nvPr/>
            </p:nvSpPr>
            <p:spPr>
              <a:xfrm>
                <a:off x="8225443" y="3518968"/>
                <a:ext cx="789707" cy="756474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7" name="Oval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5443" y="3518968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/>
          <p:cNvCxnSpPr>
            <a:stCxn id="46" idx="7"/>
            <a:endCxn id="42" idx="2"/>
          </p:cNvCxnSpPr>
          <p:nvPr/>
        </p:nvCxnSpPr>
        <p:spPr>
          <a:xfrm flipV="1">
            <a:off x="2930960" y="2819239"/>
            <a:ext cx="1312684" cy="8105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6" idx="5"/>
            <a:endCxn id="44" idx="2"/>
          </p:cNvCxnSpPr>
          <p:nvPr/>
        </p:nvCxnSpPr>
        <p:spPr>
          <a:xfrm>
            <a:off x="2930960" y="4164659"/>
            <a:ext cx="1312684" cy="716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3" idx="6"/>
            <a:endCxn id="47" idx="1"/>
          </p:cNvCxnSpPr>
          <p:nvPr/>
        </p:nvCxnSpPr>
        <p:spPr>
          <a:xfrm>
            <a:off x="7164181" y="2819239"/>
            <a:ext cx="1176912" cy="8105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5" idx="6"/>
            <a:endCxn id="47" idx="3"/>
          </p:cNvCxnSpPr>
          <p:nvPr/>
        </p:nvCxnSpPr>
        <p:spPr>
          <a:xfrm flipV="1">
            <a:off x="7164181" y="4164659"/>
            <a:ext cx="1176912" cy="716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3337879" y="4130051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7879" y="4130051"/>
                <a:ext cx="75645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7374408" y="2817935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4408" y="2817935"/>
                <a:ext cx="75645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7374408" y="4166692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4408" y="4166692"/>
                <a:ext cx="75645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/>
          <p:cNvCxnSpPr>
            <a:stCxn id="44" idx="6"/>
            <a:endCxn id="45" idx="2"/>
          </p:cNvCxnSpPr>
          <p:nvPr/>
        </p:nvCxnSpPr>
        <p:spPr>
          <a:xfrm>
            <a:off x="5033351" y="4880812"/>
            <a:ext cx="13411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2" idx="6"/>
            <a:endCxn id="43" idx="2"/>
          </p:cNvCxnSpPr>
          <p:nvPr/>
        </p:nvCxnSpPr>
        <p:spPr>
          <a:xfrm>
            <a:off x="5033351" y="2819239"/>
            <a:ext cx="13411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5298156" y="2422439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8156" y="2422439"/>
                <a:ext cx="756458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5298156" y="4457640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8156" y="4457640"/>
                <a:ext cx="756458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421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Common compilers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i="1" dirty="0" smtClean="0">
                <a:latin typeface="+mj-lt"/>
              </a:rPr>
              <a:t>GCC</a:t>
            </a:r>
            <a:r>
              <a:rPr lang="en-US" sz="2800" i="1" dirty="0">
                <a:latin typeface="+mj-lt"/>
              </a:rPr>
              <a:t>, LLVM, </a:t>
            </a:r>
            <a:r>
              <a:rPr lang="en-US" sz="2800" i="1" dirty="0" smtClean="0">
                <a:latin typeface="+mj-lt"/>
              </a:rPr>
              <a:t>MSVC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Useful as an implementation reference</a:t>
            </a:r>
          </a:p>
        </p:txBody>
      </p:sp>
    </p:spTree>
    <p:extLst>
      <p:ext uri="{BB962C8B-B14F-4D97-AF65-F5344CB8AC3E}">
        <p14:creationId xmlns:p14="http://schemas.microsoft.com/office/powerpoint/2010/main" val="376966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 </a:t>
            </a:r>
            <a:r>
              <a:rPr lang="en-US" sz="4800" dirty="0">
                <a:latin typeface="+mj-lt"/>
              </a:rPr>
              <a:t>to </a:t>
            </a:r>
            <a:r>
              <a:rPr lang="en-US" sz="4800" dirty="0" smtClean="0">
                <a:latin typeface="+mj-lt"/>
              </a:rPr>
              <a:t>NFA: Another Example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29866"/>
                <a:ext cx="1013796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NFA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| 1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523220"/>
              </a:xfrm>
              <a:prstGeom prst="rect">
                <a:avLst/>
              </a:prstGeom>
              <a:blipFill>
                <a:blip r:embed="rId3"/>
                <a:stretch>
                  <a:fillRect l="-1082"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solidFill>
                <a:srgbClr val="00B050">
                  <a:alpha val="39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solidFill>
                <a:srgbClr val="00B050">
                  <a:alpha val="39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solidFill>
                <a:srgbClr val="FFC000">
                  <a:alpha val="3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solidFill>
                <a:srgbClr val="FFC000">
                  <a:alpha val="3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solidFill>
                <a:srgbClr val="C00000">
                  <a:alpha val="32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solidFill>
                <a:srgbClr val="C00000">
                  <a:alpha val="32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/>
              <p:cNvSpPr/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solidFill>
                <a:srgbClr val="C00000">
                  <a:alpha val="32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3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/>
              <p:cNvSpPr/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solidFill>
                <a:srgbClr val="C00000">
                  <a:alpha val="32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/>
          <p:cNvCxnSpPr>
            <a:stCxn id="5" idx="7"/>
            <a:endCxn id="6" idx="2"/>
          </p:cNvCxnSpPr>
          <p:nvPr/>
        </p:nvCxnSpPr>
        <p:spPr>
          <a:xfrm flipV="1">
            <a:off x="1841997" y="3077011"/>
            <a:ext cx="1182450" cy="610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5"/>
            <a:endCxn id="9" idx="1"/>
          </p:cNvCxnSpPr>
          <p:nvPr/>
        </p:nvCxnSpPr>
        <p:spPr>
          <a:xfrm>
            <a:off x="1841997" y="4222844"/>
            <a:ext cx="493146" cy="628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0" idx="2"/>
          </p:cNvCxnSpPr>
          <p:nvPr/>
        </p:nvCxnSpPr>
        <p:spPr>
          <a:xfrm>
            <a:off x="3024447" y="5113558"/>
            <a:ext cx="484910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6"/>
            <a:endCxn id="11" idx="2"/>
          </p:cNvCxnSpPr>
          <p:nvPr/>
        </p:nvCxnSpPr>
        <p:spPr>
          <a:xfrm>
            <a:off x="4299064" y="5119171"/>
            <a:ext cx="9753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1" idx="6"/>
            <a:endCxn id="12" idx="2"/>
          </p:cNvCxnSpPr>
          <p:nvPr/>
        </p:nvCxnSpPr>
        <p:spPr>
          <a:xfrm>
            <a:off x="6064132" y="5119171"/>
            <a:ext cx="5015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6"/>
            <a:endCxn id="13" idx="2"/>
          </p:cNvCxnSpPr>
          <p:nvPr/>
        </p:nvCxnSpPr>
        <p:spPr>
          <a:xfrm flipV="1">
            <a:off x="7355376" y="5113558"/>
            <a:ext cx="392084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3" idx="6"/>
            <a:endCxn id="14" idx="2"/>
          </p:cNvCxnSpPr>
          <p:nvPr/>
        </p:nvCxnSpPr>
        <p:spPr>
          <a:xfrm>
            <a:off x="8537167" y="5113558"/>
            <a:ext cx="2964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/>
          <p:cNvCxnSpPr>
            <a:stCxn id="14" idx="6"/>
            <a:endCxn id="8" idx="3"/>
          </p:cNvCxnSpPr>
          <p:nvPr/>
        </p:nvCxnSpPr>
        <p:spPr>
          <a:xfrm flipV="1">
            <a:off x="9623372" y="4222844"/>
            <a:ext cx="654587" cy="890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6"/>
            <a:endCxn id="7" idx="2"/>
          </p:cNvCxnSpPr>
          <p:nvPr/>
        </p:nvCxnSpPr>
        <p:spPr>
          <a:xfrm>
            <a:off x="3814154" y="3077011"/>
            <a:ext cx="11914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7" idx="6"/>
            <a:endCxn id="8" idx="2"/>
          </p:cNvCxnSpPr>
          <p:nvPr/>
        </p:nvCxnSpPr>
        <p:spPr>
          <a:xfrm>
            <a:off x="5795354" y="3077011"/>
            <a:ext cx="4366955" cy="8783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Elbow Connector 48"/>
          <p:cNvCxnSpPr>
            <a:stCxn id="11" idx="4"/>
            <a:endCxn id="14" idx="4"/>
          </p:cNvCxnSpPr>
          <p:nvPr/>
        </p:nvCxnSpPr>
        <p:spPr>
          <a:xfrm rot="5400000" flipH="1" flipV="1">
            <a:off x="7446092" y="3714982"/>
            <a:ext cx="5613" cy="3559240"/>
          </a:xfrm>
          <a:prstGeom prst="bentConnector3">
            <a:avLst>
              <a:gd name="adj1" fmla="val -40726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13" idx="0"/>
            <a:endCxn id="12" idx="0"/>
          </p:cNvCxnSpPr>
          <p:nvPr/>
        </p:nvCxnSpPr>
        <p:spPr>
          <a:xfrm rot="16200000" flipH="1" flipV="1">
            <a:off x="7548612" y="4147231"/>
            <a:ext cx="5613" cy="1181791"/>
          </a:xfrm>
          <a:prstGeom prst="bentConnector3">
            <a:avLst>
              <a:gd name="adj1" fmla="val -71827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503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NFA to DFA: Example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At the beginning, we may be at: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If next token is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then we may be at: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If next token is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then we may be at: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3"/>
                <a:stretch>
                  <a:fillRect l="-1082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5834988" y="3661159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4988" y="3661159"/>
                <a:ext cx="75645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val 41"/>
              <p:cNvSpPr/>
              <p:nvPr/>
            </p:nvSpPr>
            <p:spPr>
              <a:xfrm>
                <a:off x="6845528" y="3239029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2" name="Oval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5528" y="3239029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/>
              <p:cNvSpPr/>
              <p:nvPr/>
            </p:nvSpPr>
            <p:spPr>
              <a:xfrm>
                <a:off x="8976358" y="3239029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3" name="Oval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6358" y="3239029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/>
              <p:cNvSpPr/>
              <p:nvPr/>
            </p:nvSpPr>
            <p:spPr>
              <a:xfrm>
                <a:off x="6845528" y="5300602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4" name="Oval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5528" y="5300602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Oval 44"/>
              <p:cNvSpPr/>
              <p:nvPr/>
            </p:nvSpPr>
            <p:spPr>
              <a:xfrm>
                <a:off x="8976358" y="5300602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5" name="Oval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6358" y="5300602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Oval 45"/>
              <p:cNvSpPr/>
              <p:nvPr/>
            </p:nvSpPr>
            <p:spPr>
              <a:xfrm>
                <a:off x="4858787" y="4316995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6" name="Oval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8787" y="4316995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Oval 46"/>
              <p:cNvSpPr/>
              <p:nvPr/>
            </p:nvSpPr>
            <p:spPr>
              <a:xfrm>
                <a:off x="10827327" y="4316995"/>
                <a:ext cx="789707" cy="756474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7" name="Oval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7327" y="4316995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/>
          <p:cNvCxnSpPr>
            <a:stCxn id="46" idx="7"/>
            <a:endCxn id="42" idx="2"/>
          </p:cNvCxnSpPr>
          <p:nvPr/>
        </p:nvCxnSpPr>
        <p:spPr>
          <a:xfrm flipV="1">
            <a:off x="5532844" y="3617266"/>
            <a:ext cx="1312684" cy="8105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6" idx="5"/>
            <a:endCxn id="44" idx="2"/>
          </p:cNvCxnSpPr>
          <p:nvPr/>
        </p:nvCxnSpPr>
        <p:spPr>
          <a:xfrm>
            <a:off x="5532844" y="4962686"/>
            <a:ext cx="1312684" cy="716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3" idx="6"/>
            <a:endCxn id="47" idx="1"/>
          </p:cNvCxnSpPr>
          <p:nvPr/>
        </p:nvCxnSpPr>
        <p:spPr>
          <a:xfrm>
            <a:off x="9766065" y="3617266"/>
            <a:ext cx="1176912" cy="8105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5" idx="6"/>
            <a:endCxn id="47" idx="3"/>
          </p:cNvCxnSpPr>
          <p:nvPr/>
        </p:nvCxnSpPr>
        <p:spPr>
          <a:xfrm flipV="1">
            <a:off x="9766065" y="4962686"/>
            <a:ext cx="1176912" cy="716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5854038" y="4909028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4038" y="4909028"/>
                <a:ext cx="75645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9976292" y="3615962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6292" y="3615962"/>
                <a:ext cx="75645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9976292" y="4964719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6292" y="4964719"/>
                <a:ext cx="75645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/>
          <p:cNvCxnSpPr>
            <a:stCxn id="44" idx="6"/>
            <a:endCxn id="45" idx="2"/>
          </p:cNvCxnSpPr>
          <p:nvPr/>
        </p:nvCxnSpPr>
        <p:spPr>
          <a:xfrm>
            <a:off x="7635235" y="5678839"/>
            <a:ext cx="13411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2" idx="6"/>
            <a:endCxn id="43" idx="2"/>
          </p:cNvCxnSpPr>
          <p:nvPr/>
        </p:nvCxnSpPr>
        <p:spPr>
          <a:xfrm>
            <a:off x="7635235" y="3617266"/>
            <a:ext cx="13411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7900040" y="3220466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0040" y="3220466"/>
                <a:ext cx="756458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7900040" y="5255667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0040" y="5255667"/>
                <a:ext cx="756458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836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NFA to DFA: Example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At the beginning, we may be at: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If next token is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then we may be at: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If next token is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then we may be at: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3"/>
                <a:stretch>
                  <a:fillRect l="-1082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5834988" y="3661159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4988" y="3661159"/>
                <a:ext cx="75645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val 41"/>
              <p:cNvSpPr/>
              <p:nvPr/>
            </p:nvSpPr>
            <p:spPr>
              <a:xfrm>
                <a:off x="6845528" y="3239029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2" name="Oval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5528" y="3239029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/>
              <p:cNvSpPr/>
              <p:nvPr/>
            </p:nvSpPr>
            <p:spPr>
              <a:xfrm>
                <a:off x="8976358" y="3239029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3" name="Oval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6358" y="3239029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/>
              <p:cNvSpPr/>
              <p:nvPr/>
            </p:nvSpPr>
            <p:spPr>
              <a:xfrm>
                <a:off x="6845528" y="5300602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4" name="Oval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5528" y="5300602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Oval 44"/>
              <p:cNvSpPr/>
              <p:nvPr/>
            </p:nvSpPr>
            <p:spPr>
              <a:xfrm>
                <a:off x="8976358" y="5300602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5" name="Oval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6358" y="5300602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Oval 45"/>
              <p:cNvSpPr/>
              <p:nvPr/>
            </p:nvSpPr>
            <p:spPr>
              <a:xfrm>
                <a:off x="4858787" y="4316995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6" name="Oval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8787" y="4316995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Oval 46"/>
              <p:cNvSpPr/>
              <p:nvPr/>
            </p:nvSpPr>
            <p:spPr>
              <a:xfrm>
                <a:off x="10827327" y="4316995"/>
                <a:ext cx="789707" cy="756474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7" name="Oval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7327" y="4316995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/>
          <p:cNvCxnSpPr>
            <a:stCxn id="46" idx="7"/>
            <a:endCxn id="42" idx="2"/>
          </p:cNvCxnSpPr>
          <p:nvPr/>
        </p:nvCxnSpPr>
        <p:spPr>
          <a:xfrm flipV="1">
            <a:off x="5532844" y="3617266"/>
            <a:ext cx="1312684" cy="8105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6" idx="5"/>
            <a:endCxn id="44" idx="2"/>
          </p:cNvCxnSpPr>
          <p:nvPr/>
        </p:nvCxnSpPr>
        <p:spPr>
          <a:xfrm>
            <a:off x="5532844" y="4962686"/>
            <a:ext cx="1312684" cy="716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3" idx="6"/>
            <a:endCxn id="47" idx="1"/>
          </p:cNvCxnSpPr>
          <p:nvPr/>
        </p:nvCxnSpPr>
        <p:spPr>
          <a:xfrm>
            <a:off x="9766065" y="3617266"/>
            <a:ext cx="1176912" cy="8105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5" idx="6"/>
            <a:endCxn id="47" idx="3"/>
          </p:cNvCxnSpPr>
          <p:nvPr/>
        </p:nvCxnSpPr>
        <p:spPr>
          <a:xfrm flipV="1">
            <a:off x="9766065" y="4962686"/>
            <a:ext cx="1176912" cy="716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5854038" y="4909028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4038" y="4909028"/>
                <a:ext cx="75645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9976292" y="3615962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6292" y="3615962"/>
                <a:ext cx="75645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9976292" y="4964719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6292" y="4964719"/>
                <a:ext cx="75645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/>
          <p:cNvCxnSpPr>
            <a:stCxn id="44" idx="6"/>
            <a:endCxn id="45" idx="2"/>
          </p:cNvCxnSpPr>
          <p:nvPr/>
        </p:nvCxnSpPr>
        <p:spPr>
          <a:xfrm>
            <a:off x="7635235" y="5678839"/>
            <a:ext cx="13411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2" idx="6"/>
            <a:endCxn id="43" idx="2"/>
          </p:cNvCxnSpPr>
          <p:nvPr/>
        </p:nvCxnSpPr>
        <p:spPr>
          <a:xfrm>
            <a:off x="7635235" y="3617266"/>
            <a:ext cx="13411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7900040" y="3220466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0040" y="3220466"/>
                <a:ext cx="756458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7900040" y="5255667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0040" y="5255667"/>
                <a:ext cx="756458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/>
          <p:cNvSpPr/>
          <p:nvPr/>
        </p:nvSpPr>
        <p:spPr>
          <a:xfrm>
            <a:off x="4648200" y="3057525"/>
            <a:ext cx="4117931" cy="3152775"/>
          </a:xfrm>
          <a:prstGeom prst="ellipse">
            <a:avLst/>
          </a:prstGeom>
          <a:solidFill>
            <a:srgbClr val="FF0000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 rot="1807698">
            <a:off x="8465714" y="3480003"/>
            <a:ext cx="3662239" cy="1340620"/>
          </a:xfrm>
          <a:prstGeom prst="ellipse">
            <a:avLst/>
          </a:prstGeom>
          <a:solidFill>
            <a:srgbClr val="00B050">
              <a:alpha val="32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 rot="19630084">
            <a:off x="8408189" y="4463329"/>
            <a:ext cx="3889783" cy="1314889"/>
          </a:xfrm>
          <a:prstGeom prst="ellipse">
            <a:avLst/>
          </a:prstGeom>
          <a:solidFill>
            <a:srgbClr val="0070C0">
              <a:alpha val="2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6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NFA </a:t>
            </a:r>
            <a:r>
              <a:rPr lang="en-US" sz="4800" dirty="0">
                <a:latin typeface="+mj-lt"/>
              </a:rPr>
              <a:t>to </a:t>
            </a:r>
            <a:r>
              <a:rPr lang="en-US" sz="4800" dirty="0" smtClean="0">
                <a:latin typeface="+mj-lt"/>
              </a:rPr>
              <a:t>DFA: Example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745360" y="3012928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5360" y="3012928"/>
                <a:ext cx="75645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/>
              <p:cNvSpPr/>
              <p:nvPr/>
            </p:nvSpPr>
            <p:spPr>
              <a:xfrm>
                <a:off x="3322438" y="3434233"/>
                <a:ext cx="1439548" cy="1412447"/>
              </a:xfrm>
              <a:prstGeom prst="ellipse">
                <a:avLst/>
              </a:prstGeom>
              <a:solidFill>
                <a:srgbClr val="FF0000">
                  <a:alpha val="2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014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Oval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2438" y="3434233"/>
                <a:ext cx="1439548" cy="1412447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>
            <a:stCxn id="29" idx="7"/>
            <a:endCxn id="22" idx="2"/>
          </p:cNvCxnSpPr>
          <p:nvPr/>
        </p:nvCxnSpPr>
        <p:spPr>
          <a:xfrm flipV="1">
            <a:off x="4551169" y="3068622"/>
            <a:ext cx="1205893" cy="5724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9" idx="5"/>
            <a:endCxn id="24" idx="2"/>
          </p:cNvCxnSpPr>
          <p:nvPr/>
        </p:nvCxnSpPr>
        <p:spPr>
          <a:xfrm>
            <a:off x="4551169" y="4639832"/>
            <a:ext cx="1205893" cy="6552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4761986" y="4497028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1986" y="4497028"/>
                <a:ext cx="75645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So we can transform to the following DFA:</a:t>
            </a:r>
            <a:endParaRPr lang="en-US" sz="2800" i="1" dirty="0" smtClean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val 21"/>
              <p:cNvSpPr/>
              <p:nvPr/>
            </p:nvSpPr>
            <p:spPr>
              <a:xfrm>
                <a:off x="5757062" y="2362398"/>
                <a:ext cx="1439548" cy="1412447"/>
              </a:xfrm>
              <a:prstGeom prst="ellipse">
                <a:avLst/>
              </a:prstGeom>
              <a:solidFill>
                <a:srgbClr val="00B050">
                  <a:alpha val="32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Oval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7062" y="2362398"/>
                <a:ext cx="1439548" cy="1412447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/>
              <p:cNvSpPr/>
              <p:nvPr/>
            </p:nvSpPr>
            <p:spPr>
              <a:xfrm>
                <a:off x="5757062" y="4588903"/>
                <a:ext cx="1439548" cy="1412447"/>
              </a:xfrm>
              <a:prstGeom prst="ellipse">
                <a:avLst/>
              </a:prstGeom>
              <a:solidFill>
                <a:srgbClr val="0070C0">
                  <a:alpha val="24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53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Oval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7062" y="4588903"/>
                <a:ext cx="1439548" cy="1412447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41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NFA </a:t>
            </a:r>
            <a:r>
              <a:rPr lang="en-US" sz="4800" dirty="0">
                <a:latin typeface="+mj-lt"/>
              </a:rPr>
              <a:t>to </a:t>
            </a:r>
            <a:r>
              <a:rPr lang="en-US" sz="4800" dirty="0" smtClean="0">
                <a:latin typeface="+mj-lt"/>
              </a:rPr>
              <a:t>DFA: Formal Details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be a non-deterministic finite automaton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The set of states is the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The initial state is the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i="1" dirty="0" smtClean="0">
                    <a:latin typeface="+mj-lt"/>
                  </a:rPr>
                  <a:t>-closure</a:t>
                </a:r>
                <a:r>
                  <a:rPr lang="en-US" sz="2800" dirty="0" smtClean="0">
                    <a:latin typeface="+mj-lt"/>
                  </a:rPr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For every state in the set (now, a state is a </a:t>
                </a:r>
                <a:r>
                  <a:rPr lang="en-US" sz="2800" b="1" i="1" dirty="0" smtClean="0">
                    <a:latin typeface="+mj-lt"/>
                  </a:rPr>
                  <a:t>set of states</a:t>
                </a:r>
                <a:r>
                  <a:rPr lang="en-US" sz="2800" dirty="0" smtClean="0">
                    <a:latin typeface="+mj-lt"/>
                  </a:rPr>
                  <a:t>):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Compute the union over 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i="1" dirty="0"/>
                  <a:t>-closure</a:t>
                </a:r>
                <a:r>
                  <a:rPr lang="en-US" sz="2800" dirty="0" smtClean="0">
                    <a:latin typeface="+mj-lt"/>
                  </a:rPr>
                  <a:t> of the successor states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A state is accepting if it contains a state from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blipFill>
                <a:blip r:embed="rId3"/>
                <a:stretch>
                  <a:fillRect l="-108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755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Another Example</a:t>
            </a:r>
            <a:r>
              <a:rPr lang="en-US" sz="4800" dirty="0">
                <a:latin typeface="+mj-lt"/>
              </a:rPr>
              <a:t>: </a:t>
            </a:r>
            <a:r>
              <a:rPr lang="en-US" sz="4800" dirty="0" smtClean="0">
                <a:latin typeface="+mj-lt"/>
              </a:rPr>
              <a:t>NFA </a:t>
            </a:r>
            <a:r>
              <a:rPr lang="en-US" sz="4800" dirty="0">
                <a:latin typeface="+mj-lt"/>
              </a:rPr>
              <a:t>to DFA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/>
              <p:cNvSpPr/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3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/>
              <p:cNvSpPr/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>
            <a:stCxn id="5" idx="7"/>
            <a:endCxn id="6" idx="2"/>
          </p:cNvCxnSpPr>
          <p:nvPr/>
        </p:nvCxnSpPr>
        <p:spPr>
          <a:xfrm flipV="1">
            <a:off x="1841997" y="3077011"/>
            <a:ext cx="1182450" cy="610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5"/>
            <a:endCxn id="9" idx="1"/>
          </p:cNvCxnSpPr>
          <p:nvPr/>
        </p:nvCxnSpPr>
        <p:spPr>
          <a:xfrm>
            <a:off x="1841997" y="4222844"/>
            <a:ext cx="493146" cy="628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0" idx="2"/>
          </p:cNvCxnSpPr>
          <p:nvPr/>
        </p:nvCxnSpPr>
        <p:spPr>
          <a:xfrm>
            <a:off x="3024447" y="5113558"/>
            <a:ext cx="484910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6"/>
            <a:endCxn id="11" idx="2"/>
          </p:cNvCxnSpPr>
          <p:nvPr/>
        </p:nvCxnSpPr>
        <p:spPr>
          <a:xfrm>
            <a:off x="4299064" y="5119171"/>
            <a:ext cx="9753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6"/>
            <a:endCxn id="12" idx="2"/>
          </p:cNvCxnSpPr>
          <p:nvPr/>
        </p:nvCxnSpPr>
        <p:spPr>
          <a:xfrm>
            <a:off x="6064132" y="5119171"/>
            <a:ext cx="5015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6"/>
            <a:endCxn id="13" idx="2"/>
          </p:cNvCxnSpPr>
          <p:nvPr/>
        </p:nvCxnSpPr>
        <p:spPr>
          <a:xfrm flipV="1">
            <a:off x="7355376" y="5113558"/>
            <a:ext cx="392084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6"/>
            <a:endCxn id="14" idx="2"/>
          </p:cNvCxnSpPr>
          <p:nvPr/>
        </p:nvCxnSpPr>
        <p:spPr>
          <a:xfrm>
            <a:off x="8537167" y="5113558"/>
            <a:ext cx="2964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>
            <a:stCxn id="14" idx="6"/>
            <a:endCxn id="8" idx="3"/>
          </p:cNvCxnSpPr>
          <p:nvPr/>
        </p:nvCxnSpPr>
        <p:spPr>
          <a:xfrm flipV="1">
            <a:off x="9623372" y="4222844"/>
            <a:ext cx="654587" cy="890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6"/>
            <a:endCxn id="7" idx="2"/>
          </p:cNvCxnSpPr>
          <p:nvPr/>
        </p:nvCxnSpPr>
        <p:spPr>
          <a:xfrm>
            <a:off x="3814154" y="3077011"/>
            <a:ext cx="11914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6"/>
            <a:endCxn id="8" idx="2"/>
          </p:cNvCxnSpPr>
          <p:nvPr/>
        </p:nvCxnSpPr>
        <p:spPr>
          <a:xfrm>
            <a:off x="5795354" y="3077011"/>
            <a:ext cx="4366955" cy="8783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Elbow Connector 30"/>
          <p:cNvCxnSpPr>
            <a:stCxn id="11" idx="4"/>
            <a:endCxn id="14" idx="4"/>
          </p:cNvCxnSpPr>
          <p:nvPr/>
        </p:nvCxnSpPr>
        <p:spPr>
          <a:xfrm rot="5400000" flipH="1" flipV="1">
            <a:off x="7446092" y="3714982"/>
            <a:ext cx="5613" cy="3559240"/>
          </a:xfrm>
          <a:prstGeom prst="bentConnector3">
            <a:avLst>
              <a:gd name="adj1" fmla="val -40726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3" idx="0"/>
            <a:endCxn id="12" idx="0"/>
          </p:cNvCxnSpPr>
          <p:nvPr/>
        </p:nvCxnSpPr>
        <p:spPr>
          <a:xfrm rot="16200000" flipH="1" flipV="1">
            <a:off x="7548612" y="4147231"/>
            <a:ext cx="5613" cy="1181791"/>
          </a:xfrm>
          <a:prstGeom prst="bentConnector3">
            <a:avLst>
              <a:gd name="adj1" fmla="val -71827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542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Another Example</a:t>
            </a:r>
            <a:r>
              <a:rPr lang="en-US" sz="4800" dirty="0">
                <a:latin typeface="+mj-lt"/>
              </a:rPr>
              <a:t>: </a:t>
            </a:r>
            <a:r>
              <a:rPr lang="en-US" sz="4800" dirty="0" smtClean="0">
                <a:latin typeface="+mj-lt"/>
              </a:rPr>
              <a:t>NFA </a:t>
            </a:r>
            <a:r>
              <a:rPr lang="en-US" sz="4800" dirty="0">
                <a:latin typeface="+mj-lt"/>
              </a:rPr>
              <a:t>to DFA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/>
              <p:cNvSpPr/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3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/>
              <p:cNvSpPr/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>
            <a:stCxn id="5" idx="7"/>
            <a:endCxn id="6" idx="2"/>
          </p:cNvCxnSpPr>
          <p:nvPr/>
        </p:nvCxnSpPr>
        <p:spPr>
          <a:xfrm flipV="1">
            <a:off x="1841997" y="3077011"/>
            <a:ext cx="1182450" cy="610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5"/>
            <a:endCxn id="9" idx="1"/>
          </p:cNvCxnSpPr>
          <p:nvPr/>
        </p:nvCxnSpPr>
        <p:spPr>
          <a:xfrm>
            <a:off x="1841997" y="4222844"/>
            <a:ext cx="493146" cy="628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0" idx="2"/>
          </p:cNvCxnSpPr>
          <p:nvPr/>
        </p:nvCxnSpPr>
        <p:spPr>
          <a:xfrm>
            <a:off x="3024447" y="5113558"/>
            <a:ext cx="484910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6"/>
            <a:endCxn id="11" idx="2"/>
          </p:cNvCxnSpPr>
          <p:nvPr/>
        </p:nvCxnSpPr>
        <p:spPr>
          <a:xfrm>
            <a:off x="4299064" y="5119171"/>
            <a:ext cx="9753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6"/>
            <a:endCxn id="12" idx="2"/>
          </p:cNvCxnSpPr>
          <p:nvPr/>
        </p:nvCxnSpPr>
        <p:spPr>
          <a:xfrm>
            <a:off x="6064132" y="5119171"/>
            <a:ext cx="5015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6"/>
            <a:endCxn id="13" idx="2"/>
          </p:cNvCxnSpPr>
          <p:nvPr/>
        </p:nvCxnSpPr>
        <p:spPr>
          <a:xfrm flipV="1">
            <a:off x="7355376" y="5113558"/>
            <a:ext cx="392084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6"/>
            <a:endCxn id="14" idx="2"/>
          </p:cNvCxnSpPr>
          <p:nvPr/>
        </p:nvCxnSpPr>
        <p:spPr>
          <a:xfrm>
            <a:off x="8537167" y="5113558"/>
            <a:ext cx="2964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>
            <a:stCxn id="14" idx="6"/>
            <a:endCxn id="8" idx="3"/>
          </p:cNvCxnSpPr>
          <p:nvPr/>
        </p:nvCxnSpPr>
        <p:spPr>
          <a:xfrm flipV="1">
            <a:off x="9623372" y="4222844"/>
            <a:ext cx="654587" cy="890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6"/>
            <a:endCxn id="7" idx="2"/>
          </p:cNvCxnSpPr>
          <p:nvPr/>
        </p:nvCxnSpPr>
        <p:spPr>
          <a:xfrm>
            <a:off x="3814154" y="3077011"/>
            <a:ext cx="11914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6"/>
            <a:endCxn id="8" idx="2"/>
          </p:cNvCxnSpPr>
          <p:nvPr/>
        </p:nvCxnSpPr>
        <p:spPr>
          <a:xfrm>
            <a:off x="5795354" y="3077011"/>
            <a:ext cx="4366955" cy="8783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Elbow Connector 30"/>
          <p:cNvCxnSpPr>
            <a:stCxn id="11" idx="4"/>
            <a:endCxn id="14" idx="4"/>
          </p:cNvCxnSpPr>
          <p:nvPr/>
        </p:nvCxnSpPr>
        <p:spPr>
          <a:xfrm rot="5400000" flipH="1" flipV="1">
            <a:off x="7446092" y="3714982"/>
            <a:ext cx="5613" cy="3559240"/>
          </a:xfrm>
          <a:prstGeom prst="bentConnector3">
            <a:avLst>
              <a:gd name="adj1" fmla="val -40726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3" idx="0"/>
            <a:endCxn id="12" idx="0"/>
          </p:cNvCxnSpPr>
          <p:nvPr/>
        </p:nvCxnSpPr>
        <p:spPr>
          <a:xfrm rot="16200000" flipH="1" flipV="1">
            <a:off x="7548612" y="4147231"/>
            <a:ext cx="5613" cy="1181791"/>
          </a:xfrm>
          <a:prstGeom prst="bentConnector3">
            <a:avLst>
              <a:gd name="adj1" fmla="val -71827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808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Another Example</a:t>
            </a:r>
            <a:r>
              <a:rPr lang="en-US" sz="4800" dirty="0">
                <a:latin typeface="+mj-lt"/>
              </a:rPr>
              <a:t>: </a:t>
            </a:r>
            <a:r>
              <a:rPr lang="en-US" sz="4800" dirty="0" smtClean="0">
                <a:latin typeface="+mj-lt"/>
              </a:rPr>
              <a:t>NFA </a:t>
            </a:r>
            <a:r>
              <a:rPr lang="en-US" sz="4800" dirty="0">
                <a:latin typeface="+mj-lt"/>
              </a:rPr>
              <a:t>to DFA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/>
              <p:cNvSpPr/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3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/>
              <p:cNvSpPr/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>
            <a:stCxn id="5" idx="7"/>
            <a:endCxn id="6" idx="2"/>
          </p:cNvCxnSpPr>
          <p:nvPr/>
        </p:nvCxnSpPr>
        <p:spPr>
          <a:xfrm flipV="1">
            <a:off x="1841997" y="3077011"/>
            <a:ext cx="1182450" cy="610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5"/>
            <a:endCxn id="9" idx="1"/>
          </p:cNvCxnSpPr>
          <p:nvPr/>
        </p:nvCxnSpPr>
        <p:spPr>
          <a:xfrm>
            <a:off x="1841997" y="4222844"/>
            <a:ext cx="493146" cy="628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0" idx="2"/>
          </p:cNvCxnSpPr>
          <p:nvPr/>
        </p:nvCxnSpPr>
        <p:spPr>
          <a:xfrm>
            <a:off x="3024447" y="5113558"/>
            <a:ext cx="484910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6"/>
            <a:endCxn id="11" idx="2"/>
          </p:cNvCxnSpPr>
          <p:nvPr/>
        </p:nvCxnSpPr>
        <p:spPr>
          <a:xfrm>
            <a:off x="4299064" y="5119171"/>
            <a:ext cx="9753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6"/>
            <a:endCxn id="12" idx="2"/>
          </p:cNvCxnSpPr>
          <p:nvPr/>
        </p:nvCxnSpPr>
        <p:spPr>
          <a:xfrm>
            <a:off x="6064132" y="5119171"/>
            <a:ext cx="5015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6"/>
            <a:endCxn id="13" idx="2"/>
          </p:cNvCxnSpPr>
          <p:nvPr/>
        </p:nvCxnSpPr>
        <p:spPr>
          <a:xfrm flipV="1">
            <a:off x="7355376" y="5113558"/>
            <a:ext cx="392084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6"/>
            <a:endCxn id="14" idx="2"/>
          </p:cNvCxnSpPr>
          <p:nvPr/>
        </p:nvCxnSpPr>
        <p:spPr>
          <a:xfrm>
            <a:off x="8537167" y="5113558"/>
            <a:ext cx="2964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>
            <a:stCxn id="14" idx="6"/>
            <a:endCxn id="8" idx="3"/>
          </p:cNvCxnSpPr>
          <p:nvPr/>
        </p:nvCxnSpPr>
        <p:spPr>
          <a:xfrm flipV="1">
            <a:off x="9623372" y="4222844"/>
            <a:ext cx="654587" cy="890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6"/>
            <a:endCxn id="7" idx="2"/>
          </p:cNvCxnSpPr>
          <p:nvPr/>
        </p:nvCxnSpPr>
        <p:spPr>
          <a:xfrm>
            <a:off x="3814154" y="3077011"/>
            <a:ext cx="11914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6"/>
            <a:endCxn id="8" idx="2"/>
          </p:cNvCxnSpPr>
          <p:nvPr/>
        </p:nvCxnSpPr>
        <p:spPr>
          <a:xfrm>
            <a:off x="5795354" y="3077011"/>
            <a:ext cx="4366955" cy="8783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Elbow Connector 30"/>
          <p:cNvCxnSpPr>
            <a:stCxn id="11" idx="4"/>
            <a:endCxn id="14" idx="4"/>
          </p:cNvCxnSpPr>
          <p:nvPr/>
        </p:nvCxnSpPr>
        <p:spPr>
          <a:xfrm rot="5400000" flipH="1" flipV="1">
            <a:off x="7446092" y="3714982"/>
            <a:ext cx="5613" cy="3559240"/>
          </a:xfrm>
          <a:prstGeom prst="bentConnector3">
            <a:avLst>
              <a:gd name="adj1" fmla="val -40726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3" idx="0"/>
            <a:endCxn id="12" idx="0"/>
          </p:cNvCxnSpPr>
          <p:nvPr/>
        </p:nvCxnSpPr>
        <p:spPr>
          <a:xfrm rot="16200000" flipH="1" flipV="1">
            <a:off x="7548612" y="4147231"/>
            <a:ext cx="5613" cy="1181791"/>
          </a:xfrm>
          <a:prstGeom prst="bentConnector3">
            <a:avLst>
              <a:gd name="adj1" fmla="val -71827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153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Another Example</a:t>
            </a:r>
            <a:r>
              <a:rPr lang="en-US" sz="4800" dirty="0">
                <a:latin typeface="+mj-lt"/>
              </a:rPr>
              <a:t>: </a:t>
            </a:r>
            <a:r>
              <a:rPr lang="en-US" sz="4800" dirty="0" smtClean="0">
                <a:latin typeface="+mj-lt"/>
              </a:rPr>
              <a:t>NFA </a:t>
            </a:r>
            <a:r>
              <a:rPr lang="en-US" sz="4800" dirty="0">
                <a:latin typeface="+mj-lt"/>
              </a:rPr>
              <a:t>to DFA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/>
              <p:cNvSpPr/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3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/>
              <p:cNvSpPr/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>
            <a:stCxn id="5" idx="7"/>
            <a:endCxn id="6" idx="2"/>
          </p:cNvCxnSpPr>
          <p:nvPr/>
        </p:nvCxnSpPr>
        <p:spPr>
          <a:xfrm flipV="1">
            <a:off x="1841997" y="3077011"/>
            <a:ext cx="1182450" cy="610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5"/>
            <a:endCxn id="9" idx="1"/>
          </p:cNvCxnSpPr>
          <p:nvPr/>
        </p:nvCxnSpPr>
        <p:spPr>
          <a:xfrm>
            <a:off x="1841997" y="4222844"/>
            <a:ext cx="493146" cy="628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0" idx="2"/>
          </p:cNvCxnSpPr>
          <p:nvPr/>
        </p:nvCxnSpPr>
        <p:spPr>
          <a:xfrm>
            <a:off x="3024447" y="5113558"/>
            <a:ext cx="484910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6"/>
            <a:endCxn id="11" idx="2"/>
          </p:cNvCxnSpPr>
          <p:nvPr/>
        </p:nvCxnSpPr>
        <p:spPr>
          <a:xfrm>
            <a:off x="4299064" y="5119171"/>
            <a:ext cx="9753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6"/>
            <a:endCxn id="12" idx="2"/>
          </p:cNvCxnSpPr>
          <p:nvPr/>
        </p:nvCxnSpPr>
        <p:spPr>
          <a:xfrm>
            <a:off x="6064132" y="5119171"/>
            <a:ext cx="5015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6"/>
            <a:endCxn id="13" idx="2"/>
          </p:cNvCxnSpPr>
          <p:nvPr/>
        </p:nvCxnSpPr>
        <p:spPr>
          <a:xfrm flipV="1">
            <a:off x="7355376" y="5113558"/>
            <a:ext cx="392084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6"/>
            <a:endCxn id="14" idx="2"/>
          </p:cNvCxnSpPr>
          <p:nvPr/>
        </p:nvCxnSpPr>
        <p:spPr>
          <a:xfrm>
            <a:off x="8537167" y="5113558"/>
            <a:ext cx="2964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>
            <a:stCxn id="14" idx="6"/>
            <a:endCxn id="8" idx="3"/>
          </p:cNvCxnSpPr>
          <p:nvPr/>
        </p:nvCxnSpPr>
        <p:spPr>
          <a:xfrm flipV="1">
            <a:off x="9623372" y="4222844"/>
            <a:ext cx="654587" cy="890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6"/>
            <a:endCxn id="7" idx="2"/>
          </p:cNvCxnSpPr>
          <p:nvPr/>
        </p:nvCxnSpPr>
        <p:spPr>
          <a:xfrm>
            <a:off x="3814154" y="3077011"/>
            <a:ext cx="11914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6"/>
            <a:endCxn id="8" idx="2"/>
          </p:cNvCxnSpPr>
          <p:nvPr/>
        </p:nvCxnSpPr>
        <p:spPr>
          <a:xfrm>
            <a:off x="5795354" y="3077011"/>
            <a:ext cx="4366955" cy="8783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Elbow Connector 30"/>
          <p:cNvCxnSpPr>
            <a:stCxn id="11" idx="4"/>
            <a:endCxn id="14" idx="4"/>
          </p:cNvCxnSpPr>
          <p:nvPr/>
        </p:nvCxnSpPr>
        <p:spPr>
          <a:xfrm rot="5400000" flipH="1" flipV="1">
            <a:off x="7446092" y="3714982"/>
            <a:ext cx="5613" cy="3559240"/>
          </a:xfrm>
          <a:prstGeom prst="bentConnector3">
            <a:avLst>
              <a:gd name="adj1" fmla="val -40726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3" idx="0"/>
            <a:endCxn id="12" idx="0"/>
          </p:cNvCxnSpPr>
          <p:nvPr/>
        </p:nvCxnSpPr>
        <p:spPr>
          <a:xfrm rot="16200000" flipH="1" flipV="1">
            <a:off x="7548612" y="4147231"/>
            <a:ext cx="5613" cy="1181791"/>
          </a:xfrm>
          <a:prstGeom prst="bentConnector3">
            <a:avLst>
              <a:gd name="adj1" fmla="val -71827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848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Another Example</a:t>
            </a:r>
            <a:r>
              <a:rPr lang="en-US" sz="4800" dirty="0">
                <a:latin typeface="+mj-lt"/>
              </a:rPr>
              <a:t>: </a:t>
            </a:r>
            <a:r>
              <a:rPr lang="en-US" sz="4800" dirty="0" smtClean="0">
                <a:latin typeface="+mj-lt"/>
              </a:rPr>
              <a:t>NFA </a:t>
            </a:r>
            <a:r>
              <a:rPr lang="en-US" sz="4800" dirty="0">
                <a:latin typeface="+mj-lt"/>
              </a:rPr>
              <a:t>to DFA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/>
              <p:cNvSpPr/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/>
              <p:cNvSpPr/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>
            <a:stCxn id="5" idx="7"/>
            <a:endCxn id="6" idx="2"/>
          </p:cNvCxnSpPr>
          <p:nvPr/>
        </p:nvCxnSpPr>
        <p:spPr>
          <a:xfrm flipV="1">
            <a:off x="1841997" y="3077011"/>
            <a:ext cx="1182450" cy="610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5"/>
            <a:endCxn id="9" idx="1"/>
          </p:cNvCxnSpPr>
          <p:nvPr/>
        </p:nvCxnSpPr>
        <p:spPr>
          <a:xfrm>
            <a:off x="1841997" y="4222844"/>
            <a:ext cx="493146" cy="628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0" idx="2"/>
          </p:cNvCxnSpPr>
          <p:nvPr/>
        </p:nvCxnSpPr>
        <p:spPr>
          <a:xfrm>
            <a:off x="3024447" y="5113558"/>
            <a:ext cx="484910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6"/>
            <a:endCxn id="11" idx="2"/>
          </p:cNvCxnSpPr>
          <p:nvPr/>
        </p:nvCxnSpPr>
        <p:spPr>
          <a:xfrm>
            <a:off x="4299064" y="5119171"/>
            <a:ext cx="9753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6"/>
            <a:endCxn id="12" idx="2"/>
          </p:cNvCxnSpPr>
          <p:nvPr/>
        </p:nvCxnSpPr>
        <p:spPr>
          <a:xfrm>
            <a:off x="6064132" y="5119171"/>
            <a:ext cx="5015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6"/>
            <a:endCxn id="13" idx="2"/>
          </p:cNvCxnSpPr>
          <p:nvPr/>
        </p:nvCxnSpPr>
        <p:spPr>
          <a:xfrm flipV="1">
            <a:off x="7355376" y="5113558"/>
            <a:ext cx="392084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6"/>
            <a:endCxn id="14" idx="2"/>
          </p:cNvCxnSpPr>
          <p:nvPr/>
        </p:nvCxnSpPr>
        <p:spPr>
          <a:xfrm>
            <a:off x="8537167" y="5113558"/>
            <a:ext cx="2964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>
            <a:stCxn id="14" idx="6"/>
            <a:endCxn id="8" idx="3"/>
          </p:cNvCxnSpPr>
          <p:nvPr/>
        </p:nvCxnSpPr>
        <p:spPr>
          <a:xfrm flipV="1">
            <a:off x="9623372" y="4222844"/>
            <a:ext cx="654587" cy="890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6"/>
            <a:endCxn id="7" idx="2"/>
          </p:cNvCxnSpPr>
          <p:nvPr/>
        </p:nvCxnSpPr>
        <p:spPr>
          <a:xfrm>
            <a:off x="3814154" y="3077011"/>
            <a:ext cx="11914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6"/>
            <a:endCxn id="8" idx="2"/>
          </p:cNvCxnSpPr>
          <p:nvPr/>
        </p:nvCxnSpPr>
        <p:spPr>
          <a:xfrm>
            <a:off x="5795354" y="3077011"/>
            <a:ext cx="4366955" cy="8783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Elbow Connector 30"/>
          <p:cNvCxnSpPr>
            <a:stCxn id="11" idx="4"/>
            <a:endCxn id="14" idx="4"/>
          </p:cNvCxnSpPr>
          <p:nvPr/>
        </p:nvCxnSpPr>
        <p:spPr>
          <a:xfrm rot="5400000" flipH="1" flipV="1">
            <a:off x="7446092" y="3714982"/>
            <a:ext cx="5613" cy="3559240"/>
          </a:xfrm>
          <a:prstGeom prst="bentConnector3">
            <a:avLst>
              <a:gd name="adj1" fmla="val -40726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3" idx="0"/>
            <a:endCxn id="12" idx="0"/>
          </p:cNvCxnSpPr>
          <p:nvPr/>
        </p:nvCxnSpPr>
        <p:spPr>
          <a:xfrm rot="16200000" flipH="1" flipV="1">
            <a:off x="7548612" y="4147231"/>
            <a:ext cx="5613" cy="1181791"/>
          </a:xfrm>
          <a:prstGeom prst="bentConnector3">
            <a:avLst>
              <a:gd name="adj1" fmla="val -71827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068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Compilation Steps: Frontend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Lexical 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Check the validity of tokens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Syntax 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Check the syntactic 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Semantic 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Make sure it makes sense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r>
              <a:rPr lang="en-US" sz="2800" b="1" dirty="0">
                <a:latin typeface="+mj-lt"/>
              </a:rPr>
              <a:t>These steps </a:t>
            </a:r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don’t </a:t>
            </a:r>
            <a:r>
              <a:rPr lang="en-US" sz="2800" b="1" dirty="0">
                <a:solidFill>
                  <a:srgbClr val="C00000"/>
                </a:solidFill>
                <a:latin typeface="+mj-lt"/>
              </a:rPr>
              <a:t>depend</a:t>
            </a:r>
            <a:r>
              <a:rPr lang="en-US" sz="2800" b="1" dirty="0">
                <a:latin typeface="+mj-lt"/>
              </a:rPr>
              <a:t> on the compilation </a:t>
            </a:r>
            <a:r>
              <a:rPr lang="en-US" sz="2800" b="1" dirty="0" smtClean="0">
                <a:latin typeface="+mj-lt"/>
              </a:rPr>
              <a:t>target!</a:t>
            </a:r>
            <a:endParaRPr lang="en-US" sz="2800" b="1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5775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Another Example</a:t>
            </a:r>
            <a:r>
              <a:rPr lang="en-US" sz="4800" dirty="0">
                <a:latin typeface="+mj-lt"/>
              </a:rPr>
              <a:t>: </a:t>
            </a:r>
            <a:r>
              <a:rPr lang="en-US" sz="4800" dirty="0" smtClean="0">
                <a:latin typeface="+mj-lt"/>
              </a:rPr>
              <a:t>NFA </a:t>
            </a:r>
            <a:r>
              <a:rPr lang="en-US" sz="4800" dirty="0">
                <a:latin typeface="+mj-lt"/>
              </a:rPr>
              <a:t>to DFA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1841267" y="3432839"/>
                <a:ext cx="1537854" cy="13412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0,1,3</m:t>
                          </m:r>
                        </m:sub>
                      </m:sSub>
                    </m:oMath>
                  </m:oMathPara>
                </a14:m>
                <a:endParaRPr lang="en-US" sz="24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1267" y="3432839"/>
                <a:ext cx="1537854" cy="134121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/>
          <p:cNvCxnSpPr>
            <a:stCxn id="6" idx="7"/>
            <a:endCxn id="43" idx="2"/>
          </p:cNvCxnSpPr>
          <p:nvPr/>
        </p:nvCxnSpPr>
        <p:spPr>
          <a:xfrm flipV="1">
            <a:off x="3153907" y="2762233"/>
            <a:ext cx="1520613" cy="8670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635047" y="4522944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047" y="4522944"/>
                <a:ext cx="55833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3540525" y="2870897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0525" y="2870897"/>
                <a:ext cx="55833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/>
              <p:cNvSpPr/>
              <p:nvPr/>
            </p:nvSpPr>
            <p:spPr>
              <a:xfrm>
                <a:off x="4674520" y="2091626"/>
                <a:ext cx="1537854" cy="1341213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2,9</m:t>
                          </m:r>
                        </m:sub>
                      </m:sSub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3" name="Oval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4520" y="2091626"/>
                <a:ext cx="1537854" cy="134121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/>
              <p:cNvSpPr/>
              <p:nvPr/>
            </p:nvSpPr>
            <p:spPr>
              <a:xfrm>
                <a:off x="4674520" y="4595836"/>
                <a:ext cx="1537854" cy="1341213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4,5,6,8,9</m:t>
                          </m:r>
                        </m:sub>
                      </m:sSub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4" name="Oval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4520" y="4595836"/>
                <a:ext cx="1537854" cy="1341213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Oval 44"/>
              <p:cNvSpPr/>
              <p:nvPr/>
            </p:nvSpPr>
            <p:spPr>
              <a:xfrm>
                <a:off x="7423262" y="3432839"/>
                <a:ext cx="1537854" cy="1341213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6,7,8,9</m:t>
                          </m:r>
                        </m:sub>
                      </m:sSub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5" name="Oval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3262" y="3432839"/>
                <a:ext cx="1537854" cy="1341213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/>
          <p:cNvCxnSpPr>
            <a:stCxn id="6" idx="5"/>
            <a:endCxn id="44" idx="2"/>
          </p:cNvCxnSpPr>
          <p:nvPr/>
        </p:nvCxnSpPr>
        <p:spPr>
          <a:xfrm>
            <a:off x="3153907" y="4577636"/>
            <a:ext cx="1520613" cy="6888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4" idx="6"/>
            <a:endCxn id="45" idx="3"/>
          </p:cNvCxnSpPr>
          <p:nvPr/>
        </p:nvCxnSpPr>
        <p:spPr>
          <a:xfrm flipV="1">
            <a:off x="6212374" y="4577636"/>
            <a:ext cx="1436102" cy="6888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45" idx="6"/>
            <a:endCxn id="45" idx="0"/>
          </p:cNvCxnSpPr>
          <p:nvPr/>
        </p:nvCxnSpPr>
        <p:spPr>
          <a:xfrm flipH="1" flipV="1">
            <a:off x="8192189" y="3432839"/>
            <a:ext cx="768927" cy="670607"/>
          </a:xfrm>
          <a:prstGeom prst="bentConnector4">
            <a:avLst>
              <a:gd name="adj1" fmla="val -29730"/>
              <a:gd name="adj2" fmla="val 134089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6609002" y="4522944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9002" y="4522944"/>
                <a:ext cx="55833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8402782" y="279856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2782" y="2798561"/>
                <a:ext cx="55833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492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Building a Lexical Analyzer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Construct a regular expressions for token types: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Identifiers, numbers, reserved keywords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If we have a collision (a token is accepted in more than one DFA):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Define priority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Order of definition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Token with longest match wins</a:t>
            </a:r>
          </a:p>
        </p:txBody>
      </p:sp>
    </p:spTree>
    <p:extLst>
      <p:ext uri="{BB962C8B-B14F-4D97-AF65-F5344CB8AC3E}">
        <p14:creationId xmlns:p14="http://schemas.microsoft.com/office/powerpoint/2010/main" val="266990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Regular Expressions Definitions for C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Here we can see the regular expression definitions: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>
                <a:hlinkClick r:id="rId3"/>
              </a:rPr>
              <a:t>http://</a:t>
            </a:r>
            <a:r>
              <a:rPr lang="en-US" sz="2800" b="1" dirty="0" smtClean="0">
                <a:hlinkClick r:id="rId3"/>
              </a:rPr>
              <a:t>www.lysator.liu.se/c/ANSI-C-grammar-l.html</a:t>
            </a:r>
            <a:endParaRPr lang="en-US" sz="2800" b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Quite simple and modular…</a:t>
            </a:r>
          </a:p>
        </p:txBody>
      </p:sp>
    </p:spTree>
    <p:extLst>
      <p:ext uri="{BB962C8B-B14F-4D97-AF65-F5344CB8AC3E}">
        <p14:creationId xmlns:p14="http://schemas.microsoft.com/office/powerpoint/2010/main" val="290018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>
                <a:latin typeface="+mj-lt"/>
              </a:rPr>
              <a:t>JFlex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J</a:t>
            </a:r>
            <a:r>
              <a:rPr lang="en-US" sz="2800" dirty="0" smtClean="0">
                <a:latin typeface="+mj-lt"/>
              </a:rPr>
              <a:t>ava </a:t>
            </a:r>
            <a:r>
              <a:rPr lang="en-US" sz="2800" b="1" dirty="0" smtClean="0">
                <a:latin typeface="+mj-lt"/>
              </a:rPr>
              <a:t>F</a:t>
            </a:r>
            <a:r>
              <a:rPr lang="en-US" sz="2800" dirty="0" smtClean="0">
                <a:latin typeface="+mj-lt"/>
              </a:rPr>
              <a:t>ast </a:t>
            </a:r>
            <a:r>
              <a:rPr lang="en-US" sz="2800" b="1" dirty="0" smtClean="0">
                <a:latin typeface="+mj-lt"/>
              </a:rPr>
              <a:t>Lex</a:t>
            </a:r>
            <a:r>
              <a:rPr lang="en-US" sz="2800" dirty="0" smtClean="0">
                <a:latin typeface="+mj-lt"/>
              </a:rPr>
              <a:t>ical Analyzer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Inspired by the original </a:t>
            </a:r>
            <a:r>
              <a:rPr lang="en-US" sz="2800" b="1" dirty="0" smtClean="0">
                <a:latin typeface="+mj-lt"/>
              </a:rPr>
              <a:t>flex</a:t>
            </a:r>
            <a:r>
              <a:rPr lang="en-US" sz="2800" dirty="0" smtClean="0">
                <a:latin typeface="+mj-lt"/>
              </a:rPr>
              <a:t> project (written in 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Accepts an input file with tokens definitions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Generates Java code with a scanning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This scanning AP</a:t>
            </a:r>
            <a:r>
              <a:rPr lang="en-US" sz="2800" b="1" dirty="0" smtClean="0">
                <a:latin typeface="+mj-lt"/>
              </a:rPr>
              <a:t>I </a:t>
            </a:r>
            <a:r>
              <a:rPr lang="en-US" sz="2800" dirty="0" smtClean="0">
                <a:latin typeface="+mj-lt"/>
              </a:rPr>
              <a:t>reads the input and returns: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T</a:t>
            </a:r>
            <a:r>
              <a:rPr lang="en-US" sz="2800" dirty="0" smtClean="0">
                <a:latin typeface="+mj-lt"/>
              </a:rPr>
              <a:t>he type of the read token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Or an error…</a:t>
            </a:r>
          </a:p>
        </p:txBody>
      </p:sp>
    </p:spTree>
    <p:extLst>
      <p:ext uri="{BB962C8B-B14F-4D97-AF65-F5344CB8AC3E}">
        <p14:creationId xmlns:p14="http://schemas.microsoft.com/office/powerpoint/2010/main" val="229611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>
                <a:latin typeface="+mj-lt"/>
              </a:rPr>
              <a:t>JFlex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4965806" y="1791855"/>
            <a:ext cx="2839889" cy="1739152"/>
          </a:xfrm>
          <a:prstGeom prst="roundRect">
            <a:avLst/>
          </a:prstGeom>
          <a:solidFill>
            <a:schemeClr val="bg1"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ysClr val="windowText" lastClr="000000"/>
                </a:solidFill>
                <a:latin typeface="+mj-lt"/>
              </a:rPr>
              <a:t>LEX </a:t>
            </a:r>
            <a:r>
              <a:rPr lang="en-US" sz="2800" dirty="0">
                <a:solidFill>
                  <a:sysClr val="windowText" lastClr="000000"/>
                </a:solidFill>
                <a:latin typeface="+mj-lt"/>
              </a:rPr>
              <a:t>d</a:t>
            </a:r>
            <a:r>
              <a:rPr lang="en-US" sz="2800" dirty="0" smtClean="0">
                <a:solidFill>
                  <a:sysClr val="windowText" lastClr="000000"/>
                </a:solidFill>
                <a:latin typeface="+mj-lt"/>
              </a:rPr>
              <a:t>efinitions</a:t>
            </a:r>
          </a:p>
          <a:p>
            <a:pPr algn="ctr"/>
            <a:endParaRPr lang="en-US" sz="2800" dirty="0" smtClean="0">
              <a:solidFill>
                <a:sysClr val="windowText" lastClr="000000"/>
              </a:solidFill>
              <a:latin typeface="+mj-lt"/>
            </a:endParaRPr>
          </a:p>
          <a:p>
            <a:pPr algn="ctr"/>
            <a:r>
              <a:rPr lang="en-US" sz="2800" b="1" dirty="0" smtClean="0">
                <a:solidFill>
                  <a:sysClr val="windowText" lastClr="000000"/>
                </a:solidFill>
                <a:latin typeface="+mj-lt"/>
              </a:rPr>
              <a:t>(</a:t>
            </a:r>
            <a:r>
              <a:rPr lang="en-US" sz="2800" b="1" dirty="0" err="1" smtClean="0">
                <a:solidFill>
                  <a:sysClr val="windowText" lastClr="000000"/>
                </a:solidFill>
                <a:latin typeface="+mj-lt"/>
              </a:rPr>
              <a:t>Def.lex</a:t>
            </a:r>
            <a:r>
              <a:rPr lang="en-US" sz="2800" b="1" dirty="0" smtClean="0">
                <a:solidFill>
                  <a:sysClr val="windowText" lastClr="000000"/>
                </a:solidFill>
                <a:latin typeface="+mj-lt"/>
              </a:rPr>
              <a:t>)</a:t>
            </a:r>
            <a:endParaRPr lang="en-US" sz="2800" b="1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514978" y="4486683"/>
            <a:ext cx="3741543" cy="1766335"/>
          </a:xfrm>
          <a:prstGeom prst="roundRect">
            <a:avLst/>
          </a:prstGeom>
          <a:solidFill>
            <a:schemeClr val="bg1"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ysClr val="windowText" lastClr="000000"/>
                </a:solidFill>
                <a:latin typeface="+mj-lt"/>
              </a:rPr>
              <a:t>Auto generated code</a:t>
            </a:r>
          </a:p>
          <a:p>
            <a:pPr algn="ctr"/>
            <a:endParaRPr lang="en-US" sz="2800" dirty="0" smtClean="0">
              <a:solidFill>
                <a:sysClr val="windowText" lastClr="000000"/>
              </a:solidFill>
              <a:latin typeface="+mj-lt"/>
            </a:endParaRPr>
          </a:p>
          <a:p>
            <a:pPr algn="ctr"/>
            <a:r>
              <a:rPr lang="en-US" sz="2800" b="1" dirty="0" smtClean="0">
                <a:solidFill>
                  <a:sysClr val="windowText" lastClr="000000"/>
                </a:solidFill>
                <a:latin typeface="+mj-lt"/>
              </a:rPr>
              <a:t>(Lexer.java)</a:t>
            </a:r>
            <a:endParaRPr lang="en-US" sz="2800" b="1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6" name="Right Arrow 5"/>
          <p:cNvSpPr/>
          <p:nvPr/>
        </p:nvSpPr>
        <p:spPr>
          <a:xfrm rot="5400000">
            <a:off x="6110734" y="3875881"/>
            <a:ext cx="550029" cy="261258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83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LEX Format</a:t>
            </a:r>
            <a:endParaRPr lang="en-US" sz="4800" dirty="0">
              <a:latin typeface="+mj-lt"/>
            </a:endParaRPr>
          </a:p>
        </p:txBody>
      </p:sp>
      <p:sp>
        <p:nvSpPr>
          <p:cNvPr id="6" name="Right Brace 5"/>
          <p:cNvSpPr/>
          <p:nvPr/>
        </p:nvSpPr>
        <p:spPr>
          <a:xfrm rot="10800000">
            <a:off x="2900598" y="1727198"/>
            <a:ext cx="258618" cy="1214178"/>
          </a:xfrm>
          <a:prstGeom prst="rightBrace">
            <a:avLst>
              <a:gd name="adj1" fmla="val 42262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396677" y="1658784"/>
            <a:ext cx="2856342" cy="5023263"/>
          </a:xfrm>
          <a:prstGeom prst="roundRect">
            <a:avLst>
              <a:gd name="adj" fmla="val 1491"/>
            </a:avLst>
          </a:prstGeom>
          <a:solidFill>
            <a:schemeClr val="bg1"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%{	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// java code here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…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%}</a:t>
            </a:r>
          </a:p>
          <a:p>
            <a:endParaRPr lang="en-US" sz="2000" dirty="0">
              <a:solidFill>
                <a:schemeClr val="tx1"/>
              </a:solidFill>
              <a:latin typeface="+mj-lt"/>
            </a:endParaRP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&lt;VAR&gt; = &lt;REGEX&gt;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…</a:t>
            </a:r>
          </a:p>
          <a:p>
            <a:endParaRPr lang="en-US" sz="2000" dirty="0" smtClean="0">
              <a:solidFill>
                <a:schemeClr val="tx1"/>
              </a:solidFill>
              <a:latin typeface="+mj-lt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+mj-lt"/>
              </a:rPr>
              <a:t>%%</a:t>
            </a:r>
            <a:endParaRPr lang="en-US" sz="2000" dirty="0">
              <a:solidFill>
                <a:schemeClr val="tx1"/>
              </a:solidFill>
              <a:latin typeface="+mj-lt"/>
            </a:endParaRPr>
          </a:p>
          <a:p>
            <a:endParaRPr lang="en-US" sz="2000" dirty="0">
              <a:solidFill>
                <a:schemeClr val="tx1"/>
              </a:solidFill>
              <a:latin typeface="+mj-lt"/>
            </a:endParaRP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&lt;STATE&gt; {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{REGEX} { 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// java code here 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}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…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}</a:t>
            </a:r>
          </a:p>
        </p:txBody>
      </p:sp>
      <p:sp>
        <p:nvSpPr>
          <p:cNvPr id="8" name="Right Brace 7"/>
          <p:cNvSpPr/>
          <p:nvPr/>
        </p:nvSpPr>
        <p:spPr>
          <a:xfrm rot="10800000">
            <a:off x="2900597" y="3282720"/>
            <a:ext cx="258618" cy="1141497"/>
          </a:xfrm>
          <a:prstGeom prst="rightBrace">
            <a:avLst>
              <a:gd name="adj1" fmla="val 42262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9" name="Right Brace 8"/>
          <p:cNvSpPr/>
          <p:nvPr/>
        </p:nvSpPr>
        <p:spPr>
          <a:xfrm rot="10800000">
            <a:off x="2900597" y="4821381"/>
            <a:ext cx="258618" cy="1782617"/>
          </a:xfrm>
          <a:prstGeom prst="rightBrace">
            <a:avLst>
              <a:gd name="adj1" fmla="val 42262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98755" y="2044953"/>
            <a:ext cx="17645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latin typeface="+mj-lt"/>
              </a:rPr>
              <a:t>u</a:t>
            </a:r>
            <a:r>
              <a:rPr lang="en-US" sz="2800" b="1" dirty="0" smtClean="0">
                <a:latin typeface="+mj-lt"/>
              </a:rPr>
              <a:t>ser code</a:t>
            </a:r>
            <a:endParaRPr lang="en-US" sz="2800" b="1" dirty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3384" y="3568769"/>
            <a:ext cx="2039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>
                <a:latin typeface="+mj-lt"/>
              </a:rPr>
              <a:t>declarations</a:t>
            </a:r>
            <a:endParaRPr lang="en-US" sz="2800" b="1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59266" y="5409314"/>
            <a:ext cx="1104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>
                <a:latin typeface="+mj-lt"/>
              </a:rPr>
              <a:t>rules</a:t>
            </a:r>
            <a:endParaRPr lang="en-US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6409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LEX Format</a:t>
            </a:r>
            <a:endParaRPr lang="en-US" sz="4800" dirty="0">
              <a:latin typeface="+mj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396677" y="1658784"/>
            <a:ext cx="2856342" cy="5023263"/>
          </a:xfrm>
          <a:prstGeom prst="roundRect">
            <a:avLst>
              <a:gd name="adj" fmla="val 1491"/>
            </a:avLst>
          </a:prstGeom>
          <a:solidFill>
            <a:schemeClr val="bg1"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%{	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// java code here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…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%}</a:t>
            </a:r>
          </a:p>
          <a:p>
            <a:endParaRPr lang="en-US" sz="2000" dirty="0">
              <a:solidFill>
                <a:schemeClr val="tx1"/>
              </a:solidFill>
              <a:latin typeface="+mj-lt"/>
            </a:endParaRP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&lt;VAR&gt; = &lt;REGEX&gt;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…</a:t>
            </a:r>
          </a:p>
          <a:p>
            <a:endParaRPr lang="en-US" sz="2000" dirty="0" smtClean="0">
              <a:solidFill>
                <a:schemeClr val="bg1">
                  <a:lumMod val="75000"/>
                </a:schemeClr>
              </a:solidFill>
              <a:latin typeface="+mj-lt"/>
            </a:endParaRPr>
          </a:p>
          <a:p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%%</a:t>
            </a:r>
            <a:endParaRPr lang="en-US" sz="20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  <a:p>
            <a:endParaRPr lang="en-US" sz="20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&lt;STATE&gt; {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{REGEX} { 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// java code here 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}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…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733307" y="1875689"/>
            <a:ext cx="65165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Regular Java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Pasted to the generated file</a:t>
            </a:r>
            <a:endParaRPr lang="en-US" sz="2800" dirty="0" smtClean="0">
              <a:latin typeface="+mj-lt"/>
            </a:endParaRPr>
          </a:p>
        </p:txBody>
      </p:sp>
      <p:sp>
        <p:nvSpPr>
          <p:cNvPr id="14" name="Right Brace 13"/>
          <p:cNvSpPr/>
          <p:nvPr/>
        </p:nvSpPr>
        <p:spPr>
          <a:xfrm rot="10800000">
            <a:off x="2900598" y="1727198"/>
            <a:ext cx="258618" cy="1214178"/>
          </a:xfrm>
          <a:prstGeom prst="rightBrace">
            <a:avLst>
              <a:gd name="adj1" fmla="val 42262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7" name="Right Brace 16"/>
          <p:cNvSpPr/>
          <p:nvPr/>
        </p:nvSpPr>
        <p:spPr>
          <a:xfrm rot="10800000">
            <a:off x="2900597" y="3282720"/>
            <a:ext cx="258618" cy="1141497"/>
          </a:xfrm>
          <a:prstGeom prst="rightBrace">
            <a:avLst>
              <a:gd name="adj1" fmla="val 42262"/>
              <a:gd name="adj2" fmla="val 50000"/>
            </a:avLst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" name="Right Brace 17"/>
          <p:cNvSpPr/>
          <p:nvPr/>
        </p:nvSpPr>
        <p:spPr>
          <a:xfrm rot="10800000">
            <a:off x="2900597" y="4821381"/>
            <a:ext cx="258618" cy="1782617"/>
          </a:xfrm>
          <a:prstGeom prst="rightBrace">
            <a:avLst>
              <a:gd name="adj1" fmla="val 42262"/>
              <a:gd name="adj2" fmla="val 50000"/>
            </a:avLst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98755" y="2044953"/>
            <a:ext cx="17645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latin typeface="+mj-lt"/>
              </a:rPr>
              <a:t>u</a:t>
            </a:r>
            <a:r>
              <a:rPr lang="en-US" sz="2800" b="1" dirty="0" smtClean="0">
                <a:latin typeface="+mj-lt"/>
              </a:rPr>
              <a:t>ser code</a:t>
            </a:r>
            <a:endParaRPr lang="en-US" sz="2800" b="1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23384" y="3568769"/>
            <a:ext cx="2039894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>
                <a:solidFill>
                  <a:schemeClr val="bg1">
                    <a:lumMod val="85000"/>
                  </a:schemeClr>
                </a:solidFill>
                <a:latin typeface="+mj-lt"/>
              </a:rPr>
              <a:t>declarations</a:t>
            </a:r>
            <a:endParaRPr lang="en-US" sz="2800" b="1" dirty="0">
              <a:solidFill>
                <a:schemeClr val="bg1">
                  <a:lumMod val="85000"/>
                </a:schemeClr>
              </a:solidFill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759266" y="5409314"/>
            <a:ext cx="1104012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>
                <a:solidFill>
                  <a:schemeClr val="bg1">
                    <a:lumMod val="85000"/>
                  </a:schemeClr>
                </a:solidFill>
                <a:latin typeface="+mj-lt"/>
              </a:rPr>
              <a:t>rules</a:t>
            </a:r>
            <a:endParaRPr lang="en-US" sz="2800" b="1" dirty="0">
              <a:solidFill>
                <a:schemeClr val="bg1">
                  <a:lumMod val="8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305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LEX Format</a:t>
            </a:r>
            <a:endParaRPr lang="en-US" sz="4800" dirty="0">
              <a:latin typeface="+mj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396677" y="1658784"/>
            <a:ext cx="2856342" cy="5023263"/>
          </a:xfrm>
          <a:prstGeom prst="roundRect">
            <a:avLst>
              <a:gd name="adj" fmla="val 1491"/>
            </a:avLst>
          </a:prstGeom>
          <a:solidFill>
            <a:schemeClr val="bg1"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%{	</a:t>
            </a: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// java code here</a:t>
            </a: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…</a:t>
            </a: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%}</a:t>
            </a:r>
          </a:p>
          <a:p>
            <a:endParaRPr lang="en-US" sz="2000" dirty="0">
              <a:solidFill>
                <a:schemeClr val="tx1"/>
              </a:solidFill>
              <a:latin typeface="+mj-lt"/>
            </a:endParaRP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&lt;VAR&gt; = &lt;REGEX&gt;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…</a:t>
            </a:r>
          </a:p>
          <a:p>
            <a:endParaRPr lang="en-US" sz="2000" dirty="0" smtClean="0">
              <a:solidFill>
                <a:schemeClr val="tx1"/>
              </a:solidFill>
              <a:latin typeface="+mj-lt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+mj-lt"/>
              </a:rPr>
              <a:t>%%</a:t>
            </a:r>
            <a:endParaRPr lang="en-US" sz="2000" dirty="0">
              <a:solidFill>
                <a:schemeClr val="tx1"/>
              </a:solidFill>
              <a:latin typeface="+mj-lt"/>
            </a:endParaRPr>
          </a:p>
          <a:p>
            <a:endParaRPr lang="en-US" sz="2000" dirty="0">
              <a:solidFill>
                <a:schemeClr val="tx1"/>
              </a:solidFill>
              <a:latin typeface="+mj-lt"/>
            </a:endParaRP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&lt;STATE&gt; {</a:t>
            </a: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{REGEX} { </a:t>
            </a: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// java code here </a:t>
            </a: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}</a:t>
            </a: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…</a:t>
            </a: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733307" y="1875689"/>
            <a:ext cx="65165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  <a:latin typeface="+mj-lt"/>
              </a:rPr>
              <a:t>Regular Java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  <a:latin typeface="+mj-lt"/>
              </a:rPr>
              <a:t>Pasted to the generated file</a:t>
            </a:r>
            <a:endParaRPr lang="en-US" sz="2800" dirty="0" smtClean="0">
              <a:solidFill>
                <a:schemeClr val="bg1">
                  <a:lumMod val="85000"/>
                </a:schemeClr>
              </a:solidFill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733307" y="3341831"/>
            <a:ext cx="65165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Macro definitions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Define a regex for each token</a:t>
            </a:r>
          </a:p>
        </p:txBody>
      </p:sp>
      <p:sp>
        <p:nvSpPr>
          <p:cNvPr id="14" name="Right Brace 13"/>
          <p:cNvSpPr/>
          <p:nvPr/>
        </p:nvSpPr>
        <p:spPr>
          <a:xfrm rot="10800000">
            <a:off x="2900598" y="1727198"/>
            <a:ext cx="258618" cy="1214178"/>
          </a:xfrm>
          <a:prstGeom prst="rightBrace">
            <a:avLst>
              <a:gd name="adj1" fmla="val 42262"/>
              <a:gd name="adj2" fmla="val 50000"/>
            </a:avLst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7" name="Right Brace 16"/>
          <p:cNvSpPr/>
          <p:nvPr/>
        </p:nvSpPr>
        <p:spPr>
          <a:xfrm rot="10800000">
            <a:off x="2900597" y="3282720"/>
            <a:ext cx="258618" cy="1141497"/>
          </a:xfrm>
          <a:prstGeom prst="rightBrace">
            <a:avLst>
              <a:gd name="adj1" fmla="val 42262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8" name="Right Brace 17"/>
          <p:cNvSpPr/>
          <p:nvPr/>
        </p:nvSpPr>
        <p:spPr>
          <a:xfrm rot="10800000">
            <a:off x="2900597" y="4821381"/>
            <a:ext cx="258618" cy="1782617"/>
          </a:xfrm>
          <a:prstGeom prst="rightBrace">
            <a:avLst>
              <a:gd name="adj1" fmla="val 42262"/>
              <a:gd name="adj2" fmla="val 50000"/>
            </a:avLst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98755" y="2044953"/>
            <a:ext cx="1764523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u</a:t>
            </a:r>
            <a:r>
              <a:rPr lang="en-US" sz="2800" b="1" dirty="0" smtClean="0">
                <a:solidFill>
                  <a:schemeClr val="bg1">
                    <a:lumMod val="85000"/>
                  </a:schemeClr>
                </a:solidFill>
                <a:latin typeface="+mj-lt"/>
              </a:rPr>
              <a:t>ser code</a:t>
            </a:r>
            <a:endParaRPr lang="en-US" sz="2800" b="1" dirty="0">
              <a:solidFill>
                <a:schemeClr val="bg1">
                  <a:lumMod val="85000"/>
                </a:schemeClr>
              </a:solidFill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23384" y="3568769"/>
            <a:ext cx="2039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>
                <a:latin typeface="+mj-lt"/>
              </a:rPr>
              <a:t>declarations</a:t>
            </a:r>
            <a:endParaRPr lang="en-US" sz="2800" b="1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759266" y="5409314"/>
            <a:ext cx="1104012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>
                <a:solidFill>
                  <a:schemeClr val="bg1">
                    <a:lumMod val="85000"/>
                  </a:schemeClr>
                </a:solidFill>
                <a:latin typeface="+mj-lt"/>
              </a:rPr>
              <a:t>rules</a:t>
            </a:r>
            <a:endParaRPr lang="en-US" sz="2800" b="1" dirty="0">
              <a:solidFill>
                <a:schemeClr val="bg1">
                  <a:lumMod val="8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1786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LEX Format</a:t>
            </a:r>
            <a:endParaRPr lang="en-US" sz="4800" dirty="0">
              <a:latin typeface="+mj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396677" y="1658784"/>
            <a:ext cx="2856342" cy="5023263"/>
          </a:xfrm>
          <a:prstGeom prst="roundRect">
            <a:avLst>
              <a:gd name="adj" fmla="val 1491"/>
            </a:avLst>
          </a:prstGeom>
          <a:solidFill>
            <a:schemeClr val="bg1"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%{	</a:t>
            </a: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// java code here</a:t>
            </a: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…</a:t>
            </a: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%}</a:t>
            </a:r>
          </a:p>
          <a:p>
            <a:endParaRPr lang="en-US" sz="2000" dirty="0">
              <a:solidFill>
                <a:schemeClr val="bg1">
                  <a:lumMod val="85000"/>
                </a:schemeClr>
              </a:solidFill>
              <a:latin typeface="+mj-lt"/>
            </a:endParaRP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&lt;VAR&gt; = &lt;REGEX&gt;</a:t>
            </a: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…</a:t>
            </a:r>
          </a:p>
          <a:p>
            <a:endParaRPr lang="en-US" sz="2000" dirty="0" smtClean="0">
              <a:solidFill>
                <a:schemeClr val="bg1">
                  <a:lumMod val="85000"/>
                </a:schemeClr>
              </a:solidFill>
              <a:latin typeface="+mj-lt"/>
            </a:endParaRPr>
          </a:p>
          <a:p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latin typeface="+mj-lt"/>
              </a:rPr>
              <a:t>%%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+mj-lt"/>
            </a:endParaRPr>
          </a:p>
          <a:p>
            <a:endParaRPr lang="en-US" sz="2000" dirty="0">
              <a:solidFill>
                <a:schemeClr val="tx1"/>
              </a:solidFill>
              <a:latin typeface="+mj-lt"/>
            </a:endParaRP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&lt;STATE&gt; {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{REGEX} { 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// java code here 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}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…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733307" y="1875689"/>
            <a:ext cx="65165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  <a:latin typeface="+mj-lt"/>
              </a:rPr>
              <a:t>Regular Java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  <a:latin typeface="+mj-lt"/>
              </a:rPr>
              <a:t>Pasted to the generated file</a:t>
            </a:r>
            <a:endParaRPr lang="en-US" sz="2800" dirty="0" smtClean="0">
              <a:solidFill>
                <a:schemeClr val="bg1">
                  <a:lumMod val="85000"/>
                </a:schemeClr>
              </a:solidFill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733307" y="3341831"/>
            <a:ext cx="65165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  <a:latin typeface="+mj-lt"/>
              </a:rPr>
              <a:t>Macro definitions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  <a:latin typeface="+mj-lt"/>
              </a:rPr>
              <a:t>Define a regex for each token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733306" y="4744511"/>
            <a:ext cx="651652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If the following holds: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Current lexical state is &lt;STATE&gt;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&lt;REGEX&gt; is matched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Then execute the action code</a:t>
            </a:r>
          </a:p>
        </p:txBody>
      </p:sp>
      <p:sp>
        <p:nvSpPr>
          <p:cNvPr id="17" name="Right Brace 16"/>
          <p:cNvSpPr/>
          <p:nvPr/>
        </p:nvSpPr>
        <p:spPr>
          <a:xfrm rot="10800000">
            <a:off x="2900598" y="1727198"/>
            <a:ext cx="258618" cy="1214178"/>
          </a:xfrm>
          <a:prstGeom prst="rightBrace">
            <a:avLst>
              <a:gd name="adj1" fmla="val 42262"/>
              <a:gd name="adj2" fmla="val 50000"/>
            </a:avLst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" name="Right Brace 17"/>
          <p:cNvSpPr/>
          <p:nvPr/>
        </p:nvSpPr>
        <p:spPr>
          <a:xfrm rot="10800000">
            <a:off x="2900597" y="3282720"/>
            <a:ext cx="258618" cy="1141497"/>
          </a:xfrm>
          <a:prstGeom prst="rightBrace">
            <a:avLst>
              <a:gd name="adj1" fmla="val 42262"/>
              <a:gd name="adj2" fmla="val 50000"/>
            </a:avLst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9" name="Right Brace 18"/>
          <p:cNvSpPr/>
          <p:nvPr/>
        </p:nvSpPr>
        <p:spPr>
          <a:xfrm rot="10800000">
            <a:off x="2900597" y="4821381"/>
            <a:ext cx="258618" cy="1782617"/>
          </a:xfrm>
          <a:prstGeom prst="rightBrace">
            <a:avLst>
              <a:gd name="adj1" fmla="val 42262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98755" y="2044953"/>
            <a:ext cx="1764523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u</a:t>
            </a:r>
            <a:r>
              <a:rPr lang="en-US" sz="2800" b="1" dirty="0" smtClean="0">
                <a:solidFill>
                  <a:schemeClr val="bg1">
                    <a:lumMod val="85000"/>
                  </a:schemeClr>
                </a:solidFill>
                <a:latin typeface="+mj-lt"/>
              </a:rPr>
              <a:t>ser code</a:t>
            </a:r>
            <a:endParaRPr lang="en-US" sz="2800" b="1" dirty="0">
              <a:solidFill>
                <a:schemeClr val="bg1">
                  <a:lumMod val="85000"/>
                </a:schemeClr>
              </a:solidFill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23384" y="3568769"/>
            <a:ext cx="2039894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>
                <a:solidFill>
                  <a:schemeClr val="bg1">
                    <a:lumMod val="85000"/>
                  </a:schemeClr>
                </a:solidFill>
                <a:latin typeface="+mj-lt"/>
              </a:rPr>
              <a:t>declarations</a:t>
            </a:r>
            <a:endParaRPr lang="en-US" sz="2800" b="1" dirty="0">
              <a:solidFill>
                <a:schemeClr val="bg1">
                  <a:lumMod val="85000"/>
                </a:schemeClr>
              </a:solidFill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759266" y="5409314"/>
            <a:ext cx="1104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>
                <a:latin typeface="+mj-lt"/>
              </a:rPr>
              <a:t>rules</a:t>
            </a:r>
            <a:endParaRPr lang="en-US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27055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We want 2 kind of tokens: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Everything else is rejected…</a:t>
                </a: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blipFill>
                <a:blip r:embed="rId3"/>
                <a:stretch>
                  <a:fillRect l="-1082" t="-3356" b="-8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009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Compilation Steps: Backend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Intermediate Code Generation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Can’t be executed yet…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Machine code generation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Executed on a real hardware</a:t>
            </a:r>
          </a:p>
        </p:txBody>
      </p:sp>
    </p:spTree>
    <p:extLst>
      <p:ext uri="{BB962C8B-B14F-4D97-AF65-F5344CB8AC3E}">
        <p14:creationId xmlns:p14="http://schemas.microsoft.com/office/powerpoint/2010/main" val="325210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1: </a:t>
            </a:r>
            <a:r>
              <a:rPr lang="en-US" sz="4800" dirty="0" smtClean="0">
                <a:latin typeface="+mj-lt"/>
              </a:rPr>
              <a:t>LEX </a:t>
            </a:r>
            <a:r>
              <a:rPr lang="en-US" sz="4800" dirty="0" smtClean="0">
                <a:latin typeface="+mj-lt"/>
              </a:rPr>
              <a:t>Definitions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+mj-lt"/>
              </a:rPr>
              <a:t>%{</a:t>
            </a:r>
            <a:r>
              <a:rPr lang="en-US" sz="2200" b="1" dirty="0">
                <a:latin typeface="+mj-lt"/>
              </a:rPr>
              <a:t>	</a:t>
            </a:r>
            <a:endParaRPr lang="en-US" sz="2200" b="1" dirty="0" smtClean="0">
              <a:latin typeface="+mj-lt"/>
            </a:endParaRPr>
          </a:p>
          <a:p>
            <a:r>
              <a:rPr lang="en-US" sz="2200" b="1" dirty="0" smtClean="0">
                <a:latin typeface="+mj-lt"/>
              </a:rPr>
              <a:t>private </a:t>
            </a:r>
            <a:r>
              <a:rPr lang="en-US" sz="2200" b="1" dirty="0">
                <a:latin typeface="+mj-lt"/>
              </a:rPr>
              <a:t>Symbol symbol(</a:t>
            </a:r>
            <a:r>
              <a:rPr lang="en-US" sz="2200" b="1" dirty="0" err="1">
                <a:latin typeface="+mj-lt"/>
              </a:rPr>
              <a:t>int</a:t>
            </a:r>
            <a:r>
              <a:rPr lang="en-US" sz="2200" b="1" dirty="0">
                <a:latin typeface="+mj-lt"/>
              </a:rPr>
              <a:t> type) {  </a:t>
            </a:r>
            <a:r>
              <a:rPr lang="en-US" sz="2200" b="1" dirty="0" smtClean="0">
                <a:latin typeface="+mj-lt"/>
              </a:rPr>
              <a:t>return </a:t>
            </a:r>
            <a:r>
              <a:rPr lang="en-US" sz="2200" b="1" dirty="0">
                <a:latin typeface="+mj-lt"/>
              </a:rPr>
              <a:t>new Symbol(type, </a:t>
            </a:r>
            <a:r>
              <a:rPr lang="en-US" sz="2200" b="1" dirty="0" err="1">
                <a:latin typeface="+mj-lt"/>
              </a:rPr>
              <a:t>yyline</a:t>
            </a:r>
            <a:r>
              <a:rPr lang="en-US" sz="2200" b="1" dirty="0">
                <a:latin typeface="+mj-lt"/>
              </a:rPr>
              <a:t>, </a:t>
            </a:r>
            <a:r>
              <a:rPr lang="en-US" sz="2200" b="1" dirty="0" err="1">
                <a:latin typeface="+mj-lt"/>
              </a:rPr>
              <a:t>yycolumn</a:t>
            </a:r>
            <a:r>
              <a:rPr lang="en-US" sz="2200" b="1" dirty="0" smtClean="0">
                <a:latin typeface="+mj-lt"/>
              </a:rPr>
              <a:t>); }  </a:t>
            </a:r>
            <a:r>
              <a:rPr lang="en-US" sz="2200" b="1" dirty="0">
                <a:latin typeface="+mj-lt"/>
              </a:rPr>
              <a:t>	</a:t>
            </a:r>
            <a:endParaRPr lang="en-US" sz="2200" b="1" dirty="0" smtClean="0">
              <a:latin typeface="+mj-lt"/>
            </a:endParaRPr>
          </a:p>
          <a:p>
            <a:r>
              <a:rPr lang="en-US" sz="2200" b="1" dirty="0" smtClean="0">
                <a:latin typeface="+mj-lt"/>
              </a:rPr>
              <a:t>public </a:t>
            </a:r>
            <a:r>
              <a:rPr lang="en-US" sz="2200" b="1" dirty="0" err="1">
                <a:latin typeface="+mj-lt"/>
              </a:rPr>
              <a:t>int</a:t>
            </a:r>
            <a:r>
              <a:rPr lang="en-US" sz="2200" b="1" dirty="0">
                <a:latin typeface="+mj-lt"/>
              </a:rPr>
              <a:t> </a:t>
            </a:r>
            <a:r>
              <a:rPr lang="en-US" sz="2200" b="1" dirty="0" err="1">
                <a:latin typeface="+mj-lt"/>
              </a:rPr>
              <a:t>getLine</a:t>
            </a:r>
            <a:r>
              <a:rPr lang="en-US" sz="2200" b="1" dirty="0">
                <a:latin typeface="+mj-lt"/>
              </a:rPr>
              <a:t>() { return </a:t>
            </a:r>
            <a:r>
              <a:rPr lang="en-US" sz="2200" b="1" dirty="0" err="1">
                <a:latin typeface="+mj-lt"/>
              </a:rPr>
              <a:t>yyline</a:t>
            </a:r>
            <a:r>
              <a:rPr lang="en-US" sz="2200" b="1" dirty="0">
                <a:latin typeface="+mj-lt"/>
              </a:rPr>
              <a:t> + 1; } 	</a:t>
            </a:r>
            <a:endParaRPr lang="en-US" sz="2200" b="1" dirty="0" smtClean="0">
              <a:latin typeface="+mj-lt"/>
            </a:endParaRPr>
          </a:p>
          <a:p>
            <a:r>
              <a:rPr lang="en-US" sz="2200" b="1" dirty="0" smtClean="0">
                <a:latin typeface="+mj-lt"/>
              </a:rPr>
              <a:t>public </a:t>
            </a:r>
            <a:r>
              <a:rPr lang="en-US" sz="2200" b="1" dirty="0" err="1">
                <a:latin typeface="+mj-lt"/>
              </a:rPr>
              <a:t>int</a:t>
            </a:r>
            <a:r>
              <a:rPr lang="en-US" sz="2200" b="1" dirty="0">
                <a:latin typeface="+mj-lt"/>
              </a:rPr>
              <a:t> </a:t>
            </a:r>
            <a:r>
              <a:rPr lang="en-US" sz="2200" b="1" dirty="0" err="1">
                <a:latin typeface="+mj-lt"/>
              </a:rPr>
              <a:t>getTokenStartPosition</a:t>
            </a:r>
            <a:r>
              <a:rPr lang="en-US" sz="2200" b="1" dirty="0">
                <a:latin typeface="+mj-lt"/>
              </a:rPr>
              <a:t>() { return </a:t>
            </a:r>
            <a:r>
              <a:rPr lang="en-US" sz="2200" b="1" dirty="0" err="1">
                <a:latin typeface="+mj-lt"/>
              </a:rPr>
              <a:t>yycolumn</a:t>
            </a:r>
            <a:r>
              <a:rPr lang="en-US" sz="2200" b="1" dirty="0">
                <a:latin typeface="+mj-lt"/>
              </a:rPr>
              <a:t> + 1; }     </a:t>
            </a:r>
            <a:endParaRPr lang="en-US" sz="2200" b="1" dirty="0" smtClean="0">
              <a:latin typeface="+mj-lt"/>
            </a:endParaRPr>
          </a:p>
          <a:p>
            <a:r>
              <a:rPr lang="en-US" sz="2200" b="1" dirty="0" smtClean="0">
                <a:latin typeface="+mj-lt"/>
              </a:rPr>
              <a:t>%}</a:t>
            </a:r>
          </a:p>
          <a:p>
            <a:r>
              <a:rPr lang="en-US" sz="2200" b="1" dirty="0">
                <a:latin typeface="+mj-lt"/>
              </a:rPr>
              <a:t>A = </a:t>
            </a:r>
            <a:r>
              <a:rPr lang="en-US" sz="2200" b="1" dirty="0" smtClean="0">
                <a:latin typeface="+mj-lt"/>
              </a:rPr>
              <a:t>a</a:t>
            </a:r>
          </a:p>
          <a:p>
            <a:r>
              <a:rPr lang="en-US" sz="2200" b="1" dirty="0" smtClean="0">
                <a:latin typeface="+mj-lt"/>
              </a:rPr>
              <a:t>B_STAR </a:t>
            </a:r>
            <a:r>
              <a:rPr lang="en-US" sz="2200" b="1" dirty="0">
                <a:latin typeface="+mj-lt"/>
              </a:rPr>
              <a:t>= b</a:t>
            </a:r>
            <a:r>
              <a:rPr lang="en-US" sz="2200" b="1" dirty="0" smtClean="0">
                <a:latin typeface="+mj-lt"/>
              </a:rPr>
              <a:t>*</a:t>
            </a:r>
          </a:p>
          <a:p>
            <a:r>
              <a:rPr lang="en-US" sz="2200" b="1" dirty="0" smtClean="0">
                <a:latin typeface="+mj-lt"/>
              </a:rPr>
              <a:t>%% // separator…</a:t>
            </a:r>
          </a:p>
          <a:p>
            <a:r>
              <a:rPr lang="en-US" sz="2200" b="1" dirty="0" smtClean="0">
                <a:latin typeface="+mj-lt"/>
              </a:rPr>
              <a:t>&lt;</a:t>
            </a:r>
            <a:r>
              <a:rPr lang="en-US" sz="2200" b="1" dirty="0">
                <a:latin typeface="+mj-lt"/>
              </a:rPr>
              <a:t>YYINITIAL&gt; </a:t>
            </a:r>
            <a:r>
              <a:rPr lang="en-US" sz="2200" b="1" dirty="0" smtClean="0">
                <a:latin typeface="+mj-lt"/>
              </a:rPr>
              <a:t>{</a:t>
            </a:r>
          </a:p>
          <a:p>
            <a:r>
              <a:rPr lang="en-US" sz="2200" b="1" dirty="0">
                <a:latin typeface="+mj-lt"/>
              </a:rPr>
              <a:t>{A} { return symbol(</a:t>
            </a:r>
            <a:r>
              <a:rPr lang="en-US" sz="2200" b="1" dirty="0" err="1">
                <a:latin typeface="+mj-lt"/>
              </a:rPr>
              <a:t>TokenNames.A</a:t>
            </a:r>
            <a:r>
              <a:rPr lang="en-US" sz="2200" b="1" dirty="0">
                <a:latin typeface="+mj-lt"/>
              </a:rPr>
              <a:t>); </a:t>
            </a:r>
            <a:r>
              <a:rPr lang="en-US" sz="2200" b="1" dirty="0" smtClean="0">
                <a:latin typeface="+mj-lt"/>
              </a:rPr>
              <a:t>}</a:t>
            </a:r>
          </a:p>
          <a:p>
            <a:r>
              <a:rPr lang="en-US" sz="2200" b="1" dirty="0" smtClean="0">
                <a:latin typeface="+mj-lt"/>
              </a:rPr>
              <a:t>{</a:t>
            </a:r>
            <a:r>
              <a:rPr lang="en-US" sz="2200" b="1" dirty="0">
                <a:latin typeface="+mj-lt"/>
              </a:rPr>
              <a:t>B_STAR} { return symbol(</a:t>
            </a:r>
            <a:r>
              <a:rPr lang="en-US" sz="2200" b="1" dirty="0" err="1">
                <a:latin typeface="+mj-lt"/>
              </a:rPr>
              <a:t>TokenNames.B_STAR</a:t>
            </a:r>
            <a:r>
              <a:rPr lang="en-US" sz="2200" b="1" dirty="0">
                <a:latin typeface="+mj-lt"/>
              </a:rPr>
              <a:t>); }</a:t>
            </a:r>
            <a:endParaRPr lang="en-US" sz="2200" b="1" dirty="0" smtClean="0">
              <a:latin typeface="+mj-lt"/>
            </a:endParaRPr>
          </a:p>
          <a:p>
            <a:r>
              <a:rPr lang="en-US" sz="2200" b="1" dirty="0" smtClean="0">
                <a:latin typeface="+mj-lt"/>
              </a:rPr>
              <a:t>&lt;&lt;</a:t>
            </a:r>
            <a:r>
              <a:rPr lang="en-US" sz="2200" b="1" dirty="0">
                <a:latin typeface="+mj-lt"/>
              </a:rPr>
              <a:t>EOF&gt;&gt; { return symbol(</a:t>
            </a:r>
            <a:r>
              <a:rPr lang="en-US" sz="2200" b="1" dirty="0" err="1">
                <a:latin typeface="+mj-lt"/>
              </a:rPr>
              <a:t>TokenNames.EOF</a:t>
            </a:r>
            <a:r>
              <a:rPr lang="en-US" sz="2200" b="1" dirty="0" smtClean="0">
                <a:latin typeface="+mj-lt"/>
              </a:rPr>
              <a:t>);}</a:t>
            </a:r>
          </a:p>
          <a:p>
            <a:r>
              <a:rPr lang="en-US" sz="2200" b="1" dirty="0" smtClean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74426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1: </a:t>
            </a:r>
            <a:r>
              <a:rPr lang="en-US" sz="4800" dirty="0" smtClean="0">
                <a:latin typeface="+mj-lt"/>
              </a:rPr>
              <a:t>LEX </a:t>
            </a:r>
            <a:r>
              <a:rPr lang="en-US" sz="4800" dirty="0" smtClean="0">
                <a:latin typeface="+mj-lt"/>
              </a:rPr>
              <a:t>Definitions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User define code/handlers:</a:t>
            </a:r>
          </a:p>
          <a:p>
            <a:endParaRPr lang="en-US" sz="2800" b="1" dirty="0" smtClean="0">
              <a:latin typeface="+mj-lt"/>
            </a:endParaRP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%{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	</a:t>
            </a:r>
            <a:endParaRPr lang="en-US" sz="2800" b="1" dirty="0" smtClean="0">
              <a:solidFill>
                <a:srgbClr val="0070C0"/>
              </a:solidFill>
              <a:latin typeface="+mj-lt"/>
            </a:endParaRP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private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Symbol symbol(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int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 type) { </a:t>
            </a:r>
            <a:endParaRPr lang="en-US" sz="2800" b="1" dirty="0" smtClean="0">
              <a:solidFill>
                <a:srgbClr val="0070C0"/>
              </a:solidFill>
              <a:latin typeface="+mj-lt"/>
            </a:endParaRPr>
          </a:p>
          <a:p>
            <a:r>
              <a:rPr lang="en-US" sz="2800" b="1" dirty="0">
                <a:solidFill>
                  <a:srgbClr val="0070C0"/>
                </a:solidFill>
                <a:latin typeface="+mj-lt"/>
              </a:rPr>
              <a:t>	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return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new Symbol(type, 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yyline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, 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yycolumn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); </a:t>
            </a: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} 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	</a:t>
            </a:r>
            <a:endParaRPr lang="en-US" sz="2800" b="1" dirty="0" smtClean="0">
              <a:solidFill>
                <a:srgbClr val="0070C0"/>
              </a:solidFill>
              <a:latin typeface="+mj-lt"/>
            </a:endParaRP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public 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int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getLine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() { return 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yyline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 + 1; } 	</a:t>
            </a:r>
            <a:endParaRPr lang="en-US" sz="2800" b="1" dirty="0" smtClean="0">
              <a:solidFill>
                <a:srgbClr val="0070C0"/>
              </a:solidFill>
              <a:latin typeface="+mj-lt"/>
            </a:endParaRP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public 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int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getTokenStartPosition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() { return 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yycolumn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 + 1; }     </a:t>
            </a:r>
            <a:endParaRPr lang="en-US" sz="2800" b="1" dirty="0" smtClean="0">
              <a:solidFill>
                <a:srgbClr val="0070C0"/>
              </a:solidFill>
              <a:latin typeface="+mj-lt"/>
            </a:endParaRP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%}</a:t>
            </a:r>
          </a:p>
        </p:txBody>
      </p:sp>
    </p:spTree>
    <p:extLst>
      <p:ext uri="{BB962C8B-B14F-4D97-AF65-F5344CB8AC3E}">
        <p14:creationId xmlns:p14="http://schemas.microsoft.com/office/powerpoint/2010/main" val="186698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1: </a:t>
            </a:r>
            <a:r>
              <a:rPr lang="en-US" sz="4800" dirty="0" smtClean="0">
                <a:latin typeface="+mj-lt"/>
              </a:rPr>
              <a:t>LEX </a:t>
            </a:r>
            <a:r>
              <a:rPr lang="en-US" sz="4800" dirty="0" smtClean="0">
                <a:latin typeface="+mj-lt"/>
              </a:rPr>
              <a:t>Definitions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Regular expressions definitions:</a:t>
            </a:r>
          </a:p>
          <a:p>
            <a:endParaRPr lang="en-US" sz="2800" b="1" dirty="0" smtClean="0">
              <a:latin typeface="+mj-lt"/>
            </a:endParaRPr>
          </a:p>
          <a:p>
            <a:r>
              <a:rPr lang="en-US" sz="2800" b="1" dirty="0">
                <a:solidFill>
                  <a:srgbClr val="0070C0"/>
                </a:solidFill>
                <a:latin typeface="+mj-lt"/>
              </a:rPr>
              <a:t>A = a</a:t>
            </a:r>
          </a:p>
          <a:p>
            <a:r>
              <a:rPr lang="en-US" sz="2800" b="1" dirty="0">
                <a:solidFill>
                  <a:srgbClr val="0070C0"/>
                </a:solidFill>
                <a:latin typeface="+mj-lt"/>
              </a:rPr>
              <a:t>B_STAR = b*</a:t>
            </a:r>
          </a:p>
        </p:txBody>
      </p:sp>
    </p:spTree>
    <p:extLst>
      <p:ext uri="{BB962C8B-B14F-4D97-AF65-F5344CB8AC3E}">
        <p14:creationId xmlns:p14="http://schemas.microsoft.com/office/powerpoint/2010/main" val="703994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1: </a:t>
            </a:r>
            <a:r>
              <a:rPr lang="en-US" sz="4800" dirty="0" smtClean="0">
                <a:latin typeface="+mj-lt"/>
              </a:rPr>
              <a:t>LEX </a:t>
            </a:r>
            <a:r>
              <a:rPr lang="en-US" sz="4800" dirty="0" smtClean="0">
                <a:latin typeface="+mj-lt"/>
              </a:rPr>
              <a:t>Definitions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Putting it all together:</a:t>
            </a:r>
          </a:p>
          <a:p>
            <a:endParaRPr lang="en-US" sz="2800" b="1" dirty="0" smtClean="0">
              <a:latin typeface="+mj-lt"/>
            </a:endParaRPr>
          </a:p>
          <a:p>
            <a:r>
              <a:rPr lang="en-US" sz="2800" b="1" dirty="0">
                <a:solidFill>
                  <a:srgbClr val="0070C0"/>
                </a:solidFill>
                <a:latin typeface="+mj-lt"/>
              </a:rPr>
              <a:t>&lt;YYINITIAL&gt; {</a:t>
            </a:r>
          </a:p>
          <a:p>
            <a:r>
              <a:rPr lang="en-US" sz="2800" b="1" dirty="0">
                <a:solidFill>
                  <a:srgbClr val="0070C0"/>
                </a:solidFill>
                <a:latin typeface="+mj-lt"/>
              </a:rPr>
              <a:t>{A} { return symbol(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TokenNames.A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); }</a:t>
            </a:r>
          </a:p>
          <a:p>
            <a:r>
              <a:rPr lang="en-US" sz="2800" b="1" dirty="0">
                <a:solidFill>
                  <a:srgbClr val="0070C0"/>
                </a:solidFill>
                <a:latin typeface="+mj-lt"/>
              </a:rPr>
              <a:t>{B_STAR} { return symbol(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TokenNames.B_STAR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); }</a:t>
            </a:r>
          </a:p>
          <a:p>
            <a:r>
              <a:rPr lang="en-US" sz="2800" b="1" dirty="0">
                <a:solidFill>
                  <a:srgbClr val="0070C0"/>
                </a:solidFill>
                <a:latin typeface="+mj-lt"/>
              </a:rPr>
              <a:t>&lt;&lt;EOF&gt;&gt; { return symbol(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TokenNames.EOF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);}</a:t>
            </a: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}</a:t>
            </a:r>
            <a:endParaRPr lang="en-US" sz="2800" b="1" dirty="0">
              <a:solidFill>
                <a:srgbClr val="0070C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0482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1: Tokens Definitions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public interface </a:t>
            </a:r>
            <a:r>
              <a:rPr lang="en-US" sz="2800" dirty="0" err="1">
                <a:latin typeface="+mj-lt"/>
              </a:rPr>
              <a:t>TokenNames</a:t>
            </a:r>
            <a:r>
              <a:rPr lang="en-US" sz="2800" dirty="0">
                <a:latin typeface="+mj-lt"/>
              </a:rPr>
              <a:t> {  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/* </a:t>
            </a:r>
            <a:r>
              <a:rPr lang="en-US" sz="2800" dirty="0">
                <a:latin typeface="+mj-lt"/>
              </a:rPr>
              <a:t>terminals */  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static final 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EOF</a:t>
            </a:r>
            <a:r>
              <a:rPr lang="en-US" sz="2800" dirty="0">
                <a:latin typeface="+mj-lt"/>
              </a:rPr>
              <a:t> = 0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dirty="0" smtClean="0">
                <a:latin typeface="+mj-lt"/>
              </a:rPr>
              <a:t>	public </a:t>
            </a:r>
            <a:r>
              <a:rPr lang="en-US" sz="2800" dirty="0">
                <a:latin typeface="+mj-lt"/>
              </a:rPr>
              <a:t>static final 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sz="2800" dirty="0">
                <a:latin typeface="+mj-lt"/>
              </a:rPr>
              <a:t> = </a:t>
            </a:r>
            <a:r>
              <a:rPr lang="en-US" sz="2800" dirty="0" smtClean="0">
                <a:latin typeface="+mj-lt"/>
              </a:rPr>
              <a:t>1;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static final 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B_STAR</a:t>
            </a:r>
            <a:r>
              <a:rPr lang="en-US" sz="2800" dirty="0">
                <a:latin typeface="+mj-lt"/>
              </a:rPr>
              <a:t> = 2; </a:t>
            </a:r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3348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1: Main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88439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+mj-lt"/>
              </a:rPr>
              <a:t>Lexer</a:t>
            </a:r>
            <a:r>
              <a:rPr lang="en-US" sz="2800" dirty="0" smtClean="0">
                <a:latin typeface="+mj-lt"/>
              </a:rPr>
              <a:t> l </a:t>
            </a:r>
            <a:r>
              <a:rPr lang="en-US" sz="2800" dirty="0">
                <a:latin typeface="+mj-lt"/>
              </a:rPr>
              <a:t>= new </a:t>
            </a:r>
            <a:r>
              <a:rPr lang="en-US" sz="2800" dirty="0" err="1" smtClean="0">
                <a:latin typeface="+mj-lt"/>
              </a:rPr>
              <a:t>Lexer</a:t>
            </a:r>
            <a:r>
              <a:rPr lang="en-US" sz="2800" dirty="0" smtClean="0">
                <a:latin typeface="+mj-lt"/>
              </a:rPr>
              <a:t>(</a:t>
            </a:r>
            <a:r>
              <a:rPr lang="en-US" sz="2800" dirty="0" err="1" smtClean="0">
                <a:latin typeface="+mj-lt"/>
              </a:rPr>
              <a:t>fileReader</a:t>
            </a:r>
            <a:r>
              <a:rPr lang="en-US" sz="2800" dirty="0" smtClean="0">
                <a:latin typeface="+mj-lt"/>
              </a:rPr>
              <a:t>); // auto-generated </a:t>
            </a:r>
            <a:r>
              <a:rPr lang="en-US" sz="2800" dirty="0" err="1" smtClean="0">
                <a:latin typeface="+mj-lt"/>
              </a:rPr>
              <a:t>lexer</a:t>
            </a:r>
            <a:endParaRPr lang="en-US" sz="2800" dirty="0" smtClean="0">
              <a:latin typeface="+mj-lt"/>
            </a:endParaRP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Symbol s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= 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l.next_token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();</a:t>
            </a:r>
          </a:p>
          <a:p>
            <a:r>
              <a:rPr lang="en-US" sz="2800" dirty="0" smtClean="0">
                <a:latin typeface="+mj-lt"/>
              </a:rPr>
              <a:t>while </a:t>
            </a:r>
            <a:r>
              <a:rPr lang="en-US" sz="2800" dirty="0">
                <a:latin typeface="+mj-lt"/>
              </a:rPr>
              <a:t>(</a:t>
            </a:r>
            <a:r>
              <a:rPr lang="en-US" sz="2800" dirty="0" err="1">
                <a:latin typeface="+mj-lt"/>
              </a:rPr>
              <a:t>s.sym</a:t>
            </a:r>
            <a:r>
              <a:rPr lang="en-US" sz="2800" dirty="0">
                <a:latin typeface="+mj-lt"/>
              </a:rPr>
              <a:t> != </a:t>
            </a:r>
            <a:r>
              <a:rPr lang="en-US" sz="2800" dirty="0" err="1">
                <a:latin typeface="+mj-lt"/>
              </a:rPr>
              <a:t>TokenNames.EOF</a:t>
            </a:r>
            <a:r>
              <a:rPr lang="en-US" sz="2800" dirty="0" smtClean="0">
                <a:latin typeface="+mj-lt"/>
              </a:rPr>
              <a:t>) {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err="1" smtClean="0">
                <a:latin typeface="+mj-lt"/>
              </a:rPr>
              <a:t>System.out.print</a:t>
            </a:r>
            <a:r>
              <a:rPr lang="en-US" sz="2800" dirty="0" smtClean="0">
                <a:latin typeface="+mj-lt"/>
              </a:rPr>
              <a:t>("[</a:t>
            </a:r>
            <a:r>
              <a:rPr lang="en-US" sz="2800" dirty="0">
                <a:latin typeface="+mj-lt"/>
              </a:rPr>
              <a:t>"</a:t>
            </a:r>
            <a:r>
              <a:rPr lang="en-US" sz="2800" dirty="0" smtClean="0">
                <a:latin typeface="+mj-lt"/>
              </a:rPr>
              <a:t>); 	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err="1" smtClean="0">
                <a:latin typeface="+mj-lt"/>
              </a:rPr>
              <a:t>System.out.print</a:t>
            </a:r>
            <a:r>
              <a:rPr lang="en-US" sz="2800" dirty="0">
                <a:latin typeface="+mj-lt"/>
              </a:rPr>
              <a:t>(</a:t>
            </a:r>
            <a:r>
              <a:rPr lang="en-US" sz="2800" dirty="0" err="1" smtClean="0">
                <a:latin typeface="+mj-lt"/>
              </a:rPr>
              <a:t>l.getLine</a:t>
            </a:r>
            <a:r>
              <a:rPr lang="en-US" sz="2800" dirty="0">
                <a:latin typeface="+mj-lt"/>
              </a:rPr>
              <a:t>() + </a:t>
            </a:r>
            <a:r>
              <a:rPr lang="en-US" sz="2800" dirty="0" smtClean="0">
                <a:latin typeface="+mj-lt"/>
              </a:rPr>
              <a:t>",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" + </a:t>
            </a:r>
            <a:r>
              <a:rPr lang="en-US" sz="2800" dirty="0" err="1" smtClean="0">
                <a:latin typeface="+mj-lt"/>
              </a:rPr>
              <a:t>l.getTokenStartPosition</a:t>
            </a:r>
            <a:r>
              <a:rPr lang="en-US" sz="2800" dirty="0">
                <a:latin typeface="+mj-lt"/>
              </a:rPr>
              <a:t>); 		</a:t>
            </a:r>
            <a:r>
              <a:rPr lang="en-US" sz="2800" dirty="0" err="1" smtClean="0">
                <a:latin typeface="+mj-lt"/>
              </a:rPr>
              <a:t>System.out.print</a:t>
            </a:r>
            <a:r>
              <a:rPr lang="en-US" sz="2800" dirty="0">
                <a:latin typeface="+mj-lt"/>
              </a:rPr>
              <a:t>("]:");				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err="1" smtClean="0">
                <a:latin typeface="+mj-lt"/>
              </a:rPr>
              <a:t>System.out.print</a:t>
            </a:r>
            <a:r>
              <a:rPr lang="en-US" sz="2800" dirty="0" smtClean="0">
                <a:latin typeface="+mj-lt"/>
              </a:rPr>
              <a:t>(</a:t>
            </a:r>
            <a:r>
              <a:rPr lang="en-US" sz="2800" dirty="0" err="1" smtClean="0">
                <a:latin typeface="+mj-lt"/>
              </a:rPr>
              <a:t>s.sym</a:t>
            </a:r>
            <a:r>
              <a:rPr lang="en-US" sz="2800" dirty="0" smtClean="0">
                <a:latin typeface="+mj-lt"/>
              </a:rPr>
              <a:t> + </a:t>
            </a:r>
            <a:r>
              <a:rPr lang="en-US" sz="2800" dirty="0">
                <a:latin typeface="+mj-lt"/>
              </a:rPr>
              <a:t>"</a:t>
            </a:r>
            <a:r>
              <a:rPr lang="en-US" sz="2800" dirty="0" smtClean="0">
                <a:latin typeface="+mj-lt"/>
              </a:rPr>
              <a:t>\</a:t>
            </a:r>
            <a:r>
              <a:rPr lang="en-US" sz="2800" dirty="0">
                <a:latin typeface="+mj-lt"/>
              </a:rPr>
              <a:t>n");</a:t>
            </a:r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	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s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= 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l.next_token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();</a:t>
            </a:r>
            <a:r>
              <a:rPr lang="en-US" sz="2800" dirty="0">
                <a:latin typeface="+mj-lt"/>
              </a:rPr>
              <a:t>			</a:t>
            </a:r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}            </a:t>
            </a:r>
          </a:p>
        </p:txBody>
      </p:sp>
    </p:spTree>
    <p:extLst>
      <p:ext uri="{BB962C8B-B14F-4D97-AF65-F5344CB8AC3E}">
        <p14:creationId xmlns:p14="http://schemas.microsoft.com/office/powerpoint/2010/main" val="2099503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1: Output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18980"/>
                <a:ext cx="10884398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What </a:t>
                </a:r>
                <a:r>
                  <a:rPr lang="en-US" sz="2800" dirty="0">
                    <a:latin typeface="+mj-lt"/>
                  </a:rPr>
                  <a:t>will be the output for the following input?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𝑏𝑎𝑏𝑏𝑏𝑏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18980"/>
                <a:ext cx="10884398" cy="954107"/>
              </a:xfrm>
              <a:prstGeom prst="rect">
                <a:avLst/>
              </a:prstGeom>
              <a:blipFill>
                <a:blip r:embed="rId3"/>
                <a:stretch>
                  <a:fillRect l="-1176" t="-5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830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1: Output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18980"/>
                <a:ext cx="10884398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What </a:t>
                </a:r>
                <a:r>
                  <a:rPr lang="en-US" sz="2800" dirty="0">
                    <a:latin typeface="+mj-lt"/>
                  </a:rPr>
                  <a:t>will be the output for the following input?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𝑏𝑎𝑏𝑏𝑏𝑏</m:t>
                    </m:r>
                  </m:oMath>
                </a14:m>
                <a:endParaRPr lang="en-US" sz="2800" b="0" dirty="0" smtClean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18980"/>
                <a:ext cx="10884398" cy="954107"/>
              </a:xfrm>
              <a:prstGeom prst="rect">
                <a:avLst/>
              </a:prstGeom>
              <a:blipFill>
                <a:blip r:embed="rId3"/>
                <a:stretch>
                  <a:fillRect l="-1176" t="-5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ounded Rectangle 1"/>
          <p:cNvSpPr/>
          <p:nvPr/>
        </p:nvSpPr>
        <p:spPr>
          <a:xfrm>
            <a:off x="3732414" y="2809705"/>
            <a:ext cx="3873731" cy="2601883"/>
          </a:xfrm>
          <a:prstGeom prst="roundRect">
            <a:avLst>
              <a:gd name="adj" fmla="val 8041"/>
            </a:avLst>
          </a:prstGeom>
          <a:solidFill>
            <a:schemeClr val="accent1">
              <a:lumMod val="20000"/>
              <a:lumOff val="80000"/>
              <a:alpha val="4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800" dirty="0" smtClean="0">
                <a:solidFill>
                  <a:schemeClr val="tx1"/>
                </a:solidFill>
              </a:rPr>
              <a:t>[1,1]:1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[1,2]:2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[1,3]:1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[1,4]:2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813965" y="4547062"/>
            <a:ext cx="4189614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800" b="1" i="1" dirty="0">
                <a:latin typeface="+mj-lt"/>
              </a:rPr>
              <a:t>Format:</a:t>
            </a:r>
            <a:r>
              <a:rPr lang="en-US" sz="2800" b="1" dirty="0">
                <a:latin typeface="+mj-lt"/>
              </a:rPr>
              <a:t> [</a:t>
            </a:r>
            <a:r>
              <a:rPr lang="en-US" sz="2800" b="1" dirty="0" err="1">
                <a:latin typeface="+mj-lt"/>
              </a:rPr>
              <a:t>line,column</a:t>
            </a:r>
            <a:r>
              <a:rPr lang="en-US" sz="2800" b="1" dirty="0">
                <a:latin typeface="+mj-lt"/>
              </a:rPr>
              <a:t>]:&lt;</a:t>
            </a:r>
            <a:r>
              <a:rPr lang="en-US" sz="2800" b="1" dirty="0" err="1">
                <a:latin typeface="+mj-lt"/>
              </a:rPr>
              <a:t>token_type</a:t>
            </a:r>
            <a:r>
              <a:rPr lang="en-US" sz="2800" b="1" dirty="0">
                <a:latin typeface="+mj-lt"/>
              </a:rPr>
              <a:t>&gt;</a:t>
            </a:r>
          </a:p>
          <a:p>
            <a:endParaRPr lang="en-US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2591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1: Output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18980"/>
                <a:ext cx="10884398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What </a:t>
                </a:r>
                <a:r>
                  <a:rPr lang="en-US" sz="2800" dirty="0">
                    <a:latin typeface="+mj-lt"/>
                  </a:rPr>
                  <a:t>will be the output for the following input?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𝑎𝑏𝑏𝑏𝑏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18980"/>
                <a:ext cx="10884398" cy="954107"/>
              </a:xfrm>
              <a:prstGeom prst="rect">
                <a:avLst/>
              </a:prstGeom>
              <a:blipFill>
                <a:blip r:embed="rId3"/>
                <a:stretch>
                  <a:fillRect l="-1176" t="-5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183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1: Output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18980"/>
                <a:ext cx="10884398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What </a:t>
                </a:r>
                <a:r>
                  <a:rPr lang="en-US" sz="2800" dirty="0">
                    <a:latin typeface="+mj-lt"/>
                  </a:rPr>
                  <a:t>will be the output for the following input?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𝑎𝑏𝑏𝑏𝑏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18980"/>
                <a:ext cx="10884398" cy="954107"/>
              </a:xfrm>
              <a:prstGeom prst="rect">
                <a:avLst/>
              </a:prstGeom>
              <a:blipFill>
                <a:blip r:embed="rId3"/>
                <a:stretch>
                  <a:fillRect l="-1176" t="-5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ounded Rectangle 4"/>
          <p:cNvSpPr/>
          <p:nvPr/>
        </p:nvSpPr>
        <p:spPr>
          <a:xfrm>
            <a:off x="3732414" y="2884517"/>
            <a:ext cx="3873731" cy="2601883"/>
          </a:xfrm>
          <a:prstGeom prst="roundRect">
            <a:avLst>
              <a:gd name="adj" fmla="val 6763"/>
            </a:avLst>
          </a:prstGeom>
          <a:solidFill>
            <a:schemeClr val="accent1">
              <a:lumMod val="20000"/>
              <a:lumOff val="80000"/>
              <a:alpha val="4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800" dirty="0">
                <a:solidFill>
                  <a:schemeClr val="tx1"/>
                </a:solidFill>
              </a:rPr>
              <a:t>[1,1]:1</a:t>
            </a:r>
          </a:p>
          <a:p>
            <a:r>
              <a:rPr lang="en-US" sz="2800" dirty="0">
                <a:solidFill>
                  <a:schemeClr val="tx1"/>
                </a:solidFill>
              </a:rPr>
              <a:t>[1,2]:2</a:t>
            </a:r>
          </a:p>
          <a:p>
            <a:r>
              <a:rPr lang="en-US" sz="2800" dirty="0">
                <a:solidFill>
                  <a:schemeClr val="tx1"/>
                </a:solidFill>
              </a:rPr>
              <a:t>Exception in …</a:t>
            </a:r>
          </a:p>
        </p:txBody>
      </p:sp>
    </p:spTree>
    <p:extLst>
      <p:ext uri="{BB962C8B-B14F-4D97-AF65-F5344CB8AC3E}">
        <p14:creationId xmlns:p14="http://schemas.microsoft.com/office/powerpoint/2010/main" val="163424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3164</TotalTime>
  <Words>2380</Words>
  <Application>Microsoft Office PowerPoint</Application>
  <PresentationFormat>Widescreen</PresentationFormat>
  <Paragraphs>1172</Paragraphs>
  <Slides>134</Slides>
  <Notes>126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134</vt:i4>
      </vt:variant>
    </vt:vector>
  </HeadingPairs>
  <TitlesOfParts>
    <vt:vector size="140" baseType="lpstr">
      <vt:lpstr>Arial</vt:lpstr>
      <vt:lpstr>Calibri</vt:lpstr>
      <vt:lpstr>Calibri Light</vt:lpstr>
      <vt:lpstr>Cambria Math</vt:lpstr>
      <vt:lpstr>Courier New</vt:lpstr>
      <vt:lpstr>Retrospect</vt:lpstr>
      <vt:lpstr>Compilation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Lexical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Compilation</dc:title>
  <dc:creator>PP</dc:creator>
  <cp:lastModifiedBy>PP</cp:lastModifiedBy>
  <cp:revision>391</cp:revision>
  <dcterms:created xsi:type="dcterms:W3CDTF">2019-10-24T09:01:20Z</dcterms:created>
  <dcterms:modified xsi:type="dcterms:W3CDTF">2021-10-18T17:18:33Z</dcterms:modified>
</cp:coreProperties>
</file>