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59"/>
  </p:notesMasterIdLst>
  <p:sldIdLst>
    <p:sldId id="417" r:id="rId2"/>
    <p:sldId id="415" r:id="rId3"/>
    <p:sldId id="416" r:id="rId4"/>
    <p:sldId id="418" r:id="rId5"/>
    <p:sldId id="419" r:id="rId6"/>
    <p:sldId id="420" r:id="rId7"/>
    <p:sldId id="421" r:id="rId8"/>
    <p:sldId id="422" r:id="rId9"/>
    <p:sldId id="423" r:id="rId10"/>
    <p:sldId id="424" r:id="rId11"/>
    <p:sldId id="425" r:id="rId12"/>
    <p:sldId id="426" r:id="rId13"/>
    <p:sldId id="427" r:id="rId14"/>
    <p:sldId id="428" r:id="rId15"/>
    <p:sldId id="429" r:id="rId16"/>
    <p:sldId id="432" r:id="rId17"/>
    <p:sldId id="433" r:id="rId18"/>
    <p:sldId id="430" r:id="rId19"/>
    <p:sldId id="431" r:id="rId20"/>
    <p:sldId id="434" r:id="rId21"/>
    <p:sldId id="435" r:id="rId22"/>
    <p:sldId id="260" r:id="rId23"/>
    <p:sldId id="436" r:id="rId24"/>
    <p:sldId id="437" r:id="rId25"/>
    <p:sldId id="438" r:id="rId26"/>
    <p:sldId id="439" r:id="rId27"/>
    <p:sldId id="440" r:id="rId28"/>
    <p:sldId id="441" r:id="rId29"/>
    <p:sldId id="442" r:id="rId30"/>
    <p:sldId id="443" r:id="rId31"/>
    <p:sldId id="346" r:id="rId32"/>
    <p:sldId id="445" r:id="rId33"/>
    <p:sldId id="446" r:id="rId34"/>
    <p:sldId id="447" r:id="rId35"/>
    <p:sldId id="448" r:id="rId36"/>
    <p:sldId id="449" r:id="rId37"/>
    <p:sldId id="450" r:id="rId38"/>
    <p:sldId id="451" r:id="rId39"/>
    <p:sldId id="452" r:id="rId40"/>
    <p:sldId id="453" r:id="rId41"/>
    <p:sldId id="454" r:id="rId42"/>
    <p:sldId id="455" r:id="rId43"/>
    <p:sldId id="456" r:id="rId44"/>
    <p:sldId id="457" r:id="rId45"/>
    <p:sldId id="458" r:id="rId46"/>
    <p:sldId id="459" r:id="rId47"/>
    <p:sldId id="460" r:id="rId48"/>
    <p:sldId id="461" r:id="rId49"/>
    <p:sldId id="462" r:id="rId50"/>
    <p:sldId id="464" r:id="rId51"/>
    <p:sldId id="463" r:id="rId52"/>
    <p:sldId id="466" r:id="rId53"/>
    <p:sldId id="472" r:id="rId54"/>
    <p:sldId id="467" r:id="rId55"/>
    <p:sldId id="469" r:id="rId56"/>
    <p:sldId id="470" r:id="rId57"/>
    <p:sldId id="471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51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2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9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55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25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50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2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77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35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357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6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351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50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69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20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14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81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15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61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55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Top Down Parsing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282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19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a[10.0];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465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a[10.0];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8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20560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249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20560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4036291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28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20560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226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20560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z; 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4036291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6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20560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366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20560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4036291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8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((((8))));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163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g()++;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430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g()++;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359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Language of Balanced Parentheses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Contains string of the form: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8, (1), (((03))), …</a:t>
            </a:r>
          </a:p>
          <a:p>
            <a:r>
              <a:rPr lang="en-US" sz="2800" dirty="0" smtClean="0">
                <a:latin typeface="+mj-lt"/>
              </a:rPr>
              <a:t>Not allowing: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((1), 8()</a:t>
            </a:r>
          </a:p>
        </p:txBody>
      </p:sp>
    </p:spTree>
    <p:extLst>
      <p:ext uri="{BB962C8B-B14F-4D97-AF65-F5344CB8AC3E}">
        <p14:creationId xmlns:p14="http://schemas.microsoft.com/office/powerpoint/2010/main" val="15368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Language of Balanced Parentheses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Contains string of the form: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8, (1), (((03))), …</a:t>
            </a:r>
          </a:p>
          <a:p>
            <a:r>
              <a:rPr lang="en-US" sz="2800" dirty="0" smtClean="0">
                <a:latin typeface="+mj-lt"/>
              </a:rPr>
              <a:t>Not allowing: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((1), 8()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b="1" dirty="0" smtClean="0">
                <a:latin typeface="+mj-lt"/>
              </a:rPr>
              <a:t>Is there a DFA/NFA that accepts the language?</a:t>
            </a:r>
          </a:p>
          <a:p>
            <a:r>
              <a:rPr lang="en-US" sz="2800" b="1" dirty="0" smtClean="0">
                <a:latin typeface="+mj-lt"/>
              </a:rPr>
              <a:t>Is there a regular expression the accepts the language?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832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Language of Balanced Parentheses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language is </a:t>
            </a:r>
            <a:r>
              <a:rPr lang="en-US" sz="2800" b="1" dirty="0" smtClean="0">
                <a:latin typeface="+mj-lt"/>
              </a:rPr>
              <a:t>not regular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There is no DFA that accepts it</a:t>
            </a:r>
          </a:p>
          <a:p>
            <a:r>
              <a:rPr lang="en-US" sz="2800" dirty="0" smtClean="0">
                <a:latin typeface="+mj-lt"/>
              </a:rPr>
              <a:t>Proof: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7696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Formal Definition: …</a:t>
            </a:r>
          </a:p>
        </p:txBody>
      </p:sp>
    </p:spTree>
    <p:extLst>
      <p:ext uri="{BB962C8B-B14F-4D97-AF65-F5344CB8AC3E}">
        <p14:creationId xmlns:p14="http://schemas.microsoft.com/office/powerpoint/2010/main" val="57198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Example: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𝑎𝑆𝑏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Which words belong to this grammar?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 b="-6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823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Example: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𝑎𝑆𝑏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Which words belong to this grammar?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𝑎𝑐𝑏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𝑎𝑎𝑐𝑏𝑏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𝑎𝑎𝑎𝑐𝑏𝑏𝑏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71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Is the language of </a:t>
            </a:r>
            <a:r>
              <a:rPr lang="en-US" sz="2800" b="1" dirty="0" smtClean="0">
                <a:latin typeface="+mj-lt"/>
              </a:rPr>
              <a:t>balanced parentheses</a:t>
            </a:r>
            <a:r>
              <a:rPr lang="en-US" sz="2800" dirty="0" smtClean="0">
                <a:latin typeface="+mj-lt"/>
              </a:rPr>
              <a:t> has a CFG?</a:t>
            </a:r>
          </a:p>
        </p:txBody>
      </p:sp>
    </p:spTree>
    <p:extLst>
      <p:ext uri="{BB962C8B-B14F-4D97-AF65-F5344CB8AC3E}">
        <p14:creationId xmlns:p14="http://schemas.microsoft.com/office/powerpoint/2010/main" val="120394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Is the language of </a:t>
                </a:r>
                <a:r>
                  <a:rPr lang="en-US" sz="2800" b="1" dirty="0" smtClean="0">
                    <a:latin typeface="+mj-lt"/>
                  </a:rPr>
                  <a:t>balanced parentheses</a:t>
                </a:r>
                <a:r>
                  <a:rPr lang="en-US" sz="2800" dirty="0" smtClean="0">
                    <a:latin typeface="+mj-lt"/>
                  </a:rPr>
                  <a:t> has a CFG?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→0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1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2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16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((((8))));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449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Grammar: Questions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Are there languages which are </a:t>
            </a:r>
            <a:r>
              <a:rPr lang="en-US" sz="2800" b="1" dirty="0">
                <a:latin typeface="+mj-lt"/>
              </a:rPr>
              <a:t>has no </a:t>
            </a:r>
            <a:r>
              <a:rPr lang="en-US" sz="2800" b="1" dirty="0" smtClean="0">
                <a:latin typeface="+mj-lt"/>
              </a:rPr>
              <a:t>CFG</a:t>
            </a:r>
            <a:r>
              <a:rPr lang="en-US" sz="2800" dirty="0" smtClean="0">
                <a:latin typeface="+mj-lt"/>
              </a:rPr>
              <a:t>? 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Yes</a:t>
            </a:r>
          </a:p>
          <a:p>
            <a:r>
              <a:rPr lang="en-US" sz="2800" dirty="0">
                <a:latin typeface="+mj-lt"/>
              </a:rPr>
              <a:t>Is it possible to have </a:t>
            </a:r>
            <a:r>
              <a:rPr lang="en-US" sz="2800" b="1" dirty="0">
                <a:latin typeface="+mj-lt"/>
              </a:rPr>
              <a:t>multiple</a:t>
            </a:r>
            <a:r>
              <a:rPr lang="en-US" sz="2800" dirty="0">
                <a:latin typeface="+mj-lt"/>
              </a:rPr>
              <a:t> CFG describing the </a:t>
            </a:r>
            <a:r>
              <a:rPr lang="en-US" sz="2800" dirty="0" smtClean="0">
                <a:latin typeface="+mj-lt"/>
              </a:rPr>
              <a:t>same? 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07556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Predictive Parser: Definition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TODO…</a:t>
            </a:r>
          </a:p>
        </p:txBody>
      </p:sp>
    </p:spTree>
    <p:extLst>
      <p:ext uri="{BB962C8B-B14F-4D97-AF65-F5344CB8AC3E}">
        <p14:creationId xmlns:p14="http://schemas.microsoft.com/office/powerpoint/2010/main" val="7105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Predictive Parser: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language of balanced parentheses: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| 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→0 </m:t>
                    </m:r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1 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 2 </m:t>
                    </m:r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en-US" sz="2800" dirty="0" smtClean="0"/>
              </a:p>
              <a:p>
                <a:pPr lvl="1"/>
                <a:endParaRPr lang="en-US" sz="2800" dirty="0" smtClean="0"/>
              </a:p>
              <a:p>
                <a:r>
                  <a:rPr lang="en-US" sz="2800" b="1" dirty="0" smtClean="0">
                    <a:latin typeface="+mj-lt"/>
                  </a:rPr>
                  <a:t>has</a:t>
                </a:r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dirty="0">
                    <a:latin typeface="+mj-lt"/>
                  </a:rPr>
                  <a:t>a predictive </a:t>
                </a:r>
                <a:r>
                  <a:rPr lang="en-US" sz="2800" dirty="0" smtClean="0">
                    <a:latin typeface="+mj-lt"/>
                  </a:rPr>
                  <a:t>parser.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10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Predictive Parser: Example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38178"/>
            <a:ext cx="469972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switch (token) {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case INT: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(INT);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break;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case L_PAREN: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(L_PAREN);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(R_PAREN);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break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default: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85143" y="1540776"/>
            <a:ext cx="566123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expected) {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(token ==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token =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lexer.next_token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36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Predictive Parser: Example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happens for the input (7)?</a:t>
            </a:r>
          </a:p>
          <a:p>
            <a:r>
              <a:rPr lang="en-US" sz="2800" dirty="0" smtClean="0">
                <a:latin typeface="+mj-lt"/>
              </a:rPr>
              <a:t>Call trace: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parse_S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// match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‘(‘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parse_S</a:t>
            </a:r>
            <a:endParaRPr lang="en-US" sz="2800" dirty="0" smtClean="0">
              <a:latin typeface="+mj-lt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// match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‘7‘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// match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‘)‘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507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Predictive Parser: Example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happens for the input ((7)?</a:t>
            </a:r>
          </a:p>
          <a:p>
            <a:r>
              <a:rPr lang="en-US" sz="2800" dirty="0" smtClean="0">
                <a:latin typeface="+mj-lt"/>
              </a:rPr>
              <a:t>Call trace: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parse_S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// match with ‘(‘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parse_S</a:t>
            </a:r>
            <a:endParaRPr lang="en-US" sz="2800" dirty="0" smtClean="0">
              <a:latin typeface="+mj-lt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// match with ‘(‘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p</a:t>
            </a:r>
            <a:r>
              <a:rPr lang="en-US" sz="2800" dirty="0" err="1" smtClean="0">
                <a:latin typeface="+mj-lt"/>
              </a:rPr>
              <a:t>arse_S</a:t>
            </a:r>
            <a:endParaRPr lang="en-US" sz="2800" dirty="0" smtClean="0">
              <a:latin typeface="+mj-lt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// match with ‘7’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// match with ‘)’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// error, expecting ‘)’</a:t>
            </a:r>
          </a:p>
        </p:txBody>
      </p:sp>
    </p:spTree>
    <p:extLst>
      <p:ext uri="{BB962C8B-B14F-4D97-AF65-F5344CB8AC3E}">
        <p14:creationId xmlns:p14="http://schemas.microsoft.com/office/powerpoint/2010/main" val="139177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Language of Balanced Parentheses 2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Find a CFG for </a:t>
            </a:r>
            <a:r>
              <a:rPr lang="en-US" sz="2800" dirty="0">
                <a:latin typeface="+mj-lt"/>
              </a:rPr>
              <a:t>a</a:t>
            </a:r>
            <a:r>
              <a:rPr lang="en-US" sz="2800" dirty="0" smtClean="0">
                <a:latin typeface="+mj-lt"/>
              </a:rPr>
              <a:t> language with the 3 kinds of parentheses: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(), [], {}</a:t>
            </a:r>
            <a:endParaRPr lang="en-US" sz="2800" dirty="0"/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Contains string of the form: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(([][]{}))[]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[()]</a:t>
            </a:r>
          </a:p>
          <a:p>
            <a:r>
              <a:rPr lang="en-US" sz="2800" dirty="0" smtClean="0">
                <a:latin typeface="+mj-lt"/>
              </a:rPr>
              <a:t>Not allowing: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(({))</a:t>
            </a:r>
          </a:p>
        </p:txBody>
      </p:sp>
    </p:spTree>
    <p:extLst>
      <p:ext uri="{BB962C8B-B14F-4D97-AF65-F5344CB8AC3E}">
        <p14:creationId xmlns:p14="http://schemas.microsoft.com/office/powerpoint/2010/main" val="364425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Language of Balanced Parentheses 2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CFG definition: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09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Language of Balanced Parentheses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4368" y="1524150"/>
            <a:ext cx="371051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switch (token) 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case L_PAREN: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break;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case L_BRACKET: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parse_S2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break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case L_BRACE: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parse_S3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break;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default: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endParaRPr lang="en-US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87120" y="1499211"/>
            <a:ext cx="566123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parse_S1() {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(L_PAREN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(R_PAREN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parse_S2()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(L_BRACKET);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(R_BRACKET);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parse_S3()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(L_BRACE);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(R_BRACE);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2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 language with binary operators (+,-,*,/) and numbers: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1+1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(1+1)*(7/2)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2+1-7</a:t>
            </a:r>
          </a:p>
        </p:txBody>
      </p:sp>
    </p:spTree>
    <p:extLst>
      <p:ext uri="{BB962C8B-B14F-4D97-AF65-F5344CB8AC3E}">
        <p14:creationId xmlns:p14="http://schemas.microsoft.com/office/powerpoint/2010/main" val="201775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((((8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087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(possible) CFG for that language: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263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22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(possible) CFG for that language: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b="1" dirty="0" smtClean="0">
                    <a:latin typeface="+mj-lt"/>
                  </a:rPr>
                  <a:t>Will predictive parsing work here?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 b="-3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688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Recursion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There is no predictive parser which can handle the previous CFG</a:t>
                </a:r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Why?</a:t>
                </a:r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the first token was 5, we can’t predict the right rule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It can be 5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But also can be 5+8 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/>
                  <a:t>)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 b="-5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06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Recursion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Why it happens?</a:t>
                </a:r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In the rule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itself appears on the </a:t>
                </a:r>
                <a:r>
                  <a:rPr lang="en-US" sz="2800" b="1" dirty="0" smtClean="0">
                    <a:latin typeface="+mj-lt"/>
                  </a:rPr>
                  <a:t>left side </a:t>
                </a:r>
                <a:r>
                  <a:rPr lang="en-US" sz="2800" dirty="0" smtClean="0">
                    <a:latin typeface="+mj-lt"/>
                  </a:rPr>
                  <a:t>of the alternative</a:t>
                </a:r>
              </a:p>
              <a:p>
                <a:pPr lvl="1"/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If we still want a predictive parser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Need to </a:t>
                </a:r>
                <a:r>
                  <a:rPr lang="en-US" sz="2800" b="1" dirty="0" smtClean="0">
                    <a:latin typeface="+mj-lt"/>
                  </a:rPr>
                  <a:t>eliminate</a:t>
                </a:r>
                <a:r>
                  <a:rPr lang="en-US" sz="2800" dirty="0" smtClean="0">
                    <a:latin typeface="+mj-lt"/>
                  </a:rPr>
                  <a:t> left recursion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 b="-5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606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Recursion Elimination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If we have: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Then the language contains: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0" lvl="1"/>
                <a:r>
                  <a:rPr lang="en-US" sz="2800" dirty="0">
                    <a:latin typeface="+mj-lt"/>
                  </a:rPr>
                  <a:t>Define an alternative CFG</a:t>
                </a:r>
                <a:r>
                  <a:rPr lang="en-US" sz="2800" dirty="0" smtClean="0">
                    <a:latin typeface="+mj-lt"/>
                  </a:rPr>
                  <a:t>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𝑎𝑌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pPr lvl="1"/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2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08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Recursion Elimination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In general, if we have: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… 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lvl="1"/>
                <a:endParaRPr lang="en-US" sz="2800" dirty="0" smtClean="0">
                  <a:latin typeface="+mj-lt"/>
                </a:endParaRPr>
              </a:p>
              <a:p>
                <a:pPr marL="0" lvl="1"/>
                <a:r>
                  <a:rPr lang="en-US" sz="2800" dirty="0" smtClean="0">
                    <a:latin typeface="+mj-lt"/>
                  </a:rPr>
                  <a:t>We will rewrite as follows: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…|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pPr lvl="1"/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263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35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Before left recursion elimination: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What are 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?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 b="-6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06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Before left recursion elimination: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What are 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46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Before left recursion elimination: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The resulting CFG: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/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263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36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TODO: Code snippet?</a:t>
            </a:r>
          </a:p>
        </p:txBody>
      </p:sp>
    </p:spTree>
    <p:extLst>
      <p:ext uri="{BB962C8B-B14F-4D97-AF65-F5344CB8AC3E}">
        <p14:creationId xmlns:p14="http://schemas.microsoft.com/office/powerpoint/2010/main" val="189782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((((8);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09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CFG vs Language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 language may hove more the one CFG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might have a language which 2 CFG’s where: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One has a predictive parser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other one doesn’t</a:t>
            </a:r>
            <a:r>
              <a:rPr lang="en-US" sz="2800" dirty="0" smtClean="0">
                <a:latin typeface="+mj-lt"/>
              </a:rPr>
              <a:t>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420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LL(1)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Definitions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 </a:t>
            </a:r>
            <a:r>
              <a:rPr lang="en-US" sz="2800" dirty="0" smtClean="0">
                <a:latin typeface="+mj-lt"/>
              </a:rPr>
              <a:t>grammar that </a:t>
            </a:r>
            <a:r>
              <a:rPr lang="en-US" sz="2800" dirty="0">
                <a:latin typeface="+mj-lt"/>
              </a:rPr>
              <a:t>has a predictive parser is called LL(1)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 language that has LL(1) </a:t>
            </a:r>
            <a:r>
              <a:rPr lang="en-US" sz="2800" dirty="0" smtClean="0">
                <a:latin typeface="+mj-lt"/>
              </a:rPr>
              <a:t>grammar </a:t>
            </a:r>
            <a:r>
              <a:rPr lang="en-US" sz="2800" dirty="0" smtClean="0">
                <a:latin typeface="+mj-lt"/>
              </a:rPr>
              <a:t>is called LL(1</a:t>
            </a:r>
            <a:r>
              <a:rPr lang="en-US" sz="2800" dirty="0" smtClean="0">
                <a:latin typeface="+mj-lt"/>
              </a:rPr>
              <a:t>)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1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4798558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the expression 8 * 4 + 3: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𝑁𝑇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𝑁𝑇𝑇</m:t>
                    </m:r>
                  </m:oMath>
                </a14:m>
                <a:endParaRPr lang="en-US" sz="28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𝑁𝑇𝑇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4798558" cy="2677656"/>
              </a:xfrm>
              <a:prstGeom prst="rect">
                <a:avLst/>
              </a:prstGeom>
              <a:blipFill>
                <a:blip r:embed="rId2"/>
                <a:stretch>
                  <a:fillRect l="-2668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8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*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248061" y="344122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4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92807" y="3452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50" name="Straight Arrow Connector 49"/>
          <p:cNvCxnSpPr>
            <a:stCxn id="37" idx="3"/>
            <a:endCxn id="48" idx="0"/>
          </p:cNvCxnSpPr>
          <p:nvPr/>
        </p:nvCxnSpPr>
        <p:spPr>
          <a:xfrm flipH="1">
            <a:off x="8563945" y="3173610"/>
            <a:ext cx="249403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5"/>
            <a:endCxn id="49" idx="0"/>
          </p:cNvCxnSpPr>
          <p:nvPr/>
        </p:nvCxnSpPr>
        <p:spPr>
          <a:xfrm>
            <a:off x="9260075" y="3173610"/>
            <a:ext cx="244921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368723" y="440661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+</a:t>
            </a:r>
          </a:p>
        </p:txBody>
      </p:sp>
      <p:sp>
        <p:nvSpPr>
          <p:cNvPr id="62" name="Oval 61"/>
          <p:cNvSpPr/>
          <p:nvPr/>
        </p:nvSpPr>
        <p:spPr>
          <a:xfrm>
            <a:off x="9192807" y="44147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10049277" y="4426012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64" name="Straight Arrow Connector 63"/>
          <p:cNvCxnSpPr>
            <a:stCxn id="49" idx="3"/>
            <a:endCxn id="61" idx="0"/>
          </p:cNvCxnSpPr>
          <p:nvPr/>
        </p:nvCxnSpPr>
        <p:spPr>
          <a:xfrm flipH="1">
            <a:off x="8684607" y="4035546"/>
            <a:ext cx="597025" cy="3710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5"/>
            <a:endCxn id="63" idx="0"/>
          </p:cNvCxnSpPr>
          <p:nvPr/>
        </p:nvCxnSpPr>
        <p:spPr>
          <a:xfrm>
            <a:off x="9728359" y="4035546"/>
            <a:ext cx="636802" cy="39046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4"/>
            <a:endCxn id="62" idx="0"/>
          </p:cNvCxnSpPr>
          <p:nvPr/>
        </p:nvCxnSpPr>
        <p:spPr>
          <a:xfrm>
            <a:off x="9504996" y="4135582"/>
            <a:ext cx="7389" cy="2791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8765416" y="528188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3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9641815" y="5283914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72" name="Straight Arrow Connector 71"/>
          <p:cNvCxnSpPr>
            <a:stCxn id="62" idx="3"/>
            <a:endCxn id="70" idx="0"/>
          </p:cNvCxnSpPr>
          <p:nvPr/>
        </p:nvCxnSpPr>
        <p:spPr>
          <a:xfrm flipH="1">
            <a:off x="9081300" y="4997797"/>
            <a:ext cx="207721" cy="28408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2" idx="5"/>
            <a:endCxn id="71" idx="0"/>
          </p:cNvCxnSpPr>
          <p:nvPr/>
        </p:nvCxnSpPr>
        <p:spPr>
          <a:xfrm>
            <a:off x="9732054" y="4997797"/>
            <a:ext cx="225645" cy="28611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18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4798558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the expression 8 * 4 + 3: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𝑁𝑇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𝑁𝑇𝑇</m:t>
                    </m:r>
                  </m:oMath>
                </a14:m>
                <a:endParaRPr lang="en-US" sz="28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𝑁𝑇𝑇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b="1" dirty="0" smtClean="0">
                    <a:latin typeface="+mj-lt"/>
                  </a:rPr>
                  <a:t>Is that what we expect to </a:t>
                </a:r>
                <a:r>
                  <a:rPr lang="en-US" sz="2800" b="1" dirty="0">
                    <a:latin typeface="+mj-lt"/>
                  </a:rPr>
                  <a:t>h</a:t>
                </a:r>
                <a:r>
                  <a:rPr lang="en-US" sz="2800" b="1" dirty="0" smtClean="0">
                    <a:latin typeface="+mj-lt"/>
                  </a:rPr>
                  <a:t>ave?</a:t>
                </a:r>
                <a:endParaRPr 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4798558" cy="3539430"/>
              </a:xfrm>
              <a:prstGeom prst="rect">
                <a:avLst/>
              </a:prstGeom>
              <a:blipFill>
                <a:blip r:embed="rId2"/>
                <a:stretch>
                  <a:fillRect l="-2668" t="-1721" b="-3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8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*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248061" y="344122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4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92807" y="3452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50" name="Straight Arrow Connector 49"/>
          <p:cNvCxnSpPr>
            <a:stCxn id="37" idx="3"/>
            <a:endCxn id="48" idx="0"/>
          </p:cNvCxnSpPr>
          <p:nvPr/>
        </p:nvCxnSpPr>
        <p:spPr>
          <a:xfrm flipH="1">
            <a:off x="8563945" y="3173610"/>
            <a:ext cx="249403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5"/>
            <a:endCxn id="49" idx="0"/>
          </p:cNvCxnSpPr>
          <p:nvPr/>
        </p:nvCxnSpPr>
        <p:spPr>
          <a:xfrm>
            <a:off x="9260075" y="3173610"/>
            <a:ext cx="244921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368723" y="440661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+</a:t>
            </a:r>
          </a:p>
        </p:txBody>
      </p:sp>
      <p:sp>
        <p:nvSpPr>
          <p:cNvPr id="62" name="Oval 61"/>
          <p:cNvSpPr/>
          <p:nvPr/>
        </p:nvSpPr>
        <p:spPr>
          <a:xfrm>
            <a:off x="9192807" y="44147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10049277" y="4426012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64" name="Straight Arrow Connector 63"/>
          <p:cNvCxnSpPr>
            <a:stCxn id="49" idx="3"/>
            <a:endCxn id="61" idx="0"/>
          </p:cNvCxnSpPr>
          <p:nvPr/>
        </p:nvCxnSpPr>
        <p:spPr>
          <a:xfrm flipH="1">
            <a:off x="8684607" y="4035546"/>
            <a:ext cx="597025" cy="3710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5"/>
            <a:endCxn id="63" idx="0"/>
          </p:cNvCxnSpPr>
          <p:nvPr/>
        </p:nvCxnSpPr>
        <p:spPr>
          <a:xfrm>
            <a:off x="9728359" y="4035546"/>
            <a:ext cx="636802" cy="39046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4"/>
            <a:endCxn id="62" idx="0"/>
          </p:cNvCxnSpPr>
          <p:nvPr/>
        </p:nvCxnSpPr>
        <p:spPr>
          <a:xfrm>
            <a:off x="9504996" y="4135582"/>
            <a:ext cx="7389" cy="2791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8765416" y="528188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3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9641815" y="5283914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72" name="Straight Arrow Connector 71"/>
          <p:cNvCxnSpPr>
            <a:stCxn id="62" idx="3"/>
            <a:endCxn id="70" idx="0"/>
          </p:cNvCxnSpPr>
          <p:nvPr/>
        </p:nvCxnSpPr>
        <p:spPr>
          <a:xfrm flipH="1">
            <a:off x="9081300" y="4997797"/>
            <a:ext cx="207721" cy="28408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2" idx="5"/>
            <a:endCxn id="71" idx="0"/>
          </p:cNvCxnSpPr>
          <p:nvPr/>
        </p:nvCxnSpPr>
        <p:spPr>
          <a:xfrm>
            <a:off x="9732054" y="4997797"/>
            <a:ext cx="225645" cy="28611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99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Operator Precedence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Our CFG does not contain information about </a:t>
            </a:r>
            <a:r>
              <a:rPr lang="en-US" sz="2800" b="1" dirty="0" smtClean="0">
                <a:latin typeface="+mj-lt"/>
              </a:rPr>
              <a:t>operator precedence!</a:t>
            </a:r>
            <a:endParaRPr lang="en-US" sz="2800" b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expression 8 * 4 + 3 is interpreted as 8 * (4 + 3)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to find another grammar…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756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Operator Precedence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977695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CFG with </a:t>
                </a:r>
                <a:r>
                  <a:rPr lang="en-US" sz="2800" b="1" dirty="0" smtClean="0">
                    <a:latin typeface="+mj-lt"/>
                  </a:rPr>
                  <a:t>operator precedence: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/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0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9776958" cy="1815882"/>
              </a:xfrm>
              <a:prstGeom prst="rect">
                <a:avLst/>
              </a:prstGeom>
              <a:blipFill>
                <a:blip r:embed="rId2"/>
                <a:stretch>
                  <a:fillRect l="-1309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8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Operator Precedence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9776958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CFG with </a:t>
                </a:r>
                <a:r>
                  <a:rPr lang="en-US" sz="2800" b="1" dirty="0" smtClean="0">
                    <a:latin typeface="+mj-lt"/>
                  </a:rPr>
                  <a:t>operator precedence: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/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After eliminating </a:t>
                </a:r>
                <a:r>
                  <a:rPr lang="en-US" sz="2800" b="1" dirty="0" smtClean="0">
                    <a:latin typeface="+mj-lt"/>
                  </a:rPr>
                  <a:t>left recursion</a:t>
                </a:r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8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8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/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| 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9776958" cy="5262979"/>
              </a:xfrm>
              <a:prstGeom prst="rect">
                <a:avLst/>
              </a:prstGeom>
              <a:blipFill>
                <a:blip r:embed="rId2"/>
                <a:stretch>
                  <a:fillRect l="-1309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58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4" y="1529866"/>
            <a:ext cx="7738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With the new CFG, the derivation tree for 8 * 4 + 3:</a:t>
            </a:r>
          </a:p>
        </p:txBody>
      </p:sp>
      <p:sp>
        <p:nvSpPr>
          <p:cNvPr id="29" name="Oval 28"/>
          <p:cNvSpPr/>
          <p:nvPr/>
        </p:nvSpPr>
        <p:spPr>
          <a:xfrm>
            <a:off x="5784724" y="219062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S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003029" y="2904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T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02093" y="2904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S’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cxnSp>
        <p:nvCxnSpPr>
          <p:cNvPr id="34" name="Straight Arrow Connector 33"/>
          <p:cNvCxnSpPr>
            <a:stCxn id="29" idx="2"/>
            <a:endCxn id="32" idx="0"/>
          </p:cNvCxnSpPr>
          <p:nvPr/>
        </p:nvCxnSpPr>
        <p:spPr>
          <a:xfrm flipH="1">
            <a:off x="4318913" y="2532172"/>
            <a:ext cx="1465811" cy="37232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9" idx="6"/>
            <a:endCxn id="33" idx="0"/>
          </p:cNvCxnSpPr>
          <p:nvPr/>
        </p:nvCxnSpPr>
        <p:spPr>
          <a:xfrm>
            <a:off x="6416491" y="2532172"/>
            <a:ext cx="1301486" cy="37232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6572244" y="3847813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+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402093" y="385594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T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2798" y="3867207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S’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cxnSp>
        <p:nvCxnSpPr>
          <p:cNvPr id="44" name="Straight Arrow Connector 43"/>
          <p:cNvCxnSpPr>
            <a:stCxn id="33" idx="3"/>
            <a:endCxn id="40" idx="0"/>
          </p:cNvCxnSpPr>
          <p:nvPr/>
        </p:nvCxnSpPr>
        <p:spPr>
          <a:xfrm flipH="1">
            <a:off x="6888128" y="3487546"/>
            <a:ext cx="606485" cy="36026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5"/>
            <a:endCxn id="43" idx="0"/>
          </p:cNvCxnSpPr>
          <p:nvPr/>
        </p:nvCxnSpPr>
        <p:spPr>
          <a:xfrm>
            <a:off x="7941340" y="3487546"/>
            <a:ext cx="627342" cy="37966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3" idx="4"/>
            <a:endCxn id="41" idx="0"/>
          </p:cNvCxnSpPr>
          <p:nvPr/>
        </p:nvCxnSpPr>
        <p:spPr>
          <a:xfrm>
            <a:off x="7717977" y="3587582"/>
            <a:ext cx="0" cy="26835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6927255" y="470661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F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7868306" y="4717877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T’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cxnSp>
        <p:nvCxnSpPr>
          <p:cNvPr id="54" name="Straight Arrow Connector 53"/>
          <p:cNvCxnSpPr>
            <a:stCxn id="41" idx="3"/>
            <a:endCxn id="52" idx="0"/>
          </p:cNvCxnSpPr>
          <p:nvPr/>
        </p:nvCxnSpPr>
        <p:spPr>
          <a:xfrm flipH="1">
            <a:off x="7243139" y="4438992"/>
            <a:ext cx="251474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1" idx="5"/>
            <a:endCxn id="53" idx="0"/>
          </p:cNvCxnSpPr>
          <p:nvPr/>
        </p:nvCxnSpPr>
        <p:spPr>
          <a:xfrm>
            <a:off x="7941340" y="4438992"/>
            <a:ext cx="242850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6922944" y="556540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3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cxnSp>
        <p:nvCxnSpPr>
          <p:cNvPr id="77" name="Straight Arrow Connector 76"/>
          <p:cNvCxnSpPr>
            <a:stCxn id="52" idx="4"/>
            <a:endCxn id="76" idx="0"/>
          </p:cNvCxnSpPr>
          <p:nvPr/>
        </p:nvCxnSpPr>
        <p:spPr>
          <a:xfrm flipH="1">
            <a:off x="7238828" y="5389698"/>
            <a:ext cx="4311" cy="17571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2854304" y="3717310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F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4456093" y="375637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T’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cxnSp>
        <p:nvCxnSpPr>
          <p:cNvPr id="80" name="Straight Arrow Connector 79"/>
          <p:cNvCxnSpPr>
            <a:stCxn id="32" idx="3"/>
            <a:endCxn id="78" idx="7"/>
          </p:cNvCxnSpPr>
          <p:nvPr/>
        </p:nvCxnSpPr>
        <p:spPr>
          <a:xfrm flipH="1">
            <a:off x="3393551" y="3487546"/>
            <a:ext cx="701998" cy="3298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2" idx="5"/>
            <a:endCxn id="79" idx="0"/>
          </p:cNvCxnSpPr>
          <p:nvPr/>
        </p:nvCxnSpPr>
        <p:spPr>
          <a:xfrm>
            <a:off x="4542276" y="3487546"/>
            <a:ext cx="229701" cy="26882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2854304" y="4613423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3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cxnSp>
        <p:nvCxnSpPr>
          <p:cNvPr id="84" name="Straight Arrow Connector 83"/>
          <p:cNvCxnSpPr>
            <a:stCxn id="78" idx="4"/>
            <a:endCxn id="83" idx="0"/>
          </p:cNvCxnSpPr>
          <p:nvPr/>
        </p:nvCxnSpPr>
        <p:spPr>
          <a:xfrm>
            <a:off x="3170188" y="4400397"/>
            <a:ext cx="0" cy="21302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3666120" y="461901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*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4456953" y="462713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F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5346674" y="463840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T’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cxnSp>
        <p:nvCxnSpPr>
          <p:cNvPr id="88" name="Straight Arrow Connector 87"/>
          <p:cNvCxnSpPr>
            <a:stCxn id="79" idx="3"/>
            <a:endCxn id="85" idx="0"/>
          </p:cNvCxnSpPr>
          <p:nvPr/>
        </p:nvCxnSpPr>
        <p:spPr>
          <a:xfrm flipH="1">
            <a:off x="3982004" y="4339422"/>
            <a:ext cx="566609" cy="27958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9" idx="5"/>
            <a:endCxn id="87" idx="0"/>
          </p:cNvCxnSpPr>
          <p:nvPr/>
        </p:nvCxnSpPr>
        <p:spPr>
          <a:xfrm>
            <a:off x="4995340" y="4339422"/>
            <a:ext cx="667218" cy="29898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9" idx="4"/>
            <a:endCxn id="86" idx="0"/>
          </p:cNvCxnSpPr>
          <p:nvPr/>
        </p:nvCxnSpPr>
        <p:spPr>
          <a:xfrm>
            <a:off x="4771977" y="4439458"/>
            <a:ext cx="860" cy="18768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4456093" y="5588780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4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cxnSp>
        <p:nvCxnSpPr>
          <p:cNvPr id="92" name="Straight Arrow Connector 91"/>
          <p:cNvCxnSpPr>
            <a:stCxn id="86" idx="4"/>
            <a:endCxn id="91" idx="0"/>
          </p:cNvCxnSpPr>
          <p:nvPr/>
        </p:nvCxnSpPr>
        <p:spPr>
          <a:xfrm flipH="1">
            <a:off x="4771977" y="5310226"/>
            <a:ext cx="860" cy="27855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03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5;;;;;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853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5;;;;;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883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a[])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733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a[])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09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2982</TotalTime>
  <Words>1189</Words>
  <Application>Microsoft Office PowerPoint</Application>
  <PresentationFormat>Widescreen</PresentationFormat>
  <Paragraphs>433</Paragraphs>
  <Slides>57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Courier New</vt:lpstr>
      <vt:lpstr>Retrospect</vt:lpstr>
      <vt:lpstr>Top Down Parsing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443</cp:revision>
  <dcterms:created xsi:type="dcterms:W3CDTF">2019-10-24T09:01:20Z</dcterms:created>
  <dcterms:modified xsi:type="dcterms:W3CDTF">2019-11-09T18:45:16Z</dcterms:modified>
</cp:coreProperties>
</file>