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0AA6-65AE-4C91-AC81-05D74519B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107C-A33F-4496-9EE4-EBE6DF912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91AC-9152-488D-BDD7-9C2F6AEC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4DED-50DE-4E46-A2ED-005F0E77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EB56-BA78-48A1-9E0B-09135071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B5CD-14C6-402F-AF6C-253CB673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3CD51-EF70-4A0A-B598-F9EBEB76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9A21-FCB6-4039-82DB-E84CE203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44E8-50E3-4459-B654-4C609956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8017-8672-4B92-AB9F-3F459D7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2EF9B-B2CD-4EF4-A5B5-3FF3D25BE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FB301-AAC9-4D55-A77A-B49D0AEBC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0D37-EEA8-4759-A784-6E3D05AC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E190-1041-401B-B5BC-60B042B4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9DA26-4F06-4CFD-A4B8-74DF2A68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465F-03E3-49EB-B302-DFB251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AFFE-D5F5-494C-94DB-03CDC3B4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6067-E01D-4679-A3F7-2D42F5B5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F8A0-05F9-4C5D-92B7-D3C1D7F1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1783-4C9E-49E3-98D9-F9AF7329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8296-1076-4C6F-BBE4-BAD9DE37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C653-7750-4B5C-860A-EC8439A8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9FE8-A02B-4269-827E-67CA1C4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DEAB-794B-49F3-A3EB-A88A0A83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630C-F55E-43DC-BE78-C2A98C96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8321-DD35-416F-A34C-409D6A3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468C-A14D-44B9-A3FC-ABEAEAE02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53308-499D-41F2-A237-F98B2825B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6765F-FEE7-48BA-9BC3-0CEB4EC6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933B-9EE8-4289-B399-F821205F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7BB3-077B-46A2-B525-4136E71F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A88F-36DC-406D-837D-0517F19F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7422-4FAC-4F00-8C1B-C0930190C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286A-FC2E-4117-BC59-AD5680F9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D6E55-5DC9-451C-AE17-3AC10174C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28C50-4A30-44CD-8B5E-FDE46270B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21BA4-B45E-457C-AD54-6C662220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4EB07-6A25-4C07-948A-C1F2DD14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14C62-9999-46D5-BFC9-A8DC3E69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952C-F25C-4CAD-92AE-78DF4AE3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8F35-2AE7-49C4-BAC5-BB64E860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651B0-047A-403F-9775-2A397A2C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20691-6455-4078-A294-6FFD3983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BFB8C-89A6-4CFE-BDBA-CCD21B99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AE368-67D3-43B1-B50A-69CFB93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135F-0632-403E-8157-6121DBC2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266D-2B38-4307-BD98-EAEF1647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A1E8-4053-433C-8ACC-5E742AE8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05057-EC00-4966-86D3-C767CA9A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A3A1E-128F-41C8-AE47-CE29E380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5CDB0-DD12-44D2-B026-C953C43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FACB2-F7AD-4AFB-9926-40D6173A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0A47-7DA4-430D-9A7D-5A641916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D064C-A673-44E8-9352-3FD06D202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D5C78-8FF7-4B92-8DBE-5D20DD965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67EF7-11AE-4F15-8DA3-96C66F2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7B65-16F5-4574-916D-DD6715FD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6A4B-D66B-4BD6-BE0E-99AFAED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D93A3-E5CB-453D-A512-7B3D7227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0CB79-F59F-4AAF-B973-ACDF9EEE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B6DD-1B80-4DD7-8339-922ABC7C5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42D9-9BA8-4565-BAFB-937C47959BA3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3727-8E58-43A2-964B-D1777F8D9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B87E4-3D3E-4FC9-AA9E-A20BBDEC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9282-2EBA-4F24-B166-8DAC0BB9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810012D-5258-482F-8640-45EBDBB149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758475"/>
            <a:ext cx="9144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latin typeface="Times New Roman"/>
                <a:cs typeface="Times New Roman"/>
              </a:rPr>
              <a:t>Credit Card Scoring Model </a:t>
            </a:r>
            <a:endParaRPr sz="4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987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552683-5F0B-420D-93A4-52D079FB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9" y="353046"/>
            <a:ext cx="6742044" cy="624653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78E004FB-302D-453E-AFC1-07A57A4328FA}"/>
              </a:ext>
            </a:extLst>
          </p:cNvPr>
          <p:cNvSpPr/>
          <p:nvPr/>
        </p:nvSpPr>
        <p:spPr>
          <a:xfrm>
            <a:off x="7555992" y="0"/>
            <a:ext cx="4636135" cy="6858000"/>
          </a:xfrm>
          <a:custGeom>
            <a:avLst/>
            <a:gdLst/>
            <a:ahLst/>
            <a:cxnLst/>
            <a:rect l="l" t="t" r="r" b="b"/>
            <a:pathLst>
              <a:path w="4636134" h="6858000">
                <a:moveTo>
                  <a:pt x="0" y="6858000"/>
                </a:moveTo>
                <a:lnTo>
                  <a:pt x="4636008" y="6858000"/>
                </a:lnTo>
                <a:lnTo>
                  <a:pt x="463600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92FCBDB-5A11-4B94-B4C3-0A84686438E0}"/>
              </a:ext>
            </a:extLst>
          </p:cNvPr>
          <p:cNvSpPr txBox="1"/>
          <p:nvPr/>
        </p:nvSpPr>
        <p:spPr>
          <a:xfrm>
            <a:off x="8279130" y="2214424"/>
            <a:ext cx="3357879" cy="1732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sz="4000" spc="-175" dirty="0">
                <a:solidFill>
                  <a:srgbClr val="FFFFFF"/>
                </a:solidFill>
                <a:latin typeface="Trebuchet MS"/>
                <a:cs typeface="Trebuchet MS"/>
              </a:rPr>
              <a:t>Understanding  of </a:t>
            </a:r>
            <a:r>
              <a:rPr sz="4000" spc="-235" dirty="0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sz="4000" spc="-5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-175" dirty="0">
                <a:solidFill>
                  <a:srgbClr val="FFFFFF"/>
                </a:solidFill>
                <a:latin typeface="Trebuchet MS"/>
                <a:cs typeface="Trebuchet MS"/>
              </a:rPr>
              <a:t>Bureau  </a:t>
            </a:r>
            <a:r>
              <a:rPr sz="4000" spc="-21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7810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60A534-226A-49E0-9F2E-B66A8056D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5403574" cy="6287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5" dirty="0">
                <a:solidFill>
                  <a:srgbClr val="0070C0"/>
                </a:solidFill>
                <a:latin typeface="Trebuchet MS"/>
                <a:cs typeface="Trebuchet MS"/>
              </a:rPr>
              <a:t>EDA </a:t>
            </a:r>
            <a:r>
              <a:rPr sz="4000" spc="-175" dirty="0">
                <a:solidFill>
                  <a:srgbClr val="0070C0"/>
                </a:solidFill>
                <a:latin typeface="Trebuchet MS"/>
                <a:cs typeface="Trebuchet MS"/>
              </a:rPr>
              <a:t>of </a:t>
            </a:r>
            <a:r>
              <a:rPr sz="4000" spc="-235" dirty="0">
                <a:solidFill>
                  <a:srgbClr val="0070C0"/>
                </a:solidFill>
                <a:latin typeface="Trebuchet MS"/>
                <a:cs typeface="Trebuchet MS"/>
              </a:rPr>
              <a:t>Credit </a:t>
            </a:r>
            <a:r>
              <a:rPr sz="4000" spc="-175" dirty="0">
                <a:solidFill>
                  <a:srgbClr val="0070C0"/>
                </a:solidFill>
                <a:latin typeface="Trebuchet MS"/>
                <a:cs typeface="Trebuchet MS"/>
              </a:rPr>
              <a:t>Bureau</a:t>
            </a:r>
            <a:r>
              <a:rPr sz="4000" spc="-72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4000" spc="-215" dirty="0">
                <a:solidFill>
                  <a:srgbClr val="0070C0"/>
                </a:solidFill>
                <a:latin typeface="Trebuchet MS"/>
                <a:cs typeface="Trebuchet MS"/>
              </a:rPr>
              <a:t>Data</a:t>
            </a:r>
            <a:endParaRPr sz="40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E58F5C8-010A-40E6-921C-22E6D2968D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Trebuchet MS"/>
                <a:cs typeface="Trebuchet MS"/>
              </a:rPr>
              <a:t>Most</a:t>
            </a:r>
            <a:r>
              <a:rPr sz="2800" spc="-56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of </a:t>
            </a:r>
            <a:r>
              <a:rPr sz="2800" spc="-140" dirty="0">
                <a:latin typeface="Trebuchet MS"/>
                <a:cs typeface="Trebuchet MS"/>
              </a:rPr>
              <a:t>the </a:t>
            </a:r>
            <a:r>
              <a:rPr sz="2800" spc="-160" dirty="0">
                <a:latin typeface="Trebuchet MS"/>
                <a:cs typeface="Trebuchet MS"/>
              </a:rPr>
              <a:t>variable </a:t>
            </a:r>
            <a:r>
              <a:rPr sz="2800" spc="-135" dirty="0">
                <a:latin typeface="Trebuchet MS"/>
                <a:cs typeface="Trebuchet MS"/>
              </a:rPr>
              <a:t>contains </a:t>
            </a:r>
            <a:r>
              <a:rPr sz="2800" spc="-145" dirty="0">
                <a:latin typeface="Trebuchet MS"/>
                <a:cs typeface="Trebuchet MS"/>
              </a:rPr>
              <a:t>outlier </a:t>
            </a:r>
            <a:r>
              <a:rPr sz="2800" spc="-140" dirty="0">
                <a:latin typeface="Trebuchet MS"/>
                <a:cs typeface="Trebuchet MS"/>
              </a:rPr>
              <a:t>values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Credit </a:t>
            </a:r>
            <a:r>
              <a:rPr sz="2800" spc="-155" dirty="0">
                <a:latin typeface="Trebuchet MS"/>
                <a:cs typeface="Trebuchet MS"/>
              </a:rPr>
              <a:t>Card </a:t>
            </a:r>
            <a:r>
              <a:rPr sz="2800" spc="-145" dirty="0">
                <a:latin typeface="Trebuchet MS"/>
                <a:cs typeface="Trebuchet MS"/>
              </a:rPr>
              <a:t>utilisation </a:t>
            </a:r>
            <a:r>
              <a:rPr sz="2800" spc="-135" dirty="0">
                <a:latin typeface="Trebuchet MS"/>
                <a:cs typeface="Trebuchet MS"/>
              </a:rPr>
              <a:t>contains </a:t>
            </a:r>
            <a:r>
              <a:rPr sz="2800" spc="-110" dirty="0">
                <a:latin typeface="Trebuchet MS"/>
                <a:cs typeface="Trebuchet MS"/>
              </a:rPr>
              <a:t>most </a:t>
            </a:r>
            <a:r>
              <a:rPr sz="2800" spc="-114" dirty="0">
                <a:latin typeface="Trebuchet MS"/>
                <a:cs typeface="Trebuchet MS"/>
              </a:rPr>
              <a:t>missing</a:t>
            </a:r>
            <a:r>
              <a:rPr sz="2800" spc="-52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values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No.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PL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trades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inversely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proportional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default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220" dirty="0">
                <a:latin typeface="Trebuchet MS"/>
                <a:cs typeface="Trebuchet MS"/>
              </a:rPr>
              <a:t>rate.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latin typeface="Trebuchet MS"/>
                <a:cs typeface="Trebuchet MS"/>
              </a:rPr>
              <a:t>Home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loan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or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Auto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Loan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are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much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the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influencing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factor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Higher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30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DPD,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60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DPD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and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90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DPD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are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promising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indicator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default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Outstanding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Balance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&gt;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4.5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375" dirty="0">
                <a:latin typeface="Trebuchet MS"/>
                <a:cs typeface="Trebuchet MS"/>
              </a:rPr>
              <a:t>M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showing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customer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with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high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default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rate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Higher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the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no.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of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inquiries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last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6M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and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1Y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shows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higher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default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220" dirty="0">
                <a:latin typeface="Trebuchet MS"/>
                <a:cs typeface="Trebuchet MS"/>
              </a:rPr>
              <a:t>rate.</a:t>
            </a:r>
            <a:endParaRPr sz="2800" dirty="0">
              <a:latin typeface="Trebuchet MS"/>
              <a:cs typeface="Trebuchet M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AC755-AC36-4376-89B8-6482362594DB}"/>
              </a:ext>
            </a:extLst>
          </p:cNvPr>
          <p:cNvCxnSpPr>
            <a:cxnSpLocks/>
          </p:cNvCxnSpPr>
          <p:nvPr/>
        </p:nvCxnSpPr>
        <p:spPr>
          <a:xfrm>
            <a:off x="596348" y="1099931"/>
            <a:ext cx="0" cy="422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598D6-7FE2-4EBB-8F9E-F4B09F834BB5}"/>
              </a:ext>
            </a:extLst>
          </p:cNvPr>
          <p:cNvCxnSpPr/>
          <p:nvPr/>
        </p:nvCxnSpPr>
        <p:spPr>
          <a:xfrm flipV="1">
            <a:off x="596348" y="993914"/>
            <a:ext cx="10757452" cy="11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D16A6-CDDB-4A0D-9574-38D6DFC7FF5D}"/>
              </a:ext>
            </a:extLst>
          </p:cNvPr>
          <p:cNvCxnSpPr/>
          <p:nvPr/>
        </p:nvCxnSpPr>
        <p:spPr>
          <a:xfrm>
            <a:off x="11353800" y="993914"/>
            <a:ext cx="0" cy="433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4CB268-AF86-453A-A554-144A94A1BF23}"/>
              </a:ext>
            </a:extLst>
          </p:cNvPr>
          <p:cNvCxnSpPr/>
          <p:nvPr/>
        </p:nvCxnSpPr>
        <p:spPr>
          <a:xfrm flipH="1">
            <a:off x="596348" y="5327374"/>
            <a:ext cx="10757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9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E0F89E8-6918-4C21-8BCE-9A991B94D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78904"/>
            <a:ext cx="442291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latin typeface="Trebuchet MS"/>
                <a:cs typeface="Trebuchet MS"/>
              </a:rPr>
              <a:t>Models</a:t>
            </a:r>
            <a:r>
              <a:rPr sz="4000" spc="-360" dirty="0">
                <a:latin typeface="Trebuchet MS"/>
                <a:cs typeface="Trebuchet MS"/>
              </a:rPr>
              <a:t> </a:t>
            </a:r>
            <a:r>
              <a:rPr sz="4000" spc="-175" dirty="0">
                <a:latin typeface="Trebuchet MS"/>
                <a:cs typeface="Trebuchet MS"/>
              </a:rPr>
              <a:t>Developed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AB6AD74D-4C16-4BB9-9F31-9607857F63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62330" y="1224602"/>
            <a:ext cx="6824871" cy="4408796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</a:rPr>
              <a:t>Demographic data</a:t>
            </a:r>
          </a:p>
          <a:p>
            <a:pPr marL="435610" indent="-342900">
              <a:lnSpc>
                <a:spcPct val="100000"/>
              </a:lnSpc>
              <a:spcBef>
                <a:spcPts val="710"/>
              </a:spcBef>
              <a:tabLst>
                <a:tab pos="321310" algn="l"/>
              </a:tabLst>
            </a:pPr>
            <a:r>
              <a:rPr lang="en-US" sz="2400" spc="-13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Logistic </a:t>
            </a:r>
            <a:r>
              <a:rPr sz="2400" spc="-105" dirty="0">
                <a:latin typeface="Trebuchet MS"/>
                <a:cs typeface="Trebuchet MS"/>
              </a:rPr>
              <a:t>Regression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Model</a:t>
            </a:r>
            <a:endParaRPr sz="37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-10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</a:rPr>
              <a:t>Demographic data and Credit Bureau Data</a:t>
            </a:r>
          </a:p>
          <a:p>
            <a:pPr marL="435610" indent="-342900">
              <a:lnSpc>
                <a:spcPct val="100000"/>
              </a:lnSpc>
              <a:spcBef>
                <a:spcPts val="710"/>
              </a:spcBef>
              <a:tabLst>
                <a:tab pos="321310" algn="l"/>
              </a:tabLst>
            </a:pPr>
            <a:r>
              <a:rPr lang="en-US" sz="2400" spc="-105" dirty="0">
                <a:latin typeface="Trebuchet MS"/>
              </a:rPr>
              <a:t>  </a:t>
            </a:r>
            <a:r>
              <a:rPr sz="2400" spc="-105" dirty="0">
                <a:latin typeface="Trebuchet MS"/>
              </a:rPr>
              <a:t>Lasso Regression Model</a:t>
            </a:r>
          </a:p>
          <a:p>
            <a:pPr marL="0" marR="83820" indent="0">
              <a:lnSpc>
                <a:spcPts val="2590"/>
              </a:lnSpc>
              <a:spcBef>
                <a:spcPts val="5"/>
              </a:spcBef>
              <a:buNone/>
            </a:pPr>
            <a:r>
              <a:rPr lang="en-US" sz="4000" dirty="0">
                <a:latin typeface="Times New Roman"/>
                <a:cs typeface="Times New Roman"/>
              </a:rPr>
              <a:t> </a:t>
            </a:r>
          </a:p>
          <a:p>
            <a:pPr marL="0" marR="83820" indent="0">
              <a:lnSpc>
                <a:spcPts val="2590"/>
              </a:lnSpc>
              <a:spcBef>
                <a:spcPts val="5"/>
              </a:spcBef>
              <a:buNone/>
            </a:pPr>
            <a:r>
              <a:rPr sz="2400" spc="-105" dirty="0">
                <a:latin typeface="Trebuchet MS"/>
              </a:rPr>
              <a:t>Considering applicants having 90 days DPD in past 12  months are as good as a defaulter (Basel II Guideline)</a:t>
            </a:r>
          </a:p>
          <a:p>
            <a:pPr marL="435610" indent="-342900">
              <a:lnSpc>
                <a:spcPct val="100000"/>
              </a:lnSpc>
              <a:spcBef>
                <a:spcPts val="670"/>
              </a:spcBef>
              <a:tabLst>
                <a:tab pos="321310" algn="l"/>
              </a:tabLst>
            </a:pPr>
            <a:r>
              <a:rPr lang="en-US" sz="2400" spc="-95" dirty="0">
                <a:latin typeface="Trebuchet MS"/>
                <a:cs typeface="Trebuchet MS"/>
              </a:rPr>
              <a:t>  </a:t>
            </a:r>
            <a:r>
              <a:rPr sz="2400" spc="-95" dirty="0">
                <a:latin typeface="Trebuchet MS"/>
                <a:cs typeface="Trebuchet MS"/>
              </a:rPr>
              <a:t>Random </a:t>
            </a:r>
            <a:r>
              <a:rPr sz="2400" spc="-125" dirty="0">
                <a:latin typeface="Trebuchet MS"/>
                <a:cs typeface="Trebuchet MS"/>
              </a:rPr>
              <a:t>Forest</a:t>
            </a:r>
            <a:r>
              <a:rPr sz="2400" spc="-2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Model</a:t>
            </a:r>
            <a:endParaRPr sz="2400" dirty="0">
              <a:latin typeface="Trebuchet MS"/>
              <a:cs typeface="Trebuchet MS"/>
            </a:endParaRPr>
          </a:p>
          <a:p>
            <a:pPr marL="32131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21310" algn="l"/>
              </a:tabLst>
            </a:pPr>
            <a:r>
              <a:rPr lang="en-US" sz="2400" spc="-110" dirty="0">
                <a:latin typeface="Trebuchet MS"/>
                <a:cs typeface="Trebuchet MS"/>
              </a:rPr>
              <a:t>    </a:t>
            </a:r>
            <a:r>
              <a:rPr sz="2400" spc="-110" dirty="0" err="1">
                <a:latin typeface="Trebuchet MS"/>
                <a:cs typeface="Trebuchet MS"/>
              </a:rPr>
              <a:t>XGBoost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Model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A749F-DB50-4BC8-9E9F-06D1A3E9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170369"/>
            <a:ext cx="4311627" cy="45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697A47-8A3E-4B4C-9EC0-80E36350A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43" y="605215"/>
            <a:ext cx="11490139" cy="54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6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E7C94-9A80-43DD-B0F0-E09CECF9A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65" y="666940"/>
            <a:ext cx="11195170" cy="53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3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8552B4-0A6E-4C89-8F9B-5E6F3273E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7" y="635449"/>
            <a:ext cx="11358485" cy="54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FA87CB-67CF-479F-90D0-B42C2913C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73" y="594656"/>
            <a:ext cx="11286677" cy="53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3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F13F94-5137-4DA9-A12D-274CA9C66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08" y="784035"/>
            <a:ext cx="11028383" cy="52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A8F77-F45D-41ED-8D35-F7718F4C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103" y="1329962"/>
            <a:ext cx="11134025" cy="41980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B640D404-45DA-4996-9771-5E39CA876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3839" y="470928"/>
            <a:ext cx="591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>
                <a:latin typeface="Trebuchet MS"/>
                <a:cs typeface="Trebuchet MS"/>
              </a:rPr>
              <a:t>Financial </a:t>
            </a:r>
            <a:r>
              <a:rPr sz="4000" spc="-220" dirty="0">
                <a:latin typeface="Trebuchet MS"/>
                <a:cs typeface="Trebuchet MS"/>
              </a:rPr>
              <a:t>Benefit</a:t>
            </a:r>
            <a:r>
              <a:rPr sz="4000" spc="-400" dirty="0">
                <a:latin typeface="Trebuchet MS"/>
                <a:cs typeface="Trebuchet MS"/>
              </a:rPr>
              <a:t> </a:t>
            </a:r>
            <a:r>
              <a:rPr sz="4000" spc="-145" dirty="0">
                <a:latin typeface="Trebuchet MS"/>
                <a:cs typeface="Trebuchet MS"/>
              </a:rPr>
              <a:t>Assessment</a:t>
            </a:r>
            <a:endParaRPr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577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8">
            <a:extLst>
              <a:ext uri="{FF2B5EF4-FFF2-40B4-BE49-F238E27FC236}">
                <a16:creationId xmlns:a16="http://schemas.microsoft.com/office/drawing/2014/main" id="{BC6FD141-9C6A-478F-88FA-8631B15F834D}"/>
              </a:ext>
            </a:extLst>
          </p:cNvPr>
          <p:cNvGraphicFramePr>
            <a:graphicFrameLocks noGrp="1"/>
          </p:cNvGraphicFramePr>
          <p:nvPr/>
        </p:nvGraphicFramePr>
        <p:xfrm>
          <a:off x="429615" y="618616"/>
          <a:ext cx="2683510" cy="354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2065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spc="-70" dirty="0">
                          <a:latin typeface="Trebuchet MS"/>
                          <a:cs typeface="Trebuchet MS"/>
                        </a:rPr>
                        <a:t>Variable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IV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3335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cc.utilization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30.65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079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trades.12m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29.84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2065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PL.trades.12m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29.7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0795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inquiries.12m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29.64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143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outs.balance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24.42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270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80" dirty="0">
                          <a:latin typeface="Arial"/>
                          <a:cs typeface="Arial"/>
                        </a:rPr>
                        <a:t>DPD30.6m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24.19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4604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total.no.trades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23.72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3335" algn="ctr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PL.trades.6m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21.97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143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75" dirty="0">
                          <a:latin typeface="Arial"/>
                          <a:cs typeface="Arial"/>
                        </a:rPr>
                        <a:t>DPD90.12m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21.42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2700" algn="ctr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80" dirty="0">
                          <a:latin typeface="Arial"/>
                          <a:cs typeface="Arial"/>
                        </a:rPr>
                        <a:t>DPD60.6m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5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20.62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inquiries.6m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20.42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1430" algn="ctr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75" dirty="0">
                          <a:latin typeface="Arial"/>
                          <a:cs typeface="Arial"/>
                        </a:rPr>
                        <a:t>DPD30.12m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19.79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trades.6m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18.57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1430" algn="ctr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75" dirty="0">
                          <a:latin typeface="Arial"/>
                          <a:cs typeface="Arial"/>
                        </a:rPr>
                        <a:t>DPD60.12m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18.5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80" dirty="0">
                          <a:latin typeface="Arial"/>
                          <a:cs typeface="Arial"/>
                        </a:rPr>
                        <a:t>DPD90.6m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16.09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3335" algn="ctr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duration.residence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7.89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income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4.24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3970" algn="ctr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duration.company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2.17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3970" algn="ctr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home.loan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1.71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B80A7C-1043-491C-9220-CF1F5564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438149"/>
            <a:ext cx="3207135" cy="3829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09D4A-547E-4253-869E-CFB0BD4A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292" y="1019175"/>
            <a:ext cx="3061345" cy="3148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78AE7-9B31-4378-ABFF-2E3D0DAAD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04" y="438148"/>
            <a:ext cx="1045708" cy="96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91859-7D26-4727-9C50-F0CE1C30C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83" y="4340707"/>
            <a:ext cx="11813899" cy="23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286E439-66FD-4FE0-9D21-924074563E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0722" y="663569"/>
            <a:ext cx="271338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5" dirty="0">
                <a:latin typeface="Trebuchet MS"/>
                <a:cs typeface="Trebuchet MS"/>
              </a:rPr>
              <a:t>Introduction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3D4C42-526F-4C43-8BC2-7F27DB7FCF26}"/>
              </a:ext>
            </a:extLst>
          </p:cNvPr>
          <p:cNvSpPr txBox="1"/>
          <p:nvPr/>
        </p:nvSpPr>
        <p:spPr>
          <a:xfrm>
            <a:off x="1354836" y="1746504"/>
            <a:ext cx="2802890" cy="168275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06045" marR="101600" indent="635" algn="ctr">
              <a:lnSpc>
                <a:spcPct val="91500"/>
              </a:lnSpc>
              <a:spcBef>
                <a:spcPts val="1165"/>
              </a:spcBef>
            </a:pPr>
            <a:r>
              <a:rPr sz="1600" b="1" spc="-114" dirty="0">
                <a:solidFill>
                  <a:srgbClr val="FFFFFF"/>
                </a:solidFill>
                <a:latin typeface="Trebuchet MS"/>
                <a:cs typeface="Trebuchet MS"/>
              </a:rPr>
              <a:t>CredX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leading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credit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card 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provider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gets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thousands</a:t>
            </a:r>
            <a:r>
              <a:rPr sz="16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credit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card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applicants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every  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year.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F8EBB8B-4B45-4120-9621-A6E00C9EC2AB}"/>
              </a:ext>
            </a:extLst>
          </p:cNvPr>
          <p:cNvSpPr txBox="1"/>
          <p:nvPr/>
        </p:nvSpPr>
        <p:spPr>
          <a:xfrm>
            <a:off x="4437888" y="1746504"/>
            <a:ext cx="2804160" cy="168275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279400" marR="274320" algn="ctr">
              <a:lnSpc>
                <a:spcPct val="91600"/>
              </a:lnSpc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past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few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years,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6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experienced 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loss.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89D23AC-AED5-43CF-A134-FB585B438110}"/>
              </a:ext>
            </a:extLst>
          </p:cNvPr>
          <p:cNvSpPr txBox="1"/>
          <p:nvPr/>
        </p:nvSpPr>
        <p:spPr>
          <a:xfrm>
            <a:off x="7678044" y="1746504"/>
            <a:ext cx="2804160" cy="168275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279400" marR="274320" algn="ctr">
              <a:lnSpc>
                <a:spcPct val="91600"/>
              </a:lnSpc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past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few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years,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6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experienced 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loss.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2625D-7045-4BAB-AB20-09D60C72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11" y="3711917"/>
            <a:ext cx="7958000" cy="16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92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90D02-0ADE-4180-9A4F-D9F5E6BD9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631" y="489769"/>
            <a:ext cx="11065338" cy="58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6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F6C50-70E8-430B-99DE-24D1DBE2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8" y="566323"/>
            <a:ext cx="11263066" cy="594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4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4C5038-1742-49A7-BF41-03E95719C4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0452" y="2909160"/>
            <a:ext cx="531412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</a:t>
            </a:r>
            <a:r>
              <a:rPr sz="6000" spc="-305" dirty="0"/>
              <a:t> </a:t>
            </a:r>
            <a:r>
              <a:rPr sz="6000" spc="-204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3606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00B49F-E8C4-4BB5-842B-2FF659227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56" y="1664184"/>
            <a:ext cx="10191750" cy="4609989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0CE3912E-12B5-4037-A5B6-6C04A358B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174" y="783094"/>
            <a:ext cx="56156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5" dirty="0">
                <a:latin typeface="Trebuchet MS"/>
                <a:cs typeface="Trebuchet MS"/>
              </a:rPr>
              <a:t>Objectives </a:t>
            </a:r>
            <a:r>
              <a:rPr sz="4000" spc="-150" dirty="0">
                <a:latin typeface="Trebuchet MS"/>
                <a:cs typeface="Trebuchet MS"/>
              </a:rPr>
              <a:t>&amp;</a:t>
            </a:r>
            <a:r>
              <a:rPr sz="4000" spc="-420" dirty="0">
                <a:latin typeface="Trebuchet MS"/>
                <a:cs typeface="Trebuchet MS"/>
              </a:rPr>
              <a:t> </a:t>
            </a:r>
            <a:r>
              <a:rPr sz="4000" spc="-215" dirty="0">
                <a:latin typeface="Trebuchet MS"/>
                <a:cs typeface="Trebuchet MS"/>
              </a:rPr>
              <a:t>Expectations</a:t>
            </a:r>
            <a:endParaRPr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751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DDF5DBFC-FCCB-4662-B1CC-BBB18AEF53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35436"/>
            <a:ext cx="8319052" cy="11849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112395" algn="ctr">
              <a:lnSpc>
                <a:spcPts val="4320"/>
              </a:lnSpc>
              <a:spcBef>
                <a:spcPts val="640"/>
              </a:spcBef>
            </a:pPr>
            <a:r>
              <a:rPr sz="4000" spc="-185" dirty="0">
                <a:latin typeface="Trebuchet MS"/>
                <a:cs typeface="Trebuchet MS"/>
              </a:rPr>
              <a:t>CRISP </a:t>
            </a:r>
            <a:r>
              <a:rPr sz="4000" spc="-200" dirty="0">
                <a:latin typeface="Trebuchet MS"/>
                <a:cs typeface="Trebuchet MS"/>
              </a:rPr>
              <a:t>Analytics </a:t>
            </a:r>
            <a:r>
              <a:rPr sz="4000" spc="-170" dirty="0">
                <a:latin typeface="Trebuchet MS"/>
                <a:cs typeface="Trebuchet MS"/>
              </a:rPr>
              <a:t>Process </a:t>
            </a:r>
            <a:r>
              <a:rPr sz="4000" spc="-210" dirty="0">
                <a:latin typeface="Trebuchet MS"/>
                <a:cs typeface="Trebuchet MS"/>
              </a:rPr>
              <a:t>Followed</a:t>
            </a:r>
            <a:r>
              <a:rPr sz="4000" spc="-740" dirty="0">
                <a:latin typeface="Trebuchet MS"/>
                <a:cs typeface="Trebuchet MS"/>
              </a:rPr>
              <a:t> </a:t>
            </a:r>
            <a:r>
              <a:rPr sz="4000" spc="-420" dirty="0">
                <a:latin typeface="Trebuchet MS"/>
                <a:cs typeface="Trebuchet MS"/>
              </a:rPr>
              <a:t>:  </a:t>
            </a:r>
            <a:r>
              <a:rPr sz="4000" spc="-195" dirty="0">
                <a:latin typeface="Trebuchet MS"/>
                <a:cs typeface="Trebuchet MS"/>
              </a:rPr>
              <a:t>For </a:t>
            </a:r>
            <a:r>
              <a:rPr lang="en-US" sz="4000" spc="-195" dirty="0">
                <a:latin typeface="Trebuchet MS"/>
                <a:cs typeface="Trebuchet MS"/>
              </a:rPr>
              <a:t>   </a:t>
            </a:r>
            <a:r>
              <a:rPr sz="4000" spc="-120" dirty="0">
                <a:latin typeface="Trebuchet MS"/>
                <a:cs typeface="Trebuchet MS"/>
              </a:rPr>
              <a:t>Management </a:t>
            </a:r>
            <a:r>
              <a:rPr sz="4000" spc="-160" dirty="0">
                <a:latin typeface="Trebuchet MS"/>
                <a:cs typeface="Trebuchet MS"/>
              </a:rPr>
              <a:t>Decision</a:t>
            </a:r>
            <a:r>
              <a:rPr sz="4000" spc="-660" dirty="0">
                <a:latin typeface="Trebuchet MS"/>
                <a:cs typeface="Trebuchet MS"/>
              </a:rPr>
              <a:t> </a:t>
            </a:r>
            <a:r>
              <a:rPr sz="4000" spc="-150" dirty="0">
                <a:latin typeface="Trebuchet MS"/>
                <a:cs typeface="Trebuchet MS"/>
              </a:rPr>
              <a:t>Support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DD6CB-21BE-4F3D-88BA-0F8483D25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4" y="1796497"/>
            <a:ext cx="10691191" cy="44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4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48054-3536-4443-B619-1B2FE9546BD9}"/>
              </a:ext>
            </a:extLst>
          </p:cNvPr>
          <p:cNvSpPr/>
          <p:nvPr/>
        </p:nvSpPr>
        <p:spPr>
          <a:xfrm>
            <a:off x="321563" y="320040"/>
            <a:ext cx="11549380" cy="6217920"/>
          </a:xfrm>
          <a:custGeom>
            <a:avLst/>
            <a:gdLst/>
            <a:ahLst/>
            <a:cxnLst/>
            <a:rect l="l" t="t" r="r" b="b"/>
            <a:pathLst>
              <a:path w="11549380" h="6217920">
                <a:moveTo>
                  <a:pt x="0" y="6217920"/>
                </a:moveTo>
                <a:lnTo>
                  <a:pt x="11548872" y="6217920"/>
                </a:lnTo>
                <a:lnTo>
                  <a:pt x="11548872" y="0"/>
                </a:lnTo>
                <a:lnTo>
                  <a:pt x="0" y="0"/>
                </a:lnTo>
                <a:lnTo>
                  <a:pt x="0" y="6217920"/>
                </a:lnTo>
                <a:close/>
              </a:path>
            </a:pathLst>
          </a:custGeom>
          <a:solidFill>
            <a:srgbClr val="000000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9DE42C4-30D8-4883-B878-9EC9A3986718}"/>
              </a:ext>
            </a:extLst>
          </p:cNvPr>
          <p:cNvSpPr txBox="1"/>
          <p:nvPr/>
        </p:nvSpPr>
        <p:spPr>
          <a:xfrm>
            <a:off x="5168620" y="1492613"/>
            <a:ext cx="6440284" cy="416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165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90" dirty="0">
                <a:latin typeface="Trebuchet MS"/>
                <a:cs typeface="Trebuchet MS"/>
              </a:rPr>
              <a:t>Sanitised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column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name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105" dirty="0">
                <a:latin typeface="Trebuchet MS"/>
                <a:cs typeface="Trebuchet MS"/>
              </a:rPr>
              <a:t>for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ease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of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EDA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and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coding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105" dirty="0">
                <a:latin typeface="Trebuchet MS"/>
                <a:cs typeface="Trebuchet MS"/>
              </a:rPr>
              <a:t>for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data</a:t>
            </a:r>
            <a:endParaRPr sz="1900" dirty="0">
              <a:latin typeface="Trebuchet MS"/>
              <a:cs typeface="Trebuchet MS"/>
            </a:endParaRPr>
          </a:p>
          <a:p>
            <a:pPr marL="241300">
              <a:lnSpc>
                <a:spcPts val="2165"/>
              </a:lnSpc>
            </a:pPr>
            <a:r>
              <a:rPr sz="1900" spc="-110" dirty="0">
                <a:latin typeface="Trebuchet MS"/>
                <a:cs typeface="Trebuchet MS"/>
              </a:rPr>
              <a:t>files</a:t>
            </a:r>
            <a:endParaRPr sz="19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30" dirty="0">
                <a:latin typeface="Trebuchet MS"/>
                <a:cs typeface="Trebuchet MS"/>
              </a:rPr>
              <a:t>Missing </a:t>
            </a:r>
            <a:r>
              <a:rPr sz="1900" spc="-110" dirty="0">
                <a:latin typeface="Trebuchet MS"/>
                <a:cs typeface="Trebuchet MS"/>
              </a:rPr>
              <a:t>value </a:t>
            </a:r>
            <a:r>
              <a:rPr sz="1900" spc="-114" dirty="0">
                <a:latin typeface="Trebuchet MS"/>
                <a:cs typeface="Trebuchet MS"/>
              </a:rPr>
              <a:t>treatment </a:t>
            </a:r>
            <a:r>
              <a:rPr sz="1900" spc="-120" dirty="0">
                <a:latin typeface="Trebuchet MS"/>
                <a:cs typeface="Trebuchet MS"/>
              </a:rPr>
              <a:t>- </a:t>
            </a:r>
            <a:r>
              <a:rPr sz="1900" spc="-95" dirty="0">
                <a:latin typeface="Trebuchet MS"/>
                <a:cs typeface="Trebuchet MS"/>
              </a:rPr>
              <a:t>by</a:t>
            </a:r>
            <a:r>
              <a:rPr sz="1900" spc="-285" dirty="0">
                <a:latin typeface="Trebuchet MS"/>
                <a:cs typeface="Trebuchet MS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excluding</a:t>
            </a:r>
            <a:endParaRPr sz="19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35" dirty="0">
                <a:latin typeface="Trebuchet MS"/>
                <a:cs typeface="Trebuchet MS"/>
              </a:rPr>
              <a:t>Treatment </a:t>
            </a:r>
            <a:r>
              <a:rPr sz="1900" spc="-105" dirty="0">
                <a:latin typeface="Trebuchet MS"/>
                <a:cs typeface="Trebuchet MS"/>
              </a:rPr>
              <a:t>for </a:t>
            </a:r>
            <a:r>
              <a:rPr sz="1900" spc="-114" dirty="0">
                <a:latin typeface="Trebuchet MS"/>
                <a:cs typeface="Trebuchet MS"/>
              </a:rPr>
              <a:t>invalid </a:t>
            </a:r>
            <a:r>
              <a:rPr sz="1900" spc="-95" dirty="0">
                <a:latin typeface="Trebuchet MS"/>
                <a:cs typeface="Trebuchet MS"/>
              </a:rPr>
              <a:t>values </a:t>
            </a:r>
            <a:r>
              <a:rPr sz="1900" spc="-120" dirty="0">
                <a:latin typeface="Trebuchet MS"/>
                <a:cs typeface="Trebuchet MS"/>
              </a:rPr>
              <a:t>- </a:t>
            </a:r>
            <a:r>
              <a:rPr sz="1900" spc="-95" dirty="0">
                <a:latin typeface="Trebuchet MS"/>
                <a:cs typeface="Trebuchet MS"/>
              </a:rPr>
              <a:t>by</a:t>
            </a:r>
            <a:r>
              <a:rPr sz="1900" spc="-23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substitution</a:t>
            </a:r>
            <a:endParaRPr sz="19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35" dirty="0">
                <a:latin typeface="Trebuchet MS"/>
                <a:cs typeface="Trebuchet MS"/>
              </a:rPr>
              <a:t>Treatment </a:t>
            </a:r>
            <a:r>
              <a:rPr sz="1900" spc="-105" dirty="0">
                <a:latin typeface="Trebuchet MS"/>
                <a:cs typeface="Trebuchet MS"/>
              </a:rPr>
              <a:t>for </a:t>
            </a:r>
            <a:r>
              <a:rPr sz="1900" spc="-110" dirty="0">
                <a:latin typeface="Trebuchet MS"/>
                <a:cs typeface="Trebuchet MS"/>
              </a:rPr>
              <a:t>duplicated </a:t>
            </a:r>
            <a:r>
              <a:rPr sz="1900" spc="-120" dirty="0">
                <a:latin typeface="Trebuchet MS"/>
                <a:cs typeface="Trebuchet MS"/>
              </a:rPr>
              <a:t>data - </a:t>
            </a:r>
            <a:r>
              <a:rPr sz="1900" spc="-95" dirty="0">
                <a:latin typeface="Trebuchet MS"/>
                <a:cs typeface="Trebuchet MS"/>
              </a:rPr>
              <a:t>by</a:t>
            </a:r>
            <a:r>
              <a:rPr sz="1900" spc="-22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substitution</a:t>
            </a:r>
            <a:endParaRPr sz="1900" dirty="0">
              <a:latin typeface="Trebuchet MS"/>
              <a:cs typeface="Trebuchet MS"/>
            </a:endParaRPr>
          </a:p>
          <a:p>
            <a:pPr marL="241300" marR="618490" indent="-228600">
              <a:lnSpc>
                <a:spcPts val="2050"/>
              </a:lnSpc>
              <a:spcBef>
                <a:spcPts val="10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90" dirty="0">
                <a:latin typeface="Trebuchet MS"/>
                <a:cs typeface="Trebuchet MS"/>
              </a:rPr>
              <a:t>Developing </a:t>
            </a:r>
            <a:r>
              <a:rPr sz="1900" spc="-100" dirty="0">
                <a:latin typeface="Trebuchet MS"/>
                <a:cs typeface="Trebuchet MS"/>
              </a:rPr>
              <a:t>derived </a:t>
            </a:r>
            <a:r>
              <a:rPr sz="1900" spc="-105" dirty="0">
                <a:latin typeface="Trebuchet MS"/>
                <a:cs typeface="Trebuchet MS"/>
              </a:rPr>
              <a:t>variables </a:t>
            </a:r>
            <a:r>
              <a:rPr sz="1900" spc="-95" dirty="0">
                <a:latin typeface="Trebuchet MS"/>
                <a:cs typeface="Trebuchet MS"/>
              </a:rPr>
              <a:t>to </a:t>
            </a:r>
            <a:r>
              <a:rPr sz="1900" spc="-85" dirty="0">
                <a:latin typeface="Trebuchet MS"/>
                <a:cs typeface="Trebuchet MS"/>
              </a:rPr>
              <a:t>bring more</a:t>
            </a:r>
            <a:r>
              <a:rPr sz="1900" spc="-305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informative  </a:t>
            </a:r>
            <a:r>
              <a:rPr sz="1900" spc="-105" dirty="0">
                <a:latin typeface="Trebuchet MS"/>
                <a:cs typeface="Trebuchet MS"/>
              </a:rPr>
              <a:t>variables </a:t>
            </a:r>
            <a:r>
              <a:rPr sz="1900" spc="-90" dirty="0">
                <a:latin typeface="Trebuchet MS"/>
                <a:cs typeface="Trebuchet MS"/>
              </a:rPr>
              <a:t>in </a:t>
            </a:r>
            <a:r>
              <a:rPr sz="1900" spc="-95" dirty="0">
                <a:latin typeface="Trebuchet MS"/>
                <a:cs typeface="Trebuchet MS"/>
              </a:rPr>
              <a:t>the</a:t>
            </a:r>
            <a:r>
              <a:rPr sz="1900" spc="-21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model</a:t>
            </a:r>
            <a:endParaRPr sz="1900" dirty="0">
              <a:latin typeface="Trebuchet MS"/>
              <a:cs typeface="Trebuchet MS"/>
            </a:endParaRPr>
          </a:p>
          <a:p>
            <a:pPr marL="241300" indent="-228600">
              <a:lnSpc>
                <a:spcPts val="2165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25" dirty="0">
                <a:latin typeface="Trebuchet MS"/>
                <a:cs typeface="Trebuchet MS"/>
              </a:rPr>
              <a:t>Create </a:t>
            </a:r>
            <a:r>
              <a:rPr sz="1900" spc="-100" dirty="0">
                <a:latin typeface="Trebuchet MS"/>
                <a:cs typeface="Trebuchet MS"/>
              </a:rPr>
              <a:t>master </a:t>
            </a:r>
            <a:r>
              <a:rPr sz="1900" spc="-95" dirty="0">
                <a:latin typeface="Trebuchet MS"/>
                <a:cs typeface="Trebuchet MS"/>
              </a:rPr>
              <a:t>customer </a:t>
            </a:r>
            <a:r>
              <a:rPr sz="1900" spc="-100" dirty="0">
                <a:latin typeface="Trebuchet MS"/>
                <a:cs typeface="Trebuchet MS"/>
              </a:rPr>
              <a:t>information </a:t>
            </a:r>
            <a:r>
              <a:rPr sz="1900" spc="-125" dirty="0">
                <a:latin typeface="Trebuchet MS"/>
                <a:cs typeface="Trebuchet MS"/>
              </a:rPr>
              <a:t>file </a:t>
            </a:r>
            <a:r>
              <a:rPr sz="1900" spc="-100" dirty="0">
                <a:latin typeface="Trebuchet MS"/>
                <a:cs typeface="Trebuchet MS"/>
              </a:rPr>
              <a:t>by</a:t>
            </a:r>
            <a:r>
              <a:rPr sz="1900" spc="-254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merging</a:t>
            </a:r>
            <a:endParaRPr sz="1900" dirty="0">
              <a:latin typeface="Trebuchet MS"/>
              <a:cs typeface="Trebuchet MS"/>
            </a:endParaRPr>
          </a:p>
          <a:p>
            <a:pPr marL="241300">
              <a:lnSpc>
                <a:spcPts val="2165"/>
              </a:lnSpc>
            </a:pPr>
            <a:r>
              <a:rPr sz="1900" spc="-90" dirty="0">
                <a:latin typeface="Trebuchet MS"/>
                <a:cs typeface="Trebuchet MS"/>
              </a:rPr>
              <a:t>demographic </a:t>
            </a:r>
            <a:r>
              <a:rPr sz="1900" spc="-120" dirty="0">
                <a:latin typeface="Trebuchet MS"/>
                <a:cs typeface="Trebuchet MS"/>
              </a:rPr>
              <a:t>data </a:t>
            </a:r>
            <a:r>
              <a:rPr sz="1900" spc="-85" dirty="0">
                <a:latin typeface="Trebuchet MS"/>
                <a:cs typeface="Trebuchet MS"/>
              </a:rPr>
              <a:t>and </a:t>
            </a:r>
            <a:r>
              <a:rPr sz="1900" spc="-120" dirty="0">
                <a:latin typeface="Trebuchet MS"/>
                <a:cs typeface="Trebuchet MS"/>
              </a:rPr>
              <a:t>credit </a:t>
            </a:r>
            <a:r>
              <a:rPr sz="1900" spc="-90" dirty="0">
                <a:latin typeface="Trebuchet MS"/>
                <a:cs typeface="Trebuchet MS"/>
              </a:rPr>
              <a:t>bureau </a:t>
            </a:r>
            <a:r>
              <a:rPr sz="1900" spc="-120" dirty="0">
                <a:latin typeface="Trebuchet MS"/>
                <a:cs typeface="Trebuchet MS"/>
              </a:rPr>
              <a:t>data</a:t>
            </a:r>
            <a:r>
              <a:rPr sz="1900" spc="-270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files</a:t>
            </a:r>
            <a:endParaRPr sz="19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90" dirty="0">
                <a:latin typeface="Trebuchet MS"/>
                <a:cs typeface="Trebuchet MS"/>
              </a:rPr>
              <a:t>Substituting </a:t>
            </a:r>
            <a:r>
              <a:rPr sz="1900" spc="-120" dirty="0">
                <a:latin typeface="Trebuchet MS"/>
                <a:cs typeface="Trebuchet MS"/>
              </a:rPr>
              <a:t>categorical </a:t>
            </a:r>
            <a:r>
              <a:rPr sz="1900" spc="-110" dirty="0">
                <a:latin typeface="Trebuchet MS"/>
                <a:cs typeface="Trebuchet MS"/>
              </a:rPr>
              <a:t>variable </a:t>
            </a:r>
            <a:r>
              <a:rPr sz="1900" spc="-95" dirty="0">
                <a:latin typeface="Trebuchet MS"/>
                <a:cs typeface="Trebuchet MS"/>
              </a:rPr>
              <a:t>by </a:t>
            </a:r>
            <a:r>
              <a:rPr sz="1900" spc="-85" dirty="0">
                <a:latin typeface="Trebuchet MS"/>
                <a:cs typeface="Trebuchet MS"/>
              </a:rPr>
              <a:t>dummy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variable</a:t>
            </a:r>
            <a:endParaRPr sz="1900" dirty="0">
              <a:latin typeface="Trebuchet MS"/>
              <a:cs typeface="Trebuchet MS"/>
            </a:endParaRPr>
          </a:p>
          <a:p>
            <a:pPr marL="241300" indent="-228600">
              <a:lnSpc>
                <a:spcPts val="2165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0" dirty="0">
                <a:latin typeface="Trebuchet MS"/>
                <a:cs typeface="Trebuchet MS"/>
              </a:rPr>
              <a:t>Outlier </a:t>
            </a:r>
            <a:r>
              <a:rPr sz="1900" spc="-114" dirty="0">
                <a:latin typeface="Trebuchet MS"/>
                <a:cs typeface="Trebuchet MS"/>
              </a:rPr>
              <a:t>treatment </a:t>
            </a:r>
            <a:r>
              <a:rPr sz="1900" spc="-100" dirty="0">
                <a:latin typeface="Trebuchet MS"/>
                <a:cs typeface="Trebuchet MS"/>
              </a:rPr>
              <a:t>(Capping) </a:t>
            </a:r>
            <a:r>
              <a:rPr sz="1900" spc="-85" dirty="0">
                <a:latin typeface="Trebuchet MS"/>
                <a:cs typeface="Trebuchet MS"/>
              </a:rPr>
              <a:t>and </a:t>
            </a:r>
            <a:r>
              <a:rPr sz="1900" spc="-100" dirty="0">
                <a:latin typeface="Trebuchet MS"/>
                <a:cs typeface="Trebuchet MS"/>
              </a:rPr>
              <a:t>scaling </a:t>
            </a:r>
            <a:r>
              <a:rPr sz="1900" spc="-90" dirty="0">
                <a:latin typeface="Trebuchet MS"/>
                <a:cs typeface="Trebuchet MS"/>
              </a:rPr>
              <a:t>of</a:t>
            </a:r>
            <a:r>
              <a:rPr sz="1900" spc="-295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continuous</a:t>
            </a:r>
            <a:endParaRPr sz="1900" dirty="0">
              <a:latin typeface="Trebuchet MS"/>
              <a:cs typeface="Trebuchet MS"/>
            </a:endParaRPr>
          </a:p>
          <a:p>
            <a:pPr marL="241300">
              <a:lnSpc>
                <a:spcPts val="2165"/>
              </a:lnSpc>
            </a:pPr>
            <a:r>
              <a:rPr sz="1900" spc="-105" dirty="0">
                <a:latin typeface="Trebuchet MS"/>
                <a:cs typeface="Trebuchet MS"/>
              </a:rPr>
              <a:t>variables </a:t>
            </a:r>
            <a:r>
              <a:rPr sz="1900" spc="-95" dirty="0">
                <a:latin typeface="Trebuchet MS"/>
                <a:cs typeface="Trebuchet MS"/>
              </a:rPr>
              <a:t>to </a:t>
            </a:r>
            <a:r>
              <a:rPr sz="1900" spc="-100" dirty="0">
                <a:latin typeface="Trebuchet MS"/>
                <a:cs typeface="Trebuchet MS"/>
              </a:rPr>
              <a:t>avoid </a:t>
            </a:r>
            <a:r>
              <a:rPr sz="1900" spc="-70" dirty="0">
                <a:latin typeface="Trebuchet MS"/>
                <a:cs typeface="Trebuchet MS"/>
              </a:rPr>
              <a:t>undue </a:t>
            </a:r>
            <a:r>
              <a:rPr sz="1900" spc="-90" dirty="0">
                <a:latin typeface="Trebuchet MS"/>
                <a:cs typeface="Trebuchet MS"/>
              </a:rPr>
              <a:t>over </a:t>
            </a:r>
            <a:r>
              <a:rPr sz="1900" spc="-100" dirty="0">
                <a:latin typeface="Trebuchet MS"/>
                <a:cs typeface="Trebuchet MS"/>
              </a:rPr>
              <a:t>weightages </a:t>
            </a:r>
            <a:r>
              <a:rPr sz="1900" spc="-95" dirty="0">
                <a:latin typeface="Trebuchet MS"/>
                <a:cs typeface="Trebuchet MS"/>
              </a:rPr>
              <a:t>to </a:t>
            </a:r>
            <a:r>
              <a:rPr sz="1900" spc="-114" dirty="0">
                <a:latin typeface="Trebuchet MS"/>
                <a:cs typeface="Trebuchet MS"/>
              </a:rPr>
              <a:t>specific</a:t>
            </a:r>
            <a:r>
              <a:rPr sz="1900" spc="-365" dirty="0">
                <a:latin typeface="Trebuchet MS"/>
                <a:cs typeface="Trebuchet MS"/>
              </a:rPr>
              <a:t> </a:t>
            </a:r>
            <a:r>
              <a:rPr sz="1900" spc="-105" dirty="0">
                <a:latin typeface="Trebuchet MS"/>
                <a:cs typeface="Trebuchet MS"/>
              </a:rPr>
              <a:t>variables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A3609D-AA68-40E2-852C-041AB301D9EF}"/>
              </a:ext>
            </a:extLst>
          </p:cNvPr>
          <p:cNvSpPr/>
          <p:nvPr/>
        </p:nvSpPr>
        <p:spPr>
          <a:xfrm>
            <a:off x="4492487" y="3246783"/>
            <a:ext cx="490330" cy="46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21B631-6C1B-4914-90AB-A02C6B10F6DE}"/>
              </a:ext>
            </a:extLst>
          </p:cNvPr>
          <p:cNvSpPr/>
          <p:nvPr/>
        </p:nvSpPr>
        <p:spPr>
          <a:xfrm>
            <a:off x="1128074" y="2575502"/>
            <a:ext cx="3154017" cy="2000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8E0DD-99D0-4FB1-840E-E851AD708C63}"/>
              </a:ext>
            </a:extLst>
          </p:cNvPr>
          <p:cNvSpPr txBox="1"/>
          <p:nvPr/>
        </p:nvSpPr>
        <p:spPr>
          <a:xfrm>
            <a:off x="1276786" y="2698481"/>
            <a:ext cx="344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Highlights of Data Cleaning and Enhancing</a:t>
            </a:r>
          </a:p>
        </p:txBody>
      </p:sp>
    </p:spTree>
    <p:extLst>
      <p:ext uri="{BB962C8B-B14F-4D97-AF65-F5344CB8AC3E}">
        <p14:creationId xmlns:p14="http://schemas.microsoft.com/office/powerpoint/2010/main" val="2112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2C24E-E75B-4539-A60B-4AB62D46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02" y="1169468"/>
            <a:ext cx="11101233" cy="4939783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551EA00-85BC-475F-9E5B-FDDF26D15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92155"/>
            <a:ext cx="737814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5" dirty="0">
                <a:latin typeface="Trebuchet MS"/>
                <a:cs typeface="Trebuchet MS"/>
              </a:rPr>
              <a:t>Quick </a:t>
            </a:r>
            <a:r>
              <a:rPr sz="4000" spc="-210" dirty="0">
                <a:latin typeface="Trebuchet MS"/>
                <a:cs typeface="Trebuchet MS"/>
              </a:rPr>
              <a:t>glance </a:t>
            </a:r>
            <a:r>
              <a:rPr sz="4000" spc="-90" dirty="0">
                <a:latin typeface="Trebuchet MS"/>
                <a:cs typeface="Trebuchet MS"/>
              </a:rPr>
              <a:t>on </a:t>
            </a:r>
            <a:r>
              <a:rPr sz="4000" spc="-245" dirty="0">
                <a:latin typeface="Trebuchet MS"/>
                <a:cs typeface="Trebuchet MS"/>
              </a:rPr>
              <a:t>data</a:t>
            </a:r>
            <a:r>
              <a:rPr sz="4000" spc="-760" dirty="0">
                <a:latin typeface="Trebuchet MS"/>
                <a:cs typeface="Trebuchet MS"/>
              </a:rPr>
              <a:t> </a:t>
            </a:r>
            <a:r>
              <a:rPr sz="4000" spc="-200" dirty="0">
                <a:latin typeface="Trebuchet MS"/>
                <a:cs typeface="Trebuchet MS"/>
              </a:rPr>
              <a:t>preparation</a:t>
            </a:r>
            <a:endParaRPr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717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9510122C-646D-47D8-BB14-63AC95468ED1}"/>
              </a:ext>
            </a:extLst>
          </p:cNvPr>
          <p:cNvSpPr/>
          <p:nvPr/>
        </p:nvSpPr>
        <p:spPr>
          <a:xfrm>
            <a:off x="643127" y="767888"/>
            <a:ext cx="6474460" cy="373380"/>
          </a:xfrm>
          <a:custGeom>
            <a:avLst/>
            <a:gdLst/>
            <a:ahLst/>
            <a:cxnLst/>
            <a:rect l="l" t="t" r="r" b="b"/>
            <a:pathLst>
              <a:path w="6474459" h="373380">
                <a:moveTo>
                  <a:pt x="0" y="62229"/>
                </a:moveTo>
                <a:lnTo>
                  <a:pt x="4890" y="37986"/>
                </a:lnTo>
                <a:lnTo>
                  <a:pt x="18227" y="18208"/>
                </a:lnTo>
                <a:lnTo>
                  <a:pt x="38008" y="4883"/>
                </a:lnTo>
                <a:lnTo>
                  <a:pt x="62229" y="0"/>
                </a:lnTo>
                <a:lnTo>
                  <a:pt x="6411722" y="0"/>
                </a:lnTo>
                <a:lnTo>
                  <a:pt x="6435965" y="4883"/>
                </a:lnTo>
                <a:lnTo>
                  <a:pt x="6455743" y="18208"/>
                </a:lnTo>
                <a:lnTo>
                  <a:pt x="6469068" y="37986"/>
                </a:lnTo>
                <a:lnTo>
                  <a:pt x="6473952" y="62229"/>
                </a:lnTo>
                <a:lnTo>
                  <a:pt x="6473952" y="311150"/>
                </a:lnTo>
                <a:lnTo>
                  <a:pt x="6469068" y="335393"/>
                </a:lnTo>
                <a:lnTo>
                  <a:pt x="6455743" y="355171"/>
                </a:lnTo>
                <a:lnTo>
                  <a:pt x="6435965" y="368496"/>
                </a:lnTo>
                <a:lnTo>
                  <a:pt x="6411722" y="373379"/>
                </a:lnTo>
                <a:lnTo>
                  <a:pt x="62229" y="373379"/>
                </a:lnTo>
                <a:lnTo>
                  <a:pt x="38008" y="368496"/>
                </a:lnTo>
                <a:lnTo>
                  <a:pt x="18227" y="355171"/>
                </a:lnTo>
                <a:lnTo>
                  <a:pt x="4890" y="335393"/>
                </a:lnTo>
                <a:lnTo>
                  <a:pt x="0" y="311150"/>
                </a:lnTo>
                <a:lnTo>
                  <a:pt x="0" y="6222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5BFEBB5-E011-449F-8087-492E9FC66229}"/>
              </a:ext>
            </a:extLst>
          </p:cNvPr>
          <p:cNvSpPr/>
          <p:nvPr/>
        </p:nvSpPr>
        <p:spPr>
          <a:xfrm>
            <a:off x="694265" y="486782"/>
            <a:ext cx="6423322" cy="562212"/>
          </a:xfrm>
          <a:custGeom>
            <a:avLst/>
            <a:gdLst/>
            <a:ahLst/>
            <a:cxnLst/>
            <a:rect l="l" t="t" r="r" b="b"/>
            <a:pathLst>
              <a:path w="6474459" h="373380">
                <a:moveTo>
                  <a:pt x="6411722" y="0"/>
                </a:moveTo>
                <a:lnTo>
                  <a:pt x="62229" y="0"/>
                </a:lnTo>
                <a:lnTo>
                  <a:pt x="38008" y="4883"/>
                </a:lnTo>
                <a:lnTo>
                  <a:pt x="18227" y="18208"/>
                </a:lnTo>
                <a:lnTo>
                  <a:pt x="4890" y="37986"/>
                </a:lnTo>
                <a:lnTo>
                  <a:pt x="0" y="62229"/>
                </a:lnTo>
                <a:lnTo>
                  <a:pt x="0" y="311150"/>
                </a:lnTo>
                <a:lnTo>
                  <a:pt x="4890" y="335393"/>
                </a:lnTo>
                <a:lnTo>
                  <a:pt x="18227" y="355171"/>
                </a:lnTo>
                <a:lnTo>
                  <a:pt x="38008" y="368496"/>
                </a:lnTo>
                <a:lnTo>
                  <a:pt x="62229" y="373379"/>
                </a:lnTo>
                <a:lnTo>
                  <a:pt x="6411722" y="373379"/>
                </a:lnTo>
                <a:lnTo>
                  <a:pt x="6435965" y="368496"/>
                </a:lnTo>
                <a:lnTo>
                  <a:pt x="6455743" y="355171"/>
                </a:lnTo>
                <a:lnTo>
                  <a:pt x="6469068" y="335393"/>
                </a:lnTo>
                <a:lnTo>
                  <a:pt x="6473952" y="311150"/>
                </a:lnTo>
                <a:lnTo>
                  <a:pt x="6473952" y="62229"/>
                </a:lnTo>
                <a:lnTo>
                  <a:pt x="6469068" y="37986"/>
                </a:lnTo>
                <a:lnTo>
                  <a:pt x="6455743" y="18208"/>
                </a:lnTo>
                <a:lnTo>
                  <a:pt x="6435965" y="4883"/>
                </a:lnTo>
                <a:lnTo>
                  <a:pt x="641172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0F50FE3D-40F3-461D-BF14-9D5E914078AB}"/>
              </a:ext>
            </a:extLst>
          </p:cNvPr>
          <p:cNvSpPr txBox="1"/>
          <p:nvPr/>
        </p:nvSpPr>
        <p:spPr>
          <a:xfrm>
            <a:off x="794820" y="578809"/>
            <a:ext cx="2047875" cy="126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ID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(Primary</a:t>
            </a:r>
            <a:r>
              <a:rPr sz="1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Key)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830"/>
              </a:spcBef>
            </a:pPr>
            <a:r>
              <a:rPr sz="1500" spc="-125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Gender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385F7-F0D6-4C0E-8ADD-F8A44E85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2" y="896918"/>
            <a:ext cx="6873427" cy="5507107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A31A5E6-AC1B-4D26-8E92-A491E715D2DC}"/>
              </a:ext>
            </a:extLst>
          </p:cNvPr>
          <p:cNvSpPr/>
          <p:nvPr/>
        </p:nvSpPr>
        <p:spPr>
          <a:xfrm>
            <a:off x="7555865" y="-12895"/>
            <a:ext cx="4636135" cy="6858000"/>
          </a:xfrm>
          <a:custGeom>
            <a:avLst/>
            <a:gdLst/>
            <a:ahLst/>
            <a:cxnLst/>
            <a:rect l="l" t="t" r="r" b="b"/>
            <a:pathLst>
              <a:path w="4636134" h="6858000">
                <a:moveTo>
                  <a:pt x="0" y="6858000"/>
                </a:moveTo>
                <a:lnTo>
                  <a:pt x="4636008" y="6858000"/>
                </a:lnTo>
                <a:lnTo>
                  <a:pt x="463600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96F6F88-C226-4F2B-9449-6792E50BD747}"/>
              </a:ext>
            </a:extLst>
          </p:cNvPr>
          <p:cNvSpPr txBox="1"/>
          <p:nvPr/>
        </p:nvSpPr>
        <p:spPr>
          <a:xfrm>
            <a:off x="8279129" y="2466211"/>
            <a:ext cx="3263513" cy="173573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sz="4000" spc="-150" dirty="0">
                <a:solidFill>
                  <a:srgbClr val="FFFFFF"/>
                </a:solidFill>
                <a:latin typeface="Trebuchet MS"/>
                <a:cs typeface="Trebuchet MS"/>
              </a:rPr>
              <a:t>Unde</a:t>
            </a:r>
            <a:r>
              <a:rPr sz="40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spc="-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spc="-3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spc="-150" dirty="0">
                <a:solidFill>
                  <a:srgbClr val="FFFFFF"/>
                </a:solidFill>
                <a:latin typeface="Trebuchet MS"/>
                <a:cs typeface="Trebuchet MS"/>
              </a:rPr>
              <a:t>anding  </a:t>
            </a:r>
            <a:r>
              <a:rPr sz="4000" spc="-170" dirty="0">
                <a:solidFill>
                  <a:srgbClr val="FFFFFF"/>
                </a:solidFill>
                <a:latin typeface="Trebuchet MS"/>
                <a:cs typeface="Trebuchet MS"/>
              </a:rPr>
              <a:t>Demographic  </a:t>
            </a:r>
            <a:r>
              <a:rPr sz="4000" spc="-21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6180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A354564-2656-4008-9CB5-8789E1975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7169"/>
            <a:ext cx="478072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0" dirty="0">
                <a:latin typeface="Trebuchet MS"/>
                <a:cs typeface="Trebuchet MS"/>
              </a:rPr>
              <a:t>Customer</a:t>
            </a:r>
            <a:r>
              <a:rPr sz="4000" spc="-355" dirty="0">
                <a:latin typeface="Trebuchet MS"/>
                <a:cs typeface="Trebuchet MS"/>
              </a:rPr>
              <a:t> </a:t>
            </a:r>
            <a:r>
              <a:rPr sz="4000" spc="-165" dirty="0">
                <a:latin typeface="Trebuchet MS"/>
                <a:cs typeface="Trebuchet MS"/>
              </a:rPr>
              <a:t>Demography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66481-6A8E-44D3-92DF-D600B98C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48" y="1294364"/>
            <a:ext cx="10973573" cy="49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2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1E3FF-CA64-42E6-AACC-E4841264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13" y="1254366"/>
            <a:ext cx="11218274" cy="5119929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4F29AE31-68FD-4F30-9856-821C7D4816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34233"/>
            <a:ext cx="58541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5" dirty="0">
                <a:latin typeface="Trebuchet MS"/>
                <a:cs typeface="Trebuchet MS"/>
              </a:rPr>
              <a:t>EDA </a:t>
            </a:r>
            <a:r>
              <a:rPr sz="4400" spc="-190" dirty="0">
                <a:latin typeface="Trebuchet MS"/>
                <a:cs typeface="Trebuchet MS"/>
              </a:rPr>
              <a:t>of </a:t>
            </a:r>
            <a:r>
              <a:rPr sz="4400" spc="-185" dirty="0">
                <a:latin typeface="Trebuchet MS"/>
                <a:cs typeface="Trebuchet MS"/>
              </a:rPr>
              <a:t>Demographic</a:t>
            </a:r>
            <a:r>
              <a:rPr sz="4400" spc="-710" dirty="0">
                <a:latin typeface="Trebuchet MS"/>
                <a:cs typeface="Trebuchet MS"/>
              </a:rPr>
              <a:t> </a:t>
            </a:r>
            <a:r>
              <a:rPr sz="4400" spc="-229" dirty="0">
                <a:latin typeface="Trebuchet MS"/>
                <a:cs typeface="Trebuchet MS"/>
              </a:rPr>
              <a:t>Data</a:t>
            </a:r>
            <a:endParaRPr sz="4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896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386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Trebuchet MS</vt:lpstr>
      <vt:lpstr>Office Theme</vt:lpstr>
      <vt:lpstr>Credit Card Scoring Model </vt:lpstr>
      <vt:lpstr>Introduction</vt:lpstr>
      <vt:lpstr>Objectives &amp; Expectations</vt:lpstr>
      <vt:lpstr>CRISP Analytics Process Followed :  For    Management Decision Support</vt:lpstr>
      <vt:lpstr>PowerPoint Presentation</vt:lpstr>
      <vt:lpstr>Quick glance on data preparation</vt:lpstr>
      <vt:lpstr>PowerPoint Presentation</vt:lpstr>
      <vt:lpstr>Customer Demography</vt:lpstr>
      <vt:lpstr>EDA of Demographic Data</vt:lpstr>
      <vt:lpstr>PowerPoint Presentation</vt:lpstr>
      <vt:lpstr>EDA of Credit Bureau Data</vt:lpstr>
      <vt:lpstr>Models Developed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Financial Benefit Assessment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Scoring Model</dc:title>
  <dc:creator>Amit Gangrade</dc:creator>
  <cp:lastModifiedBy>Amit Gangrade</cp:lastModifiedBy>
  <cp:revision>6</cp:revision>
  <dcterms:created xsi:type="dcterms:W3CDTF">2019-03-17T17:41:01Z</dcterms:created>
  <dcterms:modified xsi:type="dcterms:W3CDTF">2019-03-17T20:23:52Z</dcterms:modified>
</cp:coreProperties>
</file>