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mailto:amitkumar@xebi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cucumber.github.com/cucumber-eclipse/update-si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645900" y="959400"/>
            <a:ext cx="7852200" cy="3224700"/>
          </a:xfrm>
          <a:prstGeom prst="rect">
            <a:avLst/>
          </a:prstGeom>
        </p:spPr>
        <p:txBody>
          <a:bodyPr anchorCtr="0" anchor="ctr" bIns="91425" lIns="91425" rIns="91425" tIns="91425">
            <a:noAutofit/>
          </a:bodyPr>
          <a:lstStyle/>
          <a:p>
            <a:pPr lvl="0" rtl="0">
              <a:spcBef>
                <a:spcPts val="0"/>
              </a:spcBef>
              <a:buNone/>
            </a:pPr>
            <a:r>
              <a:rPr lang="en" sz="6000">
                <a:solidFill>
                  <a:srgbClr val="FFFFFF"/>
                </a:solidFill>
              </a:rPr>
              <a:t>Cucumber BD</a:t>
            </a:r>
            <a:r>
              <a:rPr lang="en" sz="6000">
                <a:solidFill>
                  <a:srgbClr val="FFFFFF"/>
                </a:solidFill>
              </a:rPr>
              <a:t>D</a:t>
            </a:r>
          </a:p>
          <a:p>
            <a:pPr lvl="0" rtl="0" algn="l">
              <a:spcBef>
                <a:spcPts val="0"/>
              </a:spcBef>
              <a:buNone/>
            </a:pPr>
            <a:r>
              <a:rPr lang="en" sz="1400">
                <a:solidFill>
                  <a:srgbClr val="FFFFFF"/>
                </a:solidFill>
              </a:rPr>
              <a:t>			   </a:t>
            </a:r>
            <a:r>
              <a:rPr lang="en" sz="1400">
                <a:solidFill>
                  <a:srgbClr val="FFFFFF"/>
                </a:solidFill>
              </a:rPr>
              <a:t>      </a:t>
            </a:r>
            <a:r>
              <a:rPr lang="en" sz="1400">
                <a:solidFill>
                  <a:srgbClr val="FFFFFF"/>
                </a:solidFill>
              </a:rPr>
              <a:t>by Amit Kumar</a:t>
            </a:r>
          </a:p>
          <a:p>
            <a:pPr indent="0" lvl="0" marL="0" algn="l">
              <a:spcBef>
                <a:spcPts val="0"/>
              </a:spcBef>
              <a:buNone/>
            </a:pPr>
            <a:r>
              <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RunCuke Code</a:t>
            </a:r>
          </a:p>
        </p:txBody>
      </p:sp>
      <p:sp>
        <p:nvSpPr>
          <p:cNvPr id="117" name="Shape 117"/>
          <p:cNvSpPr txBox="1"/>
          <p:nvPr/>
        </p:nvSpPr>
        <p:spPr>
          <a:xfrm>
            <a:off x="311700" y="1017725"/>
            <a:ext cx="7704300" cy="3871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Oswald"/>
                <a:ea typeface="Oswald"/>
                <a:cs typeface="Oswald"/>
                <a:sym typeface="Oswald"/>
              </a:rPr>
              <a:t>import cucumber.api.CucumberOptions;</a:t>
            </a:r>
            <a:br>
              <a:rPr lang="en">
                <a:solidFill>
                  <a:srgbClr val="FFFFFF"/>
                </a:solidFill>
                <a:latin typeface="Oswald"/>
                <a:ea typeface="Oswald"/>
                <a:cs typeface="Oswald"/>
                <a:sym typeface="Oswald"/>
              </a:rPr>
            </a:br>
            <a:r>
              <a:rPr lang="en">
                <a:solidFill>
                  <a:srgbClr val="FFFFFF"/>
                </a:solidFill>
                <a:latin typeface="Oswald"/>
                <a:ea typeface="Oswald"/>
                <a:cs typeface="Oswald"/>
                <a:sym typeface="Oswald"/>
              </a:rPr>
              <a:t>import cucumber.api.junit.Cucumber;</a:t>
            </a:r>
            <a:br>
              <a:rPr lang="en">
                <a:solidFill>
                  <a:srgbClr val="FFFFFF"/>
                </a:solidFill>
                <a:latin typeface="Oswald"/>
                <a:ea typeface="Oswald"/>
                <a:cs typeface="Oswald"/>
                <a:sym typeface="Oswald"/>
              </a:rPr>
            </a:br>
            <a:r>
              <a:rPr lang="en">
                <a:solidFill>
                  <a:srgbClr val="FFFFFF"/>
                </a:solidFill>
                <a:latin typeface="Oswald"/>
                <a:ea typeface="Oswald"/>
                <a:cs typeface="Oswald"/>
                <a:sym typeface="Oswald"/>
              </a:rPr>
              <a:t>import org.junit.runner.RunWith;</a:t>
            </a:r>
          </a:p>
          <a:p>
            <a:pPr lvl="0" rtl="0">
              <a:spcBef>
                <a:spcPts val="0"/>
              </a:spcBef>
              <a:buNone/>
            </a:pPr>
            <a:r>
              <a:t/>
            </a:r>
            <a:endParaRPr>
              <a:solidFill>
                <a:srgbClr val="FFFFFF"/>
              </a:solidFill>
              <a:latin typeface="Oswald"/>
              <a:ea typeface="Oswald"/>
              <a:cs typeface="Oswald"/>
              <a:sym typeface="Oswald"/>
            </a:endParaRPr>
          </a:p>
          <a:p>
            <a:pPr lvl="0" rtl="0">
              <a:spcBef>
                <a:spcPts val="0"/>
              </a:spcBef>
              <a:buNone/>
            </a:pPr>
            <a:r>
              <a:rPr lang="en">
                <a:solidFill>
                  <a:srgbClr val="FFFF00"/>
                </a:solidFill>
                <a:latin typeface="Oswald"/>
                <a:ea typeface="Oswald"/>
                <a:cs typeface="Oswald"/>
                <a:sym typeface="Oswald"/>
              </a:rPr>
              <a:t>@RunWith</a:t>
            </a:r>
            <a:r>
              <a:rPr lang="en">
                <a:solidFill>
                  <a:srgbClr val="FFFFFF"/>
                </a:solidFill>
                <a:latin typeface="Oswald"/>
                <a:ea typeface="Oswald"/>
                <a:cs typeface="Oswald"/>
                <a:sym typeface="Oswald"/>
              </a:rPr>
              <a:t>(Cucumber.class) 	</a:t>
            </a:r>
          </a:p>
          <a:p>
            <a:pPr lvl="0" rtl="0">
              <a:spcBef>
                <a:spcPts val="0"/>
              </a:spcBef>
              <a:buNone/>
            </a:pPr>
            <a:r>
              <a:rPr lang="en">
                <a:solidFill>
                  <a:srgbClr val="FFFFFF"/>
                </a:solidFill>
                <a:latin typeface="Oswald"/>
                <a:ea typeface="Oswald"/>
                <a:cs typeface="Oswald"/>
                <a:sym typeface="Oswald"/>
              </a:rPr>
              <a:t>@CucumberOptions(</a:t>
            </a:r>
          </a:p>
          <a:p>
            <a:pPr lvl="0" rtl="0">
              <a:spcBef>
                <a:spcPts val="0"/>
              </a:spcBef>
              <a:buNone/>
            </a:pPr>
            <a:r>
              <a:rPr lang="en">
                <a:solidFill>
                  <a:srgbClr val="FFFFFF"/>
                </a:solidFill>
                <a:latin typeface="Oswald"/>
                <a:ea typeface="Oswald"/>
                <a:cs typeface="Oswald"/>
                <a:sym typeface="Oswald"/>
              </a:rPr>
              <a:t>  	features = "src/test/java/features",</a:t>
            </a:r>
          </a:p>
          <a:p>
            <a:pPr lvl="0" rtl="0">
              <a:spcBef>
                <a:spcPts val="0"/>
              </a:spcBef>
              <a:buNone/>
            </a:pPr>
            <a:r>
              <a:rPr lang="en">
                <a:solidFill>
                  <a:srgbClr val="FFFFFF"/>
                </a:solidFill>
                <a:latin typeface="Oswald"/>
                <a:ea typeface="Oswald"/>
                <a:cs typeface="Oswald"/>
                <a:sym typeface="Oswald"/>
              </a:rPr>
              <a:t> 	glue = "step_definitions",</a:t>
            </a:r>
          </a:p>
          <a:p>
            <a:pPr lvl="0" rtl="0">
              <a:spcBef>
                <a:spcPts val="0"/>
              </a:spcBef>
              <a:buNone/>
            </a:pPr>
            <a:r>
              <a:rPr lang="en">
                <a:solidFill>
                  <a:srgbClr val="FFFFFF"/>
                </a:solidFill>
                <a:latin typeface="Oswald"/>
                <a:ea typeface="Oswald"/>
                <a:cs typeface="Oswald"/>
                <a:sym typeface="Oswald"/>
              </a:rPr>
              <a:t> 	monochrome = true, </a:t>
            </a:r>
          </a:p>
          <a:p>
            <a:pPr indent="457200" lvl="0" rtl="0">
              <a:spcBef>
                <a:spcPts val="0"/>
              </a:spcBef>
              <a:buNone/>
            </a:pPr>
            <a:r>
              <a:rPr lang="en">
                <a:solidFill>
                  <a:srgbClr val="FFFFFF"/>
                </a:solidFill>
                <a:latin typeface="Oswald"/>
                <a:ea typeface="Oswald"/>
                <a:cs typeface="Oswald"/>
                <a:sym typeface="Oswald"/>
              </a:rPr>
              <a:t>dryRun = false,</a:t>
            </a:r>
          </a:p>
          <a:p>
            <a:pPr lvl="0" rtl="0">
              <a:spcBef>
                <a:spcPts val="0"/>
              </a:spcBef>
              <a:buNone/>
            </a:pPr>
            <a:r>
              <a:rPr lang="en">
                <a:solidFill>
                  <a:srgbClr val="FFFFFF"/>
                </a:solidFill>
                <a:latin typeface="Oswald"/>
                <a:ea typeface="Oswald"/>
                <a:cs typeface="Oswald"/>
                <a:sym typeface="Oswald"/>
              </a:rPr>
              <a:t>   	plugin = {</a:t>
            </a:r>
          </a:p>
          <a:p>
            <a:pPr lvl="0" rtl="0">
              <a:spcBef>
                <a:spcPts val="0"/>
              </a:spcBef>
              <a:buNone/>
            </a:pPr>
            <a:r>
              <a:rPr lang="en">
                <a:solidFill>
                  <a:srgbClr val="FFFFFF"/>
                </a:solidFill>
                <a:latin typeface="Oswald"/>
                <a:ea typeface="Oswald"/>
                <a:cs typeface="Oswald"/>
                <a:sym typeface="Oswald"/>
              </a:rPr>
              <a:t> 		"pretty","html:target/htmlreport",</a:t>
            </a:r>
          </a:p>
          <a:p>
            <a:pPr lvl="0" rtl="0">
              <a:spcBef>
                <a:spcPts val="0"/>
              </a:spcBef>
              <a:buNone/>
            </a:pPr>
            <a:r>
              <a:rPr lang="en">
                <a:solidFill>
                  <a:srgbClr val="FFFFFF"/>
                </a:solidFill>
                <a:latin typeface="Oswald"/>
                <a:ea typeface="Oswald"/>
                <a:cs typeface="Oswald"/>
                <a:sym typeface="Oswald"/>
              </a:rPr>
              <a:t>   	 }</a:t>
            </a:r>
          </a:p>
          <a:p>
            <a:pPr lvl="0" rtl="0">
              <a:spcBef>
                <a:spcPts val="0"/>
              </a:spcBef>
              <a:buNone/>
            </a:pPr>
            <a:r>
              <a:rPr lang="en">
                <a:solidFill>
                  <a:srgbClr val="FFFFFF"/>
                </a:solidFill>
                <a:latin typeface="Oswald"/>
                <a:ea typeface="Oswald"/>
                <a:cs typeface="Oswald"/>
                <a:sym typeface="Oswald"/>
              </a:rPr>
              <a:t>  )</a:t>
            </a:r>
          </a:p>
          <a:p>
            <a:pPr lvl="0" rtl="0">
              <a:spcBef>
                <a:spcPts val="0"/>
              </a:spcBef>
              <a:buNone/>
            </a:pPr>
            <a:r>
              <a:t/>
            </a:r>
            <a:endParaRPr>
              <a:solidFill>
                <a:srgbClr val="FFFFFF"/>
              </a:solidFill>
              <a:latin typeface="Oswald"/>
              <a:ea typeface="Oswald"/>
              <a:cs typeface="Oswald"/>
              <a:sym typeface="Oswald"/>
            </a:endParaRPr>
          </a:p>
          <a:p>
            <a:pPr lvl="0" rtl="0">
              <a:spcBef>
                <a:spcPts val="0"/>
              </a:spcBef>
              <a:buNone/>
            </a:pPr>
            <a:r>
              <a:rPr lang="en">
                <a:solidFill>
                  <a:srgbClr val="FFFFFF"/>
                </a:solidFill>
                <a:latin typeface="Oswald"/>
                <a:ea typeface="Oswald"/>
                <a:cs typeface="Oswald"/>
                <a:sym typeface="Oswald"/>
              </a:rPr>
              <a:t>public class RunCukeTest {</a:t>
            </a:r>
          </a:p>
          <a:p>
            <a:pPr lvl="0" rtl="0">
              <a:spcBef>
                <a:spcPts val="0"/>
              </a:spcBef>
              <a:buNone/>
            </a:pPr>
            <a:r>
              <a:t/>
            </a:r>
            <a:endParaRPr>
              <a:solidFill>
                <a:srgbClr val="FFFFFF"/>
              </a:solidFill>
              <a:latin typeface="Oswald"/>
              <a:ea typeface="Oswald"/>
              <a:cs typeface="Oswald"/>
              <a:sym typeface="Oswald"/>
            </a:endParaRPr>
          </a:p>
          <a:p>
            <a:pPr lvl="0">
              <a:spcBef>
                <a:spcPts val="0"/>
              </a:spcBef>
              <a:buNone/>
            </a:pPr>
            <a:r>
              <a:rPr lang="en">
                <a:solidFill>
                  <a:srgbClr val="FFFFFF"/>
                </a:solidFill>
                <a:latin typeface="Oswald"/>
                <a:ea typeface="Oswald"/>
                <a:cs typeface="Oswald"/>
                <a:sym typeface="Oswald"/>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 Files</a:t>
            </a:r>
          </a:p>
        </p:txBody>
      </p:sp>
      <p:sp>
        <p:nvSpPr>
          <p:cNvPr id="123" name="Shape 123"/>
          <p:cNvSpPr txBox="1"/>
          <p:nvPr/>
        </p:nvSpPr>
        <p:spPr>
          <a:xfrm>
            <a:off x="367400" y="1123800"/>
            <a:ext cx="8352900" cy="3587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In feature files we write requirements in plain English like language, Gherkin</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Gherkin is domain specific language that has very well defined syntax</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Gherkin keywords Given, When, Then, But, And</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Each feature files has one or more Scenarios which specify Pre-condition, User actions and Expected output</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One feature file normally focuses on one functionality of the application</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One Scenario refers to sub-feature of that functionality</a:t>
            </a:r>
          </a:p>
          <a:p>
            <a:pPr lvl="0">
              <a:spcBef>
                <a:spcPts val="0"/>
              </a:spcBef>
              <a:buNone/>
            </a:pPr>
            <a:r>
              <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Naming Scenarios and Feature Files</a:t>
            </a:r>
          </a:p>
        </p:txBody>
      </p:sp>
      <p:sp>
        <p:nvSpPr>
          <p:cNvPr id="129" name="Shape 129"/>
          <p:cNvSpPr txBox="1"/>
          <p:nvPr/>
        </p:nvSpPr>
        <p:spPr>
          <a:xfrm>
            <a:off x="399800" y="1231850"/>
            <a:ext cx="8432400" cy="3533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Even though they can’t make your tests pass or fail, scenario names are surprisingly important to get right.</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When your tests break, it’s the failing scenario’s name that will give you the headline news on what’s broken.</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Once you have a few scenarios in a feature file, you don’t want to have to read the detail of the steps unless you really need to do so. </a:t>
            </a:r>
          </a:p>
          <a:p>
            <a:pPr indent="-342900" lvl="0" marL="457200" marR="0" rtl="0" algn="l">
              <a:lnSpc>
                <a:spcPct val="115000"/>
              </a:lnSpc>
              <a:spcBef>
                <a:spcPts val="0"/>
              </a:spcBef>
              <a:spcAft>
                <a:spcPts val="1600"/>
              </a:spcAft>
              <a:buClr>
                <a:srgbClr val="FFFFFF"/>
              </a:buClr>
              <a:buSzPct val="100000"/>
              <a:buFont typeface="Oswald"/>
              <a:buAutoNum type="arabicPeriod"/>
            </a:pPr>
            <a:r>
              <a:rPr lang="en" sz="1800">
                <a:solidFill>
                  <a:srgbClr val="FFFFFF"/>
                </a:solidFill>
                <a:latin typeface="Oswald"/>
                <a:ea typeface="Oswald"/>
                <a:cs typeface="Oswald"/>
                <a:sym typeface="Oswald"/>
              </a:rPr>
              <a:t>As your system evolves, your stakeholders will quite often ask you to change the expected behavior in an existing scenario. A well-composed scenario name will still make sense even if you add an extra Then step or two.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Adding Background to feature files</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FFFFFF"/>
                </a:solidFill>
                <a:latin typeface="Oswald"/>
                <a:ea typeface="Oswald"/>
                <a:cs typeface="Oswald"/>
                <a:sym typeface="Oswald"/>
              </a:rPr>
              <a:t>With Background feature in feature files we can overcome issues:</a:t>
            </a:r>
          </a:p>
          <a:p>
            <a:pPr indent="-342900" lvl="0" marL="457200" marR="0" rtl="0" algn="l">
              <a:lnSpc>
                <a:spcPct val="115000"/>
              </a:lnSpc>
              <a:spcBef>
                <a:spcPts val="0"/>
              </a:spcBef>
              <a:spcAft>
                <a:spcPts val="1600"/>
              </a:spcAft>
              <a:buClr>
                <a:srgbClr val="FFFFFF"/>
              </a:buClr>
              <a:buSzPct val="100000"/>
              <a:buFont typeface="Oswald"/>
              <a:buAutoNum type="arabicPeriod"/>
            </a:pPr>
            <a:r>
              <a:rPr lang="en">
                <a:solidFill>
                  <a:srgbClr val="FFFFFF"/>
                </a:solidFill>
                <a:latin typeface="Oswald"/>
                <a:ea typeface="Oswald"/>
                <a:cs typeface="Oswald"/>
                <a:sym typeface="Oswald"/>
              </a:rPr>
              <a:t>Repetition: Many statements are repeated in all statements</a:t>
            </a:r>
          </a:p>
          <a:p>
            <a:pPr indent="-342900" lvl="0" marL="457200" marR="0" rtl="0" algn="l">
              <a:lnSpc>
                <a:spcPct val="115000"/>
              </a:lnSpc>
              <a:spcBef>
                <a:spcPts val="0"/>
              </a:spcBef>
              <a:spcAft>
                <a:spcPts val="1600"/>
              </a:spcAft>
              <a:buClr>
                <a:srgbClr val="FFFFFF"/>
              </a:buClr>
              <a:buSzPct val="100000"/>
              <a:buFont typeface="Oswald"/>
              <a:buAutoNum type="arabicPeriod"/>
            </a:pPr>
            <a:r>
              <a:rPr lang="en">
                <a:solidFill>
                  <a:srgbClr val="FFFFFF"/>
                </a:solidFill>
                <a:latin typeface="Oswald"/>
                <a:ea typeface="Oswald"/>
                <a:cs typeface="Oswald"/>
                <a:sym typeface="Oswald"/>
              </a:rPr>
              <a:t>Readability: It increases the readability and separate prerequisites from scenarios</a:t>
            </a:r>
          </a:p>
          <a:p>
            <a:pPr indent="-342900" lvl="0" marL="457200" marR="0" rtl="0" algn="l">
              <a:lnSpc>
                <a:spcPct val="115000"/>
              </a:lnSpc>
              <a:spcBef>
                <a:spcPts val="0"/>
              </a:spcBef>
              <a:spcAft>
                <a:spcPts val="1600"/>
              </a:spcAft>
              <a:buClr>
                <a:srgbClr val="FFFFFF"/>
              </a:buClr>
              <a:buSzPct val="100000"/>
              <a:buFont typeface="Oswald"/>
              <a:buAutoNum type="arabicPeriod"/>
            </a:pPr>
            <a:r>
              <a:rPr lang="en">
                <a:solidFill>
                  <a:srgbClr val="FFFFFF"/>
                </a:solidFill>
                <a:latin typeface="Oswald"/>
                <a:ea typeface="Oswald"/>
                <a:cs typeface="Oswald"/>
                <a:sym typeface="Oswald"/>
              </a:rPr>
              <a:t>Duplication: Copying these steps in all the scenarios is redundant</a:t>
            </a:r>
          </a:p>
          <a:p>
            <a:pPr indent="-342900" lvl="0" marL="457200" marR="0" rtl="0" algn="l">
              <a:lnSpc>
                <a:spcPct val="115000"/>
              </a:lnSpc>
              <a:spcBef>
                <a:spcPts val="0"/>
              </a:spcBef>
              <a:spcAft>
                <a:spcPts val="1600"/>
              </a:spcAft>
              <a:buClr>
                <a:srgbClr val="FFFFFF"/>
              </a:buClr>
              <a:buSzPct val="100000"/>
              <a:buFont typeface="Oswald"/>
              <a:buAutoNum type="arabicPeriod"/>
            </a:pPr>
            <a:r>
              <a:rPr lang="en">
                <a:solidFill>
                  <a:srgbClr val="FFFFFF"/>
                </a:solidFill>
                <a:latin typeface="Oswald"/>
                <a:ea typeface="Oswald"/>
                <a:cs typeface="Oswald"/>
                <a:sym typeface="Oswald"/>
              </a:rPr>
              <a:t>Maintainability: We just to change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More about Background</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There can be only one background in one feature file and it allows to set a precondition for all scenarios in a feature file</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Background is a like a scenario, containing a number of steps</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Background is run before scenario and after BeforeScenario in Hooks</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Title and multi line description/intent of Background is optional</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It’s the responsibility of programmer not to repeat Background steps in Scenario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 files other than English Language</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Cucumber allows us to write Feature Files in around 40 languages, thereby empowering the teams to write Feature Files in language other than English</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The header # language: da in the first line of feature file.</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By default language is English</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In a single project, we can have Feature Files in multiple languages, however one Feature File can only be written in one language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Scenario Outline in Feature Files</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Scenario Outline allows us to send test data to Scenarios through the use template with placeholders</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A Scenario Outline is run once for each ron in the Examples section beneath it</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Place holders in Scenario Outline are kept within &lt; &gt; brackets</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If no column with &lt;name&gt;, then Cucumber doesn’t throws any error, it passes &lt;name&gt; as a String to Step Definition</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The value substituted for the placeholder changes with each subsequent run of the Scenario Outline. The values from the second row are taken in second execution and so on, until the end of example table is reached</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Scenario Outline is useless without an Examples table, which lists the rows of values to be submitted for each placeholder.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Regular Expressions to optimize step definitions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solidFill>
                  <a:srgbClr val="FFFFFF"/>
                </a:solidFill>
                <a:latin typeface="Oswald"/>
                <a:ea typeface="Oswald"/>
                <a:cs typeface="Oswald"/>
                <a:sym typeface="Oswald"/>
              </a:rPr>
              <a:t>Multiple regular expressions are available in Cucumber:</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.Dot </a:t>
            </a:r>
            <a:r>
              <a:rPr lang="en">
                <a:solidFill>
                  <a:srgbClr val="FFFFFF"/>
                </a:solidFill>
                <a:latin typeface="Oswald"/>
                <a:ea typeface="Oswald"/>
                <a:cs typeface="Oswald"/>
                <a:sym typeface="Oswald"/>
              </a:rPr>
              <a:t>means match any single character</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 Star,</a:t>
            </a:r>
            <a:r>
              <a:rPr lang="en">
                <a:solidFill>
                  <a:srgbClr val="FFFFFF"/>
                </a:solidFill>
                <a:latin typeface="Oswald"/>
                <a:ea typeface="Oswald"/>
                <a:cs typeface="Oswald"/>
                <a:sym typeface="Oswald"/>
              </a:rPr>
              <a:t> e repetition modifier, takes a character and tells us how many times it can repeat</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 Plus</a:t>
            </a:r>
            <a:r>
              <a:rPr lang="en">
                <a:solidFill>
                  <a:srgbClr val="FFFFFF"/>
                </a:solidFill>
                <a:latin typeface="Oswald"/>
                <a:ea typeface="Oswald"/>
                <a:cs typeface="Oswald"/>
                <a:sym typeface="Oswald"/>
              </a:rPr>
              <a:t>, a repetition modifier, takes a character and tells us that character can be repeated once</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\d</a:t>
            </a:r>
            <a:r>
              <a:rPr lang="en">
                <a:solidFill>
                  <a:srgbClr val="FFFFFF"/>
                </a:solidFill>
                <a:latin typeface="Oswald"/>
                <a:ea typeface="Oswald"/>
                <a:cs typeface="Oswald"/>
                <a:sym typeface="Oswald"/>
              </a:rPr>
              <a:t> stands for digits [0-9]</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\w </a:t>
            </a:r>
            <a:r>
              <a:rPr lang="en">
                <a:solidFill>
                  <a:srgbClr val="FFFFFF"/>
                </a:solidFill>
                <a:latin typeface="Oswald"/>
                <a:ea typeface="Oswald"/>
                <a:cs typeface="Oswald"/>
                <a:sym typeface="Oswald"/>
              </a:rPr>
              <a:t>stands for word character, specifically [A-Za-z0-9_]</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\s</a:t>
            </a:r>
            <a:r>
              <a:rPr lang="en">
                <a:solidFill>
                  <a:srgbClr val="FFFFFF"/>
                </a:solidFill>
                <a:latin typeface="Oswald"/>
                <a:ea typeface="Oswald"/>
                <a:cs typeface="Oswald"/>
                <a:sym typeface="Oswald"/>
              </a:rPr>
              <a:t> stands for a whitespace, including a tab space or line break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Duplicate and Ambiguous Step Definitions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Oswald"/>
                <a:ea typeface="Oswald"/>
                <a:cs typeface="Oswald"/>
                <a:sym typeface="Oswald"/>
              </a:rPr>
              <a:t>Two types of exception thrown by Cucumber when keywords are repeated</a:t>
            </a:r>
          </a:p>
          <a:p>
            <a:pPr indent="-228600" lvl="0" marL="457200" rtl="0">
              <a:spcBef>
                <a:spcPts val="0"/>
              </a:spcBef>
              <a:buAutoNum type="arabicPeriod"/>
            </a:pPr>
            <a:r>
              <a:rPr lang="en">
                <a:solidFill>
                  <a:srgbClr val="FFFFFF"/>
                </a:solidFill>
                <a:latin typeface="Oswald"/>
                <a:ea typeface="Oswald"/>
                <a:cs typeface="Oswald"/>
                <a:sym typeface="Oswald"/>
              </a:rPr>
              <a:t>Duplicate Step: When Cucumber encounters multiple Step Definitions that are exactly the same, it throws Duplicate Step Definition Exception</a:t>
            </a:r>
          </a:p>
          <a:p>
            <a:pPr indent="-228600" lvl="0" marL="457200" rtl="0">
              <a:spcBef>
                <a:spcPts val="0"/>
              </a:spcBef>
              <a:buAutoNum type="arabicPeriod"/>
            </a:pPr>
            <a:r>
              <a:rPr lang="en">
                <a:solidFill>
                  <a:srgbClr val="FFFFFF"/>
                </a:solidFill>
                <a:latin typeface="Oswald"/>
                <a:ea typeface="Oswald"/>
                <a:cs typeface="Oswald"/>
                <a:sym typeface="Oswald"/>
              </a:rPr>
              <a:t>Ambiguous Step: When Cucumber encounters multiple Step Definition that are a partial match, it throws Ambiguous Step Definition Exception</a:t>
            </a:r>
          </a:p>
          <a:p>
            <a:pPr indent="-228600" lvl="0" marL="457200" rtl="0">
              <a:spcBef>
                <a:spcPts val="0"/>
              </a:spcBef>
              <a:buAutoNum type="arabicPeriod"/>
            </a:pPr>
            <a:r>
              <a:rPr lang="en">
                <a:solidFill>
                  <a:srgbClr val="FFFFFF"/>
                </a:solidFill>
                <a:latin typeface="Oswald"/>
                <a:ea typeface="Oswald"/>
                <a:cs typeface="Oswald"/>
                <a:sym typeface="Oswald"/>
              </a:rPr>
              <a:t>If Cucumber encounters Duplicate/Ambiguous Steps, all the other Steps in such Scenario are skipped and those Scenarios are marked fail</a:t>
            </a:r>
          </a:p>
          <a:p>
            <a:pPr indent="-228600" lvl="0" marL="457200" rtl="0">
              <a:spcBef>
                <a:spcPts val="0"/>
              </a:spcBef>
              <a:buAutoNum type="arabicPeriod"/>
            </a:pPr>
            <a:r>
              <a:rPr lang="en">
                <a:solidFill>
                  <a:srgbClr val="FFFFFF"/>
                </a:solidFill>
                <a:latin typeface="Oswald"/>
                <a:ea typeface="Oswald"/>
                <a:cs typeface="Oswald"/>
                <a:sym typeface="Oswald"/>
              </a:rPr>
              <a:t>Cucumber even specifies the two instances that are causing the error</a:t>
            </a:r>
          </a:p>
          <a:p>
            <a:pPr indent="-228600" lvl="0" marL="457200" rtl="0">
              <a:spcBef>
                <a:spcPts val="0"/>
              </a:spcBef>
              <a:buAutoNum type="arabicPeriod"/>
            </a:pPr>
            <a:r>
              <a:rPr lang="en">
                <a:solidFill>
                  <a:srgbClr val="FFFFFF"/>
                </a:solidFill>
                <a:latin typeface="Oswald"/>
                <a:ea typeface="Oswald"/>
                <a:cs typeface="Oswald"/>
                <a:sym typeface="Oswald"/>
              </a:rPr>
              <a:t>In one execution, only first two occurrences of erroneous Steps are identified; more duplicate occurrences will be identified in next execution</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Optional Capture/NonCapture Group</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Optional Capture/Noncapture Group eliminates duplication of step definition and can definitely improve the readability of feature files</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Optional Capture Group :</a:t>
            </a:r>
            <a:r>
              <a:rPr lang="en">
                <a:solidFill>
                  <a:srgbClr val="FFFFFF"/>
                </a:solidFill>
                <a:latin typeface="Oswald"/>
                <a:ea typeface="Oswald"/>
                <a:cs typeface="Oswald"/>
                <a:sym typeface="Oswald"/>
              </a:rPr>
              <a:t> The use of pipe between parenthesis creates the optional capture group (Text1 | Text2)</a:t>
            </a:r>
          </a:p>
          <a:p>
            <a:pPr indent="-228600" lvl="0" marL="457200" marR="0" rtl="0" algn="l">
              <a:lnSpc>
                <a:spcPct val="115000"/>
              </a:lnSpc>
              <a:spcBef>
                <a:spcPts val="0"/>
              </a:spcBef>
              <a:spcAft>
                <a:spcPts val="1600"/>
              </a:spcAft>
              <a:buClr>
                <a:srgbClr val="FFFFFF"/>
              </a:buClr>
              <a:buFont typeface="Oswald"/>
              <a:buAutoNum type="arabicPeriod"/>
            </a:pPr>
            <a:r>
              <a:rPr b="1" lang="en">
                <a:solidFill>
                  <a:schemeClr val="dk1"/>
                </a:solidFill>
                <a:latin typeface="Oswald"/>
                <a:ea typeface="Oswald"/>
                <a:cs typeface="Oswald"/>
                <a:sym typeface="Oswald"/>
              </a:rPr>
              <a:t>Optional Non-Capture Group : </a:t>
            </a:r>
            <a:r>
              <a:rPr lang="en">
                <a:solidFill>
                  <a:srgbClr val="FFFFFF"/>
                </a:solidFill>
                <a:latin typeface="Oswald"/>
                <a:ea typeface="Oswald"/>
                <a:cs typeface="Oswald"/>
                <a:sym typeface="Oswald"/>
              </a:rPr>
              <a:t>The addition of ?: to the beginning of Optional groups creates optional non-Capture group, so no need to pass any argument in NonCapture group</a:t>
            </a:r>
          </a:p>
          <a:p>
            <a:pPr indent="0" lvl="0" marL="0" marR="0" rtl="0" algn="l">
              <a:lnSpc>
                <a:spcPct val="115000"/>
              </a:lnSpc>
              <a:spcBef>
                <a:spcPts val="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4294967295" type="title"/>
          </p:nvPr>
        </p:nvSpPr>
        <p:spPr>
          <a:xfrm>
            <a:off x="311700" y="-167725"/>
            <a:ext cx="8520600" cy="1246500"/>
          </a:xfrm>
          <a:prstGeom prst="rect">
            <a:avLst/>
          </a:prstGeom>
        </p:spPr>
        <p:txBody>
          <a:bodyPr anchorCtr="0" anchor="t" bIns="91425" lIns="91425" rIns="91425" tIns="91425">
            <a:noAutofit/>
          </a:bodyPr>
          <a:lstStyle/>
          <a:p>
            <a:pPr lvl="0" rtl="0">
              <a:lnSpc>
                <a:spcPct val="115000"/>
              </a:lnSpc>
              <a:spcBef>
                <a:spcPts val="2400"/>
              </a:spcBef>
              <a:spcAft>
                <a:spcPts val="600"/>
              </a:spcAft>
              <a:buNone/>
            </a:pPr>
            <a:r>
              <a:rPr lang="en" sz="3600">
                <a:solidFill>
                  <a:srgbClr val="FFFFFF"/>
                </a:solidFill>
              </a:rPr>
              <a:t>Behavior-driven development</a:t>
            </a:r>
          </a:p>
          <a:p>
            <a:pPr lvl="0">
              <a:spcBef>
                <a:spcPts val="0"/>
              </a:spcBef>
              <a:buNone/>
            </a:pPr>
            <a:r>
              <a:t/>
            </a:r>
            <a:endParaRPr b="1" sz="3600">
              <a:solidFill>
                <a:srgbClr val="FFFFFF"/>
              </a:solidFill>
            </a:endParaRPr>
          </a:p>
        </p:txBody>
      </p:sp>
      <p:sp>
        <p:nvSpPr>
          <p:cNvPr id="65" name="Shape 65"/>
          <p:cNvSpPr txBox="1"/>
          <p:nvPr>
            <p:ph idx="4294967295"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Oswald"/>
                <a:ea typeface="Oswald"/>
                <a:cs typeface="Oswald"/>
                <a:sym typeface="Oswald"/>
              </a:rPr>
              <a:t>BDD is second generation, outside-in, multiple stakeholder, agile methodologies and pull based</a:t>
            </a:r>
          </a:p>
          <a:p>
            <a:pPr lvl="0" rtl="0">
              <a:spcBef>
                <a:spcPts val="0"/>
              </a:spcBef>
              <a:buNone/>
            </a:pPr>
            <a:r>
              <a:rPr lang="en">
                <a:solidFill>
                  <a:srgbClr val="FFFFFF"/>
                </a:solidFill>
                <a:latin typeface="Oswald"/>
                <a:ea typeface="Oswald"/>
                <a:cs typeface="Oswald"/>
                <a:sym typeface="Oswald"/>
              </a:rPr>
              <a:t>BDD describes a cycle of interactions with well focused outputs, resulting in output that matters</a:t>
            </a:r>
          </a:p>
          <a:p>
            <a:pPr lvl="0" rtl="0">
              <a:spcBef>
                <a:spcPts val="0"/>
              </a:spcBef>
              <a:buNone/>
            </a:pPr>
            <a:r>
              <a:rPr lang="en">
                <a:solidFill>
                  <a:srgbClr val="FFFFFF"/>
                </a:solidFill>
                <a:latin typeface="Oswald"/>
                <a:ea typeface="Oswald"/>
                <a:cs typeface="Oswald"/>
                <a:sym typeface="Oswald"/>
              </a:rPr>
              <a:t>BDD emerged from test-driven development (TDD)</a:t>
            </a:r>
          </a:p>
          <a:p>
            <a:pPr lvl="0" rtl="0">
              <a:spcBef>
                <a:spcPts val="0"/>
              </a:spcBef>
              <a:buNone/>
            </a:pPr>
            <a:r>
              <a:rPr lang="en">
                <a:solidFill>
                  <a:srgbClr val="FFFFFF"/>
                </a:solidFill>
                <a:latin typeface="Oswald"/>
                <a:ea typeface="Oswald"/>
                <a:cs typeface="Oswald"/>
                <a:sym typeface="Oswald"/>
              </a:rPr>
              <a:t>BDD always focus on business outcome, end to end scenarios</a:t>
            </a:r>
          </a:p>
          <a:p>
            <a:pPr lvl="0" rtl="0">
              <a:spcBef>
                <a:spcPts val="0"/>
              </a:spcBef>
              <a:buNone/>
            </a:pPr>
            <a:r>
              <a:rPr lang="en">
                <a:solidFill>
                  <a:srgbClr val="FFFFFF"/>
                </a:solidFill>
                <a:latin typeface="Oswald"/>
                <a:ea typeface="Oswald"/>
                <a:cs typeface="Oswald"/>
                <a:sym typeface="Oswald"/>
              </a:rPr>
              <a:t>Uses natural/ubiquitous languages so everyone will be on same page </a:t>
            </a:r>
          </a:p>
          <a:p>
            <a:pPr lvl="0" rtl="0">
              <a:spcBef>
                <a:spcPts val="0"/>
              </a:spcBef>
              <a:buNone/>
            </a:pPr>
            <a:r>
              <a:t/>
            </a:r>
            <a:endParaRPr b="1">
              <a:solidFill>
                <a:srgbClr val="FFFFFF"/>
              </a:solidFill>
              <a:latin typeface="Arial"/>
              <a:ea typeface="Arial"/>
              <a:cs typeface="Arial"/>
              <a:sym typeface="Arial"/>
            </a:endParaRPr>
          </a:p>
          <a:p>
            <a:pPr lvl="0">
              <a:spcBef>
                <a:spcPts val="0"/>
              </a:spcBef>
              <a:buNone/>
            </a:pPr>
            <a:r>
              <a:t/>
            </a:r>
            <a:endParaRPr b="1">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Tagging</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solidFill>
                  <a:srgbClr val="FFFFFF"/>
                </a:solidFill>
                <a:latin typeface="Oswald"/>
                <a:ea typeface="Oswald"/>
                <a:cs typeface="Oswald"/>
                <a:sym typeface="Oswald"/>
              </a:rPr>
              <a:t>Tagging help us creating specific set of features and scenarios. This helps us creating our Smoke, Functional, Regression, EndToEnd test groups</a:t>
            </a:r>
          </a:p>
          <a:p>
            <a:pPr indent="0" lvl="0" marL="0" marR="0" rtl="0" algn="l">
              <a:lnSpc>
                <a:spcPct val="115000"/>
              </a:lnSpc>
              <a:spcBef>
                <a:spcPts val="0"/>
              </a:spcBef>
              <a:spcAft>
                <a:spcPts val="1600"/>
              </a:spcAft>
              <a:buNone/>
            </a:pPr>
            <a:r>
              <a:rPr lang="en">
                <a:solidFill>
                  <a:srgbClr val="FFFFFF"/>
                </a:solidFill>
                <a:latin typeface="Oswald"/>
                <a:ea typeface="Oswald"/>
                <a:cs typeface="Oswald"/>
                <a:sym typeface="Oswald"/>
              </a:rPr>
              <a:t>Tagging is done by applying @ character before a scenario of a feature file</a:t>
            </a:r>
          </a:p>
          <a:p>
            <a:pPr indent="0" lvl="0" marL="0" marR="0" rtl="0" algn="l">
              <a:lnSpc>
                <a:spcPct val="115000"/>
              </a:lnSpc>
              <a:spcBef>
                <a:spcPts val="0"/>
              </a:spcBef>
              <a:spcAft>
                <a:spcPts val="1600"/>
              </a:spcAft>
              <a:buNone/>
            </a:pPr>
            <a:r>
              <a:rPr lang="en">
                <a:solidFill>
                  <a:srgbClr val="FFFFFF"/>
                </a:solidFill>
                <a:latin typeface="Oswald"/>
                <a:ea typeface="Oswald"/>
                <a:cs typeface="Oswald"/>
                <a:sym typeface="Oswald"/>
              </a:rPr>
              <a:t>Cucumber also supports ANDing and ORing in tag execution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Hooks</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Hooks allows us to run a piece of code certain points in test case execution</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@Before</a:t>
            </a:r>
            <a:r>
              <a:rPr lang="en">
                <a:solidFill>
                  <a:srgbClr val="FFFFFF"/>
                </a:solidFill>
                <a:latin typeface="Oswald"/>
                <a:ea typeface="Oswald"/>
                <a:cs typeface="Oswald"/>
                <a:sym typeface="Oswald"/>
              </a:rPr>
              <a:t> hook is run before all the scenarios in a feature file, including the background. If there are multiple @Before hooks, then they will be written in the order they are written</a:t>
            </a:r>
          </a:p>
          <a:p>
            <a:pPr indent="-228600" lvl="0" marL="457200" marR="0" rtl="0" algn="l">
              <a:lnSpc>
                <a:spcPct val="115000"/>
              </a:lnSpc>
              <a:spcBef>
                <a:spcPts val="0"/>
              </a:spcBef>
              <a:spcAft>
                <a:spcPts val="1600"/>
              </a:spcAft>
              <a:buClr>
                <a:srgbClr val="FFFFFF"/>
              </a:buClr>
              <a:buFont typeface="Oswald"/>
              <a:buAutoNum type="arabicPeriod"/>
            </a:pPr>
            <a:r>
              <a:rPr b="1" lang="en">
                <a:solidFill>
                  <a:srgbClr val="FFFFFF"/>
                </a:solidFill>
                <a:latin typeface="Oswald"/>
                <a:ea typeface="Oswald"/>
                <a:cs typeface="Oswald"/>
                <a:sym typeface="Oswald"/>
              </a:rPr>
              <a:t>@After</a:t>
            </a:r>
            <a:r>
              <a:rPr lang="en">
                <a:solidFill>
                  <a:srgbClr val="FFFFFF"/>
                </a:solidFill>
                <a:latin typeface="Oswald"/>
                <a:ea typeface="Oswald"/>
                <a:cs typeface="Oswald"/>
                <a:sym typeface="Oswald"/>
              </a:rPr>
              <a:t> hook is run after all the scenarios in a feature file, including the background. If there are multiple @After hooks, then they will be written in the order they are written</a:t>
            </a:r>
          </a:p>
          <a:p>
            <a:pPr indent="-228600" lvl="0" marL="457200" marR="0" rtl="0" algn="l">
              <a:lnSpc>
                <a:spcPct val="115000"/>
              </a:lnSpc>
              <a:spcBef>
                <a:spcPts val="0"/>
              </a:spcBef>
              <a:spcAft>
                <a:spcPts val="1600"/>
              </a:spcAft>
              <a:buClr>
                <a:srgbClr val="FFFFFF"/>
              </a:buClr>
              <a:buFont typeface="Oswald"/>
              <a:buAutoNum type="arabicPeriod"/>
            </a:pPr>
            <a:r>
              <a:rPr lang="en">
                <a:solidFill>
                  <a:srgbClr val="FFFFFF"/>
                </a:solidFill>
                <a:latin typeface="Oswald"/>
                <a:ea typeface="Oswald"/>
                <a:cs typeface="Oswald"/>
                <a:sym typeface="Oswald"/>
              </a:rPr>
              <a:t>Following is the order of execution:</a:t>
            </a:r>
          </a:p>
          <a:p>
            <a:pPr indent="-228600" lvl="1" marL="914400" marR="0" rtl="0" algn="l">
              <a:lnSpc>
                <a:spcPct val="115000"/>
              </a:lnSpc>
              <a:spcBef>
                <a:spcPts val="0"/>
              </a:spcBef>
              <a:spcAft>
                <a:spcPts val="1600"/>
              </a:spcAft>
              <a:buClr>
                <a:srgbClr val="FFFFFF"/>
              </a:buClr>
              <a:buFont typeface="Oswald"/>
              <a:buAutoNum type="alphaLcPeriod"/>
            </a:pPr>
            <a:r>
              <a:rPr lang="en">
                <a:solidFill>
                  <a:srgbClr val="FFFFFF"/>
                </a:solidFill>
                <a:latin typeface="Oswald"/>
                <a:ea typeface="Oswald"/>
                <a:cs typeface="Oswald"/>
                <a:sym typeface="Oswald"/>
              </a:rPr>
              <a:t>Before Hook  </a:t>
            </a:r>
          </a:p>
          <a:p>
            <a:pPr indent="-228600" lvl="1" marL="914400" marR="0" rtl="0" algn="l">
              <a:lnSpc>
                <a:spcPct val="115000"/>
              </a:lnSpc>
              <a:spcBef>
                <a:spcPts val="0"/>
              </a:spcBef>
              <a:spcAft>
                <a:spcPts val="1600"/>
              </a:spcAft>
              <a:buClr>
                <a:srgbClr val="FFFFFF"/>
              </a:buClr>
              <a:buFont typeface="Oswald"/>
              <a:buAutoNum type="alphaLcPeriod"/>
            </a:pPr>
            <a:r>
              <a:rPr lang="en">
                <a:solidFill>
                  <a:srgbClr val="FFFFFF"/>
                </a:solidFill>
                <a:latin typeface="Oswald"/>
                <a:ea typeface="Oswald"/>
                <a:cs typeface="Oswald"/>
                <a:sym typeface="Oswald"/>
              </a:rPr>
              <a:t>Background</a:t>
            </a:r>
          </a:p>
          <a:p>
            <a:pPr indent="-228600" lvl="1" marL="914400" marR="0" rtl="0" algn="l">
              <a:lnSpc>
                <a:spcPct val="115000"/>
              </a:lnSpc>
              <a:spcBef>
                <a:spcPts val="0"/>
              </a:spcBef>
              <a:spcAft>
                <a:spcPts val="1600"/>
              </a:spcAft>
              <a:buClr>
                <a:srgbClr val="FFFFFF"/>
              </a:buClr>
              <a:buFont typeface="Oswald"/>
              <a:buAutoNum type="alphaLcPeriod"/>
            </a:pPr>
            <a:r>
              <a:rPr lang="en">
                <a:solidFill>
                  <a:srgbClr val="FFFFFF"/>
                </a:solidFill>
                <a:latin typeface="Oswald"/>
                <a:ea typeface="Oswald"/>
                <a:cs typeface="Oswald"/>
                <a:sym typeface="Oswald"/>
              </a:rPr>
              <a:t>Scenario</a:t>
            </a:r>
          </a:p>
          <a:p>
            <a:pPr indent="-228600" lvl="1" marL="914400" marR="0" rtl="0" algn="l">
              <a:lnSpc>
                <a:spcPct val="115000"/>
              </a:lnSpc>
              <a:spcBef>
                <a:spcPts val="0"/>
              </a:spcBef>
              <a:spcAft>
                <a:spcPts val="1600"/>
              </a:spcAft>
              <a:buClr>
                <a:srgbClr val="FFFFFF"/>
              </a:buClr>
              <a:buFont typeface="Oswald"/>
              <a:buAutoNum type="alphaLcPeriod"/>
            </a:pPr>
            <a:r>
              <a:rPr lang="en">
                <a:solidFill>
                  <a:srgbClr val="FFFFFF"/>
                </a:solidFill>
                <a:latin typeface="Oswald"/>
                <a:ea typeface="Oswald"/>
                <a:cs typeface="Oswald"/>
                <a:sym typeface="Oswald"/>
              </a:rPr>
              <a:t>After Hook</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Cucumber Reporting</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FFFFFF"/>
                </a:solidFill>
                <a:latin typeface="Oswald"/>
                <a:ea typeface="Oswald"/>
                <a:cs typeface="Oswald"/>
                <a:sym typeface="Oswald"/>
              </a:rPr>
              <a:t>Cucumber provides multiple reports formats including HTML, JSON, TEXT, XML etc</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Simple HTML Reports: pretty", "html:target/htmlreport</a:t>
            </a:r>
            <a:r>
              <a:rPr lang="en">
                <a:solidFill>
                  <a:srgbClr val="FFFFFF"/>
                </a:solidFill>
                <a:latin typeface="Oswald"/>
                <a:ea typeface="Oswald"/>
                <a:cs typeface="Oswald"/>
                <a:sym typeface="Oswald"/>
              </a:rPr>
              <a:t>"</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JSON Reports: "json:target/cucumber.json"</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PRETTY Text file reports: "pretty:target/cucumber-pretty.txt"</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If needed to extend further reports: "usage:target/cucumber-usage.json"</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JUnit Runner Console and xml: junit:target/cucumber-results.xml"</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How to execute scripts in Cucumber</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FFFFFF"/>
                </a:solidFill>
                <a:latin typeface="Oswald"/>
                <a:ea typeface="Oswald"/>
                <a:cs typeface="Oswald"/>
                <a:sym typeface="Oswald"/>
              </a:rPr>
              <a:t>There are multiple ways you can run tests in cucumber:</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Individual Feature file using IDE</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Individual feature file using command prompt</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Running feature group using JUnit</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Running feature group using Maven in IDE</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Running feature group using command prompt</a:t>
            </a:r>
          </a:p>
          <a:p>
            <a:pPr indent="-228600" lvl="0" marL="457200" marR="0" rtl="0" algn="l">
              <a:lnSpc>
                <a:spcPct val="115000"/>
              </a:lnSpc>
              <a:spcBef>
                <a:spcPts val="0"/>
              </a:spcBef>
              <a:spcAft>
                <a:spcPts val="1600"/>
              </a:spcAft>
              <a:buAutoNum type="arabicPeriod"/>
            </a:pPr>
            <a:r>
              <a:rPr lang="en">
                <a:solidFill>
                  <a:srgbClr val="FFFFFF"/>
                </a:solidFill>
                <a:latin typeface="Oswald"/>
                <a:ea typeface="Oswald"/>
                <a:cs typeface="Oswald"/>
                <a:sym typeface="Oswald"/>
              </a:rPr>
              <a:t>Running feature group using BAT file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580975" y="1462200"/>
            <a:ext cx="7852200" cy="861000"/>
          </a:xfrm>
          <a:prstGeom prst="rect">
            <a:avLst/>
          </a:prstGeom>
        </p:spPr>
        <p:txBody>
          <a:bodyPr anchorCtr="0" anchor="ctr" bIns="91425" lIns="91425" rIns="91425" tIns="91425">
            <a:noAutofit/>
          </a:bodyPr>
          <a:lstStyle/>
          <a:p>
            <a:pPr lvl="0">
              <a:spcBef>
                <a:spcPts val="0"/>
              </a:spcBef>
              <a:buNone/>
            </a:pPr>
            <a:r>
              <a:rPr lang="en" sz="4800">
                <a:solidFill>
                  <a:srgbClr val="FFFFFF"/>
                </a:solidFill>
              </a:rPr>
              <a:t>Thank You &amp; Keep Smiling</a:t>
            </a:r>
          </a:p>
        </p:txBody>
      </p:sp>
      <p:sp>
        <p:nvSpPr>
          <p:cNvPr id="201" name="Shape 201"/>
          <p:cNvSpPr txBox="1"/>
          <p:nvPr/>
        </p:nvSpPr>
        <p:spPr>
          <a:xfrm>
            <a:off x="2906700" y="2366475"/>
            <a:ext cx="2798700" cy="788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Amit Kumar</a:t>
            </a:r>
          </a:p>
          <a:p>
            <a:pPr lvl="0" algn="ctr">
              <a:spcBef>
                <a:spcPts val="0"/>
              </a:spcBef>
              <a:buNone/>
            </a:pPr>
            <a:r>
              <a:rPr lang="en" u="sng">
                <a:solidFill>
                  <a:schemeClr val="hlink"/>
                </a:solidFill>
                <a:hlinkClick r:id="rId3"/>
              </a:rPr>
              <a:t>amitkumar@xebia.com</a:t>
            </a:r>
          </a:p>
          <a:p>
            <a:pPr lvl="0" algn="ctr">
              <a:spcBef>
                <a:spcPts val="0"/>
              </a:spcBef>
              <a:buNone/>
            </a:pPr>
            <a:r>
              <a:rPr lang="en">
                <a:solidFill>
                  <a:srgbClr val="FFFFFF"/>
                </a:solidFill>
              </a:rPr>
              <a:t>Skype: amit.kumar.fb</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Cucumber JVM</a:t>
            </a:r>
          </a:p>
          <a:p>
            <a:pPr lvl="0" rtl="0">
              <a:spcBef>
                <a:spcPts val="0"/>
              </a:spcBef>
              <a:buNone/>
            </a:pPr>
            <a:r>
              <a:t/>
            </a:r>
            <a:endParaRPr/>
          </a:p>
          <a:p>
            <a:pPr lvl="0" rtl="0">
              <a:spcBef>
                <a:spcPts val="0"/>
              </a:spcBef>
              <a:buNone/>
            </a:pPr>
            <a:r>
              <a:t/>
            </a:r>
            <a:endParaRPr sz="1800"/>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a:solidFill>
                <a:schemeClr val="dk1"/>
              </a:solidFill>
              <a:latin typeface="Oswald"/>
              <a:ea typeface="Oswald"/>
              <a:cs typeface="Oswald"/>
              <a:sym typeface="Oswald"/>
            </a:endParaRPr>
          </a:p>
          <a:p>
            <a:pPr indent="-228600" lvl="0" marL="457200" rtl="0">
              <a:lnSpc>
                <a:spcPct val="100000"/>
              </a:lnSpc>
              <a:spcBef>
                <a:spcPts val="0"/>
              </a:spcBef>
              <a:spcAft>
                <a:spcPts val="0"/>
              </a:spcAft>
              <a:buClr>
                <a:schemeClr val="dk1"/>
              </a:buClr>
              <a:buFont typeface="Oswald"/>
              <a:buAutoNum type="arabicPeriod"/>
            </a:pPr>
            <a:r>
              <a:rPr lang="en">
                <a:solidFill>
                  <a:schemeClr val="dk1"/>
                </a:solidFill>
                <a:latin typeface="Oswald"/>
                <a:ea typeface="Oswald"/>
                <a:cs typeface="Oswald"/>
                <a:sym typeface="Oswald"/>
              </a:rPr>
              <a:t>Cucumber-JVM is a Cucumber implementation for the most popular JVM languages.</a:t>
            </a:r>
          </a:p>
          <a:p>
            <a:pPr lvl="0" rtl="0">
              <a:lnSpc>
                <a:spcPct val="100000"/>
              </a:lnSpc>
              <a:spcBef>
                <a:spcPts val="0"/>
              </a:spcBef>
              <a:spcAft>
                <a:spcPts val="0"/>
              </a:spcAft>
              <a:buNone/>
            </a:pPr>
            <a:r>
              <a:t/>
            </a:r>
            <a:endParaRPr>
              <a:solidFill>
                <a:schemeClr val="dk1"/>
              </a:solidFill>
              <a:latin typeface="Oswald"/>
              <a:ea typeface="Oswald"/>
              <a:cs typeface="Oswald"/>
              <a:sym typeface="Oswald"/>
            </a:endParaRPr>
          </a:p>
          <a:p>
            <a:pPr indent="-228600" lvl="0" marL="457200" rtl="0">
              <a:lnSpc>
                <a:spcPct val="100000"/>
              </a:lnSpc>
              <a:spcBef>
                <a:spcPts val="0"/>
              </a:spcBef>
              <a:spcAft>
                <a:spcPts val="0"/>
              </a:spcAft>
              <a:buClr>
                <a:schemeClr val="dk1"/>
              </a:buClr>
              <a:buFont typeface="Oswald"/>
              <a:buAutoNum type="arabicPeriod"/>
            </a:pPr>
            <a:r>
              <a:rPr lang="en">
                <a:solidFill>
                  <a:schemeClr val="dk1"/>
                </a:solidFill>
                <a:latin typeface="Oswald"/>
                <a:ea typeface="Oswald"/>
                <a:cs typeface="Oswald"/>
                <a:sym typeface="Oswald"/>
              </a:rPr>
              <a:t> Java, Groovy, Scala, Clojure, Jython, JRuby, Rhino JavaScript, Gosu</a:t>
            </a:r>
          </a:p>
          <a:p>
            <a:pPr lvl="0" rtl="0">
              <a:lnSpc>
                <a:spcPct val="100000"/>
              </a:lnSpc>
              <a:spcBef>
                <a:spcPts val="0"/>
              </a:spcBef>
              <a:spcAft>
                <a:spcPts val="0"/>
              </a:spcAft>
              <a:buNone/>
            </a:pPr>
            <a:r>
              <a:t/>
            </a:r>
            <a:endParaRPr>
              <a:solidFill>
                <a:schemeClr val="dk1"/>
              </a:solidFill>
              <a:latin typeface="Oswald"/>
              <a:ea typeface="Oswald"/>
              <a:cs typeface="Oswald"/>
              <a:sym typeface="Oswald"/>
            </a:endParaRPr>
          </a:p>
          <a:p>
            <a:pPr indent="-228600" lvl="0" marL="457200" rtl="0">
              <a:lnSpc>
                <a:spcPct val="100000"/>
              </a:lnSpc>
              <a:spcBef>
                <a:spcPts val="0"/>
              </a:spcBef>
              <a:spcAft>
                <a:spcPts val="0"/>
              </a:spcAft>
              <a:buClr>
                <a:schemeClr val="dk1"/>
              </a:buClr>
              <a:buFont typeface="Oswald"/>
              <a:buAutoNum type="arabicPeriod"/>
            </a:pPr>
            <a:r>
              <a:rPr lang="en">
                <a:solidFill>
                  <a:schemeClr val="dk1"/>
                </a:solidFill>
                <a:latin typeface="Oswald"/>
                <a:ea typeface="Oswald"/>
                <a:cs typeface="Oswald"/>
                <a:sym typeface="Oswald"/>
              </a:rPr>
              <a:t>Use Gerkin language plain english</a:t>
            </a:r>
          </a:p>
          <a:p>
            <a:pPr lvl="0" rtl="0">
              <a:lnSpc>
                <a:spcPct val="100000"/>
              </a:lnSpc>
              <a:spcBef>
                <a:spcPts val="0"/>
              </a:spcBef>
              <a:spcAft>
                <a:spcPts val="0"/>
              </a:spcAft>
              <a:buNone/>
            </a:pPr>
            <a:r>
              <a:t/>
            </a:r>
            <a:endParaRPr>
              <a:solidFill>
                <a:schemeClr val="dk1"/>
              </a:solidFill>
              <a:latin typeface="Oswald"/>
              <a:ea typeface="Oswald"/>
              <a:cs typeface="Oswald"/>
              <a:sym typeface="Oswald"/>
            </a:endParaRPr>
          </a:p>
          <a:p>
            <a:pPr indent="-228600" lvl="0" marL="457200" rtl="0">
              <a:lnSpc>
                <a:spcPct val="100000"/>
              </a:lnSpc>
              <a:spcBef>
                <a:spcPts val="0"/>
              </a:spcBef>
              <a:spcAft>
                <a:spcPts val="0"/>
              </a:spcAft>
              <a:buClr>
                <a:schemeClr val="dk1"/>
              </a:buClr>
              <a:buFont typeface="Oswald"/>
              <a:buAutoNum type="arabicPeriod"/>
            </a:pPr>
            <a:r>
              <a:rPr lang="en">
                <a:solidFill>
                  <a:schemeClr val="dk1"/>
                </a:solidFill>
                <a:latin typeface="Oswald"/>
                <a:ea typeface="Oswald"/>
                <a:cs typeface="Oswald"/>
                <a:sym typeface="Oswald"/>
              </a:rPr>
              <a:t>Support all major lang</a:t>
            </a:r>
          </a:p>
          <a:p>
            <a:pPr lvl="0" rtl="0">
              <a:lnSpc>
                <a:spcPct val="100000"/>
              </a:lnSpc>
              <a:spcBef>
                <a:spcPts val="0"/>
              </a:spcBef>
              <a:spcAft>
                <a:spcPts val="0"/>
              </a:spcAft>
              <a:buNone/>
            </a:pPr>
            <a:r>
              <a:t/>
            </a:r>
            <a:endParaRPr>
              <a:solidFill>
                <a:schemeClr val="dk1"/>
              </a:solidFill>
              <a:latin typeface="Oswald"/>
              <a:ea typeface="Oswald"/>
              <a:cs typeface="Oswald"/>
              <a:sym typeface="Oswald"/>
            </a:endParaRPr>
          </a:p>
          <a:p>
            <a:pPr indent="-228600" lvl="0" marL="457200">
              <a:lnSpc>
                <a:spcPct val="100000"/>
              </a:lnSpc>
              <a:spcBef>
                <a:spcPts val="0"/>
              </a:spcBef>
              <a:spcAft>
                <a:spcPts val="0"/>
              </a:spcAft>
              <a:buClr>
                <a:schemeClr val="dk1"/>
              </a:buClr>
              <a:buFont typeface="Oswald"/>
              <a:buAutoNum type="arabicPeriod"/>
            </a:pPr>
            <a:r>
              <a:rPr lang="en">
                <a:solidFill>
                  <a:schemeClr val="dk1"/>
                </a:solidFill>
                <a:latin typeface="Oswald"/>
                <a:ea typeface="Oswald"/>
                <a:cs typeface="Oswald"/>
                <a:sym typeface="Oswald"/>
              </a:rPr>
              <a:t>Easy to understand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Installation</a:t>
            </a:r>
          </a:p>
        </p:txBody>
      </p:sp>
      <p:sp>
        <p:nvSpPr>
          <p:cNvPr id="77" name="Shape 77"/>
          <p:cNvSpPr txBox="1"/>
          <p:nvPr/>
        </p:nvSpPr>
        <p:spPr>
          <a:xfrm>
            <a:off x="465525" y="1839400"/>
            <a:ext cx="6540000" cy="762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8" name="Shape 78"/>
          <p:cNvSpPr txBox="1"/>
          <p:nvPr/>
        </p:nvSpPr>
        <p:spPr>
          <a:xfrm>
            <a:off x="311700" y="1476050"/>
            <a:ext cx="6540000" cy="2645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Oswald"/>
                <a:ea typeface="Oswald"/>
                <a:cs typeface="Oswald"/>
                <a:sym typeface="Oswald"/>
              </a:rPr>
              <a:t>1. Eclipse plugin </a:t>
            </a:r>
          </a:p>
          <a:p>
            <a:pPr indent="457200" lvl="0" rtl="0">
              <a:spcBef>
                <a:spcPts val="0"/>
              </a:spcBef>
              <a:buNone/>
            </a:pPr>
            <a:r>
              <a:rPr lang="en" sz="1800" u="sng">
                <a:solidFill>
                  <a:srgbClr val="FFFFFF"/>
                </a:solidFill>
                <a:latin typeface="Oswald"/>
                <a:ea typeface="Oswald"/>
                <a:cs typeface="Oswald"/>
                <a:sym typeface="Oswald"/>
                <a:hlinkClick r:id="rId3"/>
              </a:rPr>
              <a:t>http://cucumber.github.com/cucumber-eclipse/update-site</a:t>
            </a:r>
          </a:p>
          <a:p>
            <a:pPr lvl="0" rtl="0">
              <a:spcBef>
                <a:spcPts val="0"/>
              </a:spcBef>
              <a:buNone/>
            </a:pPr>
            <a:r>
              <a:t/>
            </a:r>
            <a:endParaRPr sz="1800">
              <a:solidFill>
                <a:srgbClr val="FFFFFF"/>
              </a:solidFill>
              <a:latin typeface="Oswald"/>
              <a:ea typeface="Oswald"/>
              <a:cs typeface="Oswald"/>
              <a:sym typeface="Oswald"/>
            </a:endParaRPr>
          </a:p>
          <a:p>
            <a:pPr lvl="0" rtl="0">
              <a:spcBef>
                <a:spcPts val="0"/>
              </a:spcBef>
              <a:buNone/>
            </a:pPr>
            <a:r>
              <a:rPr lang="en" sz="1800">
                <a:solidFill>
                  <a:srgbClr val="FFFFFF"/>
                </a:solidFill>
                <a:latin typeface="Oswald"/>
                <a:ea typeface="Oswald"/>
                <a:cs typeface="Oswald"/>
                <a:sym typeface="Oswald"/>
              </a:rPr>
              <a:t>2. Maven dependencies</a:t>
            </a:r>
          </a:p>
          <a:p>
            <a:pPr indent="0" lvl="0" marL="0" rtl="0">
              <a:spcBef>
                <a:spcPts val="0"/>
              </a:spcBef>
              <a:buNone/>
            </a:pPr>
            <a:r>
              <a:rPr lang="en" sz="1800">
                <a:solidFill>
                  <a:srgbClr val="FFFFFF"/>
                </a:solidFill>
                <a:latin typeface="Oswald"/>
                <a:ea typeface="Oswald"/>
                <a:cs typeface="Oswald"/>
                <a:sym typeface="Oswald"/>
              </a:rPr>
              <a:t>  	Cucumber-java</a:t>
            </a:r>
          </a:p>
          <a:p>
            <a:pPr indent="457200" lvl="0" rtl="0">
              <a:spcBef>
                <a:spcPts val="0"/>
              </a:spcBef>
              <a:buNone/>
            </a:pPr>
            <a:r>
              <a:rPr lang="en" sz="1800">
                <a:solidFill>
                  <a:srgbClr val="FFFFFF"/>
                </a:solidFill>
                <a:latin typeface="Oswald"/>
                <a:ea typeface="Oswald"/>
                <a:cs typeface="Oswald"/>
                <a:sym typeface="Oswald"/>
              </a:rPr>
              <a:t>Cucumber-junit</a:t>
            </a:r>
          </a:p>
          <a:p>
            <a:pPr lvl="0" rtl="0">
              <a:spcBef>
                <a:spcPts val="0"/>
              </a:spcBef>
              <a:buNone/>
            </a:pPr>
            <a:r>
              <a:t/>
            </a:r>
            <a:endParaRPr sz="1800">
              <a:solidFill>
                <a:srgbClr val="FFFFFF"/>
              </a:solidFill>
              <a:latin typeface="Oswald"/>
              <a:ea typeface="Oswald"/>
              <a:cs typeface="Oswald"/>
              <a:sym typeface="Oswald"/>
            </a:endParaRPr>
          </a:p>
          <a:p>
            <a:pPr lvl="0">
              <a:spcBef>
                <a:spcPts val="0"/>
              </a:spcBef>
              <a:buNone/>
            </a:pPr>
            <a:r>
              <a:t/>
            </a:r>
            <a:endParaRPr sz="1800">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Feature File</a:t>
            </a:r>
          </a:p>
          <a:p>
            <a:pPr lvl="0">
              <a:spcBef>
                <a:spcPts val="0"/>
              </a:spcBef>
              <a:buNone/>
            </a:pPr>
            <a:r>
              <a:t/>
            </a:r>
            <a:endParaRPr sz="3600"/>
          </a:p>
        </p:txBody>
      </p:sp>
      <p:sp>
        <p:nvSpPr>
          <p:cNvPr id="84" name="Shape 84"/>
          <p:cNvSpPr txBox="1"/>
          <p:nvPr/>
        </p:nvSpPr>
        <p:spPr>
          <a:xfrm>
            <a:off x="311700" y="1532825"/>
            <a:ext cx="3684900" cy="29181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latin typeface="Oswald"/>
                <a:ea typeface="Oswald"/>
                <a:cs typeface="Oswald"/>
                <a:sym typeface="Oswald"/>
              </a:rPr>
              <a:t>Given	[initial context]</a:t>
            </a:r>
          </a:p>
          <a:p>
            <a:pPr lvl="0" rtl="0">
              <a:spcBef>
                <a:spcPts val="0"/>
              </a:spcBef>
              <a:buNone/>
            </a:pPr>
            <a:r>
              <a:t/>
            </a:r>
            <a:endParaRPr sz="1800">
              <a:solidFill>
                <a:schemeClr val="dk1"/>
              </a:solidFill>
              <a:latin typeface="Oswald"/>
              <a:ea typeface="Oswald"/>
              <a:cs typeface="Oswald"/>
              <a:sym typeface="Oswald"/>
            </a:endParaRPr>
          </a:p>
          <a:p>
            <a:pPr lvl="0" rtl="0">
              <a:spcBef>
                <a:spcPts val="0"/>
              </a:spcBef>
              <a:buNone/>
            </a:pPr>
            <a:r>
              <a:rPr lang="en" sz="1800">
                <a:solidFill>
                  <a:schemeClr val="dk1"/>
                </a:solidFill>
                <a:latin typeface="Oswald"/>
                <a:ea typeface="Oswald"/>
                <a:cs typeface="Oswald"/>
                <a:sym typeface="Oswald"/>
              </a:rPr>
              <a:t>When	[event occurs]</a:t>
            </a:r>
          </a:p>
          <a:p>
            <a:pPr lvl="0" rtl="0">
              <a:spcBef>
                <a:spcPts val="0"/>
              </a:spcBef>
              <a:buNone/>
            </a:pPr>
            <a:r>
              <a:t/>
            </a:r>
            <a:endParaRPr sz="1800">
              <a:solidFill>
                <a:schemeClr val="dk1"/>
              </a:solidFill>
              <a:latin typeface="Oswald"/>
              <a:ea typeface="Oswald"/>
              <a:cs typeface="Oswald"/>
              <a:sym typeface="Oswald"/>
            </a:endParaRPr>
          </a:p>
          <a:p>
            <a:pPr lvl="0" rtl="0">
              <a:spcBef>
                <a:spcPts val="0"/>
              </a:spcBef>
              <a:buNone/>
            </a:pPr>
            <a:r>
              <a:rPr lang="en" sz="1800">
                <a:solidFill>
                  <a:schemeClr val="dk1"/>
                </a:solidFill>
                <a:latin typeface="Oswald"/>
                <a:ea typeface="Oswald"/>
                <a:cs typeface="Oswald"/>
                <a:sym typeface="Oswald"/>
              </a:rPr>
              <a:t>Then 	[ensure some outcomes]</a:t>
            </a:r>
          </a:p>
          <a:p>
            <a:pPr lvl="0">
              <a:spcBef>
                <a:spcPts val="0"/>
              </a:spcBef>
              <a:buNone/>
            </a:pPr>
            <a:r>
              <a:t/>
            </a:r>
            <a:endParaRPr sz="1800">
              <a:latin typeface="Oswald"/>
              <a:ea typeface="Oswald"/>
              <a:cs typeface="Oswald"/>
              <a:sym typeface="Oswald"/>
            </a:endParaRPr>
          </a:p>
        </p:txBody>
      </p:sp>
      <p:pic>
        <p:nvPicPr>
          <p:cNvPr id="85" name="Shape 85"/>
          <p:cNvPicPr preferRelativeResize="0"/>
          <p:nvPr/>
        </p:nvPicPr>
        <p:blipFill>
          <a:blip r:embed="rId3">
            <a:alphaModFix/>
          </a:blip>
          <a:stretch>
            <a:fillRect/>
          </a:stretch>
        </p:blipFill>
        <p:spPr>
          <a:xfrm>
            <a:off x="4719450" y="1532825"/>
            <a:ext cx="3566425" cy="267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476875" y="658550"/>
            <a:ext cx="6540000" cy="762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1" name="Shape 91"/>
          <p:cNvSpPr txBox="1"/>
          <p:nvPr/>
        </p:nvSpPr>
        <p:spPr>
          <a:xfrm>
            <a:off x="311700" y="1146775"/>
            <a:ext cx="7045800" cy="345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00"/>
                </a:solidFill>
                <a:latin typeface="Oswald"/>
                <a:ea typeface="Oswald"/>
                <a:cs typeface="Oswald"/>
                <a:sym typeface="Oswald"/>
              </a:rPr>
              <a:t>Feature</a:t>
            </a:r>
            <a:r>
              <a:rPr lang="en" sz="1800">
                <a:solidFill>
                  <a:srgbClr val="FFFFFF"/>
                </a:solidFill>
                <a:latin typeface="Oswald"/>
                <a:ea typeface="Oswald"/>
                <a:cs typeface="Oswald"/>
                <a:sym typeface="Oswald"/>
              </a:rPr>
              <a:t>: Yahoo Search Results Page</a:t>
            </a:r>
          </a:p>
          <a:p>
            <a:pPr lvl="0" rtl="0">
              <a:spcBef>
                <a:spcPts val="0"/>
              </a:spcBef>
              <a:buNone/>
            </a:pPr>
            <a:r>
              <a:rPr lang="en" sz="1800">
                <a:solidFill>
                  <a:srgbClr val="FFFFFF"/>
                </a:solidFill>
                <a:latin typeface="Oswald"/>
                <a:ea typeface="Oswald"/>
                <a:cs typeface="Oswald"/>
                <a:sym typeface="Oswald"/>
              </a:rPr>
              <a:t>  </a:t>
            </a:r>
            <a:r>
              <a:rPr lang="en" sz="1800">
                <a:solidFill>
                  <a:srgbClr val="FF9900"/>
                </a:solidFill>
                <a:latin typeface="Oswald"/>
                <a:ea typeface="Oswald"/>
                <a:cs typeface="Oswald"/>
                <a:sym typeface="Oswald"/>
              </a:rPr>
              <a:t>In order to</a:t>
            </a:r>
            <a:r>
              <a:rPr lang="en" sz="1800">
                <a:solidFill>
                  <a:srgbClr val="FFFFFF"/>
                </a:solidFill>
                <a:latin typeface="Oswald"/>
                <a:ea typeface="Oswald"/>
                <a:cs typeface="Oswald"/>
                <a:sym typeface="Oswald"/>
              </a:rPr>
              <a:t> test Yahoo search results page</a:t>
            </a:r>
          </a:p>
          <a:p>
            <a:pPr lvl="0" rtl="0">
              <a:spcBef>
                <a:spcPts val="0"/>
              </a:spcBef>
              <a:buNone/>
            </a:pPr>
            <a:r>
              <a:rPr lang="en" sz="1800">
                <a:solidFill>
                  <a:srgbClr val="FFFFFF"/>
                </a:solidFill>
                <a:latin typeface="Oswald"/>
                <a:ea typeface="Oswald"/>
                <a:cs typeface="Oswald"/>
                <a:sym typeface="Oswald"/>
              </a:rPr>
              <a:t>  </a:t>
            </a:r>
            <a:r>
              <a:rPr lang="en" sz="1800">
                <a:solidFill>
                  <a:srgbClr val="FF9900"/>
                </a:solidFill>
                <a:latin typeface="Oswald"/>
                <a:ea typeface="Oswald"/>
                <a:cs typeface="Oswald"/>
                <a:sym typeface="Oswald"/>
              </a:rPr>
              <a:t>As a</a:t>
            </a:r>
            <a:r>
              <a:rPr lang="en" sz="1800">
                <a:solidFill>
                  <a:srgbClr val="FFFFFF"/>
                </a:solidFill>
                <a:latin typeface="Oswald"/>
                <a:ea typeface="Oswald"/>
                <a:cs typeface="Oswald"/>
                <a:sym typeface="Oswald"/>
              </a:rPr>
              <a:t> user</a:t>
            </a:r>
          </a:p>
          <a:p>
            <a:pPr lvl="0" rtl="0">
              <a:spcBef>
                <a:spcPts val="0"/>
              </a:spcBef>
              <a:buNone/>
            </a:pPr>
            <a:r>
              <a:rPr lang="en" sz="1800">
                <a:solidFill>
                  <a:srgbClr val="FFFFFF"/>
                </a:solidFill>
                <a:latin typeface="Oswald"/>
                <a:ea typeface="Oswald"/>
                <a:cs typeface="Oswald"/>
                <a:sym typeface="Oswald"/>
              </a:rPr>
              <a:t>  </a:t>
            </a:r>
            <a:r>
              <a:rPr lang="en" sz="1800">
                <a:solidFill>
                  <a:srgbClr val="FF9900"/>
                </a:solidFill>
                <a:latin typeface="Oswald"/>
                <a:ea typeface="Oswald"/>
                <a:cs typeface="Oswald"/>
                <a:sym typeface="Oswald"/>
              </a:rPr>
              <a:t>I want to</a:t>
            </a:r>
            <a:r>
              <a:rPr lang="en" sz="1800">
                <a:solidFill>
                  <a:srgbClr val="FFFFFF"/>
                </a:solidFill>
                <a:latin typeface="Oswald"/>
                <a:ea typeface="Oswald"/>
                <a:cs typeface="Oswald"/>
                <a:sym typeface="Oswald"/>
              </a:rPr>
              <a:t> verify search results count</a:t>
            </a:r>
          </a:p>
          <a:p>
            <a:pPr lvl="0" rtl="0">
              <a:spcBef>
                <a:spcPts val="0"/>
              </a:spcBef>
              <a:buNone/>
            </a:pPr>
            <a:r>
              <a:t/>
            </a:r>
            <a:endParaRPr sz="1800">
              <a:solidFill>
                <a:srgbClr val="FFFFFF"/>
              </a:solidFill>
              <a:latin typeface="Oswald"/>
              <a:ea typeface="Oswald"/>
              <a:cs typeface="Oswald"/>
              <a:sym typeface="Oswald"/>
            </a:endParaRP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Scenario</a:t>
            </a:r>
            <a:r>
              <a:rPr lang="en" sz="1800">
                <a:solidFill>
                  <a:srgbClr val="FFFFFF"/>
                </a:solidFill>
                <a:latin typeface="Oswald"/>
                <a:ea typeface="Oswald"/>
                <a:cs typeface="Oswald"/>
                <a:sym typeface="Oswald"/>
              </a:rPr>
              <a:t>: search result count</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Given</a:t>
            </a:r>
            <a:r>
              <a:rPr lang="en" sz="1800">
                <a:solidFill>
                  <a:srgbClr val="FFFFFF"/>
                </a:solidFill>
                <a:latin typeface="Oswald"/>
                <a:ea typeface="Oswald"/>
                <a:cs typeface="Oswald"/>
                <a:sym typeface="Oswald"/>
              </a:rPr>
              <a:t> yahoo is up and running</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Given</a:t>
            </a:r>
            <a:r>
              <a:rPr lang="en" sz="1800">
                <a:solidFill>
                  <a:srgbClr val="FFFFFF"/>
                </a:solidFill>
                <a:latin typeface="Oswald"/>
                <a:ea typeface="Oswald"/>
                <a:cs typeface="Oswald"/>
                <a:sym typeface="Oswald"/>
              </a:rPr>
              <a:t> I am on yahoo home page</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When</a:t>
            </a:r>
            <a:r>
              <a:rPr lang="en" sz="1800">
                <a:solidFill>
                  <a:srgbClr val="FFFFFF"/>
                </a:solidFill>
                <a:latin typeface="Oswald"/>
                <a:ea typeface="Oswald"/>
                <a:cs typeface="Oswald"/>
                <a:sym typeface="Oswald"/>
              </a:rPr>
              <a:t> I search for test automation</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Then</a:t>
            </a:r>
            <a:r>
              <a:rPr lang="en" sz="1800">
                <a:solidFill>
                  <a:srgbClr val="FFFFFF"/>
                </a:solidFill>
                <a:latin typeface="Oswald"/>
                <a:ea typeface="Oswald"/>
                <a:cs typeface="Oswald"/>
                <a:sym typeface="Oswald"/>
              </a:rPr>
              <a:t> I verify search result count</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Then</a:t>
            </a:r>
            <a:r>
              <a:rPr lang="en" sz="1800">
                <a:solidFill>
                  <a:srgbClr val="FFFFFF"/>
                </a:solidFill>
                <a:latin typeface="Oswald"/>
                <a:ea typeface="Oswald"/>
                <a:cs typeface="Oswald"/>
                <a:sym typeface="Oswald"/>
              </a:rPr>
              <a:t> I verify total result count</a:t>
            </a:r>
          </a:p>
          <a:p>
            <a:pPr lv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Then</a:t>
            </a:r>
            <a:r>
              <a:rPr lang="en" sz="1800">
                <a:solidFill>
                  <a:srgbClr val="FFFFFF"/>
                </a:solidFill>
                <a:latin typeface="Oswald"/>
                <a:ea typeface="Oswald"/>
                <a:cs typeface="Oswald"/>
                <a:sym typeface="Oswald"/>
              </a:rPr>
              <a:t> I closed the yahoo site</a:t>
            </a:r>
          </a:p>
          <a:p>
            <a:pPr lvl="0" rtl="0">
              <a:spcBef>
                <a:spcPts val="0"/>
              </a:spcBef>
              <a:buNone/>
            </a:pPr>
            <a:r>
              <a:t/>
            </a:r>
            <a:endParaRPr sz="1800">
              <a:solidFill>
                <a:srgbClr val="FFFFFF"/>
              </a:solidFill>
              <a:latin typeface="Oswald"/>
              <a:ea typeface="Oswald"/>
              <a:cs typeface="Oswald"/>
              <a:sym typeface="Oswald"/>
            </a:endParaRPr>
          </a:p>
          <a:p>
            <a:pPr lvl="0">
              <a:spcBef>
                <a:spcPts val="0"/>
              </a:spcBef>
              <a:buNone/>
            </a:pPr>
            <a:r>
              <a:t/>
            </a:r>
            <a:endParaRPr sz="1800">
              <a:solidFill>
                <a:srgbClr val="FFFFFF"/>
              </a:solidFill>
              <a:latin typeface="Oswald"/>
              <a:ea typeface="Oswald"/>
              <a:cs typeface="Oswald"/>
              <a:sym typeface="Oswald"/>
            </a:endParaRPr>
          </a:p>
        </p:txBody>
      </p:sp>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Example: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Updated Feature File</a:t>
            </a:r>
          </a:p>
        </p:txBody>
      </p:sp>
      <p:sp>
        <p:nvSpPr>
          <p:cNvPr id="98" name="Shape 98"/>
          <p:cNvSpPr txBox="1"/>
          <p:nvPr/>
        </p:nvSpPr>
        <p:spPr>
          <a:xfrm>
            <a:off x="715325" y="1816700"/>
            <a:ext cx="6540000" cy="762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9" name="Shape 99"/>
          <p:cNvSpPr txBox="1"/>
          <p:nvPr/>
        </p:nvSpPr>
        <p:spPr>
          <a:xfrm>
            <a:off x="311700" y="1017725"/>
            <a:ext cx="7045800" cy="3451800"/>
          </a:xfrm>
          <a:prstGeom prst="rect">
            <a:avLst/>
          </a:prstGeom>
          <a:noFill/>
          <a:ln>
            <a:noFill/>
          </a:ln>
        </p:spPr>
        <p:txBody>
          <a:bodyPr anchorCtr="0" anchor="t" bIns="91425" lIns="91425" rIns="91425" tIns="91425">
            <a:noAutofit/>
          </a:bodyPr>
          <a:lstStyle/>
          <a:p>
            <a:pPr lvl="0" rtl="0">
              <a:spcBef>
                <a:spcPts val="0"/>
              </a:spcBef>
              <a:buNone/>
            </a:pPr>
            <a:r>
              <a:t/>
            </a:r>
            <a:endParaRPr sz="1800">
              <a:solidFill>
                <a:srgbClr val="FFFF00"/>
              </a:solidFill>
            </a:endParaRPr>
          </a:p>
          <a:p>
            <a:pPr lvl="0" rtl="0">
              <a:spcBef>
                <a:spcPts val="0"/>
              </a:spcBef>
              <a:buNone/>
            </a:pPr>
            <a:r>
              <a:rPr lang="en" sz="1800">
                <a:solidFill>
                  <a:srgbClr val="FFFFFF"/>
                </a:solidFill>
              </a:rPr>
              <a:t>Feature: Yahoo Search Results Page</a:t>
            </a:r>
          </a:p>
          <a:p>
            <a:pPr lvl="0" rtl="0">
              <a:spcBef>
                <a:spcPts val="0"/>
              </a:spcBef>
              <a:buNone/>
            </a:pPr>
            <a:r>
              <a:rPr lang="en" sz="1800">
                <a:solidFill>
                  <a:srgbClr val="FFFFFF"/>
                </a:solidFill>
              </a:rPr>
              <a:t>  In order to test Yahoo search results page</a:t>
            </a:r>
          </a:p>
          <a:p>
            <a:pPr lvl="0" rtl="0">
              <a:spcBef>
                <a:spcPts val="0"/>
              </a:spcBef>
              <a:buNone/>
            </a:pPr>
            <a:r>
              <a:rPr lang="en" sz="1800">
                <a:solidFill>
                  <a:srgbClr val="FFFFFF"/>
                </a:solidFill>
              </a:rPr>
              <a:t>  As a user</a:t>
            </a:r>
          </a:p>
          <a:p>
            <a:pPr lvl="0" rtl="0">
              <a:spcBef>
                <a:spcPts val="0"/>
              </a:spcBef>
              <a:buNone/>
            </a:pPr>
            <a:r>
              <a:rPr lang="en" sz="1800">
                <a:solidFill>
                  <a:srgbClr val="FFFFFF"/>
                </a:solidFill>
              </a:rPr>
              <a:t>  I want to verify search results count</a:t>
            </a:r>
          </a:p>
          <a:p>
            <a:pPr lvl="0" rtl="0">
              <a:spcBef>
                <a:spcPts val="0"/>
              </a:spcBef>
              <a:buNone/>
            </a:pPr>
            <a:r>
              <a:t/>
            </a:r>
            <a:endParaRPr sz="1800">
              <a:solidFill>
                <a:srgbClr val="FFFFFF"/>
              </a:solidFill>
            </a:endParaRPr>
          </a:p>
          <a:p>
            <a:pPr lvl="0" rtl="0">
              <a:spcBef>
                <a:spcPts val="0"/>
              </a:spcBef>
              <a:buNone/>
            </a:pPr>
            <a:r>
              <a:rPr lang="en" sz="1800">
                <a:solidFill>
                  <a:srgbClr val="FFFFFF"/>
                </a:solidFill>
              </a:rPr>
              <a:t>  Scenario: search result count</a:t>
            </a:r>
          </a:p>
          <a:p>
            <a:pPr lvl="0" rtl="0">
              <a:spcBef>
                <a:spcPts val="0"/>
              </a:spcBef>
              <a:buNone/>
            </a:pPr>
            <a:r>
              <a:rPr lang="en" sz="1800">
                <a:solidFill>
                  <a:srgbClr val="FFFFFF"/>
                </a:solidFill>
              </a:rPr>
              <a:t>      	Given yahoo is up and running</a:t>
            </a:r>
          </a:p>
          <a:p>
            <a:pPr lvl="0" rtl="0">
              <a:spcBef>
                <a:spcPts val="0"/>
              </a:spcBef>
              <a:buNone/>
            </a:pPr>
            <a:r>
              <a:rPr lang="en" sz="1800">
                <a:solidFill>
                  <a:srgbClr val="FFFFFF"/>
                </a:solidFill>
              </a:rPr>
              <a:t>	</a:t>
            </a:r>
            <a:r>
              <a:rPr lang="en" sz="1800">
                <a:solidFill>
                  <a:srgbClr val="FFFF00"/>
                </a:solidFill>
              </a:rPr>
              <a:t>And</a:t>
            </a:r>
            <a:r>
              <a:rPr lang="en" sz="1800">
                <a:solidFill>
                  <a:srgbClr val="FFFFFF"/>
                </a:solidFill>
              </a:rPr>
              <a:t> I am on yahoo home page</a:t>
            </a:r>
          </a:p>
          <a:p>
            <a:pPr lvl="0" rtl="0">
              <a:spcBef>
                <a:spcPts val="0"/>
              </a:spcBef>
              <a:buNone/>
            </a:pPr>
            <a:r>
              <a:rPr lang="en" sz="1800">
                <a:solidFill>
                  <a:srgbClr val="FFFFFF"/>
                </a:solidFill>
              </a:rPr>
              <a:t>	When I search for test automation</a:t>
            </a:r>
          </a:p>
          <a:p>
            <a:pPr lvl="0" rtl="0">
              <a:spcBef>
                <a:spcPts val="0"/>
              </a:spcBef>
              <a:buNone/>
            </a:pPr>
            <a:r>
              <a:rPr lang="en" sz="1800">
                <a:solidFill>
                  <a:srgbClr val="FFFFFF"/>
                </a:solidFill>
              </a:rPr>
              <a:t>	Then I verify search result count</a:t>
            </a:r>
          </a:p>
          <a:p>
            <a:pPr lvl="0" rtl="0">
              <a:spcBef>
                <a:spcPts val="0"/>
              </a:spcBef>
              <a:buNone/>
            </a:pPr>
            <a:r>
              <a:rPr lang="en" sz="1800">
                <a:solidFill>
                  <a:srgbClr val="FFFFFF"/>
                </a:solidFill>
              </a:rPr>
              <a:t>	</a:t>
            </a:r>
            <a:r>
              <a:rPr lang="en" sz="1800">
                <a:solidFill>
                  <a:srgbClr val="FFFF00"/>
                </a:solidFill>
              </a:rPr>
              <a:t>And</a:t>
            </a:r>
            <a:r>
              <a:rPr lang="en" sz="1800">
                <a:solidFill>
                  <a:srgbClr val="FFFFFF"/>
                </a:solidFill>
              </a:rPr>
              <a:t> I verify total result count</a:t>
            </a:r>
          </a:p>
          <a:p>
            <a:pPr lvl="0" rtl="0">
              <a:spcBef>
                <a:spcPts val="0"/>
              </a:spcBef>
              <a:buNone/>
            </a:pPr>
            <a:r>
              <a:rPr lang="en" sz="1800">
                <a:solidFill>
                  <a:srgbClr val="FFFFFF"/>
                </a:solidFill>
              </a:rPr>
              <a:t>	</a:t>
            </a:r>
            <a:r>
              <a:rPr lang="en" sz="1800">
                <a:solidFill>
                  <a:srgbClr val="FFFF00"/>
                </a:solidFill>
              </a:rPr>
              <a:t>And</a:t>
            </a:r>
            <a:r>
              <a:rPr lang="en" sz="1800">
                <a:solidFill>
                  <a:srgbClr val="FFFFFF"/>
                </a:solidFill>
              </a:rPr>
              <a:t> I closed the yahoo site</a:t>
            </a: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70325"/>
            <a:ext cx="8520600" cy="572700"/>
          </a:xfrm>
          <a:prstGeom prst="rect">
            <a:avLst/>
          </a:prstGeom>
        </p:spPr>
        <p:txBody>
          <a:bodyPr anchorCtr="0" anchor="t" bIns="91425" lIns="91425" rIns="91425" tIns="91425">
            <a:noAutofit/>
          </a:bodyPr>
          <a:lstStyle/>
          <a:p>
            <a:pPr lvl="0">
              <a:spcBef>
                <a:spcPts val="0"/>
              </a:spcBef>
              <a:buNone/>
            </a:pPr>
            <a:r>
              <a:rPr lang="en" sz="3600"/>
              <a:t>Step File</a:t>
            </a:r>
          </a:p>
        </p:txBody>
      </p:sp>
      <p:sp>
        <p:nvSpPr>
          <p:cNvPr id="105" name="Shape 105"/>
          <p:cNvSpPr txBox="1"/>
          <p:nvPr/>
        </p:nvSpPr>
        <p:spPr>
          <a:xfrm>
            <a:off x="232200" y="643025"/>
            <a:ext cx="6312899" cy="4500600"/>
          </a:xfrm>
          <a:prstGeom prst="rect">
            <a:avLst/>
          </a:prstGeom>
          <a:noFill/>
          <a:ln>
            <a:noFill/>
          </a:ln>
        </p:spPr>
        <p:txBody>
          <a:bodyPr anchorCtr="0" anchor="t" bIns="91425" lIns="91425" rIns="91425" tIns="91425">
            <a:noAutofit/>
          </a:bodyPr>
          <a:lstStyle/>
          <a:p>
            <a:pPr indent="0" lvl="0" marL="0" rtl="0">
              <a:spcBef>
                <a:spcPts val="0"/>
              </a:spcBef>
              <a:buNone/>
            </a:pPr>
            <a:r>
              <a:rPr lang="en" sz="1800">
                <a:solidFill>
                  <a:srgbClr val="FFFFFF"/>
                </a:solidFill>
                <a:latin typeface="Oswald"/>
                <a:ea typeface="Oswald"/>
                <a:cs typeface="Oswald"/>
                <a:sym typeface="Oswald"/>
              </a:rPr>
              <a:t>   import cucumber.api.java.en.Given; </a:t>
            </a:r>
          </a:p>
          <a:p>
            <a:pPr lvl="0" rtl="0">
              <a:spcBef>
                <a:spcPts val="0"/>
              </a:spcBef>
              <a:buNone/>
            </a:pPr>
            <a:r>
              <a:rPr lang="en" sz="1800">
                <a:solidFill>
                  <a:srgbClr val="FFFFFF"/>
                </a:solidFill>
                <a:latin typeface="Oswald"/>
                <a:ea typeface="Oswald"/>
                <a:cs typeface="Oswald"/>
                <a:sym typeface="Oswald"/>
              </a:rPr>
              <a:t>   import cucumber.api.java.en.Then; </a:t>
            </a:r>
          </a:p>
          <a:p>
            <a:pPr lvl="0" rtl="0">
              <a:spcBef>
                <a:spcPts val="0"/>
              </a:spcBef>
              <a:buNone/>
            </a:pPr>
            <a:r>
              <a:rPr lang="en" sz="1800">
                <a:solidFill>
                  <a:srgbClr val="FFFFFF"/>
                </a:solidFill>
                <a:latin typeface="Oswald"/>
                <a:ea typeface="Oswald"/>
                <a:cs typeface="Oswald"/>
                <a:sym typeface="Oswald"/>
              </a:rPr>
              <a:t>   import cucumber.api.java.en.When;</a:t>
            </a:r>
          </a:p>
          <a:p>
            <a:pPr lvl="0" rtl="0">
              <a:spcBef>
                <a:spcPts val="0"/>
              </a:spcBef>
              <a:buNone/>
            </a:pPr>
            <a:r>
              <a:t/>
            </a:r>
            <a:endParaRPr sz="1800">
              <a:solidFill>
                <a:srgbClr val="FFFFFF"/>
              </a:solidFill>
              <a:latin typeface="Oswald"/>
              <a:ea typeface="Oswald"/>
              <a:cs typeface="Oswald"/>
              <a:sym typeface="Oswald"/>
            </a:endParaRPr>
          </a:p>
          <a:p>
            <a:pPr indent="0" lvl="0" marL="0" rtl="0">
              <a:spcBef>
                <a:spcPts val="0"/>
              </a:spcBef>
              <a:buNone/>
            </a:pPr>
            <a:r>
              <a:rPr lang="en" sz="1800">
                <a:solidFill>
                  <a:srgbClr val="FFFFFF"/>
                </a:solidFill>
                <a:latin typeface="Oswald"/>
                <a:ea typeface="Oswald"/>
                <a:cs typeface="Oswald"/>
                <a:sym typeface="Oswald"/>
              </a:rPr>
              <a:t>    </a:t>
            </a:r>
            <a:r>
              <a:rPr lang="en" sz="1800">
                <a:solidFill>
                  <a:srgbClr val="FFFF00"/>
                </a:solidFill>
                <a:latin typeface="Oswald"/>
                <a:ea typeface="Oswald"/>
                <a:cs typeface="Oswald"/>
                <a:sym typeface="Oswald"/>
              </a:rPr>
              <a:t>@Given("^</a:t>
            </a:r>
            <a:r>
              <a:rPr lang="en" sz="1800">
                <a:solidFill>
                  <a:srgbClr val="FFFFFF"/>
                </a:solidFill>
                <a:latin typeface="Oswald"/>
                <a:ea typeface="Oswald"/>
                <a:cs typeface="Oswald"/>
                <a:sym typeface="Oswald"/>
              </a:rPr>
              <a:t>yahoo is up and running</a:t>
            </a:r>
            <a:r>
              <a:rPr lang="en" sz="1800">
                <a:solidFill>
                  <a:srgbClr val="FFFF00"/>
                </a:solidFill>
                <a:latin typeface="Oswald"/>
                <a:ea typeface="Oswald"/>
                <a:cs typeface="Oswald"/>
                <a:sym typeface="Oswald"/>
              </a:rPr>
              <a:t>$")</a:t>
            </a:r>
          </a:p>
          <a:p>
            <a:pPr lvl="0" rtl="0">
              <a:spcBef>
                <a:spcPts val="0"/>
              </a:spcBef>
              <a:buNone/>
            </a:pPr>
            <a:r>
              <a:rPr lang="en" sz="1800">
                <a:solidFill>
                  <a:srgbClr val="FFFFFF"/>
                </a:solidFill>
                <a:latin typeface="Oswald"/>
                <a:ea typeface="Oswald"/>
                <a:cs typeface="Oswald"/>
                <a:sym typeface="Oswald"/>
              </a:rPr>
              <a:t>    public void yahoo_is_up_and_running()  {</a:t>
            </a:r>
          </a:p>
          <a:p>
            <a:pPr indent="457200" lvl="0" rtl="0">
              <a:spcBef>
                <a:spcPts val="0"/>
              </a:spcBef>
              <a:buNone/>
            </a:pPr>
            <a:r>
              <a:rPr lang="en" sz="1800">
                <a:solidFill>
                  <a:srgbClr val="FFFFFF"/>
                </a:solidFill>
                <a:latin typeface="Oswald"/>
                <a:ea typeface="Oswald"/>
                <a:cs typeface="Oswald"/>
                <a:sym typeface="Oswald"/>
              </a:rPr>
              <a:t>//code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t/>
            </a:r>
            <a:endParaRPr sz="1800">
              <a:solidFill>
                <a:srgbClr val="FFFFFF"/>
              </a:solidFill>
              <a:latin typeface="Oswald"/>
              <a:ea typeface="Oswald"/>
              <a:cs typeface="Oswald"/>
              <a:sym typeface="Oswald"/>
            </a:endParaRPr>
          </a:p>
          <a:p>
            <a:pPr lvl="0" rtl="0">
              <a:spcBef>
                <a:spcPts val="0"/>
              </a:spcBef>
              <a:buNone/>
            </a:pPr>
            <a:r>
              <a:rPr lang="en" sz="1800">
                <a:solidFill>
                  <a:srgbClr val="FFFFFF"/>
                </a:solidFill>
                <a:latin typeface="Oswald"/>
                <a:ea typeface="Oswald"/>
                <a:cs typeface="Oswald"/>
                <a:sym typeface="Oswald"/>
              </a:rPr>
              <a:t>    @Given("^I am on yahoo home page$")</a:t>
            </a:r>
          </a:p>
          <a:p>
            <a:pPr lvl="0" rtl="0">
              <a:spcBef>
                <a:spcPts val="0"/>
              </a:spcBef>
              <a:buNone/>
            </a:pPr>
            <a:r>
              <a:rPr lang="en" sz="1800">
                <a:solidFill>
                  <a:srgbClr val="FFFFFF"/>
                </a:solidFill>
                <a:latin typeface="Oswald"/>
                <a:ea typeface="Oswald"/>
                <a:cs typeface="Oswald"/>
                <a:sym typeface="Oswald"/>
              </a:rPr>
              <a:t>    public void i_am_on_yahoo_home_page()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t/>
            </a:r>
            <a:endParaRPr sz="1800">
              <a:solidFill>
                <a:srgbClr val="FFFFFF"/>
              </a:solidFill>
              <a:latin typeface="Oswald"/>
              <a:ea typeface="Oswald"/>
              <a:cs typeface="Oswald"/>
              <a:sym typeface="Oswald"/>
            </a:endParaRPr>
          </a:p>
          <a:p>
            <a:pPr lvl="0" rtl="0">
              <a:spcBef>
                <a:spcPts val="0"/>
              </a:spcBef>
              <a:buNone/>
            </a:pPr>
            <a:r>
              <a:rPr lang="en" sz="1800">
                <a:solidFill>
                  <a:srgbClr val="FFFFFF"/>
                </a:solidFill>
                <a:latin typeface="Oswald"/>
                <a:ea typeface="Oswald"/>
                <a:cs typeface="Oswald"/>
                <a:sym typeface="Oswald"/>
              </a:rPr>
              <a:t>    @When("^I search for test automation$")</a:t>
            </a:r>
          </a:p>
          <a:p>
            <a:pPr lvl="0" rtl="0">
              <a:spcBef>
                <a:spcPts val="0"/>
              </a:spcBef>
              <a:buNone/>
            </a:pPr>
            <a:r>
              <a:rPr lang="en" sz="1800">
                <a:solidFill>
                  <a:srgbClr val="FFFFFF"/>
                </a:solidFill>
                <a:latin typeface="Oswald"/>
                <a:ea typeface="Oswald"/>
                <a:cs typeface="Oswald"/>
                <a:sym typeface="Oswald"/>
              </a:rPr>
              <a:t>    public void i_search_for_test_automation()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rPr lang="en" sz="1800">
                <a:solidFill>
                  <a:srgbClr val="FFFFFF"/>
                </a:solidFill>
                <a:latin typeface="Oswald"/>
                <a:ea typeface="Oswald"/>
                <a:cs typeface="Oswald"/>
                <a:sym typeface="Oswald"/>
              </a:rPr>
              <a:t>    </a:t>
            </a:r>
          </a:p>
          <a:p>
            <a:pPr lvl="0" rtl="0">
              <a:spcBef>
                <a:spcPts val="0"/>
              </a:spcBef>
              <a:buNone/>
            </a:pPr>
            <a:r>
              <a:t/>
            </a:r>
            <a:endParaRPr sz="1800">
              <a:solidFill>
                <a:srgbClr val="FFFFFF"/>
              </a:solidFill>
              <a:latin typeface="Oswald"/>
              <a:ea typeface="Oswald"/>
              <a:cs typeface="Oswald"/>
              <a:sym typeface="Oswald"/>
            </a:endParaRPr>
          </a:p>
          <a:p>
            <a:pPr lvl="0">
              <a:spcBef>
                <a:spcPts val="0"/>
              </a:spcBef>
              <a:buNone/>
            </a:pPr>
            <a:r>
              <a:t/>
            </a:r>
            <a:endParaRPr sz="1800">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Cucumber World</a:t>
            </a:r>
          </a:p>
        </p:txBody>
      </p:sp>
      <p:sp>
        <p:nvSpPr>
          <p:cNvPr id="111" name="Shape 111"/>
          <p:cNvSpPr txBox="1"/>
          <p:nvPr>
            <p:ph idx="1" type="body"/>
          </p:nvPr>
        </p:nvSpPr>
        <p:spPr>
          <a:xfrm>
            <a:off x="311700" y="1504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Oswald"/>
                <a:ea typeface="Oswald"/>
                <a:cs typeface="Oswald"/>
                <a:sym typeface="Oswald"/>
              </a:rPr>
              <a:t>“World” is an instance of Object</a:t>
            </a:r>
          </a:p>
          <a:p>
            <a:pPr lvl="0" rtl="0">
              <a:spcBef>
                <a:spcPts val="0"/>
              </a:spcBef>
              <a:buNone/>
            </a:pPr>
            <a:r>
              <a:rPr lang="en">
                <a:solidFill>
                  <a:srgbClr val="FFFFFF"/>
                </a:solidFill>
                <a:latin typeface="Oswald"/>
                <a:ea typeface="Oswald"/>
                <a:cs typeface="Oswald"/>
                <a:sym typeface="Oswald"/>
              </a:rPr>
              <a:t>Each scenario has its own “World” instance</a:t>
            </a:r>
          </a:p>
          <a:p>
            <a:pPr lvl="0" rtl="0">
              <a:spcBef>
                <a:spcPts val="0"/>
              </a:spcBef>
              <a:buNone/>
            </a:pPr>
            <a:r>
              <a:rPr lang="en">
                <a:solidFill>
                  <a:srgbClr val="FFFFFF"/>
                </a:solidFill>
                <a:latin typeface="Oswald"/>
                <a:ea typeface="Oswald"/>
                <a:cs typeface="Oswald"/>
                <a:sym typeface="Oswald"/>
              </a:rPr>
              <a:t>All step definitions will work in context of current World instance</a:t>
            </a:r>
          </a:p>
          <a:p>
            <a:pPr lvl="0">
              <a:spcBef>
                <a:spcPts val="0"/>
              </a:spcBef>
              <a:buNone/>
            </a:pPr>
            <a:r>
              <a:t/>
            </a:r>
            <a:endParaRPr>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