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3" r:id="rId4"/>
    <p:sldId id="262" r:id="rId5"/>
    <p:sldId id="258" r:id="rId6"/>
    <p:sldId id="25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Libre Franklin" panose="020B0604020202020204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07809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00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12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6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39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48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>
                <a:latin typeface="Franklin Gothic" panose="020B0604020202020204" charset="0"/>
                <a:ea typeface="Cambria" panose="02040503050406030204" pitchFamily="18" charset="0"/>
              </a:rPr>
              <a:t>Basic Details of the Team and Problem Statement</a:t>
            </a:r>
            <a:endParaRPr sz="3200" dirty="0">
              <a:latin typeface="Franklin Gothic" panose="020B0604020202020204" charset="0"/>
              <a:ea typeface="Cambria" panose="020405030504060302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94551" y="1593627"/>
            <a:ext cx="6597449" cy="4126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Ministry/Organization Name/Student Innovation: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Ministry of AYUSH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PS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Code: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SIH1503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Problem Statement Title: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Automatic Drug Dispenser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Team Name: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Team-Atulya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Team Leader Name: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Saurabh Yogeshkumar Panchal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Institute Code (AISHE):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C-382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Institute Name: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Vishwakarma Government Engineering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College, Gujarat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Theme Name: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MedTech / </a:t>
            </a:r>
            <a:r>
              <a:rPr lang="en-US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BioTech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/ </a:t>
            </a:r>
            <a:r>
              <a:rPr lang="en-US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HealthTech</a:t>
            </a:r>
            <a:endParaRPr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D4A8A01-32F8-C034-6601-70573AC2F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56" y="263414"/>
            <a:ext cx="2708289" cy="14076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">
            <a:extLst>
              <a:ext uri="{FF2B5EF4-FFF2-40B4-BE49-F238E27FC236}">
                <a16:creationId xmlns="" xmlns:a16="http://schemas.microsoft.com/office/drawing/2014/main" id="{2B8B99C4-F01A-CC68-7969-61493ADE74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7715" y="1728045"/>
            <a:ext cx="8564013" cy="437802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numCol="2" spcCol="216000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Payment Activation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Hardware activates upon user payment.</a:t>
            </a:r>
          </a:p>
          <a:p>
            <a:pPr marL="285750" indent="-285750" algn="just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Medicine Filling</a:t>
            </a:r>
            <a:r>
              <a:rPr lang="en-IN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Ayurvedic medicines such as Bilvadi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Leha</a:t>
            </a:r>
            <a:r>
              <a:rPr lang="en-IN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Brahama</a:t>
            </a:r>
            <a:r>
              <a:rPr lang="en-IN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Rasayana</a:t>
            </a:r>
            <a:r>
              <a:rPr lang="en-IN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Chitraka</a:t>
            </a:r>
            <a:r>
              <a:rPr lang="en-IN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Haritak</a:t>
            </a:r>
            <a:r>
              <a:rPr lang="en-IN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Chyavanprash</a:t>
            </a:r>
            <a:r>
              <a:rPr lang="en-IN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Avaleha</a:t>
            </a:r>
            <a:r>
              <a:rPr lang="en-IN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loaded into designated compartments or boxes.</a:t>
            </a:r>
            <a:endParaRPr lang="en-US" dirty="0">
              <a:solidFill>
                <a:srgbClr val="37415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Medicine Dispensing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dispensing process causes medicines to slide down from each box into individual funnel-like containers.</a:t>
            </a:r>
          </a:p>
          <a:p>
            <a:pPr marL="285750" indent="-285750" algn="just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Consolidation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Medicines from each funnel are collected into a common funnel, ensuring all prescribed medications are in one place.</a:t>
            </a:r>
          </a:p>
          <a:p>
            <a:pPr marL="285750" indent="-285750" algn="just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olidFill>
                <a:srgbClr val="37415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Dosage Segregation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system segregates medicines according to the prescribed dosages for different times of the day </a:t>
            </a:r>
          </a:p>
          <a:p>
            <a:pPr marL="285750" indent="-285750" algn="just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Packaging and Labeling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system packages medicines according to the day-wise dosage and simultaneously prints essential information, including the patient's name and details of the enclosed medicines, on each sachet for clear identification.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338452-B760-A87F-636C-CA17BDA00272}"/>
              </a:ext>
            </a:extLst>
          </p:cNvPr>
          <p:cNvSpPr txBox="1"/>
          <p:nvPr/>
        </p:nvSpPr>
        <p:spPr>
          <a:xfrm>
            <a:off x="867716" y="1094315"/>
            <a:ext cx="2678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b="1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Project Idea: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217;p2">
            <a:extLst>
              <a:ext uri="{FF2B5EF4-FFF2-40B4-BE49-F238E27FC236}">
                <a16:creationId xmlns="" xmlns:a16="http://schemas.microsoft.com/office/drawing/2014/main" id="{8CADB2AE-F61D-851B-F29B-B12BC833E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190" y="322724"/>
            <a:ext cx="4790444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>
                <a:latin typeface="Franklin Gothic" panose="020B0604020202020204" charset="0"/>
                <a:ea typeface="Cambria" panose="02040503050406030204" pitchFamily="18" charset="0"/>
              </a:rPr>
              <a:t>Idea/Approach Details</a:t>
            </a:r>
            <a:endParaRPr sz="3600" dirty="0">
              <a:latin typeface="Franklin Gothic" panose="020B0604020202020204" charset="0"/>
              <a:ea typeface="Cambria" panose="02040503050406030204" pitchFamily="18" charset="0"/>
            </a:endParaRPr>
          </a:p>
        </p:txBody>
      </p:sp>
      <p:sp>
        <p:nvSpPr>
          <p:cNvPr id="5" name="Google Shape;222;p2">
            <a:extLst>
              <a:ext uri="{FF2B5EF4-FFF2-40B4-BE49-F238E27FC236}">
                <a16:creationId xmlns="" xmlns:a16="http://schemas.microsoft.com/office/drawing/2014/main" id="{BC90AF1E-F5AC-DD8D-7966-88D44A7B463F}"/>
              </a:ext>
            </a:extLst>
          </p:cNvPr>
          <p:cNvSpPr txBox="1"/>
          <p:nvPr/>
        </p:nvSpPr>
        <p:spPr>
          <a:xfrm>
            <a:off x="5364560" y="4750623"/>
            <a:ext cx="2795396" cy="46166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 b="1" i="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Technology stack: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b="0" i="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Libre Franklin"/>
              <a:sym typeface="Libre Franklin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232E6AA-A95C-ECDC-5948-BCB697C29963}"/>
              </a:ext>
            </a:extLst>
          </p:cNvPr>
          <p:cNvCxnSpPr/>
          <p:nvPr/>
        </p:nvCxnSpPr>
        <p:spPr>
          <a:xfrm>
            <a:off x="5412076" y="5212287"/>
            <a:ext cx="2124998" cy="0"/>
          </a:xfrm>
          <a:prstGeom prst="line">
            <a:avLst/>
          </a:prstGeom>
          <a:ln w="952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12" descr="A BEGINNER'S GUIDE TO REACT JS - 2023 EDITION">
            <a:extLst>
              <a:ext uri="{FF2B5EF4-FFF2-40B4-BE49-F238E27FC236}">
                <a16:creationId xmlns="" xmlns:a16="http://schemas.microsoft.com/office/drawing/2014/main" id="{1402710D-0234-2B2D-7DA1-EE3B41AE7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r="13498"/>
          <a:stretch/>
        </p:blipFill>
        <p:spPr bwMode="auto">
          <a:xfrm>
            <a:off x="10756402" y="5401833"/>
            <a:ext cx="1090587" cy="10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0C1AD28-4278-6CFE-4B35-53A5B45D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55" y="5549545"/>
            <a:ext cx="1285718" cy="872872"/>
          </a:xfrm>
          <a:prstGeom prst="rect">
            <a:avLst/>
          </a:prstGeom>
        </p:spPr>
      </p:pic>
      <p:pic>
        <p:nvPicPr>
          <p:cNvPr id="2052" name="Picture 4" descr="Node.js - Wikipedia">
            <a:extLst>
              <a:ext uri="{FF2B5EF4-FFF2-40B4-BE49-F238E27FC236}">
                <a16:creationId xmlns="" xmlns:a16="http://schemas.microsoft.com/office/drawing/2014/main" id="{832108BD-F0A7-B666-6C39-6FFF214CC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763" y="5549545"/>
            <a:ext cx="1469966" cy="89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pload.wikimedia.org/wikipedia/commons/thumb/1/18/...">
            <a:extLst>
              <a:ext uri="{FF2B5EF4-FFF2-40B4-BE49-F238E27FC236}">
                <a16:creationId xmlns="" xmlns:a16="http://schemas.microsoft.com/office/drawing/2014/main" id="{83F95504-C3D2-4438-A461-A3F1AEBC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60" y="5434463"/>
            <a:ext cx="943212" cy="10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 Comprehensive Guide to Data Modeling in MongoDB | by Shahzaib Khan |  Medium">
            <a:extLst>
              <a:ext uri="{FF2B5EF4-FFF2-40B4-BE49-F238E27FC236}">
                <a16:creationId xmlns="" xmlns:a16="http://schemas.microsoft.com/office/drawing/2014/main" id="{97A45FBA-BDBD-4929-9F77-323DDE3BA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7" t="6663" r="14951" b="10727"/>
          <a:stretch/>
        </p:blipFill>
        <p:spPr bwMode="auto">
          <a:xfrm>
            <a:off x="9476056" y="5285872"/>
            <a:ext cx="1294808" cy="126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49D0E119-67D8-8B57-F2D1-6D85298362EC}"/>
              </a:ext>
            </a:extLst>
          </p:cNvPr>
          <p:cNvCxnSpPr/>
          <p:nvPr/>
        </p:nvCxnSpPr>
        <p:spPr>
          <a:xfrm>
            <a:off x="961390" y="1606332"/>
            <a:ext cx="2124998" cy="0"/>
          </a:xfrm>
          <a:prstGeom prst="line">
            <a:avLst/>
          </a:prstGeom>
          <a:ln w="952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1D44AC-DABC-24F3-8FB0-A925C0D0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72848" y="2751645"/>
            <a:ext cx="3951057" cy="610863"/>
          </a:xfrm>
        </p:spPr>
        <p:txBody>
          <a:bodyPr>
            <a:normAutofit/>
          </a:bodyPr>
          <a:lstStyle/>
          <a:p>
            <a:r>
              <a:rPr lang="en-IN" sz="4000" dirty="0"/>
              <a:t>SOFTWARE FLOW</a:t>
            </a:r>
          </a:p>
        </p:txBody>
      </p:sp>
    </p:spTree>
    <p:extLst>
      <p:ext uri="{BB962C8B-B14F-4D97-AF65-F5344CB8AC3E}">
        <p14:creationId xmlns:p14="http://schemas.microsoft.com/office/powerpoint/2010/main" val="11198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BEBA57-C55B-61D1-D074-EEA6174B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3" y="222799"/>
            <a:ext cx="11474245" cy="6466800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="" xmlns:a16="http://schemas.microsoft.com/office/drawing/2014/main" id="{1D50640F-5A0B-7CC1-6511-6D93A8DF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36757" y="2687735"/>
            <a:ext cx="4078876" cy="610863"/>
          </a:xfrm>
        </p:spPr>
        <p:txBody>
          <a:bodyPr>
            <a:normAutofit fontScale="90000"/>
          </a:bodyPr>
          <a:lstStyle/>
          <a:p>
            <a:r>
              <a:rPr lang="en-IN" dirty="0"/>
              <a:t>HARDWARE</a:t>
            </a:r>
            <a:r>
              <a:rPr lang="en-IN" sz="4000" dirty="0"/>
              <a:t> </a:t>
            </a:r>
            <a:r>
              <a:rPr lang="en-IN" dirty="0"/>
              <a:t>FLOW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775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83038" y="448803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>
                <a:latin typeface="Franklin Gothic" panose="020B0604020202020204" charset="0"/>
                <a:ea typeface="Cambria" panose="02040503050406030204" pitchFamily="18" charset="0"/>
              </a:rPr>
              <a:t>Idea/Approach Details</a:t>
            </a:r>
            <a:endParaRPr sz="4000" dirty="0">
              <a:latin typeface="Franklin Gothic" panose="020B0604020202020204" charset="0"/>
              <a:ea typeface="Cambria" panose="02040503050406030204" pitchFamily="18" charset="0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83038" y="1424538"/>
            <a:ext cx="1620961" cy="39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Use Cases</a:t>
            </a:r>
            <a:endParaRPr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712500" y="2206521"/>
            <a:ext cx="4838701" cy="4155725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system aims to enable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senior citizens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access and manage their medication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independently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eliminating the need for constant assistance.</a:t>
            </a:r>
          </a:p>
          <a:p>
            <a:pPr marL="28575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Patients with chronic illnesses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 conditions can benefit from our automatic drug dispenser, ensuring they take their prescribed medications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time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Hospitals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can utilize our automatic drug dispenser to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streamline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medication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distribution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patients.</a:t>
            </a:r>
          </a:p>
          <a:p>
            <a:pPr marL="28575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Ayurvedic Dispensaries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can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prescription-filling process using our system, improving efficiency and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minimizing human errors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1433629"/>
            <a:ext cx="4364645" cy="376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 b="1" i="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Dependencies / Show stopper</a:t>
            </a:r>
            <a:endParaRPr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039195" y="2206521"/>
            <a:ext cx="4838701" cy="4155725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The availability of </a:t>
            </a: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high-quality</a:t>
            </a:r>
            <a:r>
              <a:rPr lang="en-US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 compliant </a:t>
            </a: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packaging material </a:t>
            </a:r>
            <a:r>
              <a:rPr lang="en-US" sz="1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is essential for our automatic drug dispenser</a:t>
            </a:r>
            <a:r>
              <a:rPr lang="en-US" sz="16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.</a:t>
            </a:r>
          </a:p>
          <a:p>
            <a:pPr marR="0" lvl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Libre Franklin"/>
            </a:endParaRPr>
          </a:p>
          <a:p>
            <a:pPr marL="2857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Collaborating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600" b="1" dirty="0" err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Ayush</a:t>
            </a: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Medicine Store</a:t>
            </a:r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distribute medication effectively and efficiently to the patients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CEC6516-D821-A8B2-17F6-459A16AB88F7}"/>
              </a:ext>
            </a:extLst>
          </p:cNvPr>
          <p:cNvCxnSpPr/>
          <p:nvPr/>
        </p:nvCxnSpPr>
        <p:spPr>
          <a:xfrm>
            <a:off x="6250856" y="1947536"/>
            <a:ext cx="2124998" cy="0"/>
          </a:xfrm>
          <a:prstGeom prst="line">
            <a:avLst/>
          </a:prstGeom>
          <a:ln w="952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570735" y="15147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200" dirty="0">
                <a:latin typeface="Franklin Gothic" panose="020B0604020202020204" charset="0"/>
                <a:ea typeface="Cambria" panose="02040503050406030204" pitchFamily="18" charset="0"/>
              </a:rPr>
              <a:t>Team Member Details </a:t>
            </a:r>
            <a:endParaRPr sz="3200" dirty="0">
              <a:latin typeface="Franklin Gothic" panose="020B0604020202020204" charset="0"/>
              <a:ea typeface="Cambria" panose="020405030504060302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523440" y="956635"/>
            <a:ext cx="11668560" cy="5749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Leader Name: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Saurabh Panchal</a:t>
            </a: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Branch: Btech 					Stream: CE				Year: VII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 1 Name: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Tridip Chavda</a:t>
            </a:r>
            <a:endParaRPr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Branch: Btech 					Stream: CE		 		Year: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VII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 2 Name: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Amit Gohel</a:t>
            </a:r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Branch: Btech 					Stream: CE 				Year: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VII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 3 Name: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Hetanshi Acharya</a:t>
            </a:r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Branch: Btech		 			Stream: CE 				Year: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VII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 4 Name: 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Pranchal Goyal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Branch: Btech		 			Stream: EE 				Year: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VII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 5 Name: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Prasad Mistry</a:t>
            </a:r>
            <a:endParaRPr lang="en-US" sz="1400" b="1" dirty="0">
              <a:solidFill>
                <a:srgbClr val="5D7C3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Branch: Btech		 			Stream: EE 				Year: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Libre Franklin"/>
              </a:rPr>
              <a:t>V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400" b="1" dirty="0">
              <a:solidFill>
                <a:srgbClr val="8041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Mentor 1 Name: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Dr. </a:t>
            </a:r>
            <a:r>
              <a:rPr lang="en-US" sz="1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Vinodray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Thumar</a:t>
            </a:r>
            <a:endParaRPr lang="en-US" sz="1400" b="1" dirty="0">
              <a:solidFill>
                <a:srgbClr val="8041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Category (Academic/Industry): Academic 			Expertise: Blockchain/IoT	Domain Experience (in years):  7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Mentor 2 Name: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Prof. </a:t>
            </a:r>
            <a:r>
              <a:rPr lang="en-US" sz="14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Avani</a:t>
            </a:r>
            <a:r>
              <a:rPr lang="en-US" sz="1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Dave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Category (Academic/Industry): Academic		 	Expertise: System Design/ML	Domain Experience (in years):  7 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7EDB6E1-FB16-CACE-E2C4-6A5808651F4B}"/>
              </a:ext>
            </a:extLst>
          </p:cNvPr>
          <p:cNvCxnSpPr/>
          <p:nvPr/>
        </p:nvCxnSpPr>
        <p:spPr>
          <a:xfrm>
            <a:off x="629727" y="850826"/>
            <a:ext cx="2124998" cy="0"/>
          </a:xfrm>
          <a:prstGeom prst="line">
            <a:avLst/>
          </a:prstGeom>
          <a:ln w="952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10323</TotalTime>
  <Words>342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Franklin Gothic</vt:lpstr>
      <vt:lpstr>Libre Franklin</vt:lpstr>
      <vt:lpstr>Arial</vt:lpstr>
      <vt:lpstr>Noto Sans Symbols</vt:lpstr>
      <vt:lpstr>Cambria</vt:lpstr>
      <vt:lpstr>Theme1</vt:lpstr>
      <vt:lpstr>Basic Details of the Team and Problem Statement</vt:lpstr>
      <vt:lpstr>Idea/Approach Details</vt:lpstr>
      <vt:lpstr>SOFTWARE FLOW</vt:lpstr>
      <vt:lpstr>HARDWARE FLOW</vt:lpstr>
      <vt:lpstr>Idea/Approach Details</vt:lpstr>
      <vt:lpstr>Team Member Details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Microsoft account</cp:lastModifiedBy>
  <cp:revision>15</cp:revision>
  <dcterms:created xsi:type="dcterms:W3CDTF">2022-02-11T07:14:46Z</dcterms:created>
  <dcterms:modified xsi:type="dcterms:W3CDTF">2023-09-29T18:54:58Z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