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6"/>
  </p:notesMasterIdLst>
  <p:handoutMasterIdLst>
    <p:handoutMasterId r:id="rId17"/>
  </p:handoutMasterIdLst>
  <p:sldIdLst>
    <p:sldId id="256" r:id="rId5"/>
    <p:sldId id="272" r:id="rId6"/>
    <p:sldId id="261" r:id="rId7"/>
    <p:sldId id="282" r:id="rId8"/>
    <p:sldId id="288" r:id="rId9"/>
    <p:sldId id="287" r:id="rId10"/>
    <p:sldId id="283" r:id="rId11"/>
    <p:sldId id="284" r:id="rId12"/>
    <p:sldId id="285" r:id="rId13"/>
    <p:sldId id="28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varScale="1">
        <p:scale>
          <a:sx n="74" d="100"/>
          <a:sy n="74" d="100"/>
        </p:scale>
        <p:origin x="34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24"/>
    </p:cViewPr>
  </p:sorterViewPr>
  <p:notesViewPr>
    <p:cSldViewPr snapToGrid="0">
      <p:cViewPr varScale="1">
        <p:scale>
          <a:sx n="56" d="100"/>
          <a:sy n="56" d="100"/>
        </p:scale>
        <p:origin x="2588"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60B61-86FC-49AB-BCFC-C498A30389C2}"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CA"/>
        </a:p>
      </dgm:t>
    </dgm:pt>
    <dgm:pt modelId="{AF53BA0E-2565-4932-85AD-2FD103E6555C}">
      <dgm:prSet phldrT="[Text]"/>
      <dgm:spPr/>
      <dgm:t>
        <a:bodyPr/>
        <a:lstStyle/>
        <a:p>
          <a:pPr>
            <a:lnSpc>
              <a:spcPct val="100000"/>
            </a:lnSpc>
          </a:pPr>
          <a:r>
            <a:rPr lang="en-US"/>
            <a:t>Lasso</a:t>
          </a:r>
          <a:endParaRPr lang="en-CA" dirty="0"/>
        </a:p>
      </dgm:t>
    </dgm:pt>
    <dgm:pt modelId="{FCC91B7A-2414-44FC-AFB7-15DC1FD3C8FA}" type="parTrans" cxnId="{95FBEFC6-CD12-40C6-87FD-97D56F007C82}">
      <dgm:prSet/>
      <dgm:spPr/>
      <dgm:t>
        <a:bodyPr/>
        <a:lstStyle/>
        <a:p>
          <a:endParaRPr lang="en-CA"/>
        </a:p>
      </dgm:t>
    </dgm:pt>
    <dgm:pt modelId="{A0E86502-3CDD-48A2-AFED-BF5664C09D64}" type="sibTrans" cxnId="{95FBEFC6-CD12-40C6-87FD-97D56F007C82}">
      <dgm:prSet/>
      <dgm:spPr/>
      <dgm:t>
        <a:bodyPr/>
        <a:lstStyle/>
        <a:p>
          <a:endParaRPr lang="en-CA"/>
        </a:p>
      </dgm:t>
    </dgm:pt>
    <dgm:pt modelId="{9003E834-F420-4D58-807D-D23E5BDA918C}">
      <dgm:prSet phldrT="[Text]"/>
      <dgm:spPr/>
      <dgm:t>
        <a:bodyPr/>
        <a:lstStyle/>
        <a:p>
          <a:pPr>
            <a:lnSpc>
              <a:spcPct val="100000"/>
            </a:lnSpc>
          </a:pPr>
          <a:r>
            <a:rPr lang="en-US"/>
            <a:t>Ridge</a:t>
          </a:r>
          <a:endParaRPr lang="en-CA" dirty="0"/>
        </a:p>
      </dgm:t>
    </dgm:pt>
    <dgm:pt modelId="{B1780813-E0B6-4EDE-989A-DCE5DAF05F32}" type="parTrans" cxnId="{E12E97E4-E1E3-4F46-AD11-25E0A9E8FCEC}">
      <dgm:prSet/>
      <dgm:spPr/>
      <dgm:t>
        <a:bodyPr/>
        <a:lstStyle/>
        <a:p>
          <a:endParaRPr lang="en-CA"/>
        </a:p>
      </dgm:t>
    </dgm:pt>
    <dgm:pt modelId="{31429968-5F26-4086-9B57-D5ED85482428}" type="sibTrans" cxnId="{E12E97E4-E1E3-4F46-AD11-25E0A9E8FCEC}">
      <dgm:prSet/>
      <dgm:spPr/>
      <dgm:t>
        <a:bodyPr/>
        <a:lstStyle/>
        <a:p>
          <a:endParaRPr lang="en-CA"/>
        </a:p>
      </dgm:t>
    </dgm:pt>
    <dgm:pt modelId="{B4CCF495-249C-4EFF-8F31-C34193BC391A}">
      <dgm:prSet phldrT="[Text]"/>
      <dgm:spPr/>
      <dgm:t>
        <a:bodyPr/>
        <a:lstStyle/>
        <a:p>
          <a:pPr>
            <a:lnSpc>
              <a:spcPct val="100000"/>
            </a:lnSpc>
          </a:pPr>
          <a:r>
            <a:rPr lang="en-US"/>
            <a:t>Elastic Net</a:t>
          </a:r>
          <a:endParaRPr lang="en-CA" dirty="0"/>
        </a:p>
      </dgm:t>
    </dgm:pt>
    <dgm:pt modelId="{79A64888-1C05-4AB2-B09E-67E6E15E120E}" type="parTrans" cxnId="{6AF99855-F558-4A06-B9FB-34A0E471D230}">
      <dgm:prSet/>
      <dgm:spPr/>
      <dgm:t>
        <a:bodyPr/>
        <a:lstStyle/>
        <a:p>
          <a:endParaRPr lang="en-CA"/>
        </a:p>
      </dgm:t>
    </dgm:pt>
    <dgm:pt modelId="{AACA8ACF-E53F-4DB8-9690-7CED3507D92D}" type="sibTrans" cxnId="{6AF99855-F558-4A06-B9FB-34A0E471D230}">
      <dgm:prSet/>
      <dgm:spPr/>
      <dgm:t>
        <a:bodyPr/>
        <a:lstStyle/>
        <a:p>
          <a:endParaRPr lang="en-CA"/>
        </a:p>
      </dgm:t>
    </dgm:pt>
    <dgm:pt modelId="{275E6809-BD5C-4741-92D2-3DA7745E13B4}" type="pres">
      <dgm:prSet presAssocID="{F6860B61-86FC-49AB-BCFC-C498A30389C2}" presName="rootnode" presStyleCnt="0">
        <dgm:presLayoutVars>
          <dgm:chMax/>
          <dgm:chPref/>
          <dgm:dir/>
          <dgm:animLvl val="lvl"/>
        </dgm:presLayoutVars>
      </dgm:prSet>
      <dgm:spPr/>
    </dgm:pt>
    <dgm:pt modelId="{6801E4CA-72CA-4696-942E-D87FFE534A50}" type="pres">
      <dgm:prSet presAssocID="{AF53BA0E-2565-4932-85AD-2FD103E6555C}" presName="composite" presStyleCnt="0"/>
      <dgm:spPr/>
    </dgm:pt>
    <dgm:pt modelId="{D8496BD3-DACE-416F-A380-C249C6A2F5E4}" type="pres">
      <dgm:prSet presAssocID="{AF53BA0E-2565-4932-85AD-2FD103E6555C}" presName="bentUpArrow1" presStyleLbl="alignImgPlace1" presStyleIdx="0" presStyleCnt="2"/>
      <dgm:spPr/>
    </dgm:pt>
    <dgm:pt modelId="{DEF7D7EB-B614-45F3-887A-DAFFED6E9333}" type="pres">
      <dgm:prSet presAssocID="{AF53BA0E-2565-4932-85AD-2FD103E6555C}" presName="ParentText" presStyleLbl="node1" presStyleIdx="0" presStyleCnt="3">
        <dgm:presLayoutVars>
          <dgm:chMax val="1"/>
          <dgm:chPref val="1"/>
          <dgm:bulletEnabled val="1"/>
        </dgm:presLayoutVars>
      </dgm:prSet>
      <dgm:spPr/>
    </dgm:pt>
    <dgm:pt modelId="{F6DA52CD-030F-4CDB-9740-D6A64F806DC4}" type="pres">
      <dgm:prSet presAssocID="{AF53BA0E-2565-4932-85AD-2FD103E6555C}" presName="ChildText" presStyleLbl="revTx" presStyleIdx="0" presStyleCnt="2">
        <dgm:presLayoutVars>
          <dgm:chMax val="0"/>
          <dgm:chPref val="0"/>
          <dgm:bulletEnabled val="1"/>
        </dgm:presLayoutVars>
      </dgm:prSet>
      <dgm:spPr/>
    </dgm:pt>
    <dgm:pt modelId="{95A8565E-2B3B-4B2C-B7A4-72D609A9B752}" type="pres">
      <dgm:prSet presAssocID="{A0E86502-3CDD-48A2-AFED-BF5664C09D64}" presName="sibTrans" presStyleCnt="0"/>
      <dgm:spPr/>
    </dgm:pt>
    <dgm:pt modelId="{26981D80-83C2-43B8-88A9-E1CBD221D0DA}" type="pres">
      <dgm:prSet presAssocID="{9003E834-F420-4D58-807D-D23E5BDA918C}" presName="composite" presStyleCnt="0"/>
      <dgm:spPr/>
    </dgm:pt>
    <dgm:pt modelId="{0C71635A-65CE-4DB8-BB6A-A3EFF7152380}" type="pres">
      <dgm:prSet presAssocID="{9003E834-F420-4D58-807D-D23E5BDA918C}" presName="bentUpArrow1" presStyleLbl="alignImgPlace1" presStyleIdx="1" presStyleCnt="2"/>
      <dgm:spPr/>
    </dgm:pt>
    <dgm:pt modelId="{9872A49D-596B-454F-A273-DDB4FAA69BE5}" type="pres">
      <dgm:prSet presAssocID="{9003E834-F420-4D58-807D-D23E5BDA918C}" presName="ParentText" presStyleLbl="node1" presStyleIdx="1" presStyleCnt="3">
        <dgm:presLayoutVars>
          <dgm:chMax val="1"/>
          <dgm:chPref val="1"/>
          <dgm:bulletEnabled val="1"/>
        </dgm:presLayoutVars>
      </dgm:prSet>
      <dgm:spPr/>
    </dgm:pt>
    <dgm:pt modelId="{4D213DEC-6399-4DBD-9711-1FDD43570038}" type="pres">
      <dgm:prSet presAssocID="{9003E834-F420-4D58-807D-D23E5BDA918C}" presName="ChildText" presStyleLbl="revTx" presStyleIdx="1" presStyleCnt="2">
        <dgm:presLayoutVars>
          <dgm:chMax val="0"/>
          <dgm:chPref val="0"/>
          <dgm:bulletEnabled val="1"/>
        </dgm:presLayoutVars>
      </dgm:prSet>
      <dgm:spPr/>
    </dgm:pt>
    <dgm:pt modelId="{81EBE41E-9853-46D4-BB5D-46C196A061A5}" type="pres">
      <dgm:prSet presAssocID="{31429968-5F26-4086-9B57-D5ED85482428}" presName="sibTrans" presStyleCnt="0"/>
      <dgm:spPr/>
    </dgm:pt>
    <dgm:pt modelId="{28C59C97-93F3-405B-BCF1-187F7C2C0B3F}" type="pres">
      <dgm:prSet presAssocID="{B4CCF495-249C-4EFF-8F31-C34193BC391A}" presName="composite" presStyleCnt="0"/>
      <dgm:spPr/>
    </dgm:pt>
    <dgm:pt modelId="{BA6A28D4-C49A-445B-B41D-1B0EA31613A5}" type="pres">
      <dgm:prSet presAssocID="{B4CCF495-249C-4EFF-8F31-C34193BC391A}" presName="ParentText" presStyleLbl="node1" presStyleIdx="2" presStyleCnt="3">
        <dgm:presLayoutVars>
          <dgm:chMax val="1"/>
          <dgm:chPref val="1"/>
          <dgm:bulletEnabled val="1"/>
        </dgm:presLayoutVars>
      </dgm:prSet>
      <dgm:spPr/>
    </dgm:pt>
  </dgm:ptLst>
  <dgm:cxnLst>
    <dgm:cxn modelId="{28EE180C-0BC2-4896-BB53-4CE1726F40AF}" type="presOf" srcId="{9003E834-F420-4D58-807D-D23E5BDA918C}" destId="{9872A49D-596B-454F-A273-DDB4FAA69BE5}" srcOrd="0" destOrd="0" presId="urn:microsoft.com/office/officeart/2005/8/layout/StepDownProcess"/>
    <dgm:cxn modelId="{7AF61122-CCF3-4B99-BC3E-5A698D5E36C8}" type="presOf" srcId="{AF53BA0E-2565-4932-85AD-2FD103E6555C}" destId="{DEF7D7EB-B614-45F3-887A-DAFFED6E9333}" srcOrd="0" destOrd="0" presId="urn:microsoft.com/office/officeart/2005/8/layout/StepDownProcess"/>
    <dgm:cxn modelId="{6AF99855-F558-4A06-B9FB-34A0E471D230}" srcId="{F6860B61-86FC-49AB-BCFC-C498A30389C2}" destId="{B4CCF495-249C-4EFF-8F31-C34193BC391A}" srcOrd="2" destOrd="0" parTransId="{79A64888-1C05-4AB2-B09E-67E6E15E120E}" sibTransId="{AACA8ACF-E53F-4DB8-9690-7CED3507D92D}"/>
    <dgm:cxn modelId="{BBDAAE8E-D64C-4BAA-816D-D422D6272825}" type="presOf" srcId="{B4CCF495-249C-4EFF-8F31-C34193BC391A}" destId="{BA6A28D4-C49A-445B-B41D-1B0EA31613A5}" srcOrd="0" destOrd="0" presId="urn:microsoft.com/office/officeart/2005/8/layout/StepDownProcess"/>
    <dgm:cxn modelId="{95FBEFC6-CD12-40C6-87FD-97D56F007C82}" srcId="{F6860B61-86FC-49AB-BCFC-C498A30389C2}" destId="{AF53BA0E-2565-4932-85AD-2FD103E6555C}" srcOrd="0" destOrd="0" parTransId="{FCC91B7A-2414-44FC-AFB7-15DC1FD3C8FA}" sibTransId="{A0E86502-3CDD-48A2-AFED-BF5664C09D64}"/>
    <dgm:cxn modelId="{7F56BBE0-A4CD-4D8A-9B15-A6ABEFB3CD80}" type="presOf" srcId="{F6860B61-86FC-49AB-BCFC-C498A30389C2}" destId="{275E6809-BD5C-4741-92D2-3DA7745E13B4}" srcOrd="0" destOrd="0" presId="urn:microsoft.com/office/officeart/2005/8/layout/StepDownProcess"/>
    <dgm:cxn modelId="{E12E97E4-E1E3-4F46-AD11-25E0A9E8FCEC}" srcId="{F6860B61-86FC-49AB-BCFC-C498A30389C2}" destId="{9003E834-F420-4D58-807D-D23E5BDA918C}" srcOrd="1" destOrd="0" parTransId="{B1780813-E0B6-4EDE-989A-DCE5DAF05F32}" sibTransId="{31429968-5F26-4086-9B57-D5ED85482428}"/>
    <dgm:cxn modelId="{71E73DCA-A016-4C80-BAB0-33BE515E2468}" type="presParOf" srcId="{275E6809-BD5C-4741-92D2-3DA7745E13B4}" destId="{6801E4CA-72CA-4696-942E-D87FFE534A50}" srcOrd="0" destOrd="0" presId="urn:microsoft.com/office/officeart/2005/8/layout/StepDownProcess"/>
    <dgm:cxn modelId="{C80B56AD-DEC2-4C22-8802-3E05F8976872}" type="presParOf" srcId="{6801E4CA-72CA-4696-942E-D87FFE534A50}" destId="{D8496BD3-DACE-416F-A380-C249C6A2F5E4}" srcOrd="0" destOrd="0" presId="urn:microsoft.com/office/officeart/2005/8/layout/StepDownProcess"/>
    <dgm:cxn modelId="{EA3FE082-4488-4316-A91A-A71A8122404F}" type="presParOf" srcId="{6801E4CA-72CA-4696-942E-D87FFE534A50}" destId="{DEF7D7EB-B614-45F3-887A-DAFFED6E9333}" srcOrd="1" destOrd="0" presId="urn:microsoft.com/office/officeart/2005/8/layout/StepDownProcess"/>
    <dgm:cxn modelId="{F7A95238-27A9-4C31-BE5E-B4A3467E123D}" type="presParOf" srcId="{6801E4CA-72CA-4696-942E-D87FFE534A50}" destId="{F6DA52CD-030F-4CDB-9740-D6A64F806DC4}" srcOrd="2" destOrd="0" presId="urn:microsoft.com/office/officeart/2005/8/layout/StepDownProcess"/>
    <dgm:cxn modelId="{5E174AF2-FE00-489E-851B-0BB5CCDE2D77}" type="presParOf" srcId="{275E6809-BD5C-4741-92D2-3DA7745E13B4}" destId="{95A8565E-2B3B-4B2C-B7A4-72D609A9B752}" srcOrd="1" destOrd="0" presId="urn:microsoft.com/office/officeart/2005/8/layout/StepDownProcess"/>
    <dgm:cxn modelId="{F7FB2FB7-47CB-4B76-B71B-77701D4E0A8C}" type="presParOf" srcId="{275E6809-BD5C-4741-92D2-3DA7745E13B4}" destId="{26981D80-83C2-43B8-88A9-E1CBD221D0DA}" srcOrd="2" destOrd="0" presId="urn:microsoft.com/office/officeart/2005/8/layout/StepDownProcess"/>
    <dgm:cxn modelId="{B6B4557E-CC06-4C55-BDFE-DF2291C75EF8}" type="presParOf" srcId="{26981D80-83C2-43B8-88A9-E1CBD221D0DA}" destId="{0C71635A-65CE-4DB8-BB6A-A3EFF7152380}" srcOrd="0" destOrd="0" presId="urn:microsoft.com/office/officeart/2005/8/layout/StepDownProcess"/>
    <dgm:cxn modelId="{514B07A5-EE87-418D-83C8-43E98174B223}" type="presParOf" srcId="{26981D80-83C2-43B8-88A9-E1CBD221D0DA}" destId="{9872A49D-596B-454F-A273-DDB4FAA69BE5}" srcOrd="1" destOrd="0" presId="urn:microsoft.com/office/officeart/2005/8/layout/StepDownProcess"/>
    <dgm:cxn modelId="{A8C358D9-FBE8-4C44-AE9C-ED45CBCDE5A4}" type="presParOf" srcId="{26981D80-83C2-43B8-88A9-E1CBD221D0DA}" destId="{4D213DEC-6399-4DBD-9711-1FDD43570038}" srcOrd="2" destOrd="0" presId="urn:microsoft.com/office/officeart/2005/8/layout/StepDownProcess"/>
    <dgm:cxn modelId="{1E9EF80B-96E0-4A9F-887F-3BC9429AF3DC}" type="presParOf" srcId="{275E6809-BD5C-4741-92D2-3DA7745E13B4}" destId="{81EBE41E-9853-46D4-BB5D-46C196A061A5}" srcOrd="3" destOrd="0" presId="urn:microsoft.com/office/officeart/2005/8/layout/StepDownProcess"/>
    <dgm:cxn modelId="{C855723D-6F6A-4CED-84E6-D402BC987AE6}" type="presParOf" srcId="{275E6809-BD5C-4741-92D2-3DA7745E13B4}" destId="{28C59C97-93F3-405B-BCF1-187F7C2C0B3F}" srcOrd="4" destOrd="0" presId="urn:microsoft.com/office/officeart/2005/8/layout/StepDownProcess"/>
    <dgm:cxn modelId="{EBE343A8-EFBD-43A6-AA31-42EBFC7D0D8B}" type="presParOf" srcId="{28C59C97-93F3-405B-BCF1-187F7C2C0B3F}" destId="{BA6A28D4-C49A-445B-B41D-1B0EA31613A5}"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62E4E4-0F38-4014-8B3E-5E669FB012C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F44EEE1-D49C-4C90-84DC-F2C495113C4A}">
      <dgm:prSet/>
      <dgm:spPr/>
      <dgm:t>
        <a:bodyPr/>
        <a:lstStyle/>
        <a:p>
          <a:r>
            <a:rPr lang="en-US" b="1" dirty="0"/>
            <a:t>R2 adjusted:</a:t>
          </a:r>
          <a:endParaRPr lang="en-US" dirty="0"/>
        </a:p>
      </dgm:t>
    </dgm:pt>
    <dgm:pt modelId="{3C6FF26E-9B72-4732-BBD8-591D5DB9CC8A}" type="parTrans" cxnId="{989F4477-20D0-4149-B602-C31FFAFC7FB8}">
      <dgm:prSet/>
      <dgm:spPr/>
      <dgm:t>
        <a:bodyPr/>
        <a:lstStyle/>
        <a:p>
          <a:endParaRPr lang="en-US"/>
        </a:p>
      </dgm:t>
    </dgm:pt>
    <dgm:pt modelId="{080CF582-7765-49BF-BFE5-F8FF07A6F134}" type="sibTrans" cxnId="{989F4477-20D0-4149-B602-C31FFAFC7FB8}">
      <dgm:prSet/>
      <dgm:spPr/>
      <dgm:t>
        <a:bodyPr/>
        <a:lstStyle/>
        <a:p>
          <a:endParaRPr lang="en-US"/>
        </a:p>
      </dgm:t>
    </dgm:pt>
    <dgm:pt modelId="{6B879A6E-4AE7-481A-BB55-26FDC707F817}">
      <dgm:prSet/>
      <dgm:spPr/>
      <dgm:t>
        <a:bodyPr/>
        <a:lstStyle/>
        <a:p>
          <a:r>
            <a:rPr lang="en-US" dirty="0"/>
            <a:t>Shows that 89% of the variation in fish weight can be explained by the model</a:t>
          </a:r>
        </a:p>
      </dgm:t>
    </dgm:pt>
    <dgm:pt modelId="{625EC0EB-27EA-46C7-87AC-2A5690D3E608}" type="parTrans" cxnId="{93124A6A-BC38-4342-A126-2BD55A3991E7}">
      <dgm:prSet/>
      <dgm:spPr/>
      <dgm:t>
        <a:bodyPr/>
        <a:lstStyle/>
        <a:p>
          <a:endParaRPr lang="en-US"/>
        </a:p>
      </dgm:t>
    </dgm:pt>
    <dgm:pt modelId="{DCAC088E-DF17-4976-94C5-71FBF09AFC22}" type="sibTrans" cxnId="{93124A6A-BC38-4342-A126-2BD55A3991E7}">
      <dgm:prSet/>
      <dgm:spPr/>
      <dgm:t>
        <a:bodyPr/>
        <a:lstStyle/>
        <a:p>
          <a:endParaRPr lang="en-US"/>
        </a:p>
      </dgm:t>
    </dgm:pt>
    <dgm:pt modelId="{496159F0-4BEB-4E5A-A2A3-7984B8C56515}">
      <dgm:prSet/>
      <dgm:spPr/>
      <dgm:t>
        <a:bodyPr/>
        <a:lstStyle/>
        <a:p>
          <a:r>
            <a:rPr lang="en-US"/>
            <a:t>considers the harmony between the explanatory power and model complexity.</a:t>
          </a:r>
        </a:p>
      </dgm:t>
    </dgm:pt>
    <dgm:pt modelId="{E48F71AE-6FD1-4886-9E90-2E795BE9EB7C}" type="parTrans" cxnId="{A03530DF-5C56-48C3-9F46-A8E847983EF0}">
      <dgm:prSet/>
      <dgm:spPr/>
      <dgm:t>
        <a:bodyPr/>
        <a:lstStyle/>
        <a:p>
          <a:endParaRPr lang="en-US"/>
        </a:p>
      </dgm:t>
    </dgm:pt>
    <dgm:pt modelId="{18B12712-8E7D-47B6-80FA-5844F003D21A}" type="sibTrans" cxnId="{A03530DF-5C56-48C3-9F46-A8E847983EF0}">
      <dgm:prSet/>
      <dgm:spPr/>
      <dgm:t>
        <a:bodyPr/>
        <a:lstStyle/>
        <a:p>
          <a:endParaRPr lang="en-US"/>
        </a:p>
      </dgm:t>
    </dgm:pt>
    <dgm:pt modelId="{F9678AF5-9609-4DED-BDC5-868FBA659E80}">
      <dgm:prSet/>
      <dgm:spPr/>
      <dgm:t>
        <a:bodyPr/>
        <a:lstStyle/>
        <a:p>
          <a:r>
            <a:rPr lang="en-US" b="1"/>
            <a:t>MAE, or Mean Absolute Error:</a:t>
          </a:r>
          <a:endParaRPr lang="en-US"/>
        </a:p>
      </dgm:t>
    </dgm:pt>
    <dgm:pt modelId="{D758BEBA-E039-425D-9EBC-EB0CC03B8EEA}" type="parTrans" cxnId="{CC8ED692-D2CF-4775-8BEA-54F572F01E97}">
      <dgm:prSet/>
      <dgm:spPr/>
      <dgm:t>
        <a:bodyPr/>
        <a:lstStyle/>
        <a:p>
          <a:endParaRPr lang="en-US"/>
        </a:p>
      </dgm:t>
    </dgm:pt>
    <dgm:pt modelId="{4D9811E2-CECE-400E-8323-FEC5A1226187}" type="sibTrans" cxnId="{CC8ED692-D2CF-4775-8BEA-54F572F01E97}">
      <dgm:prSet/>
      <dgm:spPr/>
      <dgm:t>
        <a:bodyPr/>
        <a:lstStyle/>
        <a:p>
          <a:endParaRPr lang="en-US"/>
        </a:p>
      </dgm:t>
    </dgm:pt>
    <dgm:pt modelId="{1DFA4EFB-A2D6-46E2-80EF-12CA980B2F7B}">
      <dgm:prSet/>
      <dgm:spPr/>
      <dgm:t>
        <a:bodyPr/>
        <a:lstStyle/>
        <a:p>
          <a:r>
            <a:rPr lang="en-US"/>
            <a:t>The average forecast error is represented by an MAE of 96.46 grams.</a:t>
          </a:r>
        </a:p>
      </dgm:t>
    </dgm:pt>
    <dgm:pt modelId="{19067E40-E951-4516-9857-434B0DA69BF7}" type="parTrans" cxnId="{943C955A-3D28-4BC8-9DA8-3AAD7E909E62}">
      <dgm:prSet/>
      <dgm:spPr/>
      <dgm:t>
        <a:bodyPr/>
        <a:lstStyle/>
        <a:p>
          <a:endParaRPr lang="en-US"/>
        </a:p>
      </dgm:t>
    </dgm:pt>
    <dgm:pt modelId="{DAF14AEA-C098-4AE6-9200-E9B79392B23E}" type="sibTrans" cxnId="{943C955A-3D28-4BC8-9DA8-3AAD7E909E62}">
      <dgm:prSet/>
      <dgm:spPr/>
      <dgm:t>
        <a:bodyPr/>
        <a:lstStyle/>
        <a:p>
          <a:endParaRPr lang="en-US"/>
        </a:p>
      </dgm:t>
    </dgm:pt>
    <dgm:pt modelId="{65816CD4-B042-4BF7-8947-887D9AD7E106}">
      <dgm:prSet/>
      <dgm:spPr/>
      <dgm:t>
        <a:bodyPr/>
        <a:lstStyle/>
        <a:p>
          <a:r>
            <a:rPr lang="en-US"/>
            <a:t>Relatively close predictions to actual values are implied by lower MAE.</a:t>
          </a:r>
        </a:p>
      </dgm:t>
    </dgm:pt>
    <dgm:pt modelId="{0CAA199C-F1DB-4BA8-BEAC-F97FBD9E0A42}" type="parTrans" cxnId="{76FDB013-4BF4-4275-9059-935F9EAFEAE5}">
      <dgm:prSet/>
      <dgm:spPr/>
      <dgm:t>
        <a:bodyPr/>
        <a:lstStyle/>
        <a:p>
          <a:endParaRPr lang="en-US"/>
        </a:p>
      </dgm:t>
    </dgm:pt>
    <dgm:pt modelId="{3345E46B-5C77-4D54-A5AE-D386F15E3297}" type="sibTrans" cxnId="{76FDB013-4BF4-4275-9059-935F9EAFEAE5}">
      <dgm:prSet/>
      <dgm:spPr/>
      <dgm:t>
        <a:bodyPr/>
        <a:lstStyle/>
        <a:p>
          <a:endParaRPr lang="en-US"/>
        </a:p>
      </dgm:t>
    </dgm:pt>
    <dgm:pt modelId="{18095E00-3E2B-447B-A6F8-ED8FA5EDF53B}">
      <dgm:prSet/>
      <dgm:spPr/>
      <dgm:t>
        <a:bodyPr/>
        <a:lstStyle/>
        <a:p>
          <a:r>
            <a:rPr lang="en-US" b="1"/>
            <a:t>Root Mean Squared Error (RMSE):</a:t>
          </a:r>
          <a:endParaRPr lang="en-US"/>
        </a:p>
      </dgm:t>
    </dgm:pt>
    <dgm:pt modelId="{21D70B32-1D4C-4B9D-B061-EE334E6647AA}" type="parTrans" cxnId="{F5B1885C-0148-4410-9E8A-81638EB396A0}">
      <dgm:prSet/>
      <dgm:spPr/>
      <dgm:t>
        <a:bodyPr/>
        <a:lstStyle/>
        <a:p>
          <a:endParaRPr lang="en-US"/>
        </a:p>
      </dgm:t>
    </dgm:pt>
    <dgm:pt modelId="{E4940A1D-3952-4FF3-B11C-19F0D62D49F4}" type="sibTrans" cxnId="{F5B1885C-0148-4410-9E8A-81638EB396A0}">
      <dgm:prSet/>
      <dgm:spPr/>
      <dgm:t>
        <a:bodyPr/>
        <a:lstStyle/>
        <a:p>
          <a:endParaRPr lang="en-US"/>
        </a:p>
      </dgm:t>
    </dgm:pt>
    <dgm:pt modelId="{95E723AB-8A34-4A34-ADFF-64E9780843C9}">
      <dgm:prSet/>
      <dgm:spPr/>
      <dgm:t>
        <a:bodyPr/>
        <a:lstStyle/>
        <a:p>
          <a:r>
            <a:rPr lang="en-US"/>
            <a:t>The RMSE, or root mean square error, is 115.42 grams and indicates the average size of forecast errors.</a:t>
          </a:r>
        </a:p>
      </dgm:t>
    </dgm:pt>
    <dgm:pt modelId="{F8674B73-1164-4DF5-A4A2-A0C7D8B4C828}" type="parTrans" cxnId="{55EE277C-DD2B-4B55-956B-8C6A7B2ACD62}">
      <dgm:prSet/>
      <dgm:spPr/>
      <dgm:t>
        <a:bodyPr/>
        <a:lstStyle/>
        <a:p>
          <a:endParaRPr lang="en-US"/>
        </a:p>
      </dgm:t>
    </dgm:pt>
    <dgm:pt modelId="{FAAC4364-39B7-4037-A6EA-87C7546CA958}" type="sibTrans" cxnId="{55EE277C-DD2B-4B55-956B-8C6A7B2ACD62}">
      <dgm:prSet/>
      <dgm:spPr/>
      <dgm:t>
        <a:bodyPr/>
        <a:lstStyle/>
        <a:p>
          <a:endParaRPr lang="en-US"/>
        </a:p>
      </dgm:t>
    </dgm:pt>
    <dgm:pt modelId="{98387E34-CDEE-43F0-9B45-AD58F370F974}">
      <dgm:prSet/>
      <dgm:spPr/>
      <dgm:t>
        <a:bodyPr/>
        <a:lstStyle/>
        <a:p>
          <a:r>
            <a:rPr lang="en-US"/>
            <a:t>Overall, fewer prediction errors are indicated by a lower RMSE.</a:t>
          </a:r>
        </a:p>
      </dgm:t>
    </dgm:pt>
    <dgm:pt modelId="{3CFB18AD-1428-42BC-989D-3EEAFA7A43BA}" type="parTrans" cxnId="{7E2F5491-243B-47EE-BD68-DCDD8A66D16B}">
      <dgm:prSet/>
      <dgm:spPr/>
      <dgm:t>
        <a:bodyPr/>
        <a:lstStyle/>
        <a:p>
          <a:endParaRPr lang="en-US"/>
        </a:p>
      </dgm:t>
    </dgm:pt>
    <dgm:pt modelId="{A6C1DAFA-B66F-4A36-8A99-FBE530F902CC}" type="sibTrans" cxnId="{7E2F5491-243B-47EE-BD68-DCDD8A66D16B}">
      <dgm:prSet/>
      <dgm:spPr/>
      <dgm:t>
        <a:bodyPr/>
        <a:lstStyle/>
        <a:p>
          <a:endParaRPr lang="en-US"/>
        </a:p>
      </dgm:t>
    </dgm:pt>
    <dgm:pt modelId="{734A18AE-265E-453D-AE47-226D7543E0C8}" type="pres">
      <dgm:prSet presAssocID="{D662E4E4-0F38-4014-8B3E-5E669FB012C8}" presName="vert0" presStyleCnt="0">
        <dgm:presLayoutVars>
          <dgm:dir/>
          <dgm:animOne val="branch"/>
          <dgm:animLvl val="lvl"/>
        </dgm:presLayoutVars>
      </dgm:prSet>
      <dgm:spPr/>
    </dgm:pt>
    <dgm:pt modelId="{988E10E4-F060-4B5D-9F37-65FEF3F7B2CA}" type="pres">
      <dgm:prSet presAssocID="{0F44EEE1-D49C-4C90-84DC-F2C495113C4A}" presName="thickLine" presStyleLbl="alignNode1" presStyleIdx="0" presStyleCnt="3"/>
      <dgm:spPr/>
    </dgm:pt>
    <dgm:pt modelId="{E0268327-0B6B-4353-8E21-C4B8562B7E7C}" type="pres">
      <dgm:prSet presAssocID="{0F44EEE1-D49C-4C90-84DC-F2C495113C4A}" presName="horz1" presStyleCnt="0"/>
      <dgm:spPr/>
    </dgm:pt>
    <dgm:pt modelId="{CEC50EA4-0DAA-422E-87E5-295DE50AF8FB}" type="pres">
      <dgm:prSet presAssocID="{0F44EEE1-D49C-4C90-84DC-F2C495113C4A}" presName="tx1" presStyleLbl="revTx" presStyleIdx="0" presStyleCnt="9"/>
      <dgm:spPr/>
    </dgm:pt>
    <dgm:pt modelId="{1E5D3B90-F069-4C6D-978A-A37C0F7EAB04}" type="pres">
      <dgm:prSet presAssocID="{0F44EEE1-D49C-4C90-84DC-F2C495113C4A}" presName="vert1" presStyleCnt="0"/>
      <dgm:spPr/>
    </dgm:pt>
    <dgm:pt modelId="{DAB69203-E7AC-4FC1-9F6A-5D4B8646439A}" type="pres">
      <dgm:prSet presAssocID="{6B879A6E-4AE7-481A-BB55-26FDC707F817}" presName="vertSpace2a" presStyleCnt="0"/>
      <dgm:spPr/>
    </dgm:pt>
    <dgm:pt modelId="{65E43B79-EC7B-4B88-8836-9DE98F7D6AB9}" type="pres">
      <dgm:prSet presAssocID="{6B879A6E-4AE7-481A-BB55-26FDC707F817}" presName="horz2" presStyleCnt="0"/>
      <dgm:spPr/>
    </dgm:pt>
    <dgm:pt modelId="{784B9B52-EBF4-46FB-9618-F085F7869354}" type="pres">
      <dgm:prSet presAssocID="{6B879A6E-4AE7-481A-BB55-26FDC707F817}" presName="horzSpace2" presStyleCnt="0"/>
      <dgm:spPr/>
    </dgm:pt>
    <dgm:pt modelId="{016DF013-B533-4F75-983A-EC93F0EBF00D}" type="pres">
      <dgm:prSet presAssocID="{6B879A6E-4AE7-481A-BB55-26FDC707F817}" presName="tx2" presStyleLbl="revTx" presStyleIdx="1" presStyleCnt="9"/>
      <dgm:spPr/>
    </dgm:pt>
    <dgm:pt modelId="{1B17C732-99DD-4FC8-B6C0-6D49B12E5E03}" type="pres">
      <dgm:prSet presAssocID="{6B879A6E-4AE7-481A-BB55-26FDC707F817}" presName="vert2" presStyleCnt="0"/>
      <dgm:spPr/>
    </dgm:pt>
    <dgm:pt modelId="{FA3982AB-1406-4AA5-B894-FE30A771607D}" type="pres">
      <dgm:prSet presAssocID="{6B879A6E-4AE7-481A-BB55-26FDC707F817}" presName="thinLine2b" presStyleLbl="callout" presStyleIdx="0" presStyleCnt="6"/>
      <dgm:spPr/>
    </dgm:pt>
    <dgm:pt modelId="{E94C95AF-9775-4D2E-8970-3F2D8549EEA8}" type="pres">
      <dgm:prSet presAssocID="{6B879A6E-4AE7-481A-BB55-26FDC707F817}" presName="vertSpace2b" presStyleCnt="0"/>
      <dgm:spPr/>
    </dgm:pt>
    <dgm:pt modelId="{285CB3FD-9E05-4BBB-815D-AA09D5FE16EB}" type="pres">
      <dgm:prSet presAssocID="{496159F0-4BEB-4E5A-A2A3-7984B8C56515}" presName="horz2" presStyleCnt="0"/>
      <dgm:spPr/>
    </dgm:pt>
    <dgm:pt modelId="{E1A2B7D9-EB3B-45FC-988D-DF305A515C4E}" type="pres">
      <dgm:prSet presAssocID="{496159F0-4BEB-4E5A-A2A3-7984B8C56515}" presName="horzSpace2" presStyleCnt="0"/>
      <dgm:spPr/>
    </dgm:pt>
    <dgm:pt modelId="{1F4A3F43-112F-41D9-8F3A-5A33AA7F4F1F}" type="pres">
      <dgm:prSet presAssocID="{496159F0-4BEB-4E5A-A2A3-7984B8C56515}" presName="tx2" presStyleLbl="revTx" presStyleIdx="2" presStyleCnt="9"/>
      <dgm:spPr/>
    </dgm:pt>
    <dgm:pt modelId="{6EC6B0AA-149C-4E37-B86B-CF7EFF09795F}" type="pres">
      <dgm:prSet presAssocID="{496159F0-4BEB-4E5A-A2A3-7984B8C56515}" presName="vert2" presStyleCnt="0"/>
      <dgm:spPr/>
    </dgm:pt>
    <dgm:pt modelId="{4659796C-72BE-4C11-9E06-17E2EE90D4BF}" type="pres">
      <dgm:prSet presAssocID="{496159F0-4BEB-4E5A-A2A3-7984B8C56515}" presName="thinLine2b" presStyleLbl="callout" presStyleIdx="1" presStyleCnt="6"/>
      <dgm:spPr/>
    </dgm:pt>
    <dgm:pt modelId="{67F58AFA-351D-4D16-B2EE-D005FEE4A19D}" type="pres">
      <dgm:prSet presAssocID="{496159F0-4BEB-4E5A-A2A3-7984B8C56515}" presName="vertSpace2b" presStyleCnt="0"/>
      <dgm:spPr/>
    </dgm:pt>
    <dgm:pt modelId="{AFE462A6-7407-4F69-990C-7782FBA64377}" type="pres">
      <dgm:prSet presAssocID="{F9678AF5-9609-4DED-BDC5-868FBA659E80}" presName="thickLine" presStyleLbl="alignNode1" presStyleIdx="1" presStyleCnt="3"/>
      <dgm:spPr/>
    </dgm:pt>
    <dgm:pt modelId="{06759124-C6BF-40BD-BAEF-4809B50064BA}" type="pres">
      <dgm:prSet presAssocID="{F9678AF5-9609-4DED-BDC5-868FBA659E80}" presName="horz1" presStyleCnt="0"/>
      <dgm:spPr/>
    </dgm:pt>
    <dgm:pt modelId="{8E20D30D-2072-48AA-B6F6-E32DDFB5C4DF}" type="pres">
      <dgm:prSet presAssocID="{F9678AF5-9609-4DED-BDC5-868FBA659E80}" presName="tx1" presStyleLbl="revTx" presStyleIdx="3" presStyleCnt="9"/>
      <dgm:spPr/>
    </dgm:pt>
    <dgm:pt modelId="{0BA871CD-9E8C-4AA8-A503-60CD190E905B}" type="pres">
      <dgm:prSet presAssocID="{F9678AF5-9609-4DED-BDC5-868FBA659E80}" presName="vert1" presStyleCnt="0"/>
      <dgm:spPr/>
    </dgm:pt>
    <dgm:pt modelId="{8A5D4814-5E93-44E7-A77E-0FDCA3D874DA}" type="pres">
      <dgm:prSet presAssocID="{1DFA4EFB-A2D6-46E2-80EF-12CA980B2F7B}" presName="vertSpace2a" presStyleCnt="0"/>
      <dgm:spPr/>
    </dgm:pt>
    <dgm:pt modelId="{6BA119E9-3718-461E-8EB9-EFD454B5FD91}" type="pres">
      <dgm:prSet presAssocID="{1DFA4EFB-A2D6-46E2-80EF-12CA980B2F7B}" presName="horz2" presStyleCnt="0"/>
      <dgm:spPr/>
    </dgm:pt>
    <dgm:pt modelId="{A6F934B0-0149-403F-831A-D7DBC7F8604A}" type="pres">
      <dgm:prSet presAssocID="{1DFA4EFB-A2D6-46E2-80EF-12CA980B2F7B}" presName="horzSpace2" presStyleCnt="0"/>
      <dgm:spPr/>
    </dgm:pt>
    <dgm:pt modelId="{C0A35CF3-5F52-4BB6-81CC-EE1A5709CDC3}" type="pres">
      <dgm:prSet presAssocID="{1DFA4EFB-A2D6-46E2-80EF-12CA980B2F7B}" presName="tx2" presStyleLbl="revTx" presStyleIdx="4" presStyleCnt="9"/>
      <dgm:spPr/>
    </dgm:pt>
    <dgm:pt modelId="{C3E7BE58-B9B6-4ED1-80CD-D38619D4748D}" type="pres">
      <dgm:prSet presAssocID="{1DFA4EFB-A2D6-46E2-80EF-12CA980B2F7B}" presName="vert2" presStyleCnt="0"/>
      <dgm:spPr/>
    </dgm:pt>
    <dgm:pt modelId="{68161CE4-324C-481D-AB41-88BA19991095}" type="pres">
      <dgm:prSet presAssocID="{1DFA4EFB-A2D6-46E2-80EF-12CA980B2F7B}" presName="thinLine2b" presStyleLbl="callout" presStyleIdx="2" presStyleCnt="6"/>
      <dgm:spPr/>
    </dgm:pt>
    <dgm:pt modelId="{C691B618-2456-4722-9893-21EC26E3D410}" type="pres">
      <dgm:prSet presAssocID="{1DFA4EFB-A2D6-46E2-80EF-12CA980B2F7B}" presName="vertSpace2b" presStyleCnt="0"/>
      <dgm:spPr/>
    </dgm:pt>
    <dgm:pt modelId="{D1EACA08-4980-4821-9721-7A5690299E62}" type="pres">
      <dgm:prSet presAssocID="{65816CD4-B042-4BF7-8947-887D9AD7E106}" presName="horz2" presStyleCnt="0"/>
      <dgm:spPr/>
    </dgm:pt>
    <dgm:pt modelId="{E25605BB-D892-46F0-8B26-9CE4B4370690}" type="pres">
      <dgm:prSet presAssocID="{65816CD4-B042-4BF7-8947-887D9AD7E106}" presName="horzSpace2" presStyleCnt="0"/>
      <dgm:spPr/>
    </dgm:pt>
    <dgm:pt modelId="{68152D98-E1B4-48FE-9895-521B8CD9D5D4}" type="pres">
      <dgm:prSet presAssocID="{65816CD4-B042-4BF7-8947-887D9AD7E106}" presName="tx2" presStyleLbl="revTx" presStyleIdx="5" presStyleCnt="9"/>
      <dgm:spPr/>
    </dgm:pt>
    <dgm:pt modelId="{000BEB04-AF21-453E-A628-C1C3694C7C12}" type="pres">
      <dgm:prSet presAssocID="{65816CD4-B042-4BF7-8947-887D9AD7E106}" presName="vert2" presStyleCnt="0"/>
      <dgm:spPr/>
    </dgm:pt>
    <dgm:pt modelId="{B0443034-9A95-4FC7-B2D7-7FC484C559B0}" type="pres">
      <dgm:prSet presAssocID="{65816CD4-B042-4BF7-8947-887D9AD7E106}" presName="thinLine2b" presStyleLbl="callout" presStyleIdx="3" presStyleCnt="6"/>
      <dgm:spPr/>
    </dgm:pt>
    <dgm:pt modelId="{CB354069-6155-413D-A707-4186A1325AF8}" type="pres">
      <dgm:prSet presAssocID="{65816CD4-B042-4BF7-8947-887D9AD7E106}" presName="vertSpace2b" presStyleCnt="0"/>
      <dgm:spPr/>
    </dgm:pt>
    <dgm:pt modelId="{390326A6-FD2F-422A-BC3B-FE86E4B6C202}" type="pres">
      <dgm:prSet presAssocID="{18095E00-3E2B-447B-A6F8-ED8FA5EDF53B}" presName="thickLine" presStyleLbl="alignNode1" presStyleIdx="2" presStyleCnt="3"/>
      <dgm:spPr/>
    </dgm:pt>
    <dgm:pt modelId="{F14D0AF0-7D63-4D04-9F5E-A9DA9BC83818}" type="pres">
      <dgm:prSet presAssocID="{18095E00-3E2B-447B-A6F8-ED8FA5EDF53B}" presName="horz1" presStyleCnt="0"/>
      <dgm:spPr/>
    </dgm:pt>
    <dgm:pt modelId="{CE9B8F6C-776E-4539-A64A-A381C2FA56AB}" type="pres">
      <dgm:prSet presAssocID="{18095E00-3E2B-447B-A6F8-ED8FA5EDF53B}" presName="tx1" presStyleLbl="revTx" presStyleIdx="6" presStyleCnt="9"/>
      <dgm:spPr/>
    </dgm:pt>
    <dgm:pt modelId="{10C070CE-7539-4B2F-A1AA-88C36DAF2EDA}" type="pres">
      <dgm:prSet presAssocID="{18095E00-3E2B-447B-A6F8-ED8FA5EDF53B}" presName="vert1" presStyleCnt="0"/>
      <dgm:spPr/>
    </dgm:pt>
    <dgm:pt modelId="{79F3EF38-D18F-41B5-8310-D10BB51ECE4C}" type="pres">
      <dgm:prSet presAssocID="{95E723AB-8A34-4A34-ADFF-64E9780843C9}" presName="vertSpace2a" presStyleCnt="0"/>
      <dgm:spPr/>
    </dgm:pt>
    <dgm:pt modelId="{CF7D3A20-03DA-49A3-A5F7-C27B836E3B8F}" type="pres">
      <dgm:prSet presAssocID="{95E723AB-8A34-4A34-ADFF-64E9780843C9}" presName="horz2" presStyleCnt="0"/>
      <dgm:spPr/>
    </dgm:pt>
    <dgm:pt modelId="{C126CB67-A728-4417-855F-62C3330EB477}" type="pres">
      <dgm:prSet presAssocID="{95E723AB-8A34-4A34-ADFF-64E9780843C9}" presName="horzSpace2" presStyleCnt="0"/>
      <dgm:spPr/>
    </dgm:pt>
    <dgm:pt modelId="{9FD1986D-1D72-4539-9969-5FF51E908E14}" type="pres">
      <dgm:prSet presAssocID="{95E723AB-8A34-4A34-ADFF-64E9780843C9}" presName="tx2" presStyleLbl="revTx" presStyleIdx="7" presStyleCnt="9"/>
      <dgm:spPr/>
    </dgm:pt>
    <dgm:pt modelId="{AC3C693A-A82B-429F-B3FF-7E8A5A9165F6}" type="pres">
      <dgm:prSet presAssocID="{95E723AB-8A34-4A34-ADFF-64E9780843C9}" presName="vert2" presStyleCnt="0"/>
      <dgm:spPr/>
    </dgm:pt>
    <dgm:pt modelId="{1B8A5314-787F-458F-A286-166B512CC181}" type="pres">
      <dgm:prSet presAssocID="{95E723AB-8A34-4A34-ADFF-64E9780843C9}" presName="thinLine2b" presStyleLbl="callout" presStyleIdx="4" presStyleCnt="6"/>
      <dgm:spPr/>
    </dgm:pt>
    <dgm:pt modelId="{821CB407-DCE3-4645-AC3E-1640EA9D40C0}" type="pres">
      <dgm:prSet presAssocID="{95E723AB-8A34-4A34-ADFF-64E9780843C9}" presName="vertSpace2b" presStyleCnt="0"/>
      <dgm:spPr/>
    </dgm:pt>
    <dgm:pt modelId="{3764B25C-8ECF-4780-8DEC-0B970C50864D}" type="pres">
      <dgm:prSet presAssocID="{98387E34-CDEE-43F0-9B45-AD58F370F974}" presName="horz2" presStyleCnt="0"/>
      <dgm:spPr/>
    </dgm:pt>
    <dgm:pt modelId="{2842D005-E938-4CBF-A892-0BCFE47EB95E}" type="pres">
      <dgm:prSet presAssocID="{98387E34-CDEE-43F0-9B45-AD58F370F974}" presName="horzSpace2" presStyleCnt="0"/>
      <dgm:spPr/>
    </dgm:pt>
    <dgm:pt modelId="{0656E936-8B8D-4668-B16F-A556065E50D6}" type="pres">
      <dgm:prSet presAssocID="{98387E34-CDEE-43F0-9B45-AD58F370F974}" presName="tx2" presStyleLbl="revTx" presStyleIdx="8" presStyleCnt="9"/>
      <dgm:spPr/>
    </dgm:pt>
    <dgm:pt modelId="{29C38A47-8971-4726-B0E9-F433380681CC}" type="pres">
      <dgm:prSet presAssocID="{98387E34-CDEE-43F0-9B45-AD58F370F974}" presName="vert2" presStyleCnt="0"/>
      <dgm:spPr/>
    </dgm:pt>
    <dgm:pt modelId="{BCD11B70-D90C-4B51-A2D8-26F3937B4E4B}" type="pres">
      <dgm:prSet presAssocID="{98387E34-CDEE-43F0-9B45-AD58F370F974}" presName="thinLine2b" presStyleLbl="callout" presStyleIdx="5" presStyleCnt="6"/>
      <dgm:spPr/>
    </dgm:pt>
    <dgm:pt modelId="{5AA43850-BDFE-4933-9215-F71B467D86DD}" type="pres">
      <dgm:prSet presAssocID="{98387E34-CDEE-43F0-9B45-AD58F370F974}" presName="vertSpace2b" presStyleCnt="0"/>
      <dgm:spPr/>
    </dgm:pt>
  </dgm:ptLst>
  <dgm:cxnLst>
    <dgm:cxn modelId="{76FDB013-4BF4-4275-9059-935F9EAFEAE5}" srcId="{F9678AF5-9609-4DED-BDC5-868FBA659E80}" destId="{65816CD4-B042-4BF7-8947-887D9AD7E106}" srcOrd="1" destOrd="0" parTransId="{0CAA199C-F1DB-4BA8-BEAC-F97FBD9E0A42}" sibTransId="{3345E46B-5C77-4D54-A5AE-D386F15E3297}"/>
    <dgm:cxn modelId="{E2CADC16-59BE-4777-9073-22F95AB21BE9}" type="presOf" srcId="{0F44EEE1-D49C-4C90-84DC-F2C495113C4A}" destId="{CEC50EA4-0DAA-422E-87E5-295DE50AF8FB}" srcOrd="0" destOrd="0" presId="urn:microsoft.com/office/officeart/2008/layout/LinedList"/>
    <dgm:cxn modelId="{CBDDF43D-7087-49F6-9088-EA59E37BD6FE}" type="presOf" srcId="{496159F0-4BEB-4E5A-A2A3-7984B8C56515}" destId="{1F4A3F43-112F-41D9-8F3A-5A33AA7F4F1F}" srcOrd="0" destOrd="0" presId="urn:microsoft.com/office/officeart/2008/layout/LinedList"/>
    <dgm:cxn modelId="{4CFB043F-3830-4996-BDCF-C49C05064B26}" type="presOf" srcId="{18095E00-3E2B-447B-A6F8-ED8FA5EDF53B}" destId="{CE9B8F6C-776E-4539-A64A-A381C2FA56AB}" srcOrd="0" destOrd="0" presId="urn:microsoft.com/office/officeart/2008/layout/LinedList"/>
    <dgm:cxn modelId="{943BFD40-EEEA-4493-8F74-474816A7BD14}" type="presOf" srcId="{F9678AF5-9609-4DED-BDC5-868FBA659E80}" destId="{8E20D30D-2072-48AA-B6F6-E32DDFB5C4DF}" srcOrd="0" destOrd="0" presId="urn:microsoft.com/office/officeart/2008/layout/LinedList"/>
    <dgm:cxn modelId="{F5B1885C-0148-4410-9E8A-81638EB396A0}" srcId="{D662E4E4-0F38-4014-8B3E-5E669FB012C8}" destId="{18095E00-3E2B-447B-A6F8-ED8FA5EDF53B}" srcOrd="2" destOrd="0" parTransId="{21D70B32-1D4C-4B9D-B061-EE334E6647AA}" sibTransId="{E4940A1D-3952-4FF3-B11C-19F0D62D49F4}"/>
    <dgm:cxn modelId="{93124A6A-BC38-4342-A126-2BD55A3991E7}" srcId="{0F44EEE1-D49C-4C90-84DC-F2C495113C4A}" destId="{6B879A6E-4AE7-481A-BB55-26FDC707F817}" srcOrd="0" destOrd="0" parTransId="{625EC0EB-27EA-46C7-87AC-2A5690D3E608}" sibTransId="{DCAC088E-DF17-4976-94C5-71FBF09AFC22}"/>
    <dgm:cxn modelId="{989F4477-20D0-4149-B602-C31FFAFC7FB8}" srcId="{D662E4E4-0F38-4014-8B3E-5E669FB012C8}" destId="{0F44EEE1-D49C-4C90-84DC-F2C495113C4A}" srcOrd="0" destOrd="0" parTransId="{3C6FF26E-9B72-4732-BBD8-591D5DB9CC8A}" sibTransId="{080CF582-7765-49BF-BFE5-F8FF07A6F134}"/>
    <dgm:cxn modelId="{EA1A547A-1160-4471-891F-919E0C119657}" type="presOf" srcId="{98387E34-CDEE-43F0-9B45-AD58F370F974}" destId="{0656E936-8B8D-4668-B16F-A556065E50D6}" srcOrd="0" destOrd="0" presId="urn:microsoft.com/office/officeart/2008/layout/LinedList"/>
    <dgm:cxn modelId="{943C955A-3D28-4BC8-9DA8-3AAD7E909E62}" srcId="{F9678AF5-9609-4DED-BDC5-868FBA659E80}" destId="{1DFA4EFB-A2D6-46E2-80EF-12CA980B2F7B}" srcOrd="0" destOrd="0" parTransId="{19067E40-E951-4516-9857-434B0DA69BF7}" sibTransId="{DAF14AEA-C098-4AE6-9200-E9B79392B23E}"/>
    <dgm:cxn modelId="{55EE277C-DD2B-4B55-956B-8C6A7B2ACD62}" srcId="{18095E00-3E2B-447B-A6F8-ED8FA5EDF53B}" destId="{95E723AB-8A34-4A34-ADFF-64E9780843C9}" srcOrd="0" destOrd="0" parTransId="{F8674B73-1164-4DF5-A4A2-A0C7D8B4C828}" sibTransId="{FAAC4364-39B7-4037-A6EA-87C7546CA958}"/>
    <dgm:cxn modelId="{7E2F5491-243B-47EE-BD68-DCDD8A66D16B}" srcId="{18095E00-3E2B-447B-A6F8-ED8FA5EDF53B}" destId="{98387E34-CDEE-43F0-9B45-AD58F370F974}" srcOrd="1" destOrd="0" parTransId="{3CFB18AD-1428-42BC-989D-3EEAFA7A43BA}" sibTransId="{A6C1DAFA-B66F-4A36-8A99-FBE530F902CC}"/>
    <dgm:cxn modelId="{CC8ED692-D2CF-4775-8BEA-54F572F01E97}" srcId="{D662E4E4-0F38-4014-8B3E-5E669FB012C8}" destId="{F9678AF5-9609-4DED-BDC5-868FBA659E80}" srcOrd="1" destOrd="0" parTransId="{D758BEBA-E039-425D-9EBC-EB0CC03B8EEA}" sibTransId="{4D9811E2-CECE-400E-8323-FEC5A1226187}"/>
    <dgm:cxn modelId="{4FC614A8-4AE0-43BB-A9D0-FCBDBA623BA8}" type="presOf" srcId="{1DFA4EFB-A2D6-46E2-80EF-12CA980B2F7B}" destId="{C0A35CF3-5F52-4BB6-81CC-EE1A5709CDC3}" srcOrd="0" destOrd="0" presId="urn:microsoft.com/office/officeart/2008/layout/LinedList"/>
    <dgm:cxn modelId="{31BF24B4-33EA-4BA2-B0AD-657B371B31DB}" type="presOf" srcId="{6B879A6E-4AE7-481A-BB55-26FDC707F817}" destId="{016DF013-B533-4F75-983A-EC93F0EBF00D}" srcOrd="0" destOrd="0" presId="urn:microsoft.com/office/officeart/2008/layout/LinedList"/>
    <dgm:cxn modelId="{DC68A5BD-332A-45AA-A464-6502479CD9F9}" type="presOf" srcId="{65816CD4-B042-4BF7-8947-887D9AD7E106}" destId="{68152D98-E1B4-48FE-9895-521B8CD9D5D4}" srcOrd="0" destOrd="0" presId="urn:microsoft.com/office/officeart/2008/layout/LinedList"/>
    <dgm:cxn modelId="{1654F8C5-CB74-4BF1-B8E1-AF4F04E85914}" type="presOf" srcId="{95E723AB-8A34-4A34-ADFF-64E9780843C9}" destId="{9FD1986D-1D72-4539-9969-5FF51E908E14}" srcOrd="0" destOrd="0" presId="urn:microsoft.com/office/officeart/2008/layout/LinedList"/>
    <dgm:cxn modelId="{78F3C0CE-91C7-4479-BDBA-51A4DB56BCFD}" type="presOf" srcId="{D662E4E4-0F38-4014-8B3E-5E669FB012C8}" destId="{734A18AE-265E-453D-AE47-226D7543E0C8}" srcOrd="0" destOrd="0" presId="urn:microsoft.com/office/officeart/2008/layout/LinedList"/>
    <dgm:cxn modelId="{A03530DF-5C56-48C3-9F46-A8E847983EF0}" srcId="{0F44EEE1-D49C-4C90-84DC-F2C495113C4A}" destId="{496159F0-4BEB-4E5A-A2A3-7984B8C56515}" srcOrd="1" destOrd="0" parTransId="{E48F71AE-6FD1-4886-9E90-2E795BE9EB7C}" sibTransId="{18B12712-8E7D-47B6-80FA-5844F003D21A}"/>
    <dgm:cxn modelId="{B60C0B98-4284-412F-8522-756B0555F97A}" type="presParOf" srcId="{734A18AE-265E-453D-AE47-226D7543E0C8}" destId="{988E10E4-F060-4B5D-9F37-65FEF3F7B2CA}" srcOrd="0" destOrd="0" presId="urn:microsoft.com/office/officeart/2008/layout/LinedList"/>
    <dgm:cxn modelId="{2CB74B5A-F09A-4A84-8238-DE42B720EBB9}" type="presParOf" srcId="{734A18AE-265E-453D-AE47-226D7543E0C8}" destId="{E0268327-0B6B-4353-8E21-C4B8562B7E7C}" srcOrd="1" destOrd="0" presId="urn:microsoft.com/office/officeart/2008/layout/LinedList"/>
    <dgm:cxn modelId="{5AC33BEB-D6E0-4160-846B-57272F0C896F}" type="presParOf" srcId="{E0268327-0B6B-4353-8E21-C4B8562B7E7C}" destId="{CEC50EA4-0DAA-422E-87E5-295DE50AF8FB}" srcOrd="0" destOrd="0" presId="urn:microsoft.com/office/officeart/2008/layout/LinedList"/>
    <dgm:cxn modelId="{862E1C59-E254-4E0C-9550-C90D4E1A293B}" type="presParOf" srcId="{E0268327-0B6B-4353-8E21-C4B8562B7E7C}" destId="{1E5D3B90-F069-4C6D-978A-A37C0F7EAB04}" srcOrd="1" destOrd="0" presId="urn:microsoft.com/office/officeart/2008/layout/LinedList"/>
    <dgm:cxn modelId="{627B3B1D-4B34-4BE9-BC7B-F1F22F35164E}" type="presParOf" srcId="{1E5D3B90-F069-4C6D-978A-A37C0F7EAB04}" destId="{DAB69203-E7AC-4FC1-9F6A-5D4B8646439A}" srcOrd="0" destOrd="0" presId="urn:microsoft.com/office/officeart/2008/layout/LinedList"/>
    <dgm:cxn modelId="{68319E5A-AA40-404A-AC03-F1FB9F935B57}" type="presParOf" srcId="{1E5D3B90-F069-4C6D-978A-A37C0F7EAB04}" destId="{65E43B79-EC7B-4B88-8836-9DE98F7D6AB9}" srcOrd="1" destOrd="0" presId="urn:microsoft.com/office/officeart/2008/layout/LinedList"/>
    <dgm:cxn modelId="{EC5862BD-B7BB-4435-8B53-76BB887CCCDF}" type="presParOf" srcId="{65E43B79-EC7B-4B88-8836-9DE98F7D6AB9}" destId="{784B9B52-EBF4-46FB-9618-F085F7869354}" srcOrd="0" destOrd="0" presId="urn:microsoft.com/office/officeart/2008/layout/LinedList"/>
    <dgm:cxn modelId="{4FFF1B67-BE07-495D-A119-72C184FCE53B}" type="presParOf" srcId="{65E43B79-EC7B-4B88-8836-9DE98F7D6AB9}" destId="{016DF013-B533-4F75-983A-EC93F0EBF00D}" srcOrd="1" destOrd="0" presId="urn:microsoft.com/office/officeart/2008/layout/LinedList"/>
    <dgm:cxn modelId="{5D3A9D2D-E5A8-4720-B528-279D3EC7156F}" type="presParOf" srcId="{65E43B79-EC7B-4B88-8836-9DE98F7D6AB9}" destId="{1B17C732-99DD-4FC8-B6C0-6D49B12E5E03}" srcOrd="2" destOrd="0" presId="urn:microsoft.com/office/officeart/2008/layout/LinedList"/>
    <dgm:cxn modelId="{8EEB02F6-4E3E-4B6E-84A2-E3F169B40F8D}" type="presParOf" srcId="{1E5D3B90-F069-4C6D-978A-A37C0F7EAB04}" destId="{FA3982AB-1406-4AA5-B894-FE30A771607D}" srcOrd="2" destOrd="0" presId="urn:microsoft.com/office/officeart/2008/layout/LinedList"/>
    <dgm:cxn modelId="{095D85A3-EDAF-44AC-93B3-6F8D18F78680}" type="presParOf" srcId="{1E5D3B90-F069-4C6D-978A-A37C0F7EAB04}" destId="{E94C95AF-9775-4D2E-8970-3F2D8549EEA8}" srcOrd="3" destOrd="0" presId="urn:microsoft.com/office/officeart/2008/layout/LinedList"/>
    <dgm:cxn modelId="{8000DD95-99CD-4C06-914E-114C24ACAF84}" type="presParOf" srcId="{1E5D3B90-F069-4C6D-978A-A37C0F7EAB04}" destId="{285CB3FD-9E05-4BBB-815D-AA09D5FE16EB}" srcOrd="4" destOrd="0" presId="urn:microsoft.com/office/officeart/2008/layout/LinedList"/>
    <dgm:cxn modelId="{14F2D7D5-7F7F-4668-8E53-A0AF72387F8D}" type="presParOf" srcId="{285CB3FD-9E05-4BBB-815D-AA09D5FE16EB}" destId="{E1A2B7D9-EB3B-45FC-988D-DF305A515C4E}" srcOrd="0" destOrd="0" presId="urn:microsoft.com/office/officeart/2008/layout/LinedList"/>
    <dgm:cxn modelId="{F1B710CD-C8CD-4883-8699-93478D7B4A01}" type="presParOf" srcId="{285CB3FD-9E05-4BBB-815D-AA09D5FE16EB}" destId="{1F4A3F43-112F-41D9-8F3A-5A33AA7F4F1F}" srcOrd="1" destOrd="0" presId="urn:microsoft.com/office/officeart/2008/layout/LinedList"/>
    <dgm:cxn modelId="{EA9CE966-B0D6-46E6-B4CC-27E814547BFD}" type="presParOf" srcId="{285CB3FD-9E05-4BBB-815D-AA09D5FE16EB}" destId="{6EC6B0AA-149C-4E37-B86B-CF7EFF09795F}" srcOrd="2" destOrd="0" presId="urn:microsoft.com/office/officeart/2008/layout/LinedList"/>
    <dgm:cxn modelId="{986C3A53-87E3-4E1E-B6F6-BF9FA715150C}" type="presParOf" srcId="{1E5D3B90-F069-4C6D-978A-A37C0F7EAB04}" destId="{4659796C-72BE-4C11-9E06-17E2EE90D4BF}" srcOrd="5" destOrd="0" presId="urn:microsoft.com/office/officeart/2008/layout/LinedList"/>
    <dgm:cxn modelId="{F42E8B9D-B75A-4C95-BB84-8D02CDCCEB1E}" type="presParOf" srcId="{1E5D3B90-F069-4C6D-978A-A37C0F7EAB04}" destId="{67F58AFA-351D-4D16-B2EE-D005FEE4A19D}" srcOrd="6" destOrd="0" presId="urn:microsoft.com/office/officeart/2008/layout/LinedList"/>
    <dgm:cxn modelId="{8CC8C7F0-517A-4B5E-A798-71BA2BDCBD47}" type="presParOf" srcId="{734A18AE-265E-453D-AE47-226D7543E0C8}" destId="{AFE462A6-7407-4F69-990C-7782FBA64377}" srcOrd="2" destOrd="0" presId="urn:microsoft.com/office/officeart/2008/layout/LinedList"/>
    <dgm:cxn modelId="{F0F2CC5E-69BA-41ED-AB56-117C8EA1FE36}" type="presParOf" srcId="{734A18AE-265E-453D-AE47-226D7543E0C8}" destId="{06759124-C6BF-40BD-BAEF-4809B50064BA}" srcOrd="3" destOrd="0" presId="urn:microsoft.com/office/officeart/2008/layout/LinedList"/>
    <dgm:cxn modelId="{5098AE2E-4B6E-4EF2-9347-32B646F98641}" type="presParOf" srcId="{06759124-C6BF-40BD-BAEF-4809B50064BA}" destId="{8E20D30D-2072-48AA-B6F6-E32DDFB5C4DF}" srcOrd="0" destOrd="0" presId="urn:microsoft.com/office/officeart/2008/layout/LinedList"/>
    <dgm:cxn modelId="{9D219589-EF09-4EB6-808E-3CBE05F301D5}" type="presParOf" srcId="{06759124-C6BF-40BD-BAEF-4809B50064BA}" destId="{0BA871CD-9E8C-4AA8-A503-60CD190E905B}" srcOrd="1" destOrd="0" presId="urn:microsoft.com/office/officeart/2008/layout/LinedList"/>
    <dgm:cxn modelId="{305F0ED3-8623-4B12-B691-880291407730}" type="presParOf" srcId="{0BA871CD-9E8C-4AA8-A503-60CD190E905B}" destId="{8A5D4814-5E93-44E7-A77E-0FDCA3D874DA}" srcOrd="0" destOrd="0" presId="urn:microsoft.com/office/officeart/2008/layout/LinedList"/>
    <dgm:cxn modelId="{5D7BEE51-8795-46E1-8D4B-F8088A86B9DD}" type="presParOf" srcId="{0BA871CD-9E8C-4AA8-A503-60CD190E905B}" destId="{6BA119E9-3718-461E-8EB9-EFD454B5FD91}" srcOrd="1" destOrd="0" presId="urn:microsoft.com/office/officeart/2008/layout/LinedList"/>
    <dgm:cxn modelId="{01B42F36-6776-46A8-930A-07F1B3519121}" type="presParOf" srcId="{6BA119E9-3718-461E-8EB9-EFD454B5FD91}" destId="{A6F934B0-0149-403F-831A-D7DBC7F8604A}" srcOrd="0" destOrd="0" presId="urn:microsoft.com/office/officeart/2008/layout/LinedList"/>
    <dgm:cxn modelId="{982085F0-134F-4A4D-B2C5-5031ED0B1C14}" type="presParOf" srcId="{6BA119E9-3718-461E-8EB9-EFD454B5FD91}" destId="{C0A35CF3-5F52-4BB6-81CC-EE1A5709CDC3}" srcOrd="1" destOrd="0" presId="urn:microsoft.com/office/officeart/2008/layout/LinedList"/>
    <dgm:cxn modelId="{E7524112-C1E4-4659-A7C9-E0E24D7C1578}" type="presParOf" srcId="{6BA119E9-3718-461E-8EB9-EFD454B5FD91}" destId="{C3E7BE58-B9B6-4ED1-80CD-D38619D4748D}" srcOrd="2" destOrd="0" presId="urn:microsoft.com/office/officeart/2008/layout/LinedList"/>
    <dgm:cxn modelId="{E6FB58FA-C142-455F-B1C9-6D79F9FF85CE}" type="presParOf" srcId="{0BA871CD-9E8C-4AA8-A503-60CD190E905B}" destId="{68161CE4-324C-481D-AB41-88BA19991095}" srcOrd="2" destOrd="0" presId="urn:microsoft.com/office/officeart/2008/layout/LinedList"/>
    <dgm:cxn modelId="{EA28BB4C-7E68-40F5-9911-58DA229BA552}" type="presParOf" srcId="{0BA871CD-9E8C-4AA8-A503-60CD190E905B}" destId="{C691B618-2456-4722-9893-21EC26E3D410}" srcOrd="3" destOrd="0" presId="urn:microsoft.com/office/officeart/2008/layout/LinedList"/>
    <dgm:cxn modelId="{D7B72860-67FD-4111-9430-55488530535C}" type="presParOf" srcId="{0BA871CD-9E8C-4AA8-A503-60CD190E905B}" destId="{D1EACA08-4980-4821-9721-7A5690299E62}" srcOrd="4" destOrd="0" presId="urn:microsoft.com/office/officeart/2008/layout/LinedList"/>
    <dgm:cxn modelId="{92E19AD1-879E-40B0-BFD7-DD9EE37601A1}" type="presParOf" srcId="{D1EACA08-4980-4821-9721-7A5690299E62}" destId="{E25605BB-D892-46F0-8B26-9CE4B4370690}" srcOrd="0" destOrd="0" presId="urn:microsoft.com/office/officeart/2008/layout/LinedList"/>
    <dgm:cxn modelId="{1D451382-C335-4239-BFB4-6A3E55B034BE}" type="presParOf" srcId="{D1EACA08-4980-4821-9721-7A5690299E62}" destId="{68152D98-E1B4-48FE-9895-521B8CD9D5D4}" srcOrd="1" destOrd="0" presId="urn:microsoft.com/office/officeart/2008/layout/LinedList"/>
    <dgm:cxn modelId="{F94992FE-7DBF-4202-A50D-5BF7E4171C3A}" type="presParOf" srcId="{D1EACA08-4980-4821-9721-7A5690299E62}" destId="{000BEB04-AF21-453E-A628-C1C3694C7C12}" srcOrd="2" destOrd="0" presId="urn:microsoft.com/office/officeart/2008/layout/LinedList"/>
    <dgm:cxn modelId="{7AEAB013-B0A0-46E4-93C4-43381F384E88}" type="presParOf" srcId="{0BA871CD-9E8C-4AA8-A503-60CD190E905B}" destId="{B0443034-9A95-4FC7-B2D7-7FC484C559B0}" srcOrd="5" destOrd="0" presId="urn:microsoft.com/office/officeart/2008/layout/LinedList"/>
    <dgm:cxn modelId="{0C6782FB-077B-4EBC-8BE6-8D0921E97D48}" type="presParOf" srcId="{0BA871CD-9E8C-4AA8-A503-60CD190E905B}" destId="{CB354069-6155-413D-A707-4186A1325AF8}" srcOrd="6" destOrd="0" presId="urn:microsoft.com/office/officeart/2008/layout/LinedList"/>
    <dgm:cxn modelId="{6B612F0F-CE1B-488F-BFF8-D7ACF24555D2}" type="presParOf" srcId="{734A18AE-265E-453D-AE47-226D7543E0C8}" destId="{390326A6-FD2F-422A-BC3B-FE86E4B6C202}" srcOrd="4" destOrd="0" presId="urn:microsoft.com/office/officeart/2008/layout/LinedList"/>
    <dgm:cxn modelId="{596F25B7-3455-4341-ACCA-818A6C8B0E72}" type="presParOf" srcId="{734A18AE-265E-453D-AE47-226D7543E0C8}" destId="{F14D0AF0-7D63-4D04-9F5E-A9DA9BC83818}" srcOrd="5" destOrd="0" presId="urn:microsoft.com/office/officeart/2008/layout/LinedList"/>
    <dgm:cxn modelId="{8158A01E-4033-49FF-90EF-E4C6485017D4}" type="presParOf" srcId="{F14D0AF0-7D63-4D04-9F5E-A9DA9BC83818}" destId="{CE9B8F6C-776E-4539-A64A-A381C2FA56AB}" srcOrd="0" destOrd="0" presId="urn:microsoft.com/office/officeart/2008/layout/LinedList"/>
    <dgm:cxn modelId="{FD2D493B-09A0-470E-BF7D-BDBC984CB097}" type="presParOf" srcId="{F14D0AF0-7D63-4D04-9F5E-A9DA9BC83818}" destId="{10C070CE-7539-4B2F-A1AA-88C36DAF2EDA}" srcOrd="1" destOrd="0" presId="urn:microsoft.com/office/officeart/2008/layout/LinedList"/>
    <dgm:cxn modelId="{02D38ED4-8199-4CF2-A88E-9D5CCD67ED35}" type="presParOf" srcId="{10C070CE-7539-4B2F-A1AA-88C36DAF2EDA}" destId="{79F3EF38-D18F-41B5-8310-D10BB51ECE4C}" srcOrd="0" destOrd="0" presId="urn:microsoft.com/office/officeart/2008/layout/LinedList"/>
    <dgm:cxn modelId="{5C47A392-8F77-4470-8088-97B9F0E1F76F}" type="presParOf" srcId="{10C070CE-7539-4B2F-A1AA-88C36DAF2EDA}" destId="{CF7D3A20-03DA-49A3-A5F7-C27B836E3B8F}" srcOrd="1" destOrd="0" presId="urn:microsoft.com/office/officeart/2008/layout/LinedList"/>
    <dgm:cxn modelId="{CC801C39-2920-4759-B4DE-850EF0A9CB3C}" type="presParOf" srcId="{CF7D3A20-03DA-49A3-A5F7-C27B836E3B8F}" destId="{C126CB67-A728-4417-855F-62C3330EB477}" srcOrd="0" destOrd="0" presId="urn:microsoft.com/office/officeart/2008/layout/LinedList"/>
    <dgm:cxn modelId="{4EEDBBDB-7CDB-4768-83FE-2E4D216246DD}" type="presParOf" srcId="{CF7D3A20-03DA-49A3-A5F7-C27B836E3B8F}" destId="{9FD1986D-1D72-4539-9969-5FF51E908E14}" srcOrd="1" destOrd="0" presId="urn:microsoft.com/office/officeart/2008/layout/LinedList"/>
    <dgm:cxn modelId="{DBE3D233-A828-4DE8-B197-35F197D7D37C}" type="presParOf" srcId="{CF7D3A20-03DA-49A3-A5F7-C27B836E3B8F}" destId="{AC3C693A-A82B-429F-B3FF-7E8A5A9165F6}" srcOrd="2" destOrd="0" presId="urn:microsoft.com/office/officeart/2008/layout/LinedList"/>
    <dgm:cxn modelId="{7F3806BB-3E1E-4195-BA1B-A7C62AFB7FE1}" type="presParOf" srcId="{10C070CE-7539-4B2F-A1AA-88C36DAF2EDA}" destId="{1B8A5314-787F-458F-A286-166B512CC181}" srcOrd="2" destOrd="0" presId="urn:microsoft.com/office/officeart/2008/layout/LinedList"/>
    <dgm:cxn modelId="{4D37F4C6-9B6F-4B58-B9A8-6CEDFEC01B6A}" type="presParOf" srcId="{10C070CE-7539-4B2F-A1AA-88C36DAF2EDA}" destId="{821CB407-DCE3-4645-AC3E-1640EA9D40C0}" srcOrd="3" destOrd="0" presId="urn:microsoft.com/office/officeart/2008/layout/LinedList"/>
    <dgm:cxn modelId="{843FD53E-8BD7-42D4-83A5-5EA7AFE2BBE1}" type="presParOf" srcId="{10C070CE-7539-4B2F-A1AA-88C36DAF2EDA}" destId="{3764B25C-8ECF-4780-8DEC-0B970C50864D}" srcOrd="4" destOrd="0" presId="urn:microsoft.com/office/officeart/2008/layout/LinedList"/>
    <dgm:cxn modelId="{77636CEC-ACE1-485B-9B25-6B8E98B923D9}" type="presParOf" srcId="{3764B25C-8ECF-4780-8DEC-0B970C50864D}" destId="{2842D005-E938-4CBF-A892-0BCFE47EB95E}" srcOrd="0" destOrd="0" presId="urn:microsoft.com/office/officeart/2008/layout/LinedList"/>
    <dgm:cxn modelId="{4CBF58C9-6146-4458-9054-C054EFE1D651}" type="presParOf" srcId="{3764B25C-8ECF-4780-8DEC-0B970C50864D}" destId="{0656E936-8B8D-4668-B16F-A556065E50D6}" srcOrd="1" destOrd="0" presId="urn:microsoft.com/office/officeart/2008/layout/LinedList"/>
    <dgm:cxn modelId="{E6DCD70E-71D5-4309-95B7-7C6F1DCA350D}" type="presParOf" srcId="{3764B25C-8ECF-4780-8DEC-0B970C50864D}" destId="{29C38A47-8971-4726-B0E9-F433380681CC}" srcOrd="2" destOrd="0" presId="urn:microsoft.com/office/officeart/2008/layout/LinedList"/>
    <dgm:cxn modelId="{E454A06F-28BF-4A8F-A218-F6394D2D3931}" type="presParOf" srcId="{10C070CE-7539-4B2F-A1AA-88C36DAF2EDA}" destId="{BCD11B70-D90C-4B51-A2D8-26F3937B4E4B}" srcOrd="5" destOrd="0" presId="urn:microsoft.com/office/officeart/2008/layout/LinedList"/>
    <dgm:cxn modelId="{60F59358-24E5-4F01-9032-41D9ED051E59}" type="presParOf" srcId="{10C070CE-7539-4B2F-A1AA-88C36DAF2EDA}" destId="{5AA43850-BDFE-4933-9215-F71B467D86DD}" srcOrd="6"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96BD3-DACE-416F-A380-C249C6A2F5E4}">
      <dsp:nvSpPr>
        <dsp:cNvPr id="0" name=""/>
        <dsp:cNvSpPr/>
      </dsp:nvSpPr>
      <dsp:spPr>
        <a:xfrm rot="5400000">
          <a:off x="313787" y="1808333"/>
          <a:ext cx="1173698" cy="133621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F7D7EB-B614-45F3-887A-DAFFED6E9333}">
      <dsp:nvSpPr>
        <dsp:cNvPr id="0" name=""/>
        <dsp:cNvSpPr/>
      </dsp:nvSpPr>
      <dsp:spPr>
        <a:xfrm>
          <a:off x="2828" y="507265"/>
          <a:ext cx="1975817" cy="1383008"/>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100000"/>
            </a:lnSpc>
            <a:spcBef>
              <a:spcPct val="0"/>
            </a:spcBef>
            <a:spcAft>
              <a:spcPct val="35000"/>
            </a:spcAft>
            <a:buNone/>
          </a:pPr>
          <a:r>
            <a:rPr lang="en-US" sz="3200" kern="1200"/>
            <a:t>Lasso</a:t>
          </a:r>
          <a:endParaRPr lang="en-CA" sz="3200" kern="1200" dirty="0"/>
        </a:p>
      </dsp:txBody>
      <dsp:txXfrm>
        <a:off x="70353" y="574790"/>
        <a:ext cx="1840767" cy="1247958"/>
      </dsp:txXfrm>
    </dsp:sp>
    <dsp:sp modelId="{F6DA52CD-030F-4CDB-9740-D6A64F806DC4}">
      <dsp:nvSpPr>
        <dsp:cNvPr id="0" name=""/>
        <dsp:cNvSpPr/>
      </dsp:nvSpPr>
      <dsp:spPr>
        <a:xfrm>
          <a:off x="1978646" y="639166"/>
          <a:ext cx="1437021" cy="1117808"/>
        </a:xfrm>
        <a:prstGeom prst="rect">
          <a:avLst/>
        </a:prstGeom>
        <a:noFill/>
        <a:ln>
          <a:noFill/>
        </a:ln>
        <a:effectLst/>
      </dsp:spPr>
      <dsp:style>
        <a:lnRef idx="0">
          <a:scrgbClr r="0" g="0" b="0"/>
        </a:lnRef>
        <a:fillRef idx="0">
          <a:scrgbClr r="0" g="0" b="0"/>
        </a:fillRef>
        <a:effectRef idx="0">
          <a:scrgbClr r="0" g="0" b="0"/>
        </a:effectRef>
        <a:fontRef idx="minor"/>
      </dsp:style>
    </dsp:sp>
    <dsp:sp modelId="{0C71635A-65CE-4DB8-BB6A-A3EFF7152380}">
      <dsp:nvSpPr>
        <dsp:cNvPr id="0" name=""/>
        <dsp:cNvSpPr/>
      </dsp:nvSpPr>
      <dsp:spPr>
        <a:xfrm rot="5400000">
          <a:off x="1951950" y="3361908"/>
          <a:ext cx="1173698" cy="1336214"/>
        </a:xfrm>
        <a:prstGeom prst="bentUpArrow">
          <a:avLst>
            <a:gd name="adj1" fmla="val 32840"/>
            <a:gd name="adj2" fmla="val 25000"/>
            <a:gd name="adj3" fmla="val 35780"/>
          </a:avLst>
        </a:prstGeom>
        <a:solidFill>
          <a:schemeClr val="accent1">
            <a:tint val="50000"/>
            <a:hueOff val="-12719064"/>
            <a:satOff val="34075"/>
            <a:lumOff val="123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72A49D-596B-454F-A273-DDB4FAA69BE5}">
      <dsp:nvSpPr>
        <dsp:cNvPr id="0" name=""/>
        <dsp:cNvSpPr/>
      </dsp:nvSpPr>
      <dsp:spPr>
        <a:xfrm>
          <a:off x="1640991" y="2060839"/>
          <a:ext cx="1975817" cy="1383008"/>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100000"/>
            </a:lnSpc>
            <a:spcBef>
              <a:spcPct val="0"/>
            </a:spcBef>
            <a:spcAft>
              <a:spcPct val="35000"/>
            </a:spcAft>
            <a:buNone/>
          </a:pPr>
          <a:r>
            <a:rPr lang="en-US" sz="3200" kern="1200"/>
            <a:t>Ridge</a:t>
          </a:r>
          <a:endParaRPr lang="en-CA" sz="3200" kern="1200" dirty="0"/>
        </a:p>
      </dsp:txBody>
      <dsp:txXfrm>
        <a:off x="1708516" y="2128364"/>
        <a:ext cx="1840767" cy="1247958"/>
      </dsp:txXfrm>
    </dsp:sp>
    <dsp:sp modelId="{4D213DEC-6399-4DBD-9711-1FDD43570038}">
      <dsp:nvSpPr>
        <dsp:cNvPr id="0" name=""/>
        <dsp:cNvSpPr/>
      </dsp:nvSpPr>
      <dsp:spPr>
        <a:xfrm>
          <a:off x="3616808" y="2192741"/>
          <a:ext cx="1437021" cy="1117808"/>
        </a:xfrm>
        <a:prstGeom prst="rect">
          <a:avLst/>
        </a:prstGeom>
        <a:noFill/>
        <a:ln>
          <a:noFill/>
        </a:ln>
        <a:effectLst/>
      </dsp:spPr>
      <dsp:style>
        <a:lnRef idx="0">
          <a:scrgbClr r="0" g="0" b="0"/>
        </a:lnRef>
        <a:fillRef idx="0">
          <a:scrgbClr r="0" g="0" b="0"/>
        </a:fillRef>
        <a:effectRef idx="0">
          <a:scrgbClr r="0" g="0" b="0"/>
        </a:effectRef>
        <a:fontRef idx="minor"/>
      </dsp:style>
    </dsp:sp>
    <dsp:sp modelId="{BA6A28D4-C49A-445B-B41D-1B0EA31613A5}">
      <dsp:nvSpPr>
        <dsp:cNvPr id="0" name=""/>
        <dsp:cNvSpPr/>
      </dsp:nvSpPr>
      <dsp:spPr>
        <a:xfrm>
          <a:off x="3279153" y="3614414"/>
          <a:ext cx="1975817" cy="1383008"/>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100000"/>
            </a:lnSpc>
            <a:spcBef>
              <a:spcPct val="0"/>
            </a:spcBef>
            <a:spcAft>
              <a:spcPct val="35000"/>
            </a:spcAft>
            <a:buNone/>
          </a:pPr>
          <a:r>
            <a:rPr lang="en-US" sz="3200" kern="1200"/>
            <a:t>Elastic Net</a:t>
          </a:r>
          <a:endParaRPr lang="en-CA" sz="3200" kern="1200" dirty="0"/>
        </a:p>
      </dsp:txBody>
      <dsp:txXfrm>
        <a:off x="3346678" y="3681939"/>
        <a:ext cx="1840767" cy="12479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E10E4-F060-4B5D-9F37-65FEF3F7B2CA}">
      <dsp:nvSpPr>
        <dsp:cNvPr id="0" name=""/>
        <dsp:cNvSpPr/>
      </dsp:nvSpPr>
      <dsp:spPr>
        <a:xfrm>
          <a:off x="0" y="2179"/>
          <a:ext cx="59451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C50EA4-0DAA-422E-87E5-295DE50AF8FB}">
      <dsp:nvSpPr>
        <dsp:cNvPr id="0" name=""/>
        <dsp:cNvSpPr/>
      </dsp:nvSpPr>
      <dsp:spPr>
        <a:xfrm>
          <a:off x="0" y="2179"/>
          <a:ext cx="1189020" cy="148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R2 adjusted:</a:t>
          </a:r>
          <a:endParaRPr lang="en-US" sz="1900" kern="1200" dirty="0"/>
        </a:p>
      </dsp:txBody>
      <dsp:txXfrm>
        <a:off x="0" y="2179"/>
        <a:ext cx="1189020" cy="1486133"/>
      </dsp:txXfrm>
    </dsp:sp>
    <dsp:sp modelId="{016DF013-B533-4F75-983A-EC93F0EBF00D}">
      <dsp:nvSpPr>
        <dsp:cNvPr id="0" name=""/>
        <dsp:cNvSpPr/>
      </dsp:nvSpPr>
      <dsp:spPr>
        <a:xfrm>
          <a:off x="1278196" y="36720"/>
          <a:ext cx="4666903" cy="690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Shows that 89% of the variation in fish weight can be explained by the model</a:t>
          </a:r>
        </a:p>
      </dsp:txBody>
      <dsp:txXfrm>
        <a:off x="1278196" y="36720"/>
        <a:ext cx="4666903" cy="690820"/>
      </dsp:txXfrm>
    </dsp:sp>
    <dsp:sp modelId="{FA3982AB-1406-4AA5-B894-FE30A771607D}">
      <dsp:nvSpPr>
        <dsp:cNvPr id="0" name=""/>
        <dsp:cNvSpPr/>
      </dsp:nvSpPr>
      <dsp:spPr>
        <a:xfrm>
          <a:off x="1189020" y="727540"/>
          <a:ext cx="47560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4A3F43-112F-41D9-8F3A-5A33AA7F4F1F}">
      <dsp:nvSpPr>
        <dsp:cNvPr id="0" name=""/>
        <dsp:cNvSpPr/>
      </dsp:nvSpPr>
      <dsp:spPr>
        <a:xfrm>
          <a:off x="1278196" y="762081"/>
          <a:ext cx="4666903" cy="690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considers the harmony between the explanatory power and model complexity.</a:t>
          </a:r>
        </a:p>
      </dsp:txBody>
      <dsp:txXfrm>
        <a:off x="1278196" y="762081"/>
        <a:ext cx="4666903" cy="690820"/>
      </dsp:txXfrm>
    </dsp:sp>
    <dsp:sp modelId="{4659796C-72BE-4C11-9E06-17E2EE90D4BF}">
      <dsp:nvSpPr>
        <dsp:cNvPr id="0" name=""/>
        <dsp:cNvSpPr/>
      </dsp:nvSpPr>
      <dsp:spPr>
        <a:xfrm>
          <a:off x="1189020" y="1452901"/>
          <a:ext cx="47560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E462A6-7407-4F69-990C-7782FBA64377}">
      <dsp:nvSpPr>
        <dsp:cNvPr id="0" name=""/>
        <dsp:cNvSpPr/>
      </dsp:nvSpPr>
      <dsp:spPr>
        <a:xfrm>
          <a:off x="0" y="1488313"/>
          <a:ext cx="59451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20D30D-2072-48AA-B6F6-E32DDFB5C4DF}">
      <dsp:nvSpPr>
        <dsp:cNvPr id="0" name=""/>
        <dsp:cNvSpPr/>
      </dsp:nvSpPr>
      <dsp:spPr>
        <a:xfrm>
          <a:off x="0" y="1488313"/>
          <a:ext cx="1189020" cy="148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MAE, or Mean Absolute Error:</a:t>
          </a:r>
          <a:endParaRPr lang="en-US" sz="1900" kern="1200"/>
        </a:p>
      </dsp:txBody>
      <dsp:txXfrm>
        <a:off x="0" y="1488313"/>
        <a:ext cx="1189020" cy="1486133"/>
      </dsp:txXfrm>
    </dsp:sp>
    <dsp:sp modelId="{C0A35CF3-5F52-4BB6-81CC-EE1A5709CDC3}">
      <dsp:nvSpPr>
        <dsp:cNvPr id="0" name=""/>
        <dsp:cNvSpPr/>
      </dsp:nvSpPr>
      <dsp:spPr>
        <a:xfrm>
          <a:off x="1278196" y="1522854"/>
          <a:ext cx="4666903" cy="690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average forecast error is represented by an MAE of 96.46 grams.</a:t>
          </a:r>
        </a:p>
      </dsp:txBody>
      <dsp:txXfrm>
        <a:off x="1278196" y="1522854"/>
        <a:ext cx="4666903" cy="690820"/>
      </dsp:txXfrm>
    </dsp:sp>
    <dsp:sp modelId="{68161CE4-324C-481D-AB41-88BA19991095}">
      <dsp:nvSpPr>
        <dsp:cNvPr id="0" name=""/>
        <dsp:cNvSpPr/>
      </dsp:nvSpPr>
      <dsp:spPr>
        <a:xfrm>
          <a:off x="1189020" y="2213674"/>
          <a:ext cx="47560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52D98-E1B4-48FE-9895-521B8CD9D5D4}">
      <dsp:nvSpPr>
        <dsp:cNvPr id="0" name=""/>
        <dsp:cNvSpPr/>
      </dsp:nvSpPr>
      <dsp:spPr>
        <a:xfrm>
          <a:off x="1278196" y="2248215"/>
          <a:ext cx="4666903" cy="690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Relatively close predictions to actual values are implied by lower MAE.</a:t>
          </a:r>
        </a:p>
      </dsp:txBody>
      <dsp:txXfrm>
        <a:off x="1278196" y="2248215"/>
        <a:ext cx="4666903" cy="690820"/>
      </dsp:txXfrm>
    </dsp:sp>
    <dsp:sp modelId="{B0443034-9A95-4FC7-B2D7-7FC484C559B0}">
      <dsp:nvSpPr>
        <dsp:cNvPr id="0" name=""/>
        <dsp:cNvSpPr/>
      </dsp:nvSpPr>
      <dsp:spPr>
        <a:xfrm>
          <a:off x="1189020" y="2939035"/>
          <a:ext cx="47560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0326A6-FD2F-422A-BC3B-FE86E4B6C202}">
      <dsp:nvSpPr>
        <dsp:cNvPr id="0" name=""/>
        <dsp:cNvSpPr/>
      </dsp:nvSpPr>
      <dsp:spPr>
        <a:xfrm>
          <a:off x="0" y="2974446"/>
          <a:ext cx="59451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9B8F6C-776E-4539-A64A-A381C2FA56AB}">
      <dsp:nvSpPr>
        <dsp:cNvPr id="0" name=""/>
        <dsp:cNvSpPr/>
      </dsp:nvSpPr>
      <dsp:spPr>
        <a:xfrm>
          <a:off x="0" y="2974446"/>
          <a:ext cx="1189020" cy="148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Root Mean Squared Error (RMSE):</a:t>
          </a:r>
          <a:endParaRPr lang="en-US" sz="1900" kern="1200"/>
        </a:p>
      </dsp:txBody>
      <dsp:txXfrm>
        <a:off x="0" y="2974446"/>
        <a:ext cx="1189020" cy="1486133"/>
      </dsp:txXfrm>
    </dsp:sp>
    <dsp:sp modelId="{9FD1986D-1D72-4539-9969-5FF51E908E14}">
      <dsp:nvSpPr>
        <dsp:cNvPr id="0" name=""/>
        <dsp:cNvSpPr/>
      </dsp:nvSpPr>
      <dsp:spPr>
        <a:xfrm>
          <a:off x="1278196" y="3008987"/>
          <a:ext cx="4666903" cy="690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RMSE, or root mean square error, is 115.42 grams and indicates the average size of forecast errors.</a:t>
          </a:r>
        </a:p>
      </dsp:txBody>
      <dsp:txXfrm>
        <a:off x="1278196" y="3008987"/>
        <a:ext cx="4666903" cy="690820"/>
      </dsp:txXfrm>
    </dsp:sp>
    <dsp:sp modelId="{1B8A5314-787F-458F-A286-166B512CC181}">
      <dsp:nvSpPr>
        <dsp:cNvPr id="0" name=""/>
        <dsp:cNvSpPr/>
      </dsp:nvSpPr>
      <dsp:spPr>
        <a:xfrm>
          <a:off x="1189020" y="3699808"/>
          <a:ext cx="47560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56E936-8B8D-4668-B16F-A556065E50D6}">
      <dsp:nvSpPr>
        <dsp:cNvPr id="0" name=""/>
        <dsp:cNvSpPr/>
      </dsp:nvSpPr>
      <dsp:spPr>
        <a:xfrm>
          <a:off x="1278196" y="3734349"/>
          <a:ext cx="4666903" cy="690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Overall, fewer prediction errors are indicated by a lower RMSE.</a:t>
          </a:r>
        </a:p>
      </dsp:txBody>
      <dsp:txXfrm>
        <a:off x="1278196" y="3734349"/>
        <a:ext cx="4666903" cy="690820"/>
      </dsp:txXfrm>
    </dsp:sp>
    <dsp:sp modelId="{BCD11B70-D90C-4B51-A2D8-26F3937B4E4B}">
      <dsp:nvSpPr>
        <dsp:cNvPr id="0" name=""/>
        <dsp:cNvSpPr/>
      </dsp:nvSpPr>
      <dsp:spPr>
        <a:xfrm>
          <a:off x="1189020" y="4425169"/>
          <a:ext cx="47560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2C8F41-4CC6-3E45-2F06-8B430C430D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F8C90EBF-B5BE-505F-4393-73870A688E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820E73-0EF1-44F5-B093-69A5F0BF3F46}" type="datetimeFigureOut">
              <a:rPr lang="en-CA" smtClean="0"/>
              <a:t>2023-11-15</a:t>
            </a:fld>
            <a:endParaRPr lang="en-CA"/>
          </a:p>
        </p:txBody>
      </p:sp>
      <p:sp>
        <p:nvSpPr>
          <p:cNvPr id="4" name="Footer Placeholder 3">
            <a:extLst>
              <a:ext uri="{FF2B5EF4-FFF2-40B4-BE49-F238E27FC236}">
                <a16:creationId xmlns:a16="http://schemas.microsoft.com/office/drawing/2014/main" id="{574B8370-ED0E-8042-416D-70ABDB8F1A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F85F96-1068-7C25-B8D0-1B4FA8045F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2586F-901A-44FE-8EA5-C0F686BD2F2E}" type="slidenum">
              <a:rPr lang="en-CA" smtClean="0"/>
              <a:t>‹#›</a:t>
            </a:fld>
            <a:endParaRPr lang="en-CA"/>
          </a:p>
        </p:txBody>
      </p:sp>
    </p:spTree>
    <p:extLst>
      <p:ext uri="{BB962C8B-B14F-4D97-AF65-F5344CB8AC3E}">
        <p14:creationId xmlns:p14="http://schemas.microsoft.com/office/powerpoint/2010/main" val="251910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CB786-8178-4BA5-BA3E-800B04B35306}" type="datetimeFigureOut">
              <a:rPr lang="en-CA" smtClean="0"/>
              <a:t>2023-11-15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3E3C4-185D-431A-9570-2339D1A1FDF0}" type="slidenum">
              <a:rPr lang="en-CA" smtClean="0"/>
              <a:t>‹#›</a:t>
            </a:fld>
            <a:endParaRPr lang="en-CA"/>
          </a:p>
        </p:txBody>
      </p:sp>
    </p:spTree>
    <p:extLst>
      <p:ext uri="{BB962C8B-B14F-4D97-AF65-F5344CB8AC3E}">
        <p14:creationId xmlns:p14="http://schemas.microsoft.com/office/powerpoint/2010/main" val="82500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6CF-0C07-FB57-FC66-30766BCA27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D0840A-4933-E222-29D0-0E855CCD4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D55CF68-A184-73DD-3107-8BB7789A0E8D}"/>
              </a:ext>
            </a:extLst>
          </p:cNvPr>
          <p:cNvSpPr>
            <a:spLocks noGrp="1"/>
          </p:cNvSpPr>
          <p:nvPr>
            <p:ph type="dt" sz="half" idx="10"/>
          </p:nvPr>
        </p:nvSpPr>
        <p:spPr/>
        <p:txBody>
          <a:bodyPr/>
          <a:lstStyle/>
          <a:p>
            <a:fld id="{5D148337-E35D-4019-A700-E76A977FD7FF}" type="datetimeFigureOut">
              <a:rPr lang="en-CA" smtClean="0"/>
              <a:t>2023-11-15</a:t>
            </a:fld>
            <a:endParaRPr lang="en-CA"/>
          </a:p>
        </p:txBody>
      </p:sp>
      <p:sp>
        <p:nvSpPr>
          <p:cNvPr id="5" name="Footer Placeholder 4">
            <a:extLst>
              <a:ext uri="{FF2B5EF4-FFF2-40B4-BE49-F238E27FC236}">
                <a16:creationId xmlns:a16="http://schemas.microsoft.com/office/drawing/2014/main" id="{B9E7019C-E712-A5B0-125D-3C4F92556D4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B42231-297A-F3E3-0200-29C5AEF17CF2}"/>
              </a:ext>
            </a:extLst>
          </p:cNvPr>
          <p:cNvSpPr>
            <a:spLocks noGrp="1"/>
          </p:cNvSpPr>
          <p:nvPr>
            <p:ph type="sldNum" sz="quarter" idx="12"/>
          </p:nvPr>
        </p:nvSpPr>
        <p:spPr/>
        <p:txBody>
          <a:bodyPr/>
          <a:lstStyle/>
          <a:p>
            <a:fld id="{7114E362-6214-488F-ADEB-39E6DDA0C1AD}" type="slidenum">
              <a:rPr lang="en-CA" smtClean="0"/>
              <a:t>‹#›</a:t>
            </a:fld>
            <a:endParaRPr lang="en-CA"/>
          </a:p>
        </p:txBody>
      </p:sp>
      <p:sp>
        <p:nvSpPr>
          <p:cNvPr id="7" name="Rectangle 6">
            <a:extLst>
              <a:ext uri="{FF2B5EF4-FFF2-40B4-BE49-F238E27FC236}">
                <a16:creationId xmlns:a16="http://schemas.microsoft.com/office/drawing/2014/main" id="{2FD759A0-158B-B298-9573-EF9BD6C4D458}"/>
              </a:ext>
            </a:extLst>
          </p:cNvPr>
          <p:cNvSpPr/>
          <p:nvPr userDrawn="1"/>
        </p:nvSpPr>
        <p:spPr>
          <a:xfrm>
            <a:off x="0" y="-25473"/>
            <a:ext cx="12192000" cy="681037"/>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8" name="Rectangle 7">
            <a:extLst>
              <a:ext uri="{FF2B5EF4-FFF2-40B4-BE49-F238E27FC236}">
                <a16:creationId xmlns:a16="http://schemas.microsoft.com/office/drawing/2014/main" id="{424EC742-CFB0-EE51-43F4-543B532D4CAA}"/>
              </a:ext>
            </a:extLst>
          </p:cNvPr>
          <p:cNvSpPr/>
          <p:nvPr userDrawn="1"/>
        </p:nvSpPr>
        <p:spPr>
          <a:xfrm>
            <a:off x="0" y="-100974"/>
            <a:ext cx="12192000" cy="681037"/>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320998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CD87-C380-2CC4-BF48-5562AF2165F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B84E308-241E-E63B-1EE9-4394464169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BDC7218-D59E-F400-6510-9DEB90E992B4}"/>
              </a:ext>
            </a:extLst>
          </p:cNvPr>
          <p:cNvSpPr>
            <a:spLocks noGrp="1"/>
          </p:cNvSpPr>
          <p:nvPr>
            <p:ph type="dt" sz="half" idx="10"/>
          </p:nvPr>
        </p:nvSpPr>
        <p:spPr/>
        <p:txBody>
          <a:bodyPr/>
          <a:lstStyle/>
          <a:p>
            <a:fld id="{5D148337-E35D-4019-A700-E76A977FD7FF}" type="datetimeFigureOut">
              <a:rPr lang="en-CA" smtClean="0"/>
              <a:t>2023-11-15</a:t>
            </a:fld>
            <a:endParaRPr lang="en-CA"/>
          </a:p>
        </p:txBody>
      </p:sp>
      <p:sp>
        <p:nvSpPr>
          <p:cNvPr id="5" name="Footer Placeholder 4">
            <a:extLst>
              <a:ext uri="{FF2B5EF4-FFF2-40B4-BE49-F238E27FC236}">
                <a16:creationId xmlns:a16="http://schemas.microsoft.com/office/drawing/2014/main" id="{4916CD70-FA08-5DCC-68D8-8F5BF90A25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89AE09C-A4D6-6FC5-0797-515AC139BB88}"/>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265770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6FFFC-0EC5-0A25-66EE-3E4192D543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78696BE-6181-EE82-8E32-BB8E7DD87D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5C49A82-6AA5-BABD-029B-976809BB621E}"/>
              </a:ext>
            </a:extLst>
          </p:cNvPr>
          <p:cNvSpPr>
            <a:spLocks noGrp="1"/>
          </p:cNvSpPr>
          <p:nvPr>
            <p:ph type="dt" sz="half" idx="10"/>
          </p:nvPr>
        </p:nvSpPr>
        <p:spPr/>
        <p:txBody>
          <a:bodyPr/>
          <a:lstStyle/>
          <a:p>
            <a:fld id="{5D148337-E35D-4019-A700-E76A977FD7FF}" type="datetimeFigureOut">
              <a:rPr lang="en-CA" smtClean="0"/>
              <a:t>2023-11-15</a:t>
            </a:fld>
            <a:endParaRPr lang="en-CA"/>
          </a:p>
        </p:txBody>
      </p:sp>
      <p:sp>
        <p:nvSpPr>
          <p:cNvPr id="5" name="Footer Placeholder 4">
            <a:extLst>
              <a:ext uri="{FF2B5EF4-FFF2-40B4-BE49-F238E27FC236}">
                <a16:creationId xmlns:a16="http://schemas.microsoft.com/office/drawing/2014/main" id="{80801B76-6E39-497E-0733-31BF1DE38B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F781F6D-6046-7A59-F894-2B88386EDA3B}"/>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141633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089F-7B32-ED19-8B3E-BB685C1ACDFE}"/>
              </a:ext>
            </a:extLst>
          </p:cNvPr>
          <p:cNvSpPr>
            <a:spLocks noGrp="1"/>
          </p:cNvSpPr>
          <p:nvPr>
            <p:ph type="title"/>
          </p:nvPr>
        </p:nvSpPr>
        <p:spPr/>
        <p:txBody>
          <a:body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31F8774C-22BB-16C1-1679-9BB3C852E3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F442773-DA42-41FF-23D7-3B6F0B6F5830}"/>
              </a:ext>
            </a:extLst>
          </p:cNvPr>
          <p:cNvSpPr>
            <a:spLocks noGrp="1"/>
          </p:cNvSpPr>
          <p:nvPr>
            <p:ph type="dt" sz="half" idx="10"/>
          </p:nvPr>
        </p:nvSpPr>
        <p:spPr/>
        <p:txBody>
          <a:bodyPr/>
          <a:lstStyle/>
          <a:p>
            <a:fld id="{5D148337-E35D-4019-A700-E76A977FD7FF}" type="datetimeFigureOut">
              <a:rPr lang="en-CA" smtClean="0"/>
              <a:t>2023-11-15</a:t>
            </a:fld>
            <a:endParaRPr lang="en-CA"/>
          </a:p>
        </p:txBody>
      </p:sp>
      <p:sp>
        <p:nvSpPr>
          <p:cNvPr id="5" name="Footer Placeholder 4">
            <a:extLst>
              <a:ext uri="{FF2B5EF4-FFF2-40B4-BE49-F238E27FC236}">
                <a16:creationId xmlns:a16="http://schemas.microsoft.com/office/drawing/2014/main" id="{7391F6C4-CB47-05B8-F10B-20E6ED4471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24FA10-7D5E-9ED2-EFBF-C4D964B17511}"/>
              </a:ext>
            </a:extLst>
          </p:cNvPr>
          <p:cNvSpPr>
            <a:spLocks noGrp="1"/>
          </p:cNvSpPr>
          <p:nvPr>
            <p:ph type="sldNum" sz="quarter" idx="12"/>
          </p:nvPr>
        </p:nvSpPr>
        <p:spPr/>
        <p:txBody>
          <a:bodyPr/>
          <a:lstStyle/>
          <a:p>
            <a:fld id="{7114E362-6214-488F-ADEB-39E6DDA0C1AD}" type="slidenum">
              <a:rPr lang="en-CA" smtClean="0"/>
              <a:t>‹#›</a:t>
            </a:fld>
            <a:endParaRPr lang="en-CA"/>
          </a:p>
        </p:txBody>
      </p:sp>
      <p:sp>
        <p:nvSpPr>
          <p:cNvPr id="7" name="Rectangle 6">
            <a:extLst>
              <a:ext uri="{FF2B5EF4-FFF2-40B4-BE49-F238E27FC236}">
                <a16:creationId xmlns:a16="http://schemas.microsoft.com/office/drawing/2014/main" id="{BE8EF2B4-A6FB-D000-34CA-DDF65C936106}"/>
              </a:ext>
            </a:extLst>
          </p:cNvPr>
          <p:cNvSpPr/>
          <p:nvPr userDrawn="1"/>
        </p:nvSpPr>
        <p:spPr>
          <a:xfrm>
            <a:off x="0" y="-25473"/>
            <a:ext cx="12192000" cy="584775"/>
          </a:xfrm>
          <a:prstGeom prst="rect">
            <a:avLst/>
          </a:prstGeom>
          <a:solidFill>
            <a:schemeClr val="tx1">
              <a:lumMod val="85000"/>
              <a:lumOff val="15000"/>
            </a:schemeClr>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endParaRPr lang="en-CA" sz="1400" dirty="0"/>
          </a:p>
        </p:txBody>
      </p:sp>
    </p:spTree>
    <p:extLst>
      <p:ext uri="{BB962C8B-B14F-4D97-AF65-F5344CB8AC3E}">
        <p14:creationId xmlns:p14="http://schemas.microsoft.com/office/powerpoint/2010/main" val="158890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0401-6CD4-29C5-4B1E-E776031AC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D945C05-FCDC-9AD4-A3D8-A390FFF790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50989-FB87-74DC-75B6-F082A29564F7}"/>
              </a:ext>
            </a:extLst>
          </p:cNvPr>
          <p:cNvSpPr>
            <a:spLocks noGrp="1"/>
          </p:cNvSpPr>
          <p:nvPr>
            <p:ph type="dt" sz="half" idx="10"/>
          </p:nvPr>
        </p:nvSpPr>
        <p:spPr/>
        <p:txBody>
          <a:bodyPr/>
          <a:lstStyle/>
          <a:p>
            <a:fld id="{5D148337-E35D-4019-A700-E76A977FD7FF}" type="datetimeFigureOut">
              <a:rPr lang="en-CA" smtClean="0"/>
              <a:t>2023-11-15</a:t>
            </a:fld>
            <a:endParaRPr lang="en-CA"/>
          </a:p>
        </p:txBody>
      </p:sp>
      <p:sp>
        <p:nvSpPr>
          <p:cNvPr id="5" name="Footer Placeholder 4">
            <a:extLst>
              <a:ext uri="{FF2B5EF4-FFF2-40B4-BE49-F238E27FC236}">
                <a16:creationId xmlns:a16="http://schemas.microsoft.com/office/drawing/2014/main" id="{A62927EB-550C-7FED-A9E5-FF64FDD91F2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AA4013-D7D3-2801-AECE-B0CD62AC1EC9}"/>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247574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BE1C-EC0B-D947-9508-A6B1DA160EE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A100B38-DD06-2159-39F5-DD36D7DE8B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EF598B3-7A59-FBE4-EB0F-09EB1C3B77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25594C9-9274-7E56-1982-0DB396D9A7D4}"/>
              </a:ext>
            </a:extLst>
          </p:cNvPr>
          <p:cNvSpPr>
            <a:spLocks noGrp="1"/>
          </p:cNvSpPr>
          <p:nvPr>
            <p:ph type="dt" sz="half" idx="10"/>
          </p:nvPr>
        </p:nvSpPr>
        <p:spPr/>
        <p:txBody>
          <a:bodyPr/>
          <a:lstStyle/>
          <a:p>
            <a:fld id="{5D148337-E35D-4019-A700-E76A977FD7FF}" type="datetimeFigureOut">
              <a:rPr lang="en-CA" smtClean="0"/>
              <a:t>2023-11-15</a:t>
            </a:fld>
            <a:endParaRPr lang="en-CA"/>
          </a:p>
        </p:txBody>
      </p:sp>
      <p:sp>
        <p:nvSpPr>
          <p:cNvPr id="6" name="Footer Placeholder 5">
            <a:extLst>
              <a:ext uri="{FF2B5EF4-FFF2-40B4-BE49-F238E27FC236}">
                <a16:creationId xmlns:a16="http://schemas.microsoft.com/office/drawing/2014/main" id="{1D34872F-AE29-D870-CDD7-B185D463D06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6F0E61F-E3AA-C22B-81F3-EBD6CC7B57CF}"/>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59715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E5D6-0AD6-59AD-1669-6027E75AC99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BC05894-CE48-1309-8E64-05B133DF1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9884F-1928-877D-7A95-F631CB65B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E894CA6-4739-F1C7-BF88-267DB1F7F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E2511D-2111-5570-8019-62A533CDD5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BA978E7-9B5C-830C-2BF8-A2B86B59E10D}"/>
              </a:ext>
            </a:extLst>
          </p:cNvPr>
          <p:cNvSpPr>
            <a:spLocks noGrp="1"/>
          </p:cNvSpPr>
          <p:nvPr>
            <p:ph type="dt" sz="half" idx="10"/>
          </p:nvPr>
        </p:nvSpPr>
        <p:spPr/>
        <p:txBody>
          <a:bodyPr/>
          <a:lstStyle/>
          <a:p>
            <a:fld id="{5D148337-E35D-4019-A700-E76A977FD7FF}" type="datetimeFigureOut">
              <a:rPr lang="en-CA" smtClean="0"/>
              <a:t>2023-11-15</a:t>
            </a:fld>
            <a:endParaRPr lang="en-CA"/>
          </a:p>
        </p:txBody>
      </p:sp>
      <p:sp>
        <p:nvSpPr>
          <p:cNvPr id="8" name="Footer Placeholder 7">
            <a:extLst>
              <a:ext uri="{FF2B5EF4-FFF2-40B4-BE49-F238E27FC236}">
                <a16:creationId xmlns:a16="http://schemas.microsoft.com/office/drawing/2014/main" id="{0A79815E-D4D6-4F84-1F54-BDD6D443D1D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6BFA90F-E85D-A719-AB17-8B90D5790B71}"/>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302345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48D1-F8B6-5894-0F8C-EE2DD456DA2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83A4CA5-A256-5449-6DA4-003A8EEF65A6}"/>
              </a:ext>
            </a:extLst>
          </p:cNvPr>
          <p:cNvSpPr>
            <a:spLocks noGrp="1"/>
          </p:cNvSpPr>
          <p:nvPr>
            <p:ph type="dt" sz="half" idx="10"/>
          </p:nvPr>
        </p:nvSpPr>
        <p:spPr/>
        <p:txBody>
          <a:bodyPr/>
          <a:lstStyle/>
          <a:p>
            <a:fld id="{5D148337-E35D-4019-A700-E76A977FD7FF}" type="datetimeFigureOut">
              <a:rPr lang="en-CA" smtClean="0"/>
              <a:t>2023-11-15</a:t>
            </a:fld>
            <a:endParaRPr lang="en-CA"/>
          </a:p>
        </p:txBody>
      </p:sp>
      <p:sp>
        <p:nvSpPr>
          <p:cNvPr id="4" name="Footer Placeholder 3">
            <a:extLst>
              <a:ext uri="{FF2B5EF4-FFF2-40B4-BE49-F238E27FC236}">
                <a16:creationId xmlns:a16="http://schemas.microsoft.com/office/drawing/2014/main" id="{FFD451CB-987B-B405-EA33-45187E2E87D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AAADF23-64C2-FD4A-4626-21E0BE602530}"/>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319747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E86284-E540-B59A-F225-FABC9A522C52}"/>
              </a:ext>
            </a:extLst>
          </p:cNvPr>
          <p:cNvSpPr>
            <a:spLocks noGrp="1"/>
          </p:cNvSpPr>
          <p:nvPr>
            <p:ph type="dt" sz="half" idx="10"/>
          </p:nvPr>
        </p:nvSpPr>
        <p:spPr/>
        <p:txBody>
          <a:bodyPr/>
          <a:lstStyle/>
          <a:p>
            <a:fld id="{5D148337-E35D-4019-A700-E76A977FD7FF}" type="datetimeFigureOut">
              <a:rPr lang="en-CA" smtClean="0"/>
              <a:t>2023-11-15</a:t>
            </a:fld>
            <a:endParaRPr lang="en-CA"/>
          </a:p>
        </p:txBody>
      </p:sp>
      <p:sp>
        <p:nvSpPr>
          <p:cNvPr id="3" name="Footer Placeholder 2">
            <a:extLst>
              <a:ext uri="{FF2B5EF4-FFF2-40B4-BE49-F238E27FC236}">
                <a16:creationId xmlns:a16="http://schemas.microsoft.com/office/drawing/2014/main" id="{C37D645F-C61F-5266-5321-4C87731B3DF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15C2BAA-90B3-D5C0-4E9F-2C1DF5C13ABD}"/>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23978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CF2E-4162-8FB4-0B4E-478DFD4E1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6FCE9DC-FD42-0ED7-0DB3-BBA2D7B2F0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AB781D0-2263-B930-5BDF-829520530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E9085-251D-16F9-3BD2-A932CBCACFB0}"/>
              </a:ext>
            </a:extLst>
          </p:cNvPr>
          <p:cNvSpPr>
            <a:spLocks noGrp="1"/>
          </p:cNvSpPr>
          <p:nvPr>
            <p:ph type="dt" sz="half" idx="10"/>
          </p:nvPr>
        </p:nvSpPr>
        <p:spPr/>
        <p:txBody>
          <a:bodyPr/>
          <a:lstStyle/>
          <a:p>
            <a:fld id="{5D148337-E35D-4019-A700-E76A977FD7FF}" type="datetimeFigureOut">
              <a:rPr lang="en-CA" smtClean="0"/>
              <a:t>2023-11-15</a:t>
            </a:fld>
            <a:endParaRPr lang="en-CA"/>
          </a:p>
        </p:txBody>
      </p:sp>
      <p:sp>
        <p:nvSpPr>
          <p:cNvPr id="6" name="Footer Placeholder 5">
            <a:extLst>
              <a:ext uri="{FF2B5EF4-FFF2-40B4-BE49-F238E27FC236}">
                <a16:creationId xmlns:a16="http://schemas.microsoft.com/office/drawing/2014/main" id="{963CFEB7-5530-B061-FCD5-007AC9C30A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A2AAAC5-3F6F-23FB-F3F1-C14B90FBBACA}"/>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24133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2626-0129-D69B-819D-1F4C5040E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335C5D4-CC70-D373-A4A8-84FD963B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FFBEB06-9AC0-B7AE-5F46-FB86CDF08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CD3E2-238F-19EC-3782-7B1D9CBFB105}"/>
              </a:ext>
            </a:extLst>
          </p:cNvPr>
          <p:cNvSpPr>
            <a:spLocks noGrp="1"/>
          </p:cNvSpPr>
          <p:nvPr>
            <p:ph type="dt" sz="half" idx="10"/>
          </p:nvPr>
        </p:nvSpPr>
        <p:spPr/>
        <p:txBody>
          <a:bodyPr/>
          <a:lstStyle/>
          <a:p>
            <a:fld id="{5D148337-E35D-4019-A700-E76A977FD7FF}" type="datetimeFigureOut">
              <a:rPr lang="en-CA" smtClean="0"/>
              <a:t>2023-11-15</a:t>
            </a:fld>
            <a:endParaRPr lang="en-CA"/>
          </a:p>
        </p:txBody>
      </p:sp>
      <p:sp>
        <p:nvSpPr>
          <p:cNvPr id="6" name="Footer Placeholder 5">
            <a:extLst>
              <a:ext uri="{FF2B5EF4-FFF2-40B4-BE49-F238E27FC236}">
                <a16:creationId xmlns:a16="http://schemas.microsoft.com/office/drawing/2014/main" id="{13673D98-C616-FC9A-47BD-6501918E80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AF58E28-754D-D782-623B-2809F06C992B}"/>
              </a:ext>
            </a:extLst>
          </p:cNvPr>
          <p:cNvSpPr>
            <a:spLocks noGrp="1"/>
          </p:cNvSpPr>
          <p:nvPr>
            <p:ph type="sldNum" sz="quarter" idx="12"/>
          </p:nvPr>
        </p:nvSpPr>
        <p:spPr/>
        <p:txBody>
          <a:bodyPr/>
          <a:lstStyle/>
          <a:p>
            <a:fld id="{7114E362-6214-488F-ADEB-39E6DDA0C1AD}" type="slidenum">
              <a:rPr lang="en-CA" smtClean="0"/>
              <a:t>‹#›</a:t>
            </a:fld>
            <a:endParaRPr lang="en-CA"/>
          </a:p>
        </p:txBody>
      </p:sp>
    </p:spTree>
    <p:extLst>
      <p:ext uri="{BB962C8B-B14F-4D97-AF65-F5344CB8AC3E}">
        <p14:creationId xmlns:p14="http://schemas.microsoft.com/office/powerpoint/2010/main" val="125990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3F6506-EF89-BB01-3A28-933A6C1EB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E9E5284-0C2C-3234-FD87-335D345D57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FB67DB9-500F-F35F-2640-BBC74ABDC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148337-E35D-4019-A700-E76A977FD7FF}" type="datetimeFigureOut">
              <a:rPr lang="en-CA" smtClean="0"/>
              <a:t>2023-11-15</a:t>
            </a:fld>
            <a:endParaRPr lang="en-CA"/>
          </a:p>
        </p:txBody>
      </p:sp>
      <p:sp>
        <p:nvSpPr>
          <p:cNvPr id="5" name="Footer Placeholder 4">
            <a:extLst>
              <a:ext uri="{FF2B5EF4-FFF2-40B4-BE49-F238E27FC236}">
                <a16:creationId xmlns:a16="http://schemas.microsoft.com/office/drawing/2014/main" id="{02714FA0-7B1B-BC1C-2E7E-2E8A4D99D7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2CD4011-38A7-4FBE-1431-D64F60A7A6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4E362-6214-488F-ADEB-39E6DDA0C1AD}" type="slidenum">
              <a:rPr lang="en-CA" smtClean="0"/>
              <a:t>‹#›</a:t>
            </a:fld>
            <a:endParaRPr lang="en-CA"/>
          </a:p>
        </p:txBody>
      </p:sp>
    </p:spTree>
    <p:extLst>
      <p:ext uri="{BB962C8B-B14F-4D97-AF65-F5344CB8AC3E}">
        <p14:creationId xmlns:p14="http://schemas.microsoft.com/office/powerpoint/2010/main" val="34852197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sv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microsoft.com/office/2007/relationships/hdphoto" Target="../media/hdphoto2.wdp"/><Relationship Id="rId10" Type="http://schemas.microsoft.com/office/2007/relationships/diagramDrawing" Target="../diagrams/drawing2.xml"/><Relationship Id="rId4" Type="http://schemas.openxmlformats.org/officeDocument/2006/relationships/image" Target="../media/image7.png"/><Relationship Id="rId9" Type="http://schemas.openxmlformats.org/officeDocument/2006/relationships/diagramColors" Target="../diagrams/colors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31" name="Rectangle 21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Looker vs. Tableau: An In-Depth Data Analysis Showdown 2023">
            <a:extLst>
              <a:ext uri="{FF2B5EF4-FFF2-40B4-BE49-F238E27FC236}">
                <a16:creationId xmlns:a16="http://schemas.microsoft.com/office/drawing/2014/main" id="{A631B40F-43C4-3CD4-232A-E8CED6F0A2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82" t="9091" r="8603"/>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3" name="Rectangle 21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3BF5359C-6344-5448-3EB8-AC40C298FFAD}"/>
              </a:ext>
            </a:extLst>
          </p:cNvPr>
          <p:cNvSpPr>
            <a:spLocks noGrp="1"/>
          </p:cNvSpPr>
          <p:nvPr>
            <p:ph type="subTitle" idx="1"/>
          </p:nvPr>
        </p:nvSpPr>
        <p:spPr>
          <a:xfrm>
            <a:off x="477980" y="4872922"/>
            <a:ext cx="4154406" cy="400233"/>
          </a:xfrm>
        </p:spPr>
        <p:txBody>
          <a:bodyPr>
            <a:normAutofit fontScale="85000" lnSpcReduction="10000"/>
          </a:bodyPr>
          <a:lstStyle/>
          <a:p>
            <a:pPr algn="l"/>
            <a:r>
              <a:rPr lang="en-CA" sz="2100" b="1" dirty="0">
                <a:solidFill>
                  <a:schemeClr val="bg1"/>
                </a:solidFill>
                <a:latin typeface="Lato" panose="020F0502020204030203" pitchFamily="34" charset="0"/>
                <a:ea typeface="Lato" panose="020F0502020204030203" pitchFamily="34" charset="0"/>
                <a:cs typeface="Lato" panose="020F0502020204030203" pitchFamily="34" charset="0"/>
              </a:rPr>
              <a:t>Report</a:t>
            </a:r>
            <a:r>
              <a:rPr lang="en-CA" sz="2000" dirty="0">
                <a:solidFill>
                  <a:schemeClr val="bg1"/>
                </a:solidFill>
              </a:rPr>
              <a:t> </a:t>
            </a:r>
            <a:r>
              <a:rPr lang="en-CA" sz="2000" b="1" dirty="0">
                <a:solidFill>
                  <a:schemeClr val="bg1"/>
                </a:solidFill>
                <a:latin typeface="Lato" panose="020F0502020204030203" pitchFamily="34" charset="0"/>
                <a:ea typeface="Lato" panose="020F0502020204030203" pitchFamily="34" charset="0"/>
                <a:cs typeface="Lato" panose="020F0502020204030203" pitchFamily="34" charset="0"/>
              </a:rPr>
              <a:t>by: Amit Kumar(DATA Analyst)</a:t>
            </a:r>
          </a:p>
        </p:txBody>
      </p:sp>
      <p:sp>
        <p:nvSpPr>
          <p:cNvPr id="2135" name="Rectangle 21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37" name="Rectangle 21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16ECB0EB-4B5D-4344-9CA0-5E8C5C3E0D5E}"/>
              </a:ext>
            </a:extLst>
          </p:cNvPr>
          <p:cNvSpPr txBox="1">
            <a:spLocks/>
          </p:cNvSpPr>
          <p:nvPr/>
        </p:nvSpPr>
        <p:spPr>
          <a:xfrm>
            <a:off x="7729248" y="296879"/>
            <a:ext cx="3592300" cy="17933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br>
              <a:rPr lang="en-CA" sz="2300"/>
            </a:br>
            <a:br>
              <a:rPr lang="en-CA" sz="2300"/>
            </a:br>
            <a:br>
              <a:rPr lang="en-CA" sz="2300"/>
            </a:br>
            <a:br>
              <a:rPr lang="en-CA" sz="2300"/>
            </a:br>
            <a:endParaRPr lang="en-CA" sz="2300" b="1"/>
          </a:p>
        </p:txBody>
      </p:sp>
      <p:sp>
        <p:nvSpPr>
          <p:cNvPr id="7" name="TextBox 6">
            <a:extLst>
              <a:ext uri="{FF2B5EF4-FFF2-40B4-BE49-F238E27FC236}">
                <a16:creationId xmlns:a16="http://schemas.microsoft.com/office/drawing/2014/main" id="{4C42E4F7-7B73-5164-DCC0-612447E1EDDF}"/>
              </a:ext>
            </a:extLst>
          </p:cNvPr>
          <p:cNvSpPr txBox="1"/>
          <p:nvPr/>
        </p:nvSpPr>
        <p:spPr>
          <a:xfrm>
            <a:off x="408968" y="1787859"/>
            <a:ext cx="4154406" cy="2123658"/>
          </a:xfrm>
          <a:prstGeom prst="rect">
            <a:avLst/>
          </a:prstGeom>
          <a:noFill/>
        </p:spPr>
        <p:txBody>
          <a:bodyPr wrap="square">
            <a:spAutoFit/>
          </a:bodyPr>
          <a:lstStyle/>
          <a:p>
            <a:r>
              <a:rPr lang="en-CA" sz="4400" b="1" dirty="0">
                <a:solidFill>
                  <a:schemeClr val="bg1"/>
                </a:solidFill>
                <a:latin typeface="Lora" pitchFamily="2" charset="0"/>
              </a:rPr>
              <a:t>Regularization Optimized Models</a:t>
            </a:r>
            <a:endParaRPr lang="en-CA" sz="4400" b="1" dirty="0"/>
          </a:p>
        </p:txBody>
      </p:sp>
    </p:spTree>
    <p:extLst>
      <p:ext uri="{BB962C8B-B14F-4D97-AF65-F5344CB8AC3E}">
        <p14:creationId xmlns:p14="http://schemas.microsoft.com/office/powerpoint/2010/main" val="1493386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C4E4A-9A86-9A05-F6DA-196885A4C15A}"/>
              </a:ext>
            </a:extLst>
          </p:cNvPr>
          <p:cNvSpPr>
            <a:spLocks noGrp="1"/>
          </p:cNvSpPr>
          <p:nvPr>
            <p:ph type="title"/>
          </p:nvPr>
        </p:nvSpPr>
        <p:spPr>
          <a:xfrm>
            <a:off x="3493698" y="810884"/>
            <a:ext cx="5400137" cy="569344"/>
          </a:xfrm>
        </p:spPr>
        <p:txBody>
          <a:bodyPr>
            <a:normAutofit fontScale="90000"/>
          </a:bodyPr>
          <a:lstStyle/>
          <a:p>
            <a:r>
              <a:rPr lang="en-US" sz="2400" b="1" dirty="0">
                <a:latin typeface="Lora" pitchFamily="2" charset="0"/>
              </a:rPr>
              <a:t>The Next Actions to Enhance Usability</a:t>
            </a:r>
            <a:endParaRPr lang="en-CA" dirty="0"/>
          </a:p>
        </p:txBody>
      </p:sp>
      <p:sp>
        <p:nvSpPr>
          <p:cNvPr id="3" name="Content Placeholder 2">
            <a:extLst>
              <a:ext uri="{FF2B5EF4-FFF2-40B4-BE49-F238E27FC236}">
                <a16:creationId xmlns:a16="http://schemas.microsoft.com/office/drawing/2014/main" id="{030219DE-4366-FF1C-F8D2-719240BE6D67}"/>
              </a:ext>
            </a:extLst>
          </p:cNvPr>
          <p:cNvSpPr>
            <a:spLocks noGrp="1"/>
          </p:cNvSpPr>
          <p:nvPr>
            <p:ph idx="1"/>
          </p:nvPr>
        </p:nvSpPr>
        <p:spPr>
          <a:xfrm>
            <a:off x="838200" y="1566833"/>
            <a:ext cx="10515600" cy="3341598"/>
          </a:xfrm>
        </p:spPr>
        <p:txBody>
          <a:bodyPr>
            <a:normAutofit/>
          </a:bodyPr>
          <a:lstStyle/>
          <a:p>
            <a:endParaRPr lang="en-US" dirty="0"/>
          </a:p>
          <a:p>
            <a:pPr marL="0" indent="0">
              <a:buNone/>
            </a:pPr>
            <a:r>
              <a:rPr lang="en-US" sz="1700" b="1" dirty="0">
                <a:latin typeface="Lato" panose="020F0502020204030203" pitchFamily="34" charset="0"/>
                <a:ea typeface="Lato" panose="020F0502020204030203" pitchFamily="34" charset="0"/>
                <a:cs typeface="Lato" panose="020F0502020204030203" pitchFamily="34" charset="0"/>
              </a:rPr>
              <a:t>Scaling and Normalization of Features</a:t>
            </a:r>
          </a:p>
          <a:p>
            <a:pPr marL="0" indent="0">
              <a:buNone/>
            </a:pPr>
            <a:r>
              <a:rPr lang="en-US" sz="1500" dirty="0">
                <a:latin typeface="Lato" panose="020F0502020204030203" pitchFamily="34" charset="0"/>
                <a:ea typeface="Lato" panose="020F0502020204030203" pitchFamily="34" charset="0"/>
                <a:cs typeface="Lato" panose="020F0502020204030203" pitchFamily="34" charset="0"/>
              </a:rPr>
              <a:t>The stability and convergence of the model can be improved by scaling and normalizing the input features. By using preprocessing approaches such as Standard Scaling, one can improve the robustness of the model by ensuring that all features contribute consistently.</a:t>
            </a:r>
          </a:p>
          <a:p>
            <a:endParaRPr lang="en-US" dirty="0"/>
          </a:p>
          <a:p>
            <a:pPr marL="0" indent="0">
              <a:buNone/>
            </a:pPr>
            <a:r>
              <a:rPr lang="en-US" sz="1700" b="1" dirty="0">
                <a:latin typeface="Lato" panose="020F0502020204030203" pitchFamily="34" charset="0"/>
                <a:ea typeface="Lato" panose="020F0502020204030203" pitchFamily="34" charset="0"/>
                <a:cs typeface="Lato" panose="020F0502020204030203" pitchFamily="34" charset="0"/>
              </a:rPr>
              <a:t>Continuous Monitoring and Updating</a:t>
            </a:r>
          </a:p>
          <a:p>
            <a:pPr marL="0" indent="0">
              <a:buNone/>
            </a:pPr>
            <a:r>
              <a:rPr lang="en-US" sz="1500" dirty="0">
                <a:latin typeface="Lato" panose="020F0502020204030203" pitchFamily="34" charset="0"/>
                <a:ea typeface="Lato" panose="020F0502020204030203" pitchFamily="34" charset="0"/>
                <a:cs typeface="Lato" panose="020F0502020204030203" pitchFamily="34" charset="0"/>
              </a:rPr>
              <a:t>Track the model's performance over time as fresh data becomes available on a regular basis. Establish a mechanism for updating or retraining the model in order to keep it current and efficient in identifying any changing trends in the factors that determine fish weight. This guarantees that the model remains valid and accurate in changing circumstances.</a:t>
            </a:r>
          </a:p>
          <a:p>
            <a:pPr marL="0" indent="0">
              <a:buNone/>
            </a:pPr>
            <a:endParaRPr lang="en-US" sz="15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48578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1" name="Rectangle 106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3" name="Freeform: Shape 106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5" name="Rectangle 106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Freeform: Shape 106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71" name="Isosceles Triangle 107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Isosceles Triangle 107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443DEEF-0E41-D296-851E-2DC0184CB03F}"/>
              </a:ext>
            </a:extLst>
          </p:cNvPr>
          <p:cNvSpPr txBox="1"/>
          <p:nvPr/>
        </p:nvSpPr>
        <p:spPr>
          <a:xfrm>
            <a:off x="4567518" y="3244334"/>
            <a:ext cx="3056964" cy="707886"/>
          </a:xfrm>
          <a:prstGeom prst="rect">
            <a:avLst/>
          </a:prstGeom>
          <a:noFill/>
        </p:spPr>
        <p:txBody>
          <a:bodyPr wrap="square" rtlCol="0">
            <a:spAutoFit/>
          </a:bodyPr>
          <a:lstStyle/>
          <a:p>
            <a:r>
              <a:rPr lang="en-CA" sz="4000" b="1" dirty="0">
                <a:ln w="0"/>
                <a:solidFill>
                  <a:schemeClr val="accent1"/>
                </a:solidFill>
                <a:effectLst>
                  <a:outerShdw blurRad="38100" dist="25400" dir="5400000" algn="ctr" rotWithShape="0">
                    <a:srgbClr val="6E747A">
                      <a:alpha val="43000"/>
                    </a:srgbClr>
                  </a:outerShdw>
                </a:effectLst>
                <a:latin typeface="Amasis MT Pro Black" panose="02040A04050005020304" pitchFamily="18" charset="0"/>
              </a:rPr>
              <a:t>Thank You</a:t>
            </a:r>
          </a:p>
        </p:txBody>
      </p:sp>
    </p:spTree>
    <p:extLst>
      <p:ext uri="{BB962C8B-B14F-4D97-AF65-F5344CB8AC3E}">
        <p14:creationId xmlns:p14="http://schemas.microsoft.com/office/powerpoint/2010/main" val="4190255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E1D22-2278-0A3F-3765-8ECC24574E90}"/>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b="1" kern="1200" dirty="0">
                <a:solidFill>
                  <a:schemeClr val="bg1"/>
                </a:solidFill>
                <a:latin typeface="+mj-lt"/>
                <a:ea typeface="+mj-ea"/>
                <a:cs typeface="+mj-cs"/>
              </a:rPr>
              <a:t>Rational Statement</a:t>
            </a:r>
          </a:p>
        </p:txBody>
      </p:sp>
      <p:sp>
        <p:nvSpPr>
          <p:cNvPr id="39" name="Rectangle 3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C065CE8-F3DC-6DB2-D787-7BEE59E6F3B3}"/>
              </a:ext>
            </a:extLst>
          </p:cNvPr>
          <p:cNvSpPr txBox="1"/>
          <p:nvPr/>
        </p:nvSpPr>
        <p:spPr>
          <a:xfrm>
            <a:off x="1069284" y="2207225"/>
            <a:ext cx="10291705" cy="4286974"/>
          </a:xfrm>
          <a:prstGeom prst="rect">
            <a:avLst/>
          </a:prstGeom>
        </p:spPr>
        <p:txBody>
          <a:bodyPr vert="horz" lIns="91440" tIns="45720" rIns="91440" bIns="45720" rtlCol="0">
            <a:noAutofit/>
          </a:bodyPr>
          <a:lstStyle/>
          <a:p>
            <a:pPr>
              <a:lnSpc>
                <a:spcPct val="90000"/>
              </a:lnSpc>
              <a:spcAft>
                <a:spcPts val="600"/>
              </a:spcAft>
            </a:pPr>
            <a:r>
              <a:rPr lang="en-US" sz="1200" b="1" dirty="0">
                <a:latin typeface="Lato" panose="020F0502020204030203" pitchFamily="34" charset="0"/>
                <a:ea typeface="Lato" panose="020F0502020204030203" pitchFamily="34" charset="0"/>
                <a:cs typeface="Lato" panose="020F0502020204030203" pitchFamily="34" charset="0"/>
              </a:rPr>
              <a:t>Introduction</a:t>
            </a:r>
          </a:p>
          <a:p>
            <a:pPr>
              <a:lnSpc>
                <a:spcPct val="90000"/>
              </a:lnSpc>
              <a:spcAft>
                <a:spcPts val="600"/>
              </a:spcAft>
            </a:pPr>
            <a:r>
              <a:rPr lang="en-US" sz="1200" dirty="0">
                <a:latin typeface="Lato" panose="020F0502020204030203" pitchFamily="34" charset="0"/>
                <a:ea typeface="Lato" panose="020F0502020204030203" pitchFamily="34" charset="0"/>
                <a:cs typeface="Lato" panose="020F0502020204030203" pitchFamily="34" charset="0"/>
              </a:rPr>
              <a:t>In this task, we address a real-world issue that Mr. John Hughes, a fisheries enthusiast, is facing in today's session. Mr. Hughes is trying to use the "FishWeight.csv" dataset, which has 159 observations and 6 variables, to develop an optimum model for forecasting fish weight. The accuracy of weight prediction is critical for fisheries management, and this dataset is a useful tool for studying fish behavior and health.</a:t>
            </a:r>
          </a:p>
          <a:p>
            <a:pPr>
              <a:lnSpc>
                <a:spcPct val="90000"/>
              </a:lnSpc>
              <a:spcAft>
                <a:spcPts val="600"/>
              </a:spcAft>
            </a:pPr>
            <a:endParaRPr lang="en-US" sz="1200" b="1" dirty="0">
              <a:latin typeface="Lato" panose="020F0502020204030203" pitchFamily="34" charset="0"/>
              <a:ea typeface="Lato" panose="020F0502020204030203" pitchFamily="34" charset="0"/>
              <a:cs typeface="Lato" panose="020F0502020204030203" pitchFamily="34" charset="0"/>
            </a:endParaRPr>
          </a:p>
          <a:p>
            <a:pPr>
              <a:lnSpc>
                <a:spcPct val="90000"/>
              </a:lnSpc>
              <a:spcAft>
                <a:spcPts val="600"/>
              </a:spcAft>
            </a:pPr>
            <a:r>
              <a:rPr lang="en-US" sz="1200" b="1" dirty="0">
                <a:latin typeface="Lato" panose="020F0502020204030203" pitchFamily="34" charset="0"/>
                <a:ea typeface="Lato" panose="020F0502020204030203" pitchFamily="34" charset="0"/>
                <a:cs typeface="Lato" panose="020F0502020204030203" pitchFamily="34" charset="0"/>
              </a:rPr>
              <a:t>Problem Statement</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Predicting fish weight is an essential part of managing fisheries. Conventional regression models frequently perform poorly when handling anomalies and noisy data. Our goal is to improve fish weight prediction by using regularization models—LASSO, Ridge, and Elastic Net—to address this problem. Tukey's approach is the first step in our trip, as it ensures a cleaner dataset for modeling by removing outliers.</a:t>
            </a:r>
          </a:p>
          <a:p>
            <a:pPr>
              <a:lnSpc>
                <a:spcPct val="90000"/>
              </a:lnSpc>
              <a:spcAft>
                <a:spcPts val="600"/>
              </a:spcAft>
            </a:pPr>
            <a:endParaRPr lang="en-US" sz="1200" dirty="0">
              <a:latin typeface="Lato" panose="020F0502020204030203" pitchFamily="34" charset="0"/>
              <a:ea typeface="Lato" panose="020F0502020204030203" pitchFamily="34" charset="0"/>
              <a:cs typeface="Lato" panose="020F0502020204030203" pitchFamily="34" charset="0"/>
            </a:endParaRPr>
          </a:p>
          <a:p>
            <a:pPr>
              <a:lnSpc>
                <a:spcPct val="90000"/>
              </a:lnSpc>
              <a:spcAft>
                <a:spcPts val="600"/>
              </a:spcAft>
            </a:pPr>
            <a:r>
              <a:rPr lang="en-US" sz="1200" dirty="0">
                <a:latin typeface="Lato" panose="020F0502020204030203" pitchFamily="34" charset="0"/>
                <a:ea typeface="Lato" panose="020F0502020204030203" pitchFamily="34" charset="0"/>
                <a:cs typeface="Lato" panose="020F0502020204030203" pitchFamily="34" charset="0"/>
              </a:rPr>
              <a:t>This presentation's goals are as follows:</a:t>
            </a:r>
          </a:p>
          <a:p>
            <a:pPr marL="57150">
              <a:lnSpc>
                <a:spcPct val="90000"/>
              </a:lnSpc>
              <a:spcAft>
                <a:spcPts val="600"/>
              </a:spcAft>
            </a:pPr>
            <a:r>
              <a:rPr lang="en-US" sz="1200" b="1" dirty="0">
                <a:latin typeface="Lato" panose="020F0502020204030203" pitchFamily="34" charset="0"/>
                <a:ea typeface="Lato" panose="020F0502020204030203" pitchFamily="34" charset="0"/>
                <a:cs typeface="Lato" panose="020F0502020204030203" pitchFamily="34" charset="0"/>
              </a:rPr>
              <a:t>Key Objectives</a:t>
            </a:r>
            <a:r>
              <a:rPr lang="en-US" sz="1200" dirty="0">
                <a:latin typeface="Lato" panose="020F0502020204030203" pitchFamily="34" charset="0"/>
                <a:ea typeface="Lato" panose="020F0502020204030203" pitchFamily="34" charset="0"/>
                <a:cs typeface="Lato" panose="020F0502020204030203" pitchFamily="34" charset="0"/>
              </a:rPr>
              <a:t>:</a:t>
            </a:r>
          </a:p>
          <a:p>
            <a:pPr marL="285750" indent="-228600">
              <a:lnSpc>
                <a:spcPct val="90000"/>
              </a:lnSpc>
              <a:spcAft>
                <a:spcPts val="600"/>
              </a:spcAft>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Apply Tukey's approach to the </a:t>
            </a:r>
            <a:r>
              <a:rPr lang="en-US" sz="1200" dirty="0" err="1">
                <a:latin typeface="Lato" panose="020F0502020204030203" pitchFamily="34" charset="0"/>
                <a:ea typeface="Lato" panose="020F0502020204030203" pitchFamily="34" charset="0"/>
                <a:cs typeface="Lato" panose="020F0502020204030203" pitchFamily="34" charset="0"/>
              </a:rPr>
              <a:t>FishWeight</a:t>
            </a:r>
            <a:r>
              <a:rPr lang="en-US" sz="1200" dirty="0">
                <a:latin typeface="Lato" panose="020F0502020204030203" pitchFamily="34" charset="0"/>
                <a:ea typeface="Lato" panose="020F0502020204030203" pitchFamily="34" charset="0"/>
                <a:cs typeface="Lato" panose="020F0502020204030203" pitchFamily="34" charset="0"/>
              </a:rPr>
              <a:t> dataset to find and remove outliers.</a:t>
            </a:r>
          </a:p>
          <a:p>
            <a:pPr marL="285750" indent="-228600">
              <a:lnSpc>
                <a:spcPct val="90000"/>
              </a:lnSpc>
              <a:spcAft>
                <a:spcPts val="600"/>
              </a:spcAft>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Create and refine LASSO, Ridge and Elastic Net models to estimate fish weight.</a:t>
            </a:r>
          </a:p>
          <a:p>
            <a:pPr marL="285750" indent="-228600">
              <a:lnSpc>
                <a:spcPct val="90000"/>
              </a:lnSpc>
              <a:spcAft>
                <a:spcPts val="600"/>
              </a:spcAft>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To extract crucial information about the performance of the model, present and analyze key metrics such as Root Mean Squared Error (RMSE), Mean Absolute Error (MAE), and Adjusted R².</a:t>
            </a:r>
          </a:p>
          <a:p>
            <a:pPr marL="285750" indent="-228600">
              <a:lnSpc>
                <a:spcPct val="90000"/>
              </a:lnSpc>
              <a:spcAft>
                <a:spcPts val="600"/>
              </a:spcAft>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Choose the best model that Mr. John Hughes could use and suggest two tactical moves that would improve the model's usability and efficacy even further.</a:t>
            </a:r>
          </a:p>
          <a:p>
            <a:pPr marL="57150">
              <a:lnSpc>
                <a:spcPct val="90000"/>
              </a:lnSpc>
              <a:spcAft>
                <a:spcPts val="600"/>
              </a:spcAft>
            </a:pPr>
            <a:endParaRPr lang="en-US" sz="1200" b="1" dirty="0">
              <a:latin typeface="Lato" panose="020F0502020204030203" pitchFamily="34" charset="0"/>
              <a:ea typeface="Lato" panose="020F0502020204030203" pitchFamily="34" charset="0"/>
              <a:cs typeface="Lato" panose="020F0502020204030203" pitchFamily="34" charset="0"/>
            </a:endParaRPr>
          </a:p>
          <a:p>
            <a:pPr marL="57150">
              <a:lnSpc>
                <a:spcPct val="90000"/>
              </a:lnSpc>
              <a:spcAft>
                <a:spcPts val="600"/>
              </a:spcAft>
            </a:pPr>
            <a:r>
              <a:rPr lang="en-US" sz="1200" b="1" dirty="0">
                <a:latin typeface="Lato" panose="020F0502020204030203" pitchFamily="34" charset="0"/>
                <a:ea typeface="Lato" panose="020F0502020204030203" pitchFamily="34" charset="0"/>
                <a:cs typeface="Lato" panose="020F0502020204030203" pitchFamily="34" charset="0"/>
              </a:rPr>
              <a:t>Goal: </a:t>
            </a:r>
            <a:r>
              <a:rPr lang="en-US" sz="1200" dirty="0">
                <a:latin typeface="Lato" panose="020F0502020204030203" pitchFamily="34" charset="0"/>
                <a:ea typeface="Lato" panose="020F0502020204030203" pitchFamily="34" charset="0"/>
                <a:cs typeface="Lato" panose="020F0502020204030203" pitchFamily="34" charset="0"/>
              </a:rPr>
              <a:t>The goal of our journey is to provide Mr. Hughes with the information and resources necessary to make wise judgments in the field of fisheries, in addition to the ability to anticipate fish weight.</a:t>
            </a:r>
          </a:p>
        </p:txBody>
      </p:sp>
    </p:spTree>
    <p:extLst>
      <p:ext uri="{BB962C8B-B14F-4D97-AF65-F5344CB8AC3E}">
        <p14:creationId xmlns:p14="http://schemas.microsoft.com/office/powerpoint/2010/main" val="133945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495230-293D-27FB-8984-7A4F03031D11}"/>
              </a:ext>
            </a:extLst>
          </p:cNvPr>
          <p:cNvSpPr>
            <a:spLocks/>
          </p:cNvSpPr>
          <p:nvPr/>
        </p:nvSpPr>
        <p:spPr>
          <a:xfrm>
            <a:off x="1212762" y="1502465"/>
            <a:ext cx="10202670" cy="4221848"/>
          </a:xfrm>
          <a:prstGeom prst="rect">
            <a:avLst/>
          </a:prstGeom>
        </p:spPr>
        <p:txBody>
          <a:bodyPr/>
          <a:lstStyle/>
          <a:p>
            <a:pPr defTabSz="886968">
              <a:spcAft>
                <a:spcPts val="600"/>
              </a:spcAft>
            </a:pPr>
            <a:endParaRPr lang="en-CA" sz="1746" kern="1200">
              <a:solidFill>
                <a:schemeClr val="tx1"/>
              </a:solidFill>
              <a:latin typeface="+mn-lt"/>
              <a:ea typeface="+mn-ea"/>
              <a:cs typeface="+mn-cs"/>
            </a:endParaRPr>
          </a:p>
          <a:p>
            <a:pPr defTabSz="886968">
              <a:spcAft>
                <a:spcPts val="600"/>
              </a:spcAft>
            </a:pPr>
            <a:endParaRPr lang="en-CA" sz="1746" kern="1200">
              <a:solidFill>
                <a:schemeClr val="tx1"/>
              </a:solidFill>
              <a:latin typeface="+mn-lt"/>
              <a:ea typeface="+mn-ea"/>
              <a:cs typeface="+mn-cs"/>
            </a:endParaRPr>
          </a:p>
          <a:p>
            <a:pPr>
              <a:spcAft>
                <a:spcPts val="600"/>
              </a:spcAft>
            </a:pPr>
            <a:endParaRPr lang="en-CA"/>
          </a:p>
        </p:txBody>
      </p:sp>
      <p:sp>
        <p:nvSpPr>
          <p:cNvPr id="7" name="TextBox 6">
            <a:extLst>
              <a:ext uri="{FF2B5EF4-FFF2-40B4-BE49-F238E27FC236}">
                <a16:creationId xmlns:a16="http://schemas.microsoft.com/office/drawing/2014/main" id="{13D7D7BA-75C9-2FDB-6A8E-6DCB82912C02}"/>
              </a:ext>
            </a:extLst>
          </p:cNvPr>
          <p:cNvSpPr txBox="1"/>
          <p:nvPr/>
        </p:nvSpPr>
        <p:spPr>
          <a:xfrm>
            <a:off x="742065" y="1726355"/>
            <a:ext cx="5597141" cy="3643134"/>
          </a:xfrm>
          <a:prstGeom prst="rect">
            <a:avLst/>
          </a:prstGeom>
          <a:noFill/>
        </p:spPr>
        <p:txBody>
          <a:bodyPr wrap="square" rtlCol="0">
            <a:spAutoFit/>
          </a:bodyPr>
          <a:lstStyle/>
          <a:p>
            <a:pPr defTabSz="886968"/>
            <a:r>
              <a:rPr lang="en-US" sz="1746" kern="1200">
                <a:solidFill>
                  <a:schemeClr val="tx1"/>
                </a:solidFill>
                <a:latin typeface="+mn-lt"/>
                <a:ea typeface="+mn-ea"/>
                <a:cs typeface="+mn-cs"/>
              </a:rPr>
              <a:t>The dataset has 159 observations and 6 variables</a:t>
            </a:r>
            <a:r>
              <a:rPr lang="en-US" sz="1746" kern="1200">
                <a:solidFill>
                  <a:schemeClr val="tx1"/>
                </a:solidFill>
                <a:latin typeface="Times New Roman" panose="02020603050405020304" pitchFamily="18" charset="0"/>
                <a:ea typeface="+mn-ea"/>
                <a:cs typeface="+mn-cs"/>
              </a:rPr>
              <a:t>:</a:t>
            </a:r>
            <a:endParaRPr lang="en-CA" sz="1746" kern="1200">
              <a:solidFill>
                <a:schemeClr val="tx1"/>
              </a:solidFill>
              <a:latin typeface="Calibri" panose="020F0502020204030204" pitchFamily="34" charset="0"/>
              <a:ea typeface="+mn-ea"/>
              <a:cs typeface="+mn-cs"/>
            </a:endParaRPr>
          </a:p>
          <a:p>
            <a:pPr defTabSz="886968"/>
            <a:r>
              <a:rPr lang="en-US" sz="1746" kern="1200">
                <a:solidFill>
                  <a:schemeClr val="tx1"/>
                </a:solidFill>
                <a:latin typeface="Times New Roman" panose="02020603050405020304" pitchFamily="18" charset="0"/>
                <a:ea typeface="+mn-ea"/>
                <a:cs typeface="+mn-cs"/>
              </a:rPr>
              <a:t> </a:t>
            </a:r>
            <a:endParaRPr lang="en-CA" sz="1746" kern="1200">
              <a:solidFill>
                <a:schemeClr val="tx1"/>
              </a:solidFill>
              <a:latin typeface="Calibri" panose="020F0502020204030204" pitchFamily="34" charset="0"/>
              <a:ea typeface="+mn-ea"/>
              <a:cs typeface="+mn-cs"/>
            </a:endParaRPr>
          </a:p>
          <a:p>
            <a:pPr marL="443484" defTabSz="886968">
              <a:spcAft>
                <a:spcPts val="582"/>
              </a:spcAft>
            </a:pPr>
            <a:r>
              <a:rPr lang="en-US" sz="1746" b="1" kern="1200">
                <a:solidFill>
                  <a:schemeClr val="tx1"/>
                </a:solidFill>
                <a:latin typeface="+mn-lt"/>
                <a:ea typeface="+mn-ea"/>
                <a:cs typeface="+mn-cs"/>
              </a:rPr>
              <a:t>Independent Variables </a:t>
            </a:r>
          </a:p>
          <a:p>
            <a:pPr marL="443484" defTabSz="886968">
              <a:spcAft>
                <a:spcPts val="582"/>
              </a:spcAft>
            </a:pPr>
            <a:r>
              <a:rPr lang="en-US" sz="1746" kern="1200">
                <a:solidFill>
                  <a:schemeClr val="tx1"/>
                </a:solidFill>
                <a:latin typeface="+mn-lt"/>
                <a:ea typeface="+mn-ea"/>
                <a:cs typeface="+mn-cs"/>
              </a:rPr>
              <a:t>Length1 - vertical length in cm </a:t>
            </a:r>
          </a:p>
          <a:p>
            <a:pPr marL="443484" defTabSz="886968">
              <a:spcAft>
                <a:spcPts val="582"/>
              </a:spcAft>
            </a:pPr>
            <a:r>
              <a:rPr lang="en-US" sz="1746" kern="1200">
                <a:solidFill>
                  <a:schemeClr val="tx1"/>
                </a:solidFill>
                <a:latin typeface="+mn-lt"/>
                <a:ea typeface="+mn-ea"/>
                <a:cs typeface="+mn-cs"/>
              </a:rPr>
              <a:t>Length2 - diagonal length in cm </a:t>
            </a:r>
          </a:p>
          <a:p>
            <a:pPr marL="443484" defTabSz="886968">
              <a:spcAft>
                <a:spcPts val="582"/>
              </a:spcAft>
            </a:pPr>
            <a:r>
              <a:rPr lang="en-US" sz="1746" kern="1200">
                <a:solidFill>
                  <a:schemeClr val="tx1"/>
                </a:solidFill>
                <a:latin typeface="+mn-lt"/>
                <a:ea typeface="+mn-ea"/>
                <a:cs typeface="+mn-cs"/>
              </a:rPr>
              <a:t>Length3 - cross length in cm </a:t>
            </a:r>
          </a:p>
          <a:p>
            <a:pPr marL="443484" defTabSz="886968">
              <a:spcAft>
                <a:spcPts val="582"/>
              </a:spcAft>
            </a:pPr>
            <a:r>
              <a:rPr lang="en-US" sz="1746" kern="1200">
                <a:solidFill>
                  <a:schemeClr val="tx1"/>
                </a:solidFill>
                <a:latin typeface="+mn-lt"/>
                <a:ea typeface="+mn-ea"/>
                <a:cs typeface="+mn-cs"/>
              </a:rPr>
              <a:t>Height - height in cm </a:t>
            </a:r>
          </a:p>
          <a:p>
            <a:pPr marL="443484" defTabSz="886968">
              <a:spcAft>
                <a:spcPts val="582"/>
              </a:spcAft>
            </a:pPr>
            <a:r>
              <a:rPr lang="en-US" sz="1746" kern="1200">
                <a:solidFill>
                  <a:schemeClr val="tx1"/>
                </a:solidFill>
                <a:latin typeface="+mn-lt"/>
                <a:ea typeface="+mn-ea"/>
                <a:cs typeface="+mn-cs"/>
              </a:rPr>
              <a:t>Width - diagonal width in cm</a:t>
            </a:r>
          </a:p>
          <a:p>
            <a:pPr marL="443484" defTabSz="886968">
              <a:spcAft>
                <a:spcPts val="582"/>
              </a:spcAft>
            </a:pPr>
            <a:endParaRPr lang="en-US" sz="1746" b="1" kern="1200">
              <a:solidFill>
                <a:schemeClr val="tx1"/>
              </a:solidFill>
              <a:latin typeface="+mn-lt"/>
              <a:ea typeface="+mn-ea"/>
              <a:cs typeface="+mn-cs"/>
            </a:endParaRPr>
          </a:p>
          <a:p>
            <a:pPr marL="443484" defTabSz="886968">
              <a:spcAft>
                <a:spcPts val="582"/>
              </a:spcAft>
            </a:pPr>
            <a:r>
              <a:rPr lang="en-CA" sz="1746" b="1" kern="1200">
                <a:solidFill>
                  <a:schemeClr val="tx1"/>
                </a:solidFill>
                <a:latin typeface="+mn-lt"/>
                <a:ea typeface="+mn-ea"/>
                <a:cs typeface="+mn-cs"/>
              </a:rPr>
              <a:t>Dependent Variable </a:t>
            </a:r>
          </a:p>
          <a:p>
            <a:pPr marL="443484" defTabSz="886968">
              <a:spcAft>
                <a:spcPts val="582"/>
              </a:spcAft>
            </a:pPr>
            <a:r>
              <a:rPr lang="en-US" sz="1746" kern="1200">
                <a:solidFill>
                  <a:schemeClr val="tx1"/>
                </a:solidFill>
                <a:latin typeface="+mn-lt"/>
                <a:ea typeface="+mn-ea"/>
                <a:cs typeface="+mn-cs"/>
              </a:rPr>
              <a:t>Weight - weight of fish in grams(g)</a:t>
            </a:r>
            <a:endParaRPr lang="en-CA"/>
          </a:p>
        </p:txBody>
      </p:sp>
      <p:sp>
        <p:nvSpPr>
          <p:cNvPr id="9" name="TextBox 8">
            <a:extLst>
              <a:ext uri="{FF2B5EF4-FFF2-40B4-BE49-F238E27FC236}">
                <a16:creationId xmlns:a16="http://schemas.microsoft.com/office/drawing/2014/main" id="{6EF4C80F-93A5-334D-168D-36EDD8AADD80}"/>
              </a:ext>
            </a:extLst>
          </p:cNvPr>
          <p:cNvSpPr txBox="1"/>
          <p:nvPr/>
        </p:nvSpPr>
        <p:spPr>
          <a:xfrm>
            <a:off x="742065" y="1338152"/>
            <a:ext cx="3725118" cy="388203"/>
          </a:xfrm>
          <a:prstGeom prst="rect">
            <a:avLst/>
          </a:prstGeom>
          <a:noFill/>
        </p:spPr>
        <p:txBody>
          <a:bodyPr wrap="square" rtlCol="0">
            <a:spAutoFit/>
          </a:bodyPr>
          <a:lstStyle/>
          <a:p>
            <a:pPr defTabSz="886968">
              <a:spcAft>
                <a:spcPts val="600"/>
              </a:spcAft>
            </a:pPr>
            <a:r>
              <a:rPr lang="en-CA" sz="1940" kern="1200">
                <a:solidFill>
                  <a:schemeClr val="tx1"/>
                </a:solidFill>
                <a:latin typeface="+mn-lt"/>
                <a:ea typeface="+mn-ea"/>
                <a:cs typeface="+mn-cs"/>
              </a:rPr>
              <a:t>Data Set is FishWeight.csv</a:t>
            </a:r>
            <a:endParaRPr lang="en-CA" sz="2000"/>
          </a:p>
        </p:txBody>
      </p:sp>
      <p:pic>
        <p:nvPicPr>
          <p:cNvPr id="4" name="Graphic 3" descr="Statistics outline">
            <a:extLst>
              <a:ext uri="{FF2B5EF4-FFF2-40B4-BE49-F238E27FC236}">
                <a16:creationId xmlns:a16="http://schemas.microsoft.com/office/drawing/2014/main" id="{55F89C5F-8F4C-6116-F826-704F6F8D6E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6731" y="5051330"/>
            <a:ext cx="1163203" cy="1163203"/>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5" name="TextBox 4">
            <a:extLst>
              <a:ext uri="{FF2B5EF4-FFF2-40B4-BE49-F238E27FC236}">
                <a16:creationId xmlns:a16="http://schemas.microsoft.com/office/drawing/2014/main" id="{D465BEAE-708F-21F0-340F-9F5F65D045EC}"/>
              </a:ext>
            </a:extLst>
          </p:cNvPr>
          <p:cNvSpPr txBox="1"/>
          <p:nvPr/>
        </p:nvSpPr>
        <p:spPr>
          <a:xfrm>
            <a:off x="7386738" y="1788485"/>
            <a:ext cx="3481595" cy="358341"/>
          </a:xfrm>
          <a:prstGeom prst="rect">
            <a:avLst/>
          </a:prstGeom>
          <a:noFill/>
        </p:spPr>
        <p:txBody>
          <a:bodyPr wrap="square" rtlCol="0">
            <a:spAutoFit/>
          </a:bodyPr>
          <a:lstStyle/>
          <a:p>
            <a:pPr defTabSz="886968">
              <a:spcAft>
                <a:spcPts val="600"/>
              </a:spcAft>
            </a:pPr>
            <a:r>
              <a:rPr lang="en-CA" sz="1746" kern="1200">
                <a:solidFill>
                  <a:schemeClr val="tx1"/>
                </a:solidFill>
                <a:latin typeface="+mn-lt"/>
                <a:ea typeface="+mn-ea"/>
                <a:cs typeface="+mn-cs"/>
              </a:rPr>
              <a:t>Key Statistics using </a:t>
            </a:r>
            <a:r>
              <a:rPr lang="en-CA" sz="1746" kern="1200" err="1">
                <a:solidFill>
                  <a:schemeClr val="tx1"/>
                </a:solidFill>
                <a:latin typeface="+mn-lt"/>
                <a:ea typeface="+mn-ea"/>
                <a:cs typeface="+mn-cs"/>
              </a:rPr>
              <a:t>data.describe</a:t>
            </a:r>
            <a:r>
              <a:rPr lang="en-CA" sz="1746" kern="1200">
                <a:solidFill>
                  <a:schemeClr val="tx1"/>
                </a:solidFill>
                <a:latin typeface="+mn-lt"/>
                <a:ea typeface="+mn-ea"/>
                <a:cs typeface="+mn-cs"/>
              </a:rPr>
              <a:t>()</a:t>
            </a:r>
            <a:endParaRPr lang="en-CA"/>
          </a:p>
        </p:txBody>
      </p:sp>
      <p:sp>
        <p:nvSpPr>
          <p:cNvPr id="3" name="TextBox 2">
            <a:extLst>
              <a:ext uri="{FF2B5EF4-FFF2-40B4-BE49-F238E27FC236}">
                <a16:creationId xmlns:a16="http://schemas.microsoft.com/office/drawing/2014/main" id="{7815693C-BB8E-2056-248E-CED055976893}"/>
              </a:ext>
            </a:extLst>
          </p:cNvPr>
          <p:cNvSpPr txBox="1"/>
          <p:nvPr/>
        </p:nvSpPr>
        <p:spPr>
          <a:xfrm>
            <a:off x="4874209" y="643466"/>
            <a:ext cx="2879777" cy="388203"/>
          </a:xfrm>
          <a:prstGeom prst="rect">
            <a:avLst/>
          </a:prstGeom>
          <a:noFill/>
        </p:spPr>
        <p:txBody>
          <a:bodyPr wrap="square" rtlCol="0">
            <a:spAutoFit/>
          </a:bodyPr>
          <a:lstStyle/>
          <a:p>
            <a:pPr algn="ctr" defTabSz="886968">
              <a:spcAft>
                <a:spcPts val="600"/>
              </a:spcAft>
            </a:pPr>
            <a:r>
              <a:rPr lang="en-US" sz="1940" b="1" kern="1200">
                <a:solidFill>
                  <a:schemeClr val="tx1"/>
                </a:solidFill>
                <a:latin typeface="Lato" panose="020F0502020204030203" pitchFamily="34" charset="0"/>
                <a:ea typeface="Lato" panose="020F0502020204030203" pitchFamily="34" charset="0"/>
                <a:cs typeface="Lato" panose="020F0502020204030203" pitchFamily="34" charset="0"/>
              </a:rPr>
              <a:t>Dataset and Variables</a:t>
            </a:r>
            <a:endParaRPr lang="en-CA" sz="2000" b="1">
              <a:latin typeface="Lato" panose="020F0502020204030203" pitchFamily="34" charset="0"/>
              <a:ea typeface="Lato" panose="020F0502020204030203" pitchFamily="34" charset="0"/>
              <a:cs typeface="Lato" panose="020F0502020204030203" pitchFamily="34" charset="0"/>
            </a:endParaRPr>
          </a:p>
        </p:txBody>
      </p:sp>
      <p:pic>
        <p:nvPicPr>
          <p:cNvPr id="8" name="Picture 7" descr="A table with numbers and a number on it&#10;&#10;Description automatically generated">
            <a:extLst>
              <a:ext uri="{FF2B5EF4-FFF2-40B4-BE49-F238E27FC236}">
                <a16:creationId xmlns:a16="http://schemas.microsoft.com/office/drawing/2014/main" id="{A30575F1-8B09-EBF4-5F39-10BBD4397A46}"/>
              </a:ext>
            </a:extLst>
          </p:cNvPr>
          <p:cNvPicPr>
            <a:picLocks noChangeAspect="1"/>
          </p:cNvPicPr>
          <p:nvPr/>
        </p:nvPicPr>
        <p:blipFill>
          <a:blip r:embed="rId4"/>
          <a:stretch>
            <a:fillRect/>
          </a:stretch>
        </p:blipFill>
        <p:spPr>
          <a:xfrm>
            <a:off x="6809903" y="2311139"/>
            <a:ext cx="4575725" cy="2560390"/>
          </a:xfrm>
          <a:prstGeom prst="rect">
            <a:avLst/>
          </a:prstGeom>
        </p:spPr>
      </p:pic>
    </p:spTree>
    <p:extLst>
      <p:ext uri="{BB962C8B-B14F-4D97-AF65-F5344CB8AC3E}">
        <p14:creationId xmlns:p14="http://schemas.microsoft.com/office/powerpoint/2010/main" val="20785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45EFE-6C92-48A2-645D-91FEC2A62662}"/>
              </a:ext>
            </a:extLst>
          </p:cNvPr>
          <p:cNvSpPr>
            <a:spLocks noGrp="1"/>
          </p:cNvSpPr>
          <p:nvPr>
            <p:ph type="title"/>
          </p:nvPr>
        </p:nvSpPr>
        <p:spPr>
          <a:xfrm>
            <a:off x="615351" y="903364"/>
            <a:ext cx="3801374" cy="3102758"/>
          </a:xfrm>
        </p:spPr>
        <p:txBody>
          <a:bodyPr vert="horz" lIns="91440" tIns="45720" rIns="91440" bIns="45720" rtlCol="0" anchor="t">
            <a:normAutofit/>
          </a:bodyPr>
          <a:lstStyle/>
          <a:p>
            <a:r>
              <a:rPr lang="en-US" sz="2800" dirty="0">
                <a:solidFill>
                  <a:schemeClr val="bg1"/>
                </a:solidFill>
                <a:latin typeface="Lora" pitchFamily="2" charset="0"/>
              </a:rPr>
              <a:t>Outliers Removal </a:t>
            </a:r>
            <a:br>
              <a:rPr lang="en-US" sz="2800" dirty="0">
                <a:solidFill>
                  <a:schemeClr val="bg1"/>
                </a:solidFill>
                <a:latin typeface="Lora" pitchFamily="2" charset="0"/>
              </a:rPr>
            </a:br>
            <a:br>
              <a:rPr lang="en-US" sz="2800" dirty="0">
                <a:solidFill>
                  <a:schemeClr val="bg1"/>
                </a:solidFill>
                <a:latin typeface="Lora" pitchFamily="2" charset="0"/>
              </a:rPr>
            </a:br>
            <a:br>
              <a:rPr lang="en-US" sz="2800" dirty="0">
                <a:solidFill>
                  <a:schemeClr val="bg1"/>
                </a:solidFill>
                <a:latin typeface="Lora" pitchFamily="2" charset="0"/>
              </a:rPr>
            </a:br>
            <a:br>
              <a:rPr lang="en-US" sz="2800" dirty="0">
                <a:solidFill>
                  <a:schemeClr val="bg1"/>
                </a:solidFill>
                <a:latin typeface="Lora" pitchFamily="2" charset="0"/>
              </a:rPr>
            </a:br>
            <a:r>
              <a:rPr lang="en-US" sz="2800" dirty="0">
                <a:solidFill>
                  <a:schemeClr val="bg1"/>
                </a:solidFill>
                <a:latin typeface="Lora" pitchFamily="2" charset="0"/>
              </a:rPr>
              <a:t>Using</a:t>
            </a:r>
            <a:br>
              <a:rPr lang="en-US" sz="4800" dirty="0">
                <a:solidFill>
                  <a:schemeClr val="bg1"/>
                </a:solidFill>
              </a:rPr>
            </a:br>
            <a:r>
              <a:rPr lang="en-US" sz="4800" dirty="0">
                <a:solidFill>
                  <a:schemeClr val="bg1"/>
                </a:solidFill>
              </a:rPr>
              <a:t>Tukey </a:t>
            </a:r>
            <a:r>
              <a:rPr lang="en-US" sz="4800" kern="1200" dirty="0">
                <a:solidFill>
                  <a:schemeClr val="bg1"/>
                </a:solidFill>
                <a:latin typeface="+mj-lt"/>
                <a:ea typeface="+mj-ea"/>
                <a:cs typeface="+mj-cs"/>
              </a:rPr>
              <a:t>Method</a:t>
            </a:r>
          </a:p>
        </p:txBody>
      </p:sp>
      <p:sp>
        <p:nvSpPr>
          <p:cNvPr id="23" name="Rectangle 2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400612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4EB3F21-7BE3-574C-D177-89539703B7EB}"/>
              </a:ext>
            </a:extLst>
          </p:cNvPr>
          <p:cNvSpPr txBox="1"/>
          <p:nvPr/>
        </p:nvSpPr>
        <p:spPr>
          <a:xfrm>
            <a:off x="5347058" y="4212709"/>
            <a:ext cx="6229591" cy="1462552"/>
          </a:xfrm>
          <a:prstGeom prst="rect">
            <a:avLst/>
          </a:prstGeom>
        </p:spPr>
        <p:txBody>
          <a:bodyPr vert="horz" lIns="91440" tIns="45720" rIns="91440" bIns="45720" rtlCol="0">
            <a:noAutofit/>
          </a:bodyPr>
          <a:lstStyle/>
          <a:p>
            <a:pPr>
              <a:lnSpc>
                <a:spcPct val="90000"/>
              </a:lnSpc>
              <a:spcAft>
                <a:spcPts val="600"/>
              </a:spcAft>
            </a:pPr>
            <a:r>
              <a:rPr lang="en-US" sz="1400" dirty="0">
                <a:latin typeface="Lato" panose="020F0502020204030203" pitchFamily="34" charset="0"/>
                <a:ea typeface="Lato" panose="020F0502020204030203" pitchFamily="34" charset="0"/>
                <a:cs typeface="Lato" panose="020F0502020204030203" pitchFamily="34" charset="0"/>
              </a:rPr>
              <a:t>Three extreme data points were identified and eliminated from our dataset using Tukey's approach. The 'Length1', 'Length2', 'Length3', 'Height', and 'Width' variables contain these outliers, which have  the ability to skew our predictive models. We guarantee a cleaner dataset by getting rid of them, which raises the accuracy of our fish weight estimates. For effective decision-making in fisheries management, this is an essential step.</a:t>
            </a:r>
          </a:p>
        </p:txBody>
      </p:sp>
      <p:pic>
        <p:nvPicPr>
          <p:cNvPr id="8" name="Picture 7">
            <a:extLst>
              <a:ext uri="{FF2B5EF4-FFF2-40B4-BE49-F238E27FC236}">
                <a16:creationId xmlns:a16="http://schemas.microsoft.com/office/drawing/2014/main" id="{0252238B-A7FD-D5E1-97B0-5CB840086B7F}"/>
              </a:ext>
            </a:extLst>
          </p:cNvPr>
          <p:cNvPicPr>
            <a:picLocks noChangeAspect="1"/>
          </p:cNvPicPr>
          <p:nvPr/>
        </p:nvPicPr>
        <p:blipFill>
          <a:blip r:embed="rId2"/>
          <a:stretch>
            <a:fillRect/>
          </a:stretch>
        </p:blipFill>
        <p:spPr>
          <a:xfrm>
            <a:off x="5439976" y="1362108"/>
            <a:ext cx="5486931" cy="2066892"/>
          </a:xfrm>
          <a:prstGeom prst="rect">
            <a:avLst/>
          </a:prstGeom>
        </p:spPr>
      </p:pic>
      <p:sp>
        <p:nvSpPr>
          <p:cNvPr id="10" name="TextBox 9">
            <a:extLst>
              <a:ext uri="{FF2B5EF4-FFF2-40B4-BE49-F238E27FC236}">
                <a16:creationId xmlns:a16="http://schemas.microsoft.com/office/drawing/2014/main" id="{A3DA552F-E6F5-439C-00C7-0D3914A04C29}"/>
              </a:ext>
            </a:extLst>
          </p:cNvPr>
          <p:cNvSpPr txBox="1"/>
          <p:nvPr/>
        </p:nvSpPr>
        <p:spPr>
          <a:xfrm>
            <a:off x="5439976" y="704216"/>
            <a:ext cx="2390836" cy="369332"/>
          </a:xfrm>
          <a:prstGeom prst="rect">
            <a:avLst/>
          </a:prstGeom>
          <a:noFill/>
        </p:spPr>
        <p:txBody>
          <a:bodyPr wrap="square">
            <a:spAutoFit/>
          </a:bodyPr>
          <a:lstStyle/>
          <a:p>
            <a:r>
              <a:rPr lang="en-US" b="1" dirty="0">
                <a:latin typeface="Lora" pitchFamily="2" charset="0"/>
              </a:rPr>
              <a:t>Identified Outliers</a:t>
            </a:r>
            <a:endParaRPr lang="en-CA" b="1" dirty="0">
              <a:latin typeface="Lora" pitchFamily="2" charset="0"/>
            </a:endParaRPr>
          </a:p>
        </p:txBody>
      </p:sp>
    </p:spTree>
    <p:extLst>
      <p:ext uri="{BB962C8B-B14F-4D97-AF65-F5344CB8AC3E}">
        <p14:creationId xmlns:p14="http://schemas.microsoft.com/office/powerpoint/2010/main" val="427679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CCC60B-4D42-4FE4-BCB2-A713F52D0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CA39E-911F-3616-C2A9-5C07A0CF731A}"/>
              </a:ext>
            </a:extLst>
          </p:cNvPr>
          <p:cNvSpPr>
            <a:spLocks noGrp="1"/>
          </p:cNvSpPr>
          <p:nvPr>
            <p:ph type="title"/>
          </p:nvPr>
        </p:nvSpPr>
        <p:spPr>
          <a:xfrm>
            <a:off x="6985647" y="557188"/>
            <a:ext cx="4368151" cy="5569291"/>
          </a:xfrm>
        </p:spPr>
        <p:txBody>
          <a:bodyPr>
            <a:normAutofit/>
          </a:bodyPr>
          <a:lstStyle/>
          <a:p>
            <a:r>
              <a:rPr lang="en-US" b="1">
                <a:latin typeface="Lora" pitchFamily="2" charset="0"/>
              </a:rPr>
              <a:t>Regularization Models</a:t>
            </a:r>
            <a:endParaRPr lang="en-CA" b="1">
              <a:latin typeface="Lora" pitchFamily="2" charset="0"/>
            </a:endParaRPr>
          </a:p>
        </p:txBody>
      </p:sp>
      <p:graphicFrame>
        <p:nvGraphicFramePr>
          <p:cNvPr id="4" name="Content Placeholder 3">
            <a:extLst>
              <a:ext uri="{FF2B5EF4-FFF2-40B4-BE49-F238E27FC236}">
                <a16:creationId xmlns:a16="http://schemas.microsoft.com/office/drawing/2014/main" id="{7E2ABCB1-2411-BC37-76EE-828C6622F235}"/>
              </a:ext>
            </a:extLst>
          </p:cNvPr>
          <p:cNvGraphicFramePr>
            <a:graphicFrameLocks noGrp="1"/>
          </p:cNvGraphicFramePr>
          <p:nvPr>
            <p:ph idx="1"/>
            <p:extLst>
              <p:ext uri="{D42A27DB-BD31-4B8C-83A1-F6EECF244321}">
                <p14:modId xmlns:p14="http://schemas.microsoft.com/office/powerpoint/2010/main" val="2312353017"/>
              </p:ext>
            </p:extLst>
          </p:nvPr>
        </p:nvGraphicFramePr>
        <p:xfrm>
          <a:off x="838200"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379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0D81-F7FD-8733-983E-830844E8CCC4}"/>
              </a:ext>
            </a:extLst>
          </p:cNvPr>
          <p:cNvSpPr>
            <a:spLocks noGrp="1"/>
          </p:cNvSpPr>
          <p:nvPr>
            <p:ph type="title"/>
          </p:nvPr>
        </p:nvSpPr>
        <p:spPr>
          <a:xfrm>
            <a:off x="4284260" y="1216326"/>
            <a:ext cx="4934693" cy="198407"/>
          </a:xfrm>
        </p:spPr>
        <p:txBody>
          <a:bodyPr>
            <a:normAutofit fontScale="90000"/>
          </a:bodyPr>
          <a:lstStyle/>
          <a:p>
            <a:r>
              <a:rPr lang="en-US" sz="2700" b="1" kern="1200" dirty="0">
                <a:latin typeface="Lora" pitchFamily="2" charset="0"/>
                <a:ea typeface="+mj-ea"/>
                <a:cs typeface="+mj-cs"/>
              </a:rPr>
              <a:t>Optimized Lasso Model</a:t>
            </a:r>
            <a:br>
              <a:rPr lang="en-US" sz="4400" b="1" kern="1200" dirty="0">
                <a:solidFill>
                  <a:schemeClr val="bg1"/>
                </a:solidFill>
                <a:latin typeface="Lora" pitchFamily="2" charset="0"/>
                <a:ea typeface="+mj-ea"/>
                <a:cs typeface="+mj-cs"/>
              </a:rPr>
            </a:br>
            <a:endParaRPr lang="en-CA" dirty="0"/>
          </a:p>
        </p:txBody>
      </p:sp>
      <p:pic>
        <p:nvPicPr>
          <p:cNvPr id="10" name="Content Placeholder 9">
            <a:extLst>
              <a:ext uri="{FF2B5EF4-FFF2-40B4-BE49-F238E27FC236}">
                <a16:creationId xmlns:a16="http://schemas.microsoft.com/office/drawing/2014/main" id="{79D9901E-3E0D-283A-4617-793F54255A9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80000"/>
                    </a14:imgEffect>
                    <a14:imgEffect>
                      <a14:brightnessContrast contrast="41000"/>
                    </a14:imgEffect>
                  </a14:imgLayer>
                </a14:imgProps>
              </a:ext>
            </a:extLst>
          </a:blip>
          <a:stretch>
            <a:fillRect/>
          </a:stretch>
        </p:blipFill>
        <p:spPr>
          <a:xfrm>
            <a:off x="356174" y="1808961"/>
            <a:ext cx="4934693" cy="4039749"/>
          </a:xfrm>
          <a:prstGeom prst="rect">
            <a:avLst/>
          </a:prstGeom>
          <a:ln w="12700">
            <a:solidFill>
              <a:schemeClr val="tx1"/>
            </a:solidFill>
            <a:prstDash val="sysDash"/>
          </a:ln>
          <a:effectLst>
            <a:outerShdw blurRad="50800" dist="38100" dir="5400000" algn="t" rotWithShape="0">
              <a:prstClr val="black">
                <a:alpha val="40000"/>
              </a:prstClr>
            </a:outerShdw>
          </a:effectLst>
        </p:spPr>
      </p:pic>
      <p:sp>
        <p:nvSpPr>
          <p:cNvPr id="12" name="TextBox 11">
            <a:extLst>
              <a:ext uri="{FF2B5EF4-FFF2-40B4-BE49-F238E27FC236}">
                <a16:creationId xmlns:a16="http://schemas.microsoft.com/office/drawing/2014/main" id="{1F96B6E5-0A0B-942B-0560-DC677EBA1F84}"/>
              </a:ext>
            </a:extLst>
          </p:cNvPr>
          <p:cNvSpPr txBox="1"/>
          <p:nvPr/>
        </p:nvSpPr>
        <p:spPr>
          <a:xfrm>
            <a:off x="5888966" y="2181191"/>
            <a:ext cx="5891842" cy="3063670"/>
          </a:xfrm>
          <a:prstGeom prst="rect">
            <a:avLst/>
          </a:prstGeom>
        </p:spPr>
        <p:txBody>
          <a:bodyPr vert="horz" lIns="91440" tIns="45720" rIns="91440" bIns="45720" rtlCol="0">
            <a:normAutofit fontScale="25000" lnSpcReduction="20000"/>
          </a:bodyPr>
          <a:lstStyle/>
          <a:p>
            <a:pPr marL="342900" indent="-342900">
              <a:lnSpc>
                <a:spcPct val="90000"/>
              </a:lnSpc>
              <a:spcAft>
                <a:spcPts val="600"/>
              </a:spcAft>
              <a:buFont typeface="Arial" panose="020B0604020202020204" pitchFamily="34" charset="0"/>
              <a:buChar char="•"/>
            </a:pPr>
            <a:r>
              <a:rPr lang="en-US" sz="5600" dirty="0"/>
              <a:t>Lasso's Adjusted R² (0.87) is marginally lower than Linear Regression's (0.90), suggesting a somewhat poorer model fit.</a:t>
            </a:r>
          </a:p>
          <a:p>
            <a:pPr>
              <a:lnSpc>
                <a:spcPct val="90000"/>
              </a:lnSpc>
              <a:spcAft>
                <a:spcPts val="600"/>
              </a:spcAft>
            </a:pPr>
            <a:endParaRPr lang="en-US" sz="5600" dirty="0"/>
          </a:p>
          <a:p>
            <a:pPr marL="342900" indent="-342900">
              <a:lnSpc>
                <a:spcPct val="90000"/>
              </a:lnSpc>
              <a:spcAft>
                <a:spcPts val="600"/>
              </a:spcAft>
              <a:buFont typeface="Arial" panose="020B0604020202020204" pitchFamily="34" charset="0"/>
              <a:buChar char="•"/>
            </a:pPr>
            <a:r>
              <a:rPr lang="en-US" sz="5600" dirty="0"/>
              <a:t>Lasso may not fit the data as well as Linear Regression, explaining a little less part of the variance in fish weight.</a:t>
            </a:r>
          </a:p>
          <a:p>
            <a:pPr>
              <a:lnSpc>
                <a:spcPct val="90000"/>
              </a:lnSpc>
              <a:spcAft>
                <a:spcPts val="600"/>
              </a:spcAft>
            </a:pPr>
            <a:endParaRPr lang="en-US" sz="5600" dirty="0"/>
          </a:p>
          <a:p>
            <a:pPr marL="342900" indent="-342900">
              <a:lnSpc>
                <a:spcPct val="90000"/>
              </a:lnSpc>
              <a:spcAft>
                <a:spcPts val="600"/>
              </a:spcAft>
              <a:buFont typeface="Arial" panose="020B0604020202020204" pitchFamily="34" charset="0"/>
              <a:buChar char="•"/>
            </a:pPr>
            <a:r>
              <a:rPr lang="en-US" sz="5600" dirty="0"/>
              <a:t>Compared to Linear Regression (96.65), Lasso displays a higher MAE (105.93), indicating fewer accurate predictions.</a:t>
            </a:r>
          </a:p>
          <a:p>
            <a:pPr>
              <a:lnSpc>
                <a:spcPct val="90000"/>
              </a:lnSpc>
              <a:spcAft>
                <a:spcPts val="600"/>
              </a:spcAft>
            </a:pPr>
            <a:endParaRPr lang="en-US" sz="5600" dirty="0"/>
          </a:p>
          <a:p>
            <a:pPr marL="342900" indent="-342900">
              <a:lnSpc>
                <a:spcPct val="90000"/>
              </a:lnSpc>
              <a:spcAft>
                <a:spcPts val="600"/>
              </a:spcAft>
              <a:buFont typeface="Arial" panose="020B0604020202020204" pitchFamily="34" charset="0"/>
              <a:buChar char="•"/>
            </a:pPr>
            <a:r>
              <a:rPr lang="en-US" sz="5600" dirty="0"/>
              <a:t>Lasso's forecasts generally show a little decrease in prediction accuracy as they diverge more from actual fish weights.</a:t>
            </a:r>
          </a:p>
          <a:p>
            <a:pPr>
              <a:lnSpc>
                <a:spcPct val="90000"/>
              </a:lnSpc>
              <a:spcAft>
                <a:spcPts val="600"/>
              </a:spcAft>
            </a:pPr>
            <a:endParaRPr lang="en-US" sz="5600" dirty="0"/>
          </a:p>
          <a:p>
            <a:pPr marL="342900" indent="-342900">
              <a:lnSpc>
                <a:spcPct val="90000"/>
              </a:lnSpc>
              <a:spcAft>
                <a:spcPts val="600"/>
              </a:spcAft>
              <a:buFont typeface="Arial" panose="020B0604020202020204" pitchFamily="34" charset="0"/>
              <a:buChar char="•"/>
            </a:pPr>
            <a:r>
              <a:rPr lang="en-US" sz="5600" dirty="0"/>
              <a:t>When comparing Lasso's RMSE (127.75) to Linear Regression's (116.31), Lasso's results show that the average magnitude of its prediction mistakes is higher.</a:t>
            </a:r>
          </a:p>
          <a:p>
            <a:pPr marL="342900" indent="-342900">
              <a:lnSpc>
                <a:spcPct val="90000"/>
              </a:lnSpc>
              <a:spcAft>
                <a:spcPts val="600"/>
              </a:spcAft>
              <a:buFont typeface="Arial" panose="020B0604020202020204" pitchFamily="34" charset="0"/>
              <a:buChar char="•"/>
            </a:pPr>
            <a:endParaRPr lang="en-US" sz="5600" dirty="0"/>
          </a:p>
          <a:p>
            <a:pPr marL="342900" indent="-342900">
              <a:lnSpc>
                <a:spcPct val="90000"/>
              </a:lnSpc>
              <a:spcAft>
                <a:spcPts val="600"/>
              </a:spcAft>
              <a:buFont typeface="Arial" panose="020B0604020202020204" pitchFamily="34" charset="0"/>
              <a:buChar char="•"/>
            </a:pPr>
            <a:r>
              <a:rPr lang="en-US" sz="5600" dirty="0"/>
              <a:t>Compared to Linear Regression, which has less variability, Lasso's predictions, on average, deviate from the true values.</a:t>
            </a:r>
            <a:br>
              <a:rPr lang="en-US" sz="2500" dirty="0"/>
            </a:br>
            <a:br>
              <a:rPr lang="en-US" sz="1300" dirty="0"/>
            </a:br>
            <a:endParaRPr lang="en-US" sz="1300" dirty="0"/>
          </a:p>
        </p:txBody>
      </p:sp>
      <p:cxnSp>
        <p:nvCxnSpPr>
          <p:cNvPr id="3" name="Straight Connector 2">
            <a:extLst>
              <a:ext uri="{FF2B5EF4-FFF2-40B4-BE49-F238E27FC236}">
                <a16:creationId xmlns:a16="http://schemas.microsoft.com/office/drawing/2014/main" id="{3684AE94-3B3D-4EE2-72B6-0F9B65150730}"/>
              </a:ext>
            </a:extLst>
          </p:cNvPr>
          <p:cNvCxnSpPr/>
          <p:nvPr/>
        </p:nvCxnSpPr>
        <p:spPr>
          <a:xfrm>
            <a:off x="5589916" y="1414733"/>
            <a:ext cx="0" cy="528799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65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tatistics outline">
            <a:extLst>
              <a:ext uri="{FF2B5EF4-FFF2-40B4-BE49-F238E27FC236}">
                <a16:creationId xmlns:a16="http://schemas.microsoft.com/office/drawing/2014/main" id="{300E47A0-F12D-F845-2E93-BC604DAA84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6851" y="5746292"/>
            <a:ext cx="702607" cy="702607"/>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0" name="TextBox 9">
            <a:extLst>
              <a:ext uri="{FF2B5EF4-FFF2-40B4-BE49-F238E27FC236}">
                <a16:creationId xmlns:a16="http://schemas.microsoft.com/office/drawing/2014/main" id="{C2C2F305-6096-93AD-AF2E-919710E58655}"/>
              </a:ext>
            </a:extLst>
          </p:cNvPr>
          <p:cNvSpPr txBox="1"/>
          <p:nvPr/>
        </p:nvSpPr>
        <p:spPr>
          <a:xfrm>
            <a:off x="1414732" y="1352912"/>
            <a:ext cx="2631057" cy="400110"/>
          </a:xfrm>
          <a:prstGeom prst="rect">
            <a:avLst/>
          </a:prstGeom>
          <a:noFill/>
        </p:spPr>
        <p:txBody>
          <a:bodyPr wrap="square" rtlCol="0">
            <a:spAutoFit/>
          </a:bodyPr>
          <a:lstStyle/>
          <a:p>
            <a:r>
              <a:rPr lang="en-CA" sz="2000">
                <a:solidFill>
                  <a:schemeClr val="bg1"/>
                </a:solidFill>
              </a:rPr>
              <a:t>Optimized Lasso Model</a:t>
            </a:r>
            <a:endParaRPr lang="en-CA" sz="2000" dirty="0">
              <a:solidFill>
                <a:schemeClr val="bg1"/>
              </a:solidFill>
            </a:endParaRPr>
          </a:p>
        </p:txBody>
      </p:sp>
      <p:pic>
        <p:nvPicPr>
          <p:cNvPr id="4" name="Picture 3" descr="A screenshot of a computer&#10;&#10;Description automatically generated">
            <a:extLst>
              <a:ext uri="{FF2B5EF4-FFF2-40B4-BE49-F238E27FC236}">
                <a16:creationId xmlns:a16="http://schemas.microsoft.com/office/drawing/2014/main" id="{54726AC0-B9FF-DE36-7BCA-81B44B893774}"/>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39000"/>
                    </a14:imgEffect>
                    <a14:imgEffect>
                      <a14:brightnessContrast contrast="26000"/>
                    </a14:imgEffect>
                  </a14:imgLayer>
                </a14:imgProps>
              </a:ext>
            </a:extLst>
          </a:blip>
          <a:stretch>
            <a:fillRect/>
          </a:stretch>
        </p:blipFill>
        <p:spPr>
          <a:xfrm>
            <a:off x="347640" y="1794171"/>
            <a:ext cx="4765239" cy="3952121"/>
          </a:xfrm>
          <a:prstGeom prst="rect">
            <a:avLst/>
          </a:prstGeom>
          <a:ln>
            <a:solidFill>
              <a:schemeClr val="tx1"/>
            </a:solidFill>
            <a:prstDash val="dash"/>
          </a:ln>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593B9218-B99C-00BB-A967-90C98EF3B521}"/>
              </a:ext>
            </a:extLst>
          </p:cNvPr>
          <p:cNvSpPr txBox="1"/>
          <p:nvPr/>
        </p:nvSpPr>
        <p:spPr>
          <a:xfrm>
            <a:off x="4244201" y="718242"/>
            <a:ext cx="3703597" cy="461665"/>
          </a:xfrm>
          <a:prstGeom prst="rect">
            <a:avLst/>
          </a:prstGeom>
          <a:noFill/>
        </p:spPr>
        <p:txBody>
          <a:bodyPr wrap="square" rtlCol="0">
            <a:spAutoFit/>
          </a:bodyPr>
          <a:lstStyle/>
          <a:p>
            <a:r>
              <a:rPr lang="en-US" sz="2400" b="1" dirty="0">
                <a:latin typeface="Lora" pitchFamily="2" charset="0"/>
                <a:ea typeface="+mj-ea"/>
                <a:cs typeface="+mj-cs"/>
              </a:rPr>
              <a:t>Optimized Ridge Model</a:t>
            </a:r>
          </a:p>
        </p:txBody>
      </p:sp>
      <p:graphicFrame>
        <p:nvGraphicFramePr>
          <p:cNvPr id="13" name="TextBox 8">
            <a:extLst>
              <a:ext uri="{FF2B5EF4-FFF2-40B4-BE49-F238E27FC236}">
                <a16:creationId xmlns:a16="http://schemas.microsoft.com/office/drawing/2014/main" id="{B6C3951C-A928-C2A0-C20A-15D53DACE33B}"/>
              </a:ext>
            </a:extLst>
          </p:cNvPr>
          <p:cNvGraphicFramePr/>
          <p:nvPr>
            <p:extLst>
              <p:ext uri="{D42A27DB-BD31-4B8C-83A1-F6EECF244321}">
                <p14:modId xmlns:p14="http://schemas.microsoft.com/office/powerpoint/2010/main" val="34575945"/>
              </p:ext>
            </p:extLst>
          </p:nvPr>
        </p:nvGraphicFramePr>
        <p:xfrm>
          <a:off x="5899260" y="1637567"/>
          <a:ext cx="5945100" cy="446276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33" name="Straight Connector 32">
            <a:extLst>
              <a:ext uri="{FF2B5EF4-FFF2-40B4-BE49-F238E27FC236}">
                <a16:creationId xmlns:a16="http://schemas.microsoft.com/office/drawing/2014/main" id="{A98C0437-1132-3FE6-093C-5BCE20A41A1D}"/>
              </a:ext>
            </a:extLst>
          </p:cNvPr>
          <p:cNvCxnSpPr/>
          <p:nvPr/>
        </p:nvCxnSpPr>
        <p:spPr>
          <a:xfrm>
            <a:off x="5374256" y="1224950"/>
            <a:ext cx="0" cy="528799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FF21B-F480-7F01-493B-9C232350D22A}"/>
              </a:ext>
            </a:extLst>
          </p:cNvPr>
          <p:cNvSpPr>
            <a:spLocks noGrp="1"/>
          </p:cNvSpPr>
          <p:nvPr>
            <p:ph type="title"/>
          </p:nvPr>
        </p:nvSpPr>
        <p:spPr>
          <a:xfrm>
            <a:off x="2885373" y="1079035"/>
            <a:ext cx="6421254" cy="466308"/>
          </a:xfrm>
        </p:spPr>
        <p:txBody>
          <a:bodyPr anchor="b">
            <a:normAutofit fontScale="90000"/>
          </a:bodyPr>
          <a:lstStyle/>
          <a:p>
            <a:pPr algn="ctr"/>
            <a:r>
              <a:rPr lang="en-US" sz="2700" b="1" dirty="0">
                <a:latin typeface="Lora" pitchFamily="2" charset="0"/>
              </a:rPr>
              <a:t>Optimized Elastic Net Model</a:t>
            </a:r>
            <a:br>
              <a:rPr lang="en-US" sz="3200" dirty="0"/>
            </a:br>
            <a:endParaRPr lang="en-CA" sz="3200" dirty="0"/>
          </a:p>
        </p:txBody>
      </p:sp>
      <p:sp>
        <p:nvSpPr>
          <p:cNvPr id="38" name="Content Placeholder 2">
            <a:extLst>
              <a:ext uri="{FF2B5EF4-FFF2-40B4-BE49-F238E27FC236}">
                <a16:creationId xmlns:a16="http://schemas.microsoft.com/office/drawing/2014/main" id="{37BDCEA5-47A8-09D6-85ED-102E49B2FC6F}"/>
              </a:ext>
            </a:extLst>
          </p:cNvPr>
          <p:cNvSpPr>
            <a:spLocks noGrp="1"/>
          </p:cNvSpPr>
          <p:nvPr>
            <p:ph idx="1"/>
          </p:nvPr>
        </p:nvSpPr>
        <p:spPr>
          <a:xfrm>
            <a:off x="5496248" y="1899116"/>
            <a:ext cx="6257353" cy="3703423"/>
          </a:xfrm>
        </p:spPr>
        <p:txBody>
          <a:bodyPr anchor="t">
            <a:noAutofit/>
          </a:bodyPr>
          <a:lstStyle/>
          <a:p>
            <a:endParaRPr lang="en-US" sz="1200" dirty="0">
              <a:latin typeface="Lato" panose="020F0502020204030203" pitchFamily="34" charset="0"/>
              <a:ea typeface="Lato" panose="020F0502020204030203" pitchFamily="34" charset="0"/>
              <a:cs typeface="Lato" panose="020F0502020204030203" pitchFamily="34" charset="0"/>
            </a:endParaRPr>
          </a:p>
          <a:p>
            <a:pPr marL="0" indent="0">
              <a:buNone/>
            </a:pPr>
            <a:r>
              <a:rPr lang="en-US" sz="1200" b="1" dirty="0">
                <a:latin typeface="Lato" panose="020F0502020204030203" pitchFamily="34" charset="0"/>
                <a:ea typeface="Lato" panose="020F0502020204030203" pitchFamily="34" charset="0"/>
                <a:cs typeface="Lato" panose="020F0502020204030203" pitchFamily="34" charset="0"/>
              </a:rPr>
              <a:t>R2 adjusted</a:t>
            </a:r>
          </a:p>
          <a:p>
            <a:r>
              <a:rPr lang="en-US" sz="1200" dirty="0">
                <a:latin typeface="Lato" panose="020F0502020204030203" pitchFamily="34" charset="0"/>
                <a:ea typeface="Lato" panose="020F0502020204030203" pitchFamily="34" charset="0"/>
                <a:cs typeface="Lato" panose="020F0502020204030203" pitchFamily="34" charset="0"/>
              </a:rPr>
              <a:t>shows that 88% of the variability in fish weight can be explained by the model.</a:t>
            </a:r>
          </a:p>
          <a:p>
            <a:r>
              <a:rPr lang="en-US" sz="1200" dirty="0">
                <a:latin typeface="Lato" panose="020F0502020204030203" pitchFamily="34" charset="0"/>
                <a:ea typeface="Lato" panose="020F0502020204030203" pitchFamily="34" charset="0"/>
                <a:cs typeface="Lato" panose="020F0502020204030203" pitchFamily="34" charset="0"/>
              </a:rPr>
              <a:t>considers the harmony between the explanatory power and model complexity.</a:t>
            </a:r>
            <a:br>
              <a:rPr lang="en-US" sz="1200" dirty="0">
                <a:latin typeface="Lato" panose="020F0502020204030203" pitchFamily="34" charset="0"/>
                <a:ea typeface="Lato" panose="020F0502020204030203" pitchFamily="34" charset="0"/>
                <a:cs typeface="Lato" panose="020F0502020204030203" pitchFamily="34" charset="0"/>
              </a:rPr>
            </a:br>
            <a:endParaRPr lang="en-US" sz="1200" dirty="0">
              <a:latin typeface="Lato" panose="020F0502020204030203" pitchFamily="34" charset="0"/>
              <a:ea typeface="Lato" panose="020F0502020204030203" pitchFamily="34" charset="0"/>
              <a:cs typeface="Lato" panose="020F0502020204030203" pitchFamily="34" charset="0"/>
            </a:endParaRPr>
          </a:p>
          <a:p>
            <a:pPr marL="0" indent="0">
              <a:buNone/>
            </a:pPr>
            <a:r>
              <a:rPr lang="en-US" sz="1200" b="1" dirty="0">
                <a:latin typeface="Lato" panose="020F0502020204030203" pitchFamily="34" charset="0"/>
                <a:ea typeface="Lato" panose="020F0502020204030203" pitchFamily="34" charset="0"/>
                <a:cs typeface="Lato" panose="020F0502020204030203" pitchFamily="34" charset="0"/>
              </a:rPr>
              <a:t>MAE, or Mean Absolute Error</a:t>
            </a:r>
          </a:p>
          <a:p>
            <a:r>
              <a:rPr lang="en-US" sz="1200" dirty="0">
                <a:latin typeface="Lato" panose="020F0502020204030203" pitchFamily="34" charset="0"/>
                <a:ea typeface="Lato" panose="020F0502020204030203" pitchFamily="34" charset="0"/>
                <a:cs typeface="Lato" panose="020F0502020204030203" pitchFamily="34" charset="0"/>
              </a:rPr>
              <a:t>101.95 grams is the average prediction deviation (MAE).</a:t>
            </a:r>
          </a:p>
          <a:p>
            <a:r>
              <a:rPr lang="en-US" sz="1200" dirty="0">
                <a:latin typeface="Lato" panose="020F0502020204030203" pitchFamily="34" charset="0"/>
                <a:ea typeface="Lato" panose="020F0502020204030203" pitchFamily="34" charset="0"/>
                <a:cs typeface="Lato" panose="020F0502020204030203" pitchFamily="34" charset="0"/>
              </a:rPr>
              <a:t>When compared to the Ridge model, a higher MAE suggests somewhat less accurate predictions.</a:t>
            </a:r>
          </a:p>
          <a:p>
            <a:pPr marL="0" indent="0">
              <a:buNone/>
            </a:pPr>
            <a:endParaRPr lang="en-US" sz="1200" dirty="0">
              <a:latin typeface="Lato" panose="020F0502020204030203" pitchFamily="34" charset="0"/>
              <a:ea typeface="Lato" panose="020F0502020204030203" pitchFamily="34" charset="0"/>
              <a:cs typeface="Lato" panose="020F0502020204030203" pitchFamily="34" charset="0"/>
            </a:endParaRPr>
          </a:p>
          <a:p>
            <a:pPr marL="0" indent="0">
              <a:buNone/>
            </a:pPr>
            <a:r>
              <a:rPr lang="en-US" sz="1200" b="1" dirty="0">
                <a:latin typeface="Lato" panose="020F0502020204030203" pitchFamily="34" charset="0"/>
                <a:ea typeface="Lato" panose="020F0502020204030203" pitchFamily="34" charset="0"/>
                <a:cs typeface="Lato" panose="020F0502020204030203" pitchFamily="34" charset="0"/>
              </a:rPr>
              <a:t>Root Mean Squared Error(RMSE)</a:t>
            </a:r>
          </a:p>
          <a:p>
            <a:r>
              <a:rPr lang="en-US" sz="1200" dirty="0">
                <a:latin typeface="Lato" panose="020F0502020204030203" pitchFamily="34" charset="0"/>
                <a:ea typeface="Lato" panose="020F0502020204030203" pitchFamily="34" charset="0"/>
                <a:cs typeface="Lato" panose="020F0502020204030203" pitchFamily="34" charset="0"/>
              </a:rPr>
              <a:t>An RMSE of 121.10 grams indicates how much forecast errors vary on average.</a:t>
            </a:r>
          </a:p>
          <a:p>
            <a:r>
              <a:rPr lang="en-US" sz="1200" dirty="0">
                <a:latin typeface="Lato" panose="020F0502020204030203" pitchFamily="34" charset="0"/>
                <a:ea typeface="Lato" panose="020F0502020204030203" pitchFamily="34" charset="0"/>
                <a:cs typeface="Lato" panose="020F0502020204030203" pitchFamily="34" charset="0"/>
              </a:rPr>
              <a:t>Comparing the RMSE to the Ridge model, a higher RMSE indicates somewhat greater overall prediction errors.</a:t>
            </a:r>
            <a:endParaRPr lang="en-CA" sz="12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descr="A screenshot of a computer&#10;&#10;Description automatically generated">
            <a:extLst>
              <a:ext uri="{FF2B5EF4-FFF2-40B4-BE49-F238E27FC236}">
                <a16:creationId xmlns:a16="http://schemas.microsoft.com/office/drawing/2014/main" id="{7BBEA6AA-C325-A343-617D-C708333518D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39000"/>
                    </a14:imgEffect>
                    <a14:imgEffect>
                      <a14:brightnessContrast contrast="38000"/>
                    </a14:imgEffect>
                  </a14:imgLayer>
                </a14:imgProps>
              </a:ext>
            </a:extLst>
          </a:blip>
          <a:srcRect r="20150" b="1"/>
          <a:stretch/>
        </p:blipFill>
        <p:spPr>
          <a:xfrm>
            <a:off x="561080" y="1722692"/>
            <a:ext cx="4588889" cy="4056273"/>
          </a:xfrm>
          <a:prstGeom prst="rect">
            <a:avLst/>
          </a:prstGeom>
          <a:ln>
            <a:solidFill>
              <a:schemeClr val="tx1"/>
            </a:solidFill>
            <a:prstDash val="dash"/>
          </a:ln>
          <a:effectLst>
            <a:outerShdw blurRad="50800" dist="38100" dir="5400000" algn="t" rotWithShape="0">
              <a:prstClr val="black">
                <a:alpha val="40000"/>
              </a:prstClr>
            </a:outerShdw>
          </a:effectLst>
        </p:spPr>
      </p:pic>
      <p:grpSp>
        <p:nvGrpSpPr>
          <p:cNvPr id="43" name="Group 42">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44" name="Rectangle 43">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7821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88F7-0D7F-DFAE-09BC-863ADCBD63A4}"/>
              </a:ext>
            </a:extLst>
          </p:cNvPr>
          <p:cNvSpPr>
            <a:spLocks noGrp="1"/>
          </p:cNvSpPr>
          <p:nvPr>
            <p:ph type="title"/>
          </p:nvPr>
        </p:nvSpPr>
        <p:spPr>
          <a:xfrm>
            <a:off x="3174523" y="1476289"/>
            <a:ext cx="6219644" cy="880164"/>
          </a:xfrm>
        </p:spPr>
        <p:txBody>
          <a:bodyPr>
            <a:normAutofit/>
          </a:bodyPr>
          <a:lstStyle/>
          <a:p>
            <a:r>
              <a:rPr lang="en-US" sz="2200" b="0" i="0" dirty="0">
                <a:solidFill>
                  <a:srgbClr val="374151"/>
                </a:solidFill>
                <a:effectLst/>
                <a:latin typeface="Lora" pitchFamily="2" charset="0"/>
              </a:rPr>
              <a:t>A Robust Choice for Fish Weight Prediction</a:t>
            </a:r>
            <a:endParaRPr lang="en-CA" sz="2200" dirty="0">
              <a:latin typeface="Lora" pitchFamily="2" charset="0"/>
            </a:endParaRPr>
          </a:p>
        </p:txBody>
      </p:sp>
      <p:sp>
        <p:nvSpPr>
          <p:cNvPr id="3" name="Content Placeholder 2">
            <a:extLst>
              <a:ext uri="{FF2B5EF4-FFF2-40B4-BE49-F238E27FC236}">
                <a16:creationId xmlns:a16="http://schemas.microsoft.com/office/drawing/2014/main" id="{A0BC18D5-6A50-A4A2-EB82-2ADDEF43C3EA}"/>
              </a:ext>
            </a:extLst>
          </p:cNvPr>
          <p:cNvSpPr>
            <a:spLocks noGrp="1"/>
          </p:cNvSpPr>
          <p:nvPr>
            <p:ph idx="1"/>
          </p:nvPr>
        </p:nvSpPr>
        <p:spPr>
          <a:xfrm>
            <a:off x="838200" y="2356453"/>
            <a:ext cx="10515600" cy="3544016"/>
          </a:xfrm>
        </p:spPr>
        <p:txBody>
          <a:bodyPr>
            <a:normAutofit/>
          </a:bodyPr>
          <a:lstStyle/>
          <a:p>
            <a:pPr marL="0" indent="0" algn="ctr">
              <a:buNone/>
            </a:pPr>
            <a:r>
              <a:rPr lang="en-US" sz="1700" b="1" dirty="0"/>
              <a:t>Reasoning</a:t>
            </a:r>
            <a:endParaRPr lang="en-US" dirty="0"/>
          </a:p>
          <a:p>
            <a:r>
              <a:rPr lang="en-US" sz="1600" dirty="0"/>
              <a:t>With an R2 of 0.90, suggesting excellent explanatory power, and an Adjusted R2 of 0.89, taking model complexity into account, the Ridge model does well overall.</a:t>
            </a:r>
          </a:p>
          <a:p>
            <a:pPr algn="ctr"/>
            <a:r>
              <a:rPr lang="en-US" sz="1600" dirty="0"/>
              <a:t>The forecasts are accurate with relatively modest mistakes, as seen by the Mean Absolute Error (MAE) of 96.46 grams and</a:t>
            </a:r>
            <a:br>
              <a:rPr lang="en-US" sz="1900" dirty="0"/>
            </a:br>
            <a:br>
              <a:rPr lang="en-US" sz="1900" dirty="0"/>
            </a:br>
            <a:r>
              <a:rPr lang="en-US" sz="1900" b="1" dirty="0"/>
              <a:t>Strong Predictive Capability</a:t>
            </a:r>
          </a:p>
          <a:p>
            <a:r>
              <a:rPr lang="en-US" sz="1600" dirty="0"/>
              <a:t>Reliable and Consistent Predictions: The Ridge model's ability to reliably forecast fish weight is demonstrated by its strong R2, low MAE, and RMSE values. Our client Mr. Hughes needs this consistency to make wise decisions based on reliable model outputs.</a:t>
            </a:r>
          </a:p>
          <a:p>
            <a:r>
              <a:rPr lang="en-US" sz="1600" dirty="0"/>
              <a:t>In conclusion, the Ridge model not only predicts fish weight with a high degree of accuracy, but it also gives Mr. Hughes a thorough and insightful understanding of the variables affecting the forecasts. Because of its well-balanced performance characteristics, it is a reliable option for real-world uses.</a:t>
            </a:r>
            <a:endParaRPr lang="en-CA" sz="1600" dirty="0"/>
          </a:p>
        </p:txBody>
      </p:sp>
      <p:sp>
        <p:nvSpPr>
          <p:cNvPr id="4" name="Rectangle 3">
            <a:extLst>
              <a:ext uri="{FF2B5EF4-FFF2-40B4-BE49-F238E27FC236}">
                <a16:creationId xmlns:a16="http://schemas.microsoft.com/office/drawing/2014/main" id="{337BB5D1-DD57-CCFD-A7AE-0B154BD5DA38}"/>
              </a:ext>
            </a:extLst>
          </p:cNvPr>
          <p:cNvSpPr/>
          <p:nvPr/>
        </p:nvSpPr>
        <p:spPr>
          <a:xfrm>
            <a:off x="4071981" y="833588"/>
            <a:ext cx="427232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RIDGE MODEL</a:t>
            </a:r>
          </a:p>
        </p:txBody>
      </p:sp>
    </p:spTree>
    <p:extLst>
      <p:ext uri="{BB962C8B-B14F-4D97-AF65-F5344CB8AC3E}">
        <p14:creationId xmlns:p14="http://schemas.microsoft.com/office/powerpoint/2010/main" val="338767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A26BB060B9394DAE26AC716EC000AA" ma:contentTypeVersion="0" ma:contentTypeDescription="Create a new document." ma:contentTypeScope="" ma:versionID="c03e39a2aa54c95cdf1249b023d36725">
  <xsd:schema xmlns:xsd="http://www.w3.org/2001/XMLSchema" xmlns:xs="http://www.w3.org/2001/XMLSchema" xmlns:p="http://schemas.microsoft.com/office/2006/metadata/properties" targetNamespace="http://schemas.microsoft.com/office/2006/metadata/properties" ma:root="true" ma:fieldsID="a2bd6ac1db6544598f050f108f4ef30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9BDE37-6A8D-481F-9179-844C45B6D2CD}">
  <ds:schemaRefs>
    <ds:schemaRef ds:uri="http://www.w3.org/XML/1998/namespace"/>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5A3684A6-D644-41A3-B4C2-A45DB0A3524D}">
  <ds:schemaRefs>
    <ds:schemaRef ds:uri="http://schemas.microsoft.com/sharepoint/v3/contenttype/forms"/>
  </ds:schemaRefs>
</ds:datastoreItem>
</file>

<file path=customXml/itemProps3.xml><?xml version="1.0" encoding="utf-8"?>
<ds:datastoreItem xmlns:ds="http://schemas.openxmlformats.org/officeDocument/2006/customXml" ds:itemID="{5C64A10E-7DC9-438F-87E2-AF2449C02D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6530</TotalTime>
  <Words>1121</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Amasis MT Pro Black</vt:lpstr>
      <vt:lpstr>Arial</vt:lpstr>
      <vt:lpstr>Calibri</vt:lpstr>
      <vt:lpstr>Calibri Light</vt:lpstr>
      <vt:lpstr>Lato</vt:lpstr>
      <vt:lpstr>Lora</vt:lpstr>
      <vt:lpstr>Times New Roman</vt:lpstr>
      <vt:lpstr>Office Theme</vt:lpstr>
      <vt:lpstr>PowerPoint Presentation</vt:lpstr>
      <vt:lpstr>Rational Statement</vt:lpstr>
      <vt:lpstr>PowerPoint Presentation</vt:lpstr>
      <vt:lpstr>Outliers Removal     Using Tukey Method</vt:lpstr>
      <vt:lpstr>Regularization Models</vt:lpstr>
      <vt:lpstr>Optimized Lasso Model </vt:lpstr>
      <vt:lpstr>PowerPoint Presentation</vt:lpstr>
      <vt:lpstr>Optimized Elastic Net Model </vt:lpstr>
      <vt:lpstr>A Robust Choice for Fish Weight Prediction</vt:lpstr>
      <vt:lpstr>The Next Actions to Enhance Usability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Data-1200 Introduction To Data Analytics    Assignment -1</dc:title>
  <dc:creator>Amit Kumar</dc:creator>
  <cp:lastModifiedBy>Amit Kumar</cp:lastModifiedBy>
  <cp:revision>32</cp:revision>
  <dcterms:created xsi:type="dcterms:W3CDTF">2023-05-18T21:09:30Z</dcterms:created>
  <dcterms:modified xsi:type="dcterms:W3CDTF">2023-11-15T21:23:57Z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0x0101007DA26BB060B9394DAE26AC716EC000AA</vt:lpwstr>
  </property>
</Properties>
</file>