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7"/>
  </p:notesMasterIdLst>
  <p:handoutMasterIdLst>
    <p:handoutMasterId r:id="rId18"/>
  </p:handoutMasterIdLst>
  <p:sldIdLst>
    <p:sldId id="256" r:id="rId5"/>
    <p:sldId id="272" r:id="rId6"/>
    <p:sldId id="279" r:id="rId7"/>
    <p:sldId id="280" r:id="rId8"/>
    <p:sldId id="281" r:id="rId9"/>
    <p:sldId id="283" r:id="rId10"/>
    <p:sldId id="286" r:id="rId11"/>
    <p:sldId id="287" r:id="rId12"/>
    <p:sldId id="284" r:id="rId13"/>
    <p:sldId id="288" r:id="rId14"/>
    <p:sldId id="28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autoAdjust="0"/>
  </p:normalViewPr>
  <p:slideViewPr>
    <p:cSldViewPr snapToGrid="0">
      <p:cViewPr varScale="1">
        <p:scale>
          <a:sx n="74" d="100"/>
          <a:sy n="74" d="100"/>
        </p:scale>
        <p:origin x="34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588"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2C8F41-4CC6-3E45-2F06-8B430C430D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F8C90EBF-B5BE-505F-4393-73870A688E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820E73-0EF1-44F5-B093-69A5F0BF3F46}" type="datetimeFigureOut">
              <a:rPr lang="en-CA" smtClean="0"/>
              <a:t>2023-11-27</a:t>
            </a:fld>
            <a:endParaRPr lang="en-CA"/>
          </a:p>
        </p:txBody>
      </p:sp>
      <p:sp>
        <p:nvSpPr>
          <p:cNvPr id="4" name="Footer Placeholder 3">
            <a:extLst>
              <a:ext uri="{FF2B5EF4-FFF2-40B4-BE49-F238E27FC236}">
                <a16:creationId xmlns:a16="http://schemas.microsoft.com/office/drawing/2014/main" id="{574B8370-ED0E-8042-416D-70ABDB8F1A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F85F96-1068-7C25-B8D0-1B4FA8045F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E2586F-901A-44FE-8EA5-C0F686BD2F2E}" type="slidenum">
              <a:rPr lang="en-CA" smtClean="0"/>
              <a:t>‹#›</a:t>
            </a:fld>
            <a:endParaRPr lang="en-CA"/>
          </a:p>
        </p:txBody>
      </p:sp>
    </p:spTree>
    <p:extLst>
      <p:ext uri="{BB962C8B-B14F-4D97-AF65-F5344CB8AC3E}">
        <p14:creationId xmlns:p14="http://schemas.microsoft.com/office/powerpoint/2010/main" val="251910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CB786-8178-4BA5-BA3E-800B04B35306}" type="datetimeFigureOut">
              <a:rPr lang="en-CA" smtClean="0"/>
              <a:t>2023-11-27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83E3C4-185D-431A-9570-2339D1A1FDF0}" type="slidenum">
              <a:rPr lang="en-CA" smtClean="0"/>
              <a:t>‹#›</a:t>
            </a:fld>
            <a:endParaRPr lang="en-CA"/>
          </a:p>
        </p:txBody>
      </p:sp>
    </p:spTree>
    <p:extLst>
      <p:ext uri="{BB962C8B-B14F-4D97-AF65-F5344CB8AC3E}">
        <p14:creationId xmlns:p14="http://schemas.microsoft.com/office/powerpoint/2010/main" val="82500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6CF-0C07-FB57-FC66-30766BCA27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ED0840A-4933-E222-29D0-0E855CCD4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D55CF68-A184-73DD-3107-8BB7789A0E8D}"/>
              </a:ext>
            </a:extLst>
          </p:cNvPr>
          <p:cNvSpPr>
            <a:spLocks noGrp="1"/>
          </p:cNvSpPr>
          <p:nvPr>
            <p:ph type="dt" sz="half" idx="10"/>
          </p:nvPr>
        </p:nvSpPr>
        <p:spPr/>
        <p:txBody>
          <a:bodyPr/>
          <a:lstStyle/>
          <a:p>
            <a:fld id="{5D148337-E35D-4019-A700-E76A977FD7FF}" type="datetimeFigureOut">
              <a:rPr lang="en-CA" smtClean="0"/>
              <a:t>2023-11-27</a:t>
            </a:fld>
            <a:endParaRPr lang="en-CA"/>
          </a:p>
        </p:txBody>
      </p:sp>
      <p:sp>
        <p:nvSpPr>
          <p:cNvPr id="5" name="Footer Placeholder 4">
            <a:extLst>
              <a:ext uri="{FF2B5EF4-FFF2-40B4-BE49-F238E27FC236}">
                <a16:creationId xmlns:a16="http://schemas.microsoft.com/office/drawing/2014/main" id="{B9E7019C-E712-A5B0-125D-3C4F92556D4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3B42231-297A-F3E3-0200-29C5AEF17CF2}"/>
              </a:ext>
            </a:extLst>
          </p:cNvPr>
          <p:cNvSpPr>
            <a:spLocks noGrp="1"/>
          </p:cNvSpPr>
          <p:nvPr>
            <p:ph type="sldNum" sz="quarter" idx="12"/>
          </p:nvPr>
        </p:nvSpPr>
        <p:spPr/>
        <p:txBody>
          <a:bodyPr/>
          <a:lstStyle/>
          <a:p>
            <a:fld id="{7114E362-6214-488F-ADEB-39E6DDA0C1AD}" type="slidenum">
              <a:rPr lang="en-CA" smtClean="0"/>
              <a:t>‹#›</a:t>
            </a:fld>
            <a:endParaRPr lang="en-CA"/>
          </a:p>
        </p:txBody>
      </p:sp>
      <p:sp>
        <p:nvSpPr>
          <p:cNvPr id="7" name="Rectangle 6">
            <a:extLst>
              <a:ext uri="{FF2B5EF4-FFF2-40B4-BE49-F238E27FC236}">
                <a16:creationId xmlns:a16="http://schemas.microsoft.com/office/drawing/2014/main" id="{2FD759A0-158B-B298-9573-EF9BD6C4D458}"/>
              </a:ext>
            </a:extLst>
          </p:cNvPr>
          <p:cNvSpPr/>
          <p:nvPr userDrawn="1"/>
        </p:nvSpPr>
        <p:spPr>
          <a:xfrm>
            <a:off x="0" y="-25473"/>
            <a:ext cx="12192000" cy="681037"/>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8" name="Rectangle 7">
            <a:extLst>
              <a:ext uri="{FF2B5EF4-FFF2-40B4-BE49-F238E27FC236}">
                <a16:creationId xmlns:a16="http://schemas.microsoft.com/office/drawing/2014/main" id="{424EC742-CFB0-EE51-43F4-543B532D4CAA}"/>
              </a:ext>
            </a:extLst>
          </p:cNvPr>
          <p:cNvSpPr/>
          <p:nvPr userDrawn="1"/>
        </p:nvSpPr>
        <p:spPr>
          <a:xfrm>
            <a:off x="0" y="-100974"/>
            <a:ext cx="12192000" cy="681037"/>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9" name="Title 1">
            <a:extLst>
              <a:ext uri="{FF2B5EF4-FFF2-40B4-BE49-F238E27FC236}">
                <a16:creationId xmlns:a16="http://schemas.microsoft.com/office/drawing/2014/main" id="{E7661E51-C536-1A94-A3B7-8A492199A528}"/>
              </a:ext>
            </a:extLst>
          </p:cNvPr>
          <p:cNvSpPr txBox="1">
            <a:spLocks/>
          </p:cNvSpPr>
          <p:nvPr userDrawn="1"/>
        </p:nvSpPr>
        <p:spPr>
          <a:xfrm>
            <a:off x="116747" y="14192"/>
            <a:ext cx="8976920" cy="450704"/>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chemeClr val="accent1"/>
                </a:solidFill>
                <a:latin typeface="+mj-lt"/>
                <a:ea typeface="+mj-ea"/>
                <a:cs typeface="+mj-cs"/>
              </a:defRPr>
            </a:lvl1pPr>
          </a:lstStyle>
          <a:p>
            <a:r>
              <a:rPr lang="en-US" b="1" dirty="0">
                <a:solidFill>
                  <a:schemeClr val="accent2"/>
                </a:solidFill>
                <a:latin typeface="Times New Roman" panose="02020603050405020304" pitchFamily="18" charset="0"/>
                <a:cs typeface="Times New Roman" panose="02020603050405020304" pitchFamily="18" charset="0"/>
              </a:rPr>
              <a:t>Data 1200 – Introduction to Data Analytic Tools | Assignment 2</a:t>
            </a:r>
            <a:endParaRPr lang="en-CA"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998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CD87-C380-2CC4-BF48-5562AF2165F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B84E308-241E-E63B-1EE9-4394464169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BDC7218-D59E-F400-6510-9DEB90E992B4}"/>
              </a:ext>
            </a:extLst>
          </p:cNvPr>
          <p:cNvSpPr>
            <a:spLocks noGrp="1"/>
          </p:cNvSpPr>
          <p:nvPr>
            <p:ph type="dt" sz="half" idx="10"/>
          </p:nvPr>
        </p:nvSpPr>
        <p:spPr/>
        <p:txBody>
          <a:bodyPr/>
          <a:lstStyle/>
          <a:p>
            <a:fld id="{5D148337-E35D-4019-A700-E76A977FD7FF}" type="datetimeFigureOut">
              <a:rPr lang="en-CA" smtClean="0"/>
              <a:t>2023-11-27</a:t>
            </a:fld>
            <a:endParaRPr lang="en-CA"/>
          </a:p>
        </p:txBody>
      </p:sp>
      <p:sp>
        <p:nvSpPr>
          <p:cNvPr id="5" name="Footer Placeholder 4">
            <a:extLst>
              <a:ext uri="{FF2B5EF4-FFF2-40B4-BE49-F238E27FC236}">
                <a16:creationId xmlns:a16="http://schemas.microsoft.com/office/drawing/2014/main" id="{4916CD70-FA08-5DCC-68D8-8F5BF90A25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89AE09C-A4D6-6FC5-0797-515AC139BB88}"/>
              </a:ext>
            </a:extLst>
          </p:cNvPr>
          <p:cNvSpPr>
            <a:spLocks noGrp="1"/>
          </p:cNvSpPr>
          <p:nvPr>
            <p:ph type="sldNum" sz="quarter" idx="12"/>
          </p:nvPr>
        </p:nvSpPr>
        <p:spPr/>
        <p:txBody>
          <a:bodyPr/>
          <a:lstStyle/>
          <a:p>
            <a:fld id="{7114E362-6214-488F-ADEB-39E6DDA0C1AD}" type="slidenum">
              <a:rPr lang="en-CA" smtClean="0"/>
              <a:t>‹#›</a:t>
            </a:fld>
            <a:endParaRPr lang="en-CA"/>
          </a:p>
        </p:txBody>
      </p:sp>
    </p:spTree>
    <p:extLst>
      <p:ext uri="{BB962C8B-B14F-4D97-AF65-F5344CB8AC3E}">
        <p14:creationId xmlns:p14="http://schemas.microsoft.com/office/powerpoint/2010/main" val="265770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E6FFFC-0EC5-0A25-66EE-3E4192D543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78696BE-6181-EE82-8E32-BB8E7DD87D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5C49A82-6AA5-BABD-029B-976809BB621E}"/>
              </a:ext>
            </a:extLst>
          </p:cNvPr>
          <p:cNvSpPr>
            <a:spLocks noGrp="1"/>
          </p:cNvSpPr>
          <p:nvPr>
            <p:ph type="dt" sz="half" idx="10"/>
          </p:nvPr>
        </p:nvSpPr>
        <p:spPr/>
        <p:txBody>
          <a:bodyPr/>
          <a:lstStyle/>
          <a:p>
            <a:fld id="{5D148337-E35D-4019-A700-E76A977FD7FF}" type="datetimeFigureOut">
              <a:rPr lang="en-CA" smtClean="0"/>
              <a:t>2023-11-27</a:t>
            </a:fld>
            <a:endParaRPr lang="en-CA"/>
          </a:p>
        </p:txBody>
      </p:sp>
      <p:sp>
        <p:nvSpPr>
          <p:cNvPr id="5" name="Footer Placeholder 4">
            <a:extLst>
              <a:ext uri="{FF2B5EF4-FFF2-40B4-BE49-F238E27FC236}">
                <a16:creationId xmlns:a16="http://schemas.microsoft.com/office/drawing/2014/main" id="{80801B76-6E39-497E-0733-31BF1DE38B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F781F6D-6046-7A59-F894-2B88386EDA3B}"/>
              </a:ext>
            </a:extLst>
          </p:cNvPr>
          <p:cNvSpPr>
            <a:spLocks noGrp="1"/>
          </p:cNvSpPr>
          <p:nvPr>
            <p:ph type="sldNum" sz="quarter" idx="12"/>
          </p:nvPr>
        </p:nvSpPr>
        <p:spPr/>
        <p:txBody>
          <a:bodyPr/>
          <a:lstStyle/>
          <a:p>
            <a:fld id="{7114E362-6214-488F-ADEB-39E6DDA0C1AD}" type="slidenum">
              <a:rPr lang="en-CA" smtClean="0"/>
              <a:t>‹#›</a:t>
            </a:fld>
            <a:endParaRPr lang="en-CA"/>
          </a:p>
        </p:txBody>
      </p:sp>
    </p:spTree>
    <p:extLst>
      <p:ext uri="{BB962C8B-B14F-4D97-AF65-F5344CB8AC3E}">
        <p14:creationId xmlns:p14="http://schemas.microsoft.com/office/powerpoint/2010/main" val="141633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089F-7B32-ED19-8B3E-BB685C1ACDF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1F8774C-22BB-16C1-1679-9BB3C852E3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F442773-DA42-41FF-23D7-3B6F0B6F5830}"/>
              </a:ext>
            </a:extLst>
          </p:cNvPr>
          <p:cNvSpPr>
            <a:spLocks noGrp="1"/>
          </p:cNvSpPr>
          <p:nvPr>
            <p:ph type="dt" sz="half" idx="10"/>
          </p:nvPr>
        </p:nvSpPr>
        <p:spPr/>
        <p:txBody>
          <a:bodyPr/>
          <a:lstStyle/>
          <a:p>
            <a:fld id="{5D148337-E35D-4019-A700-E76A977FD7FF}" type="datetimeFigureOut">
              <a:rPr lang="en-CA" smtClean="0"/>
              <a:t>2023-11-27</a:t>
            </a:fld>
            <a:endParaRPr lang="en-CA"/>
          </a:p>
        </p:txBody>
      </p:sp>
      <p:sp>
        <p:nvSpPr>
          <p:cNvPr id="5" name="Footer Placeholder 4">
            <a:extLst>
              <a:ext uri="{FF2B5EF4-FFF2-40B4-BE49-F238E27FC236}">
                <a16:creationId xmlns:a16="http://schemas.microsoft.com/office/drawing/2014/main" id="{7391F6C4-CB47-05B8-F10B-20E6ED4471F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24FA10-7D5E-9ED2-EFBF-C4D964B17511}"/>
              </a:ext>
            </a:extLst>
          </p:cNvPr>
          <p:cNvSpPr>
            <a:spLocks noGrp="1"/>
          </p:cNvSpPr>
          <p:nvPr>
            <p:ph type="sldNum" sz="quarter" idx="12"/>
          </p:nvPr>
        </p:nvSpPr>
        <p:spPr/>
        <p:txBody>
          <a:bodyPr/>
          <a:lstStyle/>
          <a:p>
            <a:fld id="{7114E362-6214-488F-ADEB-39E6DDA0C1AD}" type="slidenum">
              <a:rPr lang="en-CA" smtClean="0"/>
              <a:t>‹#›</a:t>
            </a:fld>
            <a:endParaRPr lang="en-CA"/>
          </a:p>
        </p:txBody>
      </p:sp>
      <p:sp>
        <p:nvSpPr>
          <p:cNvPr id="7" name="Rectangle 6">
            <a:extLst>
              <a:ext uri="{FF2B5EF4-FFF2-40B4-BE49-F238E27FC236}">
                <a16:creationId xmlns:a16="http://schemas.microsoft.com/office/drawing/2014/main" id="{BE8EF2B4-A6FB-D000-34CA-DDF65C936106}"/>
              </a:ext>
            </a:extLst>
          </p:cNvPr>
          <p:cNvSpPr/>
          <p:nvPr userDrawn="1"/>
        </p:nvSpPr>
        <p:spPr>
          <a:xfrm>
            <a:off x="0" y="-25473"/>
            <a:ext cx="12192000" cy="672454"/>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endParaRPr lang="en-CA" sz="1400" dirty="0">
              <a:solidFill>
                <a:srgbClr val="C00000"/>
              </a:solidFill>
            </a:endParaRPr>
          </a:p>
        </p:txBody>
      </p:sp>
    </p:spTree>
    <p:extLst>
      <p:ext uri="{BB962C8B-B14F-4D97-AF65-F5344CB8AC3E}">
        <p14:creationId xmlns:p14="http://schemas.microsoft.com/office/powerpoint/2010/main" val="158890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0401-6CD4-29C5-4B1E-E776031ACD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D945C05-FCDC-9AD4-A3D8-A390FFF790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150989-FB87-74DC-75B6-F082A29564F7}"/>
              </a:ext>
            </a:extLst>
          </p:cNvPr>
          <p:cNvSpPr>
            <a:spLocks noGrp="1"/>
          </p:cNvSpPr>
          <p:nvPr>
            <p:ph type="dt" sz="half" idx="10"/>
          </p:nvPr>
        </p:nvSpPr>
        <p:spPr/>
        <p:txBody>
          <a:bodyPr/>
          <a:lstStyle/>
          <a:p>
            <a:fld id="{5D148337-E35D-4019-A700-E76A977FD7FF}" type="datetimeFigureOut">
              <a:rPr lang="en-CA" smtClean="0"/>
              <a:t>2023-11-27</a:t>
            </a:fld>
            <a:endParaRPr lang="en-CA"/>
          </a:p>
        </p:txBody>
      </p:sp>
      <p:sp>
        <p:nvSpPr>
          <p:cNvPr id="5" name="Footer Placeholder 4">
            <a:extLst>
              <a:ext uri="{FF2B5EF4-FFF2-40B4-BE49-F238E27FC236}">
                <a16:creationId xmlns:a16="http://schemas.microsoft.com/office/drawing/2014/main" id="{A62927EB-550C-7FED-A9E5-FF64FDD91F2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AA4013-D7D3-2801-AECE-B0CD62AC1EC9}"/>
              </a:ext>
            </a:extLst>
          </p:cNvPr>
          <p:cNvSpPr>
            <a:spLocks noGrp="1"/>
          </p:cNvSpPr>
          <p:nvPr>
            <p:ph type="sldNum" sz="quarter" idx="12"/>
          </p:nvPr>
        </p:nvSpPr>
        <p:spPr/>
        <p:txBody>
          <a:bodyPr/>
          <a:lstStyle/>
          <a:p>
            <a:fld id="{7114E362-6214-488F-ADEB-39E6DDA0C1AD}" type="slidenum">
              <a:rPr lang="en-CA" smtClean="0"/>
              <a:t>‹#›</a:t>
            </a:fld>
            <a:endParaRPr lang="en-CA"/>
          </a:p>
        </p:txBody>
      </p:sp>
    </p:spTree>
    <p:extLst>
      <p:ext uri="{BB962C8B-B14F-4D97-AF65-F5344CB8AC3E}">
        <p14:creationId xmlns:p14="http://schemas.microsoft.com/office/powerpoint/2010/main" val="247574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BE1C-EC0B-D947-9508-A6B1DA160EE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A100B38-DD06-2159-39F5-DD36D7DE8B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EF598B3-7A59-FBE4-EB0F-09EB1C3B77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25594C9-9274-7E56-1982-0DB396D9A7D4}"/>
              </a:ext>
            </a:extLst>
          </p:cNvPr>
          <p:cNvSpPr>
            <a:spLocks noGrp="1"/>
          </p:cNvSpPr>
          <p:nvPr>
            <p:ph type="dt" sz="half" idx="10"/>
          </p:nvPr>
        </p:nvSpPr>
        <p:spPr/>
        <p:txBody>
          <a:bodyPr/>
          <a:lstStyle/>
          <a:p>
            <a:fld id="{5D148337-E35D-4019-A700-E76A977FD7FF}" type="datetimeFigureOut">
              <a:rPr lang="en-CA" smtClean="0"/>
              <a:t>2023-11-27</a:t>
            </a:fld>
            <a:endParaRPr lang="en-CA"/>
          </a:p>
        </p:txBody>
      </p:sp>
      <p:sp>
        <p:nvSpPr>
          <p:cNvPr id="6" name="Footer Placeholder 5">
            <a:extLst>
              <a:ext uri="{FF2B5EF4-FFF2-40B4-BE49-F238E27FC236}">
                <a16:creationId xmlns:a16="http://schemas.microsoft.com/office/drawing/2014/main" id="{1D34872F-AE29-D870-CDD7-B185D463D06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6F0E61F-E3AA-C22B-81F3-EBD6CC7B57CF}"/>
              </a:ext>
            </a:extLst>
          </p:cNvPr>
          <p:cNvSpPr>
            <a:spLocks noGrp="1"/>
          </p:cNvSpPr>
          <p:nvPr>
            <p:ph type="sldNum" sz="quarter" idx="12"/>
          </p:nvPr>
        </p:nvSpPr>
        <p:spPr/>
        <p:txBody>
          <a:bodyPr/>
          <a:lstStyle/>
          <a:p>
            <a:fld id="{7114E362-6214-488F-ADEB-39E6DDA0C1AD}" type="slidenum">
              <a:rPr lang="en-CA" smtClean="0"/>
              <a:t>‹#›</a:t>
            </a:fld>
            <a:endParaRPr lang="en-CA"/>
          </a:p>
        </p:txBody>
      </p:sp>
    </p:spTree>
    <p:extLst>
      <p:ext uri="{BB962C8B-B14F-4D97-AF65-F5344CB8AC3E}">
        <p14:creationId xmlns:p14="http://schemas.microsoft.com/office/powerpoint/2010/main" val="597158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E5D6-0AD6-59AD-1669-6027E75AC99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BC05894-CE48-1309-8E64-05B133DF19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9884F-1928-877D-7A95-F631CB65B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E894CA6-4739-F1C7-BF88-267DB1F7F6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E2511D-2111-5570-8019-62A533CDD5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BA978E7-9B5C-830C-2BF8-A2B86B59E10D}"/>
              </a:ext>
            </a:extLst>
          </p:cNvPr>
          <p:cNvSpPr>
            <a:spLocks noGrp="1"/>
          </p:cNvSpPr>
          <p:nvPr>
            <p:ph type="dt" sz="half" idx="10"/>
          </p:nvPr>
        </p:nvSpPr>
        <p:spPr/>
        <p:txBody>
          <a:bodyPr/>
          <a:lstStyle/>
          <a:p>
            <a:fld id="{5D148337-E35D-4019-A700-E76A977FD7FF}" type="datetimeFigureOut">
              <a:rPr lang="en-CA" smtClean="0"/>
              <a:t>2023-11-27</a:t>
            </a:fld>
            <a:endParaRPr lang="en-CA"/>
          </a:p>
        </p:txBody>
      </p:sp>
      <p:sp>
        <p:nvSpPr>
          <p:cNvPr id="8" name="Footer Placeholder 7">
            <a:extLst>
              <a:ext uri="{FF2B5EF4-FFF2-40B4-BE49-F238E27FC236}">
                <a16:creationId xmlns:a16="http://schemas.microsoft.com/office/drawing/2014/main" id="{0A79815E-D4D6-4F84-1F54-BDD6D443D1D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6BFA90F-E85D-A719-AB17-8B90D5790B71}"/>
              </a:ext>
            </a:extLst>
          </p:cNvPr>
          <p:cNvSpPr>
            <a:spLocks noGrp="1"/>
          </p:cNvSpPr>
          <p:nvPr>
            <p:ph type="sldNum" sz="quarter" idx="12"/>
          </p:nvPr>
        </p:nvSpPr>
        <p:spPr/>
        <p:txBody>
          <a:bodyPr/>
          <a:lstStyle/>
          <a:p>
            <a:fld id="{7114E362-6214-488F-ADEB-39E6DDA0C1AD}" type="slidenum">
              <a:rPr lang="en-CA" smtClean="0"/>
              <a:t>‹#›</a:t>
            </a:fld>
            <a:endParaRPr lang="en-CA"/>
          </a:p>
        </p:txBody>
      </p:sp>
    </p:spTree>
    <p:extLst>
      <p:ext uri="{BB962C8B-B14F-4D97-AF65-F5344CB8AC3E}">
        <p14:creationId xmlns:p14="http://schemas.microsoft.com/office/powerpoint/2010/main" val="302345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A48D1-F8B6-5894-0F8C-EE2DD456DA2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83A4CA5-A256-5449-6DA4-003A8EEF65A6}"/>
              </a:ext>
            </a:extLst>
          </p:cNvPr>
          <p:cNvSpPr>
            <a:spLocks noGrp="1"/>
          </p:cNvSpPr>
          <p:nvPr>
            <p:ph type="dt" sz="half" idx="10"/>
          </p:nvPr>
        </p:nvSpPr>
        <p:spPr/>
        <p:txBody>
          <a:bodyPr/>
          <a:lstStyle/>
          <a:p>
            <a:fld id="{5D148337-E35D-4019-A700-E76A977FD7FF}" type="datetimeFigureOut">
              <a:rPr lang="en-CA" smtClean="0"/>
              <a:t>2023-11-27</a:t>
            </a:fld>
            <a:endParaRPr lang="en-CA"/>
          </a:p>
        </p:txBody>
      </p:sp>
      <p:sp>
        <p:nvSpPr>
          <p:cNvPr id="4" name="Footer Placeholder 3">
            <a:extLst>
              <a:ext uri="{FF2B5EF4-FFF2-40B4-BE49-F238E27FC236}">
                <a16:creationId xmlns:a16="http://schemas.microsoft.com/office/drawing/2014/main" id="{FFD451CB-987B-B405-EA33-45187E2E87D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AAADF23-64C2-FD4A-4626-21E0BE602530}"/>
              </a:ext>
            </a:extLst>
          </p:cNvPr>
          <p:cNvSpPr>
            <a:spLocks noGrp="1"/>
          </p:cNvSpPr>
          <p:nvPr>
            <p:ph type="sldNum" sz="quarter" idx="12"/>
          </p:nvPr>
        </p:nvSpPr>
        <p:spPr/>
        <p:txBody>
          <a:bodyPr/>
          <a:lstStyle/>
          <a:p>
            <a:fld id="{7114E362-6214-488F-ADEB-39E6DDA0C1AD}" type="slidenum">
              <a:rPr lang="en-CA" smtClean="0"/>
              <a:t>‹#›</a:t>
            </a:fld>
            <a:endParaRPr lang="en-CA"/>
          </a:p>
        </p:txBody>
      </p:sp>
    </p:spTree>
    <p:extLst>
      <p:ext uri="{BB962C8B-B14F-4D97-AF65-F5344CB8AC3E}">
        <p14:creationId xmlns:p14="http://schemas.microsoft.com/office/powerpoint/2010/main" val="319747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E86284-E540-B59A-F225-FABC9A522C52}"/>
              </a:ext>
            </a:extLst>
          </p:cNvPr>
          <p:cNvSpPr>
            <a:spLocks noGrp="1"/>
          </p:cNvSpPr>
          <p:nvPr>
            <p:ph type="dt" sz="half" idx="10"/>
          </p:nvPr>
        </p:nvSpPr>
        <p:spPr/>
        <p:txBody>
          <a:bodyPr/>
          <a:lstStyle/>
          <a:p>
            <a:fld id="{5D148337-E35D-4019-A700-E76A977FD7FF}" type="datetimeFigureOut">
              <a:rPr lang="en-CA" smtClean="0"/>
              <a:t>2023-11-27</a:t>
            </a:fld>
            <a:endParaRPr lang="en-CA"/>
          </a:p>
        </p:txBody>
      </p:sp>
      <p:sp>
        <p:nvSpPr>
          <p:cNvPr id="3" name="Footer Placeholder 2">
            <a:extLst>
              <a:ext uri="{FF2B5EF4-FFF2-40B4-BE49-F238E27FC236}">
                <a16:creationId xmlns:a16="http://schemas.microsoft.com/office/drawing/2014/main" id="{C37D645F-C61F-5266-5321-4C87731B3DF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15C2BAA-90B3-D5C0-4E9F-2C1DF5C13ABD}"/>
              </a:ext>
            </a:extLst>
          </p:cNvPr>
          <p:cNvSpPr>
            <a:spLocks noGrp="1"/>
          </p:cNvSpPr>
          <p:nvPr>
            <p:ph type="sldNum" sz="quarter" idx="12"/>
          </p:nvPr>
        </p:nvSpPr>
        <p:spPr/>
        <p:txBody>
          <a:bodyPr/>
          <a:lstStyle/>
          <a:p>
            <a:fld id="{7114E362-6214-488F-ADEB-39E6DDA0C1AD}" type="slidenum">
              <a:rPr lang="en-CA" smtClean="0"/>
              <a:t>‹#›</a:t>
            </a:fld>
            <a:endParaRPr lang="en-CA"/>
          </a:p>
        </p:txBody>
      </p:sp>
    </p:spTree>
    <p:extLst>
      <p:ext uri="{BB962C8B-B14F-4D97-AF65-F5344CB8AC3E}">
        <p14:creationId xmlns:p14="http://schemas.microsoft.com/office/powerpoint/2010/main" val="23978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2CF2E-4162-8FB4-0B4E-478DFD4E1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6FCE9DC-FD42-0ED7-0DB3-BBA2D7B2F0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AB781D0-2263-B930-5BDF-829520530C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6E9085-251D-16F9-3BD2-A932CBCACFB0}"/>
              </a:ext>
            </a:extLst>
          </p:cNvPr>
          <p:cNvSpPr>
            <a:spLocks noGrp="1"/>
          </p:cNvSpPr>
          <p:nvPr>
            <p:ph type="dt" sz="half" idx="10"/>
          </p:nvPr>
        </p:nvSpPr>
        <p:spPr/>
        <p:txBody>
          <a:bodyPr/>
          <a:lstStyle/>
          <a:p>
            <a:fld id="{5D148337-E35D-4019-A700-E76A977FD7FF}" type="datetimeFigureOut">
              <a:rPr lang="en-CA" smtClean="0"/>
              <a:t>2023-11-27</a:t>
            </a:fld>
            <a:endParaRPr lang="en-CA"/>
          </a:p>
        </p:txBody>
      </p:sp>
      <p:sp>
        <p:nvSpPr>
          <p:cNvPr id="6" name="Footer Placeholder 5">
            <a:extLst>
              <a:ext uri="{FF2B5EF4-FFF2-40B4-BE49-F238E27FC236}">
                <a16:creationId xmlns:a16="http://schemas.microsoft.com/office/drawing/2014/main" id="{963CFEB7-5530-B061-FCD5-007AC9C30A3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A2AAAC5-3F6F-23FB-F3F1-C14B90FBBACA}"/>
              </a:ext>
            </a:extLst>
          </p:cNvPr>
          <p:cNvSpPr>
            <a:spLocks noGrp="1"/>
          </p:cNvSpPr>
          <p:nvPr>
            <p:ph type="sldNum" sz="quarter" idx="12"/>
          </p:nvPr>
        </p:nvSpPr>
        <p:spPr/>
        <p:txBody>
          <a:bodyPr/>
          <a:lstStyle/>
          <a:p>
            <a:fld id="{7114E362-6214-488F-ADEB-39E6DDA0C1AD}" type="slidenum">
              <a:rPr lang="en-CA" smtClean="0"/>
              <a:t>‹#›</a:t>
            </a:fld>
            <a:endParaRPr lang="en-CA"/>
          </a:p>
        </p:txBody>
      </p:sp>
    </p:spTree>
    <p:extLst>
      <p:ext uri="{BB962C8B-B14F-4D97-AF65-F5344CB8AC3E}">
        <p14:creationId xmlns:p14="http://schemas.microsoft.com/office/powerpoint/2010/main" val="24133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2626-0129-D69B-819D-1F4C5040E8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335C5D4-CC70-D373-A4A8-84FD963BF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FFBEB06-9AC0-B7AE-5F46-FB86CDF08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0CD3E2-238F-19EC-3782-7B1D9CBFB105}"/>
              </a:ext>
            </a:extLst>
          </p:cNvPr>
          <p:cNvSpPr>
            <a:spLocks noGrp="1"/>
          </p:cNvSpPr>
          <p:nvPr>
            <p:ph type="dt" sz="half" idx="10"/>
          </p:nvPr>
        </p:nvSpPr>
        <p:spPr/>
        <p:txBody>
          <a:bodyPr/>
          <a:lstStyle/>
          <a:p>
            <a:fld id="{5D148337-E35D-4019-A700-E76A977FD7FF}" type="datetimeFigureOut">
              <a:rPr lang="en-CA" smtClean="0"/>
              <a:t>2023-11-27</a:t>
            </a:fld>
            <a:endParaRPr lang="en-CA"/>
          </a:p>
        </p:txBody>
      </p:sp>
      <p:sp>
        <p:nvSpPr>
          <p:cNvPr id="6" name="Footer Placeholder 5">
            <a:extLst>
              <a:ext uri="{FF2B5EF4-FFF2-40B4-BE49-F238E27FC236}">
                <a16:creationId xmlns:a16="http://schemas.microsoft.com/office/drawing/2014/main" id="{13673D98-C616-FC9A-47BD-6501918E80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AF58E28-754D-D782-623B-2809F06C992B}"/>
              </a:ext>
            </a:extLst>
          </p:cNvPr>
          <p:cNvSpPr>
            <a:spLocks noGrp="1"/>
          </p:cNvSpPr>
          <p:nvPr>
            <p:ph type="sldNum" sz="quarter" idx="12"/>
          </p:nvPr>
        </p:nvSpPr>
        <p:spPr/>
        <p:txBody>
          <a:bodyPr/>
          <a:lstStyle/>
          <a:p>
            <a:fld id="{7114E362-6214-488F-ADEB-39E6DDA0C1AD}" type="slidenum">
              <a:rPr lang="en-CA" smtClean="0"/>
              <a:t>‹#›</a:t>
            </a:fld>
            <a:endParaRPr lang="en-CA"/>
          </a:p>
        </p:txBody>
      </p:sp>
    </p:spTree>
    <p:extLst>
      <p:ext uri="{BB962C8B-B14F-4D97-AF65-F5344CB8AC3E}">
        <p14:creationId xmlns:p14="http://schemas.microsoft.com/office/powerpoint/2010/main" val="125990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3F6506-EF89-BB01-3A28-933A6C1EB9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E9E5284-0C2C-3234-FD87-335D345D57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FB67DB9-500F-F35F-2640-BBC74ABDC6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148337-E35D-4019-A700-E76A977FD7FF}" type="datetimeFigureOut">
              <a:rPr lang="en-CA" smtClean="0"/>
              <a:t>2023-11-27</a:t>
            </a:fld>
            <a:endParaRPr lang="en-CA"/>
          </a:p>
        </p:txBody>
      </p:sp>
      <p:sp>
        <p:nvSpPr>
          <p:cNvPr id="5" name="Footer Placeholder 4">
            <a:extLst>
              <a:ext uri="{FF2B5EF4-FFF2-40B4-BE49-F238E27FC236}">
                <a16:creationId xmlns:a16="http://schemas.microsoft.com/office/drawing/2014/main" id="{02714FA0-7B1B-BC1C-2E7E-2E8A4D99D7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2CD4011-38A7-4FBE-1431-D64F60A7A6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14E362-6214-488F-ADEB-39E6DDA0C1AD}" type="slidenum">
              <a:rPr lang="en-CA" smtClean="0"/>
              <a:t>‹#›</a:t>
            </a:fld>
            <a:endParaRPr lang="en-CA"/>
          </a:p>
        </p:txBody>
      </p:sp>
    </p:spTree>
    <p:extLst>
      <p:ext uri="{BB962C8B-B14F-4D97-AF65-F5344CB8AC3E}">
        <p14:creationId xmlns:p14="http://schemas.microsoft.com/office/powerpoint/2010/main" val="34852197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nalyticstraininghub.com/different-types-of-charts-in-power-bi-and-their-uses/" TargetMode="External"/><Relationship Id="rId2" Type="http://schemas.openxmlformats.org/officeDocument/2006/relationships/hyperlink" Target="https://mindmajix.com/power-bi-visualization-typ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13" name="Rectangle 2112">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60" name="Picture 12" descr="Analytics Background Images - Free Download on Freepik">
            <a:extLst>
              <a:ext uri="{FF2B5EF4-FFF2-40B4-BE49-F238E27FC236}">
                <a16:creationId xmlns:a16="http://schemas.microsoft.com/office/drawing/2014/main" id="{6B90446E-3240-1882-493C-28B75DE08EDD}"/>
              </a:ext>
            </a:extLst>
          </p:cNvPr>
          <p:cNvPicPr>
            <a:picLocks noChangeAspect="1" noChangeArrowheads="1"/>
          </p:cNvPicPr>
          <p:nvPr/>
        </p:nvPicPr>
        <p:blipFill>
          <a:blip r:embed="rId2">
            <a:alphaModFix amt="78000"/>
            <a:extLst>
              <a:ext uri="{BEBA8EAE-BF5A-486C-A8C5-ECC9F3942E4B}">
                <a14:imgProps xmlns:a14="http://schemas.microsoft.com/office/drawing/2010/main">
                  <a14:imgLayer r:embed="rId3">
                    <a14:imgEffect>
                      <a14:sharpenSoften amount="24000"/>
                    </a14:imgEffect>
                    <a14:imgEffect>
                      <a14:saturation sat="142000"/>
                    </a14:imgEffect>
                    <a14:imgEffect>
                      <a14:brightnessContrast bright="-1000" contrast="-19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4913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2FB7BF4A-4D10-1036-EE1F-D918A7E8CD4F}"/>
              </a:ext>
            </a:extLst>
          </p:cNvPr>
          <p:cNvSpPr>
            <a:spLocks noGrp="1"/>
          </p:cNvSpPr>
          <p:nvPr>
            <p:ph type="ctrTitle"/>
          </p:nvPr>
        </p:nvSpPr>
        <p:spPr>
          <a:xfrm>
            <a:off x="229820" y="2868194"/>
            <a:ext cx="5070781" cy="1324244"/>
          </a:xfrm>
        </p:spPr>
        <p:txBody>
          <a:bodyPr>
            <a:noAutofit/>
          </a:bodyPr>
          <a:lstStyle/>
          <a:p>
            <a:pPr algn="l"/>
            <a:r>
              <a:rPr lang="en-CA" sz="3600" b="1" dirty="0">
                <a:solidFill>
                  <a:schemeClr val="bg1"/>
                </a:solidFill>
                <a:latin typeface="Lora" pitchFamily="2" charset="0"/>
              </a:rPr>
              <a:t>FRAUD Detection Analysis Report for RCMP</a:t>
            </a:r>
            <a:br>
              <a:rPr lang="en-CA" sz="3600" b="1" dirty="0">
                <a:solidFill>
                  <a:schemeClr val="bg1"/>
                </a:solidFill>
                <a:latin typeface="Lora" pitchFamily="2" charset="0"/>
              </a:rPr>
            </a:br>
            <a:br>
              <a:rPr lang="en-CA" sz="3600" b="1" dirty="0">
                <a:solidFill>
                  <a:schemeClr val="bg1"/>
                </a:solidFill>
                <a:latin typeface="Lora" pitchFamily="2" charset="0"/>
              </a:rPr>
            </a:br>
            <a:r>
              <a:rPr lang="en-CA" sz="2400" b="1" dirty="0">
                <a:solidFill>
                  <a:schemeClr val="bg1"/>
                </a:solidFill>
                <a:latin typeface="Lora" pitchFamily="2" charset="0"/>
              </a:rPr>
              <a:t>using POWER BI</a:t>
            </a:r>
            <a:br>
              <a:rPr lang="en-CA" sz="3600" b="1" dirty="0">
                <a:solidFill>
                  <a:schemeClr val="bg1"/>
                </a:solidFill>
                <a:latin typeface="Lato" panose="020F0502020204030203" pitchFamily="34" charset="0"/>
                <a:ea typeface="Lato" panose="020F0502020204030203" pitchFamily="34" charset="0"/>
                <a:cs typeface="Lato" panose="020F0502020204030203" pitchFamily="34" charset="0"/>
              </a:rPr>
            </a:br>
            <a:endParaRPr lang="en-CA" sz="3600" dirty="0">
              <a:solidFill>
                <a:schemeClr val="bg1"/>
              </a:solidFill>
              <a:latin typeface="Lora" pitchFamily="2" charset="0"/>
            </a:endParaRPr>
          </a:p>
        </p:txBody>
      </p:sp>
      <p:sp>
        <p:nvSpPr>
          <p:cNvPr id="3" name="Subtitle 2">
            <a:extLst>
              <a:ext uri="{FF2B5EF4-FFF2-40B4-BE49-F238E27FC236}">
                <a16:creationId xmlns:a16="http://schemas.microsoft.com/office/drawing/2014/main" id="{3BF5359C-6344-5448-3EB8-AC40C298FFAD}"/>
              </a:ext>
            </a:extLst>
          </p:cNvPr>
          <p:cNvSpPr>
            <a:spLocks noGrp="1"/>
          </p:cNvSpPr>
          <p:nvPr>
            <p:ph type="subTitle" idx="1"/>
          </p:nvPr>
        </p:nvSpPr>
        <p:spPr>
          <a:xfrm>
            <a:off x="277596" y="5515214"/>
            <a:ext cx="2342341" cy="876959"/>
          </a:xfrm>
        </p:spPr>
        <p:txBody>
          <a:bodyPr>
            <a:normAutofit/>
          </a:bodyPr>
          <a:lstStyle/>
          <a:p>
            <a:pPr algn="l"/>
            <a:endParaRPr lang="en-CA" sz="2000" dirty="0">
              <a:solidFill>
                <a:schemeClr val="bg1"/>
              </a:solidFill>
            </a:endParaRPr>
          </a:p>
          <a:p>
            <a:pPr algn="l"/>
            <a:r>
              <a:rPr lang="en-CA" sz="1500" b="1" dirty="0">
                <a:solidFill>
                  <a:schemeClr val="bg1"/>
                </a:solidFill>
                <a:latin typeface="Lato" panose="020F0502020204030203" pitchFamily="34" charset="0"/>
                <a:ea typeface="Lato" panose="020F0502020204030203" pitchFamily="34" charset="0"/>
                <a:cs typeface="Lato" panose="020F0502020204030203" pitchFamily="34" charset="0"/>
              </a:rPr>
              <a:t>Report by: Amit Kumar</a:t>
            </a:r>
          </a:p>
          <a:p>
            <a:pPr algn="l"/>
            <a:endParaRPr lang="en-CA" sz="20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115" name="Freeform: Shape 2114">
            <a:extLst>
              <a:ext uri="{FF2B5EF4-FFF2-40B4-BE49-F238E27FC236}">
                <a16:creationId xmlns:a16="http://schemas.microsoft.com/office/drawing/2014/main" id="{0277405F-0B4F-4418-B773-1B38814125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0421" y="226893"/>
            <a:ext cx="5968658" cy="6085007"/>
          </a:xfrm>
          <a:custGeom>
            <a:avLst/>
            <a:gdLst>
              <a:gd name="connsiteX0" fmla="*/ 0 w 5968658"/>
              <a:gd name="connsiteY0" fmla="*/ 0 h 6085007"/>
              <a:gd name="connsiteX1" fmla="*/ 3557919 w 5968658"/>
              <a:gd name="connsiteY1" fmla="*/ 0 h 6085007"/>
              <a:gd name="connsiteX2" fmla="*/ 3557919 w 5968658"/>
              <a:gd name="connsiteY2" fmla="*/ 2195749 h 6085007"/>
              <a:gd name="connsiteX3" fmla="*/ 5968658 w 5968658"/>
              <a:gd name="connsiteY3" fmla="*/ 2195749 h 6085007"/>
              <a:gd name="connsiteX4" fmla="*/ 5968658 w 5968658"/>
              <a:gd name="connsiteY4" fmla="*/ 6085007 h 6085007"/>
              <a:gd name="connsiteX5" fmla="*/ 2058230 w 5968658"/>
              <a:gd name="connsiteY5" fmla="*/ 6085007 h 6085007"/>
              <a:gd name="connsiteX6" fmla="*/ 2058230 w 5968658"/>
              <a:gd name="connsiteY6" fmla="*/ 3538657 h 6085007"/>
              <a:gd name="connsiteX7" fmla="*/ 0 w 5968658"/>
              <a:gd name="connsiteY7" fmla="*/ 3538657 h 60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8658" h="6085007">
                <a:moveTo>
                  <a:pt x="0" y="0"/>
                </a:moveTo>
                <a:lnTo>
                  <a:pt x="3557919" y="0"/>
                </a:lnTo>
                <a:lnTo>
                  <a:pt x="3557919" y="2195749"/>
                </a:lnTo>
                <a:lnTo>
                  <a:pt x="5968658" y="2195749"/>
                </a:lnTo>
                <a:lnTo>
                  <a:pt x="5968658" y="6085007"/>
                </a:lnTo>
                <a:lnTo>
                  <a:pt x="2058230" y="6085007"/>
                </a:lnTo>
                <a:lnTo>
                  <a:pt x="2058230" y="3538657"/>
                </a:lnTo>
                <a:lnTo>
                  <a:pt x="0" y="3538657"/>
                </a:lnTo>
                <a:close/>
              </a:path>
            </a:pathLst>
          </a:custGeom>
          <a:solidFill>
            <a:schemeClr val="tx1">
              <a:lumMod val="95000"/>
              <a:lumOff val="5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8" name="Picture 10" descr="Dashboard Data Analytics Report Key Performance Stock Vector (Royalty Free)  1976109347 | Shutterstock">
            <a:extLst>
              <a:ext uri="{FF2B5EF4-FFF2-40B4-BE49-F238E27FC236}">
                <a16:creationId xmlns:a16="http://schemas.microsoft.com/office/drawing/2014/main" id="{DCF5E030-EF89-F1F1-BD47-9C3D3382BD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 b="8085"/>
          <a:stretch/>
        </p:blipFill>
        <p:spPr bwMode="auto">
          <a:xfrm>
            <a:off x="8258861" y="3424569"/>
            <a:ext cx="2619937" cy="271849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oyal Canadian Mounted Police - Wikipedia">
            <a:extLst>
              <a:ext uri="{FF2B5EF4-FFF2-40B4-BE49-F238E27FC236}">
                <a16:creationId xmlns:a16="http://schemas.microsoft.com/office/drawing/2014/main" id="{B479E338-A194-269F-9122-F198680CBB4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096000" y="296879"/>
            <a:ext cx="2493139" cy="287393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16ECB0EB-4B5D-4344-9CA0-5E8C5C3E0D5E}"/>
              </a:ext>
            </a:extLst>
          </p:cNvPr>
          <p:cNvSpPr txBox="1">
            <a:spLocks/>
          </p:cNvSpPr>
          <p:nvPr/>
        </p:nvSpPr>
        <p:spPr>
          <a:xfrm>
            <a:off x="7729248" y="296879"/>
            <a:ext cx="3592300" cy="17933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br>
              <a:rPr lang="en-CA" sz="2300"/>
            </a:br>
            <a:br>
              <a:rPr lang="en-CA" sz="2300"/>
            </a:br>
            <a:br>
              <a:rPr lang="en-CA" sz="2300"/>
            </a:br>
            <a:br>
              <a:rPr lang="en-CA" sz="2300"/>
            </a:br>
            <a:endParaRPr lang="en-CA" sz="2300" b="1"/>
          </a:p>
        </p:txBody>
      </p:sp>
    </p:spTree>
    <p:extLst>
      <p:ext uri="{BB962C8B-B14F-4D97-AF65-F5344CB8AC3E}">
        <p14:creationId xmlns:p14="http://schemas.microsoft.com/office/powerpoint/2010/main" val="149338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5264-2672-C716-AB1B-54FE84042B56}"/>
              </a:ext>
            </a:extLst>
          </p:cNvPr>
          <p:cNvSpPr>
            <a:spLocks noGrp="1"/>
          </p:cNvSpPr>
          <p:nvPr>
            <p:ph type="title"/>
          </p:nvPr>
        </p:nvSpPr>
        <p:spPr>
          <a:xfrm>
            <a:off x="5115823" y="1012514"/>
            <a:ext cx="1960354" cy="695515"/>
          </a:xfrm>
        </p:spPr>
        <p:txBody>
          <a:bodyPr>
            <a:normAutofit/>
          </a:bodyPr>
          <a:lstStyle/>
          <a:p>
            <a:r>
              <a:rPr lang="en-US" sz="2800" b="1" i="0" dirty="0">
                <a:solidFill>
                  <a:srgbClr val="374151"/>
                </a:solidFill>
                <a:effectLst/>
                <a:latin typeface="Lato" panose="020F0502020204030203" pitchFamily="34" charset="0"/>
                <a:ea typeface="Lato" panose="020F0502020204030203" pitchFamily="34" charset="0"/>
                <a:cs typeface="Lato" panose="020F0502020204030203" pitchFamily="34" charset="0"/>
              </a:rPr>
              <a:t>Conclusion</a:t>
            </a:r>
            <a:endParaRPr lang="en-CA" sz="2800" dirty="0"/>
          </a:p>
        </p:txBody>
      </p:sp>
      <p:sp>
        <p:nvSpPr>
          <p:cNvPr id="3" name="Content Placeholder 2">
            <a:extLst>
              <a:ext uri="{FF2B5EF4-FFF2-40B4-BE49-F238E27FC236}">
                <a16:creationId xmlns:a16="http://schemas.microsoft.com/office/drawing/2014/main" id="{FEA7F078-1F3A-5B41-98B2-BB612B981EAE}"/>
              </a:ext>
            </a:extLst>
          </p:cNvPr>
          <p:cNvSpPr>
            <a:spLocks noGrp="1"/>
          </p:cNvSpPr>
          <p:nvPr>
            <p:ph idx="1"/>
          </p:nvPr>
        </p:nvSpPr>
        <p:spPr>
          <a:xfrm>
            <a:off x="838200" y="2369090"/>
            <a:ext cx="10515600" cy="2780881"/>
          </a:xfrm>
        </p:spPr>
        <p:txBody>
          <a:bodyPr>
            <a:normAutofit lnSpcReduction="10000"/>
          </a:bodyPr>
          <a:lstStyle/>
          <a:p>
            <a:pPr marL="0" indent="0" algn="l">
              <a:buNone/>
            </a:pPr>
            <a:r>
              <a:rPr lang="en-US" sz="1800" b="0" i="0" dirty="0">
                <a:solidFill>
                  <a:srgbClr val="374151"/>
                </a:solidFill>
                <a:effectLst/>
                <a:latin typeface="Lato" panose="020F0502020204030203" pitchFamily="34" charset="0"/>
                <a:ea typeface="Lato" panose="020F0502020204030203" pitchFamily="34" charset="0"/>
                <a:cs typeface="Lato" panose="020F0502020204030203" pitchFamily="34" charset="0"/>
              </a:rPr>
              <a:t>In our comprehensive analysis of fraud cases across Ontario, Manitoba, and British Columbia, we have unveiled valuable insights. These insights extend from understanding the concentration of fraud cases in specific cities to recognizing consistent trends in the relationship between youth and adult charges. Furthermore, our forecasted crime rates for the upcoming year provide proactive guidance for resource allocation and strategy development.</a:t>
            </a:r>
          </a:p>
          <a:p>
            <a:pPr marL="0" indent="0" algn="l">
              <a:buNone/>
            </a:pPr>
            <a:endParaRPr lang="en-US" sz="18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marL="0" indent="0" algn="l">
              <a:buNone/>
            </a:pPr>
            <a:r>
              <a:rPr lang="en-US" sz="1800" b="0" i="0" dirty="0">
                <a:solidFill>
                  <a:srgbClr val="374151"/>
                </a:solidFill>
                <a:effectLst/>
                <a:latin typeface="Lato" panose="020F0502020204030203" pitchFamily="34" charset="0"/>
                <a:ea typeface="Lato" panose="020F0502020204030203" pitchFamily="34" charset="0"/>
                <a:cs typeface="Lato" panose="020F0502020204030203" pitchFamily="34" charset="0"/>
              </a:rPr>
              <a:t>By harnessing the power of data analysis and visualization, we equip law enforcement agencies, including Officer Ricard and the RCMP, with the knowledge and tools to enhance fraud detection, prevention, and response strategies. Our collective efforts aim to foster safer communities, optimize resource allocation, and contribute to the security and well-being of our provinces.</a:t>
            </a:r>
          </a:p>
          <a:p>
            <a:pPr marL="0" indent="0" algn="l">
              <a:buNone/>
            </a:pPr>
            <a:endParaRPr lang="en-US" sz="1800" dirty="0">
              <a:solidFill>
                <a:srgbClr val="374151"/>
              </a:solidFill>
              <a:latin typeface="Lato" panose="020F0502020204030203" pitchFamily="34" charset="0"/>
              <a:ea typeface="Lato" panose="020F0502020204030203" pitchFamily="34" charset="0"/>
              <a:cs typeface="Lato" panose="020F0502020204030203" pitchFamily="34" charset="0"/>
            </a:endParaRPr>
          </a:p>
          <a:p>
            <a:pPr marL="0" indent="0" algn="l">
              <a:buNone/>
            </a:pPr>
            <a:endParaRPr lang="en-US" sz="18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marL="0" indent="0" algn="l">
              <a:buNone/>
            </a:pPr>
            <a:endParaRPr lang="en-US" sz="18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marL="0" indent="0" algn="l">
              <a:buNone/>
            </a:pPr>
            <a:endParaRPr lang="en-US" sz="1800" dirty="0">
              <a:solidFill>
                <a:srgbClr val="374151"/>
              </a:solidFill>
              <a:latin typeface="Lato" panose="020F0502020204030203" pitchFamily="34" charset="0"/>
              <a:ea typeface="Lato" panose="020F0502020204030203" pitchFamily="34" charset="0"/>
              <a:cs typeface="Lato" panose="020F0502020204030203" pitchFamily="34" charset="0"/>
            </a:endParaRPr>
          </a:p>
          <a:p>
            <a:pPr marL="0" indent="0" algn="l">
              <a:buNone/>
            </a:pPr>
            <a:endParaRPr lang="en-US" sz="18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marL="0" indent="0" algn="l">
              <a:buNone/>
            </a:pPr>
            <a:endParaRPr lang="en-US" sz="1800" dirty="0">
              <a:solidFill>
                <a:srgbClr val="374151"/>
              </a:solidFill>
              <a:latin typeface="Lato" panose="020F0502020204030203" pitchFamily="34" charset="0"/>
              <a:ea typeface="Lato" panose="020F0502020204030203" pitchFamily="34" charset="0"/>
              <a:cs typeface="Lato" panose="020F0502020204030203" pitchFamily="34" charset="0"/>
            </a:endParaRPr>
          </a:p>
          <a:p>
            <a:endParaRPr lang="en-CA" dirty="0"/>
          </a:p>
        </p:txBody>
      </p:sp>
    </p:spTree>
    <p:extLst>
      <p:ext uri="{BB962C8B-B14F-4D97-AF65-F5344CB8AC3E}">
        <p14:creationId xmlns:p14="http://schemas.microsoft.com/office/powerpoint/2010/main" val="302294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8602-8C0C-2552-BD6A-C81AC4E12C96}"/>
              </a:ext>
            </a:extLst>
          </p:cNvPr>
          <p:cNvSpPr>
            <a:spLocks noGrp="1"/>
          </p:cNvSpPr>
          <p:nvPr>
            <p:ph type="title"/>
          </p:nvPr>
        </p:nvSpPr>
        <p:spPr>
          <a:xfrm>
            <a:off x="838200" y="1155940"/>
            <a:ext cx="3216215" cy="534748"/>
          </a:xfrm>
        </p:spPr>
        <p:txBody>
          <a:bodyPr>
            <a:normAutofit/>
          </a:bodyPr>
          <a:lstStyle/>
          <a:p>
            <a:r>
              <a:rPr lang="en-CA" sz="2400" b="1" dirty="0"/>
              <a:t>References</a:t>
            </a:r>
          </a:p>
        </p:txBody>
      </p:sp>
      <p:sp>
        <p:nvSpPr>
          <p:cNvPr id="3" name="Content Placeholder 2">
            <a:extLst>
              <a:ext uri="{FF2B5EF4-FFF2-40B4-BE49-F238E27FC236}">
                <a16:creationId xmlns:a16="http://schemas.microsoft.com/office/drawing/2014/main" id="{C5E87F3E-7D0C-3591-35CE-D36AE629041A}"/>
              </a:ext>
            </a:extLst>
          </p:cNvPr>
          <p:cNvSpPr>
            <a:spLocks noGrp="1"/>
          </p:cNvSpPr>
          <p:nvPr>
            <p:ph idx="1"/>
          </p:nvPr>
        </p:nvSpPr>
        <p:spPr/>
        <p:txBody>
          <a:bodyPr>
            <a:normAutofit/>
          </a:bodyPr>
          <a:lstStyle/>
          <a:p>
            <a:r>
              <a:rPr lang="en-US" sz="1600" b="0" i="0" dirty="0">
                <a:solidFill>
                  <a:srgbClr val="374151"/>
                </a:solidFill>
                <a:effectLst/>
                <a:latin typeface="Lato" panose="020F0502020204030203" pitchFamily="34" charset="0"/>
                <a:ea typeface="Lato" panose="020F0502020204030203" pitchFamily="34" charset="0"/>
                <a:cs typeface="Lato" panose="020F0502020204030203" pitchFamily="34" charset="0"/>
              </a:rPr>
              <a:t>https://www.classcentral.com/report/best-microsoft-power-bi-courses/</a:t>
            </a:r>
          </a:p>
          <a:p>
            <a:r>
              <a:rPr lang="en-CA" sz="1600" dirty="0">
                <a:hlinkClick r:id="rId2"/>
              </a:rPr>
              <a:t>https://mindmajix.com/power-bi-visualization-types</a:t>
            </a:r>
            <a:endParaRPr lang="en-CA" sz="1600" dirty="0"/>
          </a:p>
          <a:p>
            <a:r>
              <a:rPr lang="en-CA" sz="1600" dirty="0">
                <a:hlinkClick r:id="rId3"/>
              </a:rPr>
              <a:t>https://analyticstraininghub.com/different-types-of-charts-in-power-bi-and-their-uses/</a:t>
            </a:r>
            <a:endParaRPr lang="en-CA" sz="1600" dirty="0"/>
          </a:p>
          <a:p>
            <a:r>
              <a:rPr lang="en-CA" sz="1600" dirty="0"/>
              <a:t>https://www.theknowledgeacademy.com/blog/top-power-bi-charts-for-data-visualization-/</a:t>
            </a:r>
          </a:p>
        </p:txBody>
      </p:sp>
    </p:spTree>
    <p:extLst>
      <p:ext uri="{BB962C8B-B14F-4D97-AF65-F5344CB8AC3E}">
        <p14:creationId xmlns:p14="http://schemas.microsoft.com/office/powerpoint/2010/main" val="2653622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1" name="Rectangle 106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3" name="Freeform: Shape 106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5" name="Rectangle 106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Rectangle 106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Freeform: Shape 106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71" name="Isosceles Triangle 107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3" name="Isosceles Triangle 107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443DEEF-0E41-D296-851E-2DC0184CB03F}"/>
              </a:ext>
            </a:extLst>
          </p:cNvPr>
          <p:cNvSpPr txBox="1"/>
          <p:nvPr/>
        </p:nvSpPr>
        <p:spPr>
          <a:xfrm>
            <a:off x="4567518" y="3244334"/>
            <a:ext cx="3056964" cy="707886"/>
          </a:xfrm>
          <a:prstGeom prst="rect">
            <a:avLst/>
          </a:prstGeom>
          <a:noFill/>
        </p:spPr>
        <p:txBody>
          <a:bodyPr wrap="square" rtlCol="0">
            <a:spAutoFit/>
          </a:bodyPr>
          <a:lstStyle/>
          <a:p>
            <a:r>
              <a:rPr lang="en-CA" sz="4000" b="1" dirty="0">
                <a:ln w="0"/>
                <a:solidFill>
                  <a:schemeClr val="accent1"/>
                </a:solidFill>
                <a:effectLst>
                  <a:outerShdw blurRad="38100" dist="25400" dir="5400000" algn="ctr" rotWithShape="0">
                    <a:srgbClr val="6E747A">
                      <a:alpha val="43000"/>
                    </a:srgbClr>
                  </a:outerShdw>
                </a:effectLst>
                <a:latin typeface="Amasis MT Pro Black" panose="02040A04050005020304" pitchFamily="18" charset="0"/>
              </a:rPr>
              <a:t>Thank You</a:t>
            </a:r>
          </a:p>
        </p:txBody>
      </p:sp>
    </p:spTree>
    <p:extLst>
      <p:ext uri="{BB962C8B-B14F-4D97-AF65-F5344CB8AC3E}">
        <p14:creationId xmlns:p14="http://schemas.microsoft.com/office/powerpoint/2010/main" val="4190255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Rectangle 3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8E1D22-2278-0A3F-3765-8ECC24574E90}"/>
              </a:ext>
            </a:extLst>
          </p:cNvPr>
          <p:cNvSpPr>
            <a:spLocks noGrp="1"/>
          </p:cNvSpPr>
          <p:nvPr>
            <p:ph type="title"/>
          </p:nvPr>
        </p:nvSpPr>
        <p:spPr>
          <a:xfrm>
            <a:off x="-772433" y="630322"/>
            <a:ext cx="4304866" cy="1035170"/>
          </a:xfrm>
        </p:spPr>
        <p:txBody>
          <a:bodyPr vert="horz" lIns="91440" tIns="45720" rIns="91440" bIns="45720" rtlCol="0" anchor="b">
            <a:normAutofit/>
          </a:bodyPr>
          <a:lstStyle/>
          <a:p>
            <a:pPr algn="r"/>
            <a:r>
              <a:rPr lang="en-US" sz="3200" b="1" kern="1200" dirty="0">
                <a:solidFill>
                  <a:srgbClr val="FFFFFF"/>
                </a:solidFill>
                <a:latin typeface="+mj-lt"/>
                <a:ea typeface="+mj-ea"/>
                <a:cs typeface="+mj-cs"/>
              </a:rPr>
              <a:t>Analysis OBJECTIVE</a:t>
            </a:r>
          </a:p>
        </p:txBody>
      </p:sp>
      <p:sp>
        <p:nvSpPr>
          <p:cNvPr id="4" name="TextBox 3">
            <a:extLst>
              <a:ext uri="{FF2B5EF4-FFF2-40B4-BE49-F238E27FC236}">
                <a16:creationId xmlns:a16="http://schemas.microsoft.com/office/drawing/2014/main" id="{CC065CE8-F3DC-6DB2-D787-7BEE59E6F3B3}"/>
              </a:ext>
            </a:extLst>
          </p:cNvPr>
          <p:cNvSpPr txBox="1"/>
          <p:nvPr/>
        </p:nvSpPr>
        <p:spPr>
          <a:xfrm>
            <a:off x="4810258" y="655977"/>
            <a:ext cx="6783643" cy="5813834"/>
          </a:xfrm>
          <a:prstGeom prst="rect">
            <a:avLst/>
          </a:prstGeom>
        </p:spPr>
        <p:txBody>
          <a:bodyPr vert="horz" lIns="91440" tIns="45720" rIns="91440" bIns="45720" rtlCol="0" anchor="ctr">
            <a:noAutofit/>
          </a:bodyPr>
          <a:lstStyle/>
          <a:p>
            <a:pPr>
              <a:lnSpc>
                <a:spcPct val="90000"/>
              </a:lnSpc>
              <a:spcAft>
                <a:spcPts val="600"/>
              </a:spcAft>
            </a:pPr>
            <a:r>
              <a:rPr lang="en-US" sz="1200" b="1" dirty="0">
                <a:latin typeface="Lato" panose="020F0502020204030203" pitchFamily="34" charset="0"/>
                <a:ea typeface="Lato" panose="020F0502020204030203" pitchFamily="34" charset="0"/>
                <a:cs typeface="Lato" panose="020F0502020204030203" pitchFamily="34" charset="0"/>
              </a:rPr>
              <a:t>Objective</a:t>
            </a:r>
          </a:p>
          <a:p>
            <a:pPr>
              <a:lnSpc>
                <a:spcPct val="90000"/>
              </a:lnSpc>
              <a:spcAft>
                <a:spcPts val="600"/>
              </a:spcAft>
            </a:pPr>
            <a:r>
              <a:rPr lang="en-US" sz="1200" dirty="0">
                <a:latin typeface="Lato" panose="020F0502020204030203" pitchFamily="34" charset="0"/>
                <a:ea typeface="Lato" panose="020F0502020204030203" pitchFamily="34" charset="0"/>
                <a:cs typeface="Lato" panose="020F0502020204030203" pitchFamily="34" charset="0"/>
              </a:rPr>
              <a:t>The objective of this analysis is to assess the </a:t>
            </a:r>
            <a:r>
              <a:rPr lang="en-US" sz="1200" b="1" dirty="0">
                <a:solidFill>
                  <a:srgbClr val="C00000"/>
                </a:solidFill>
                <a:latin typeface="Lato" panose="020F0502020204030203" pitchFamily="34" charset="0"/>
                <a:ea typeface="Lato" panose="020F0502020204030203" pitchFamily="34" charset="0"/>
                <a:cs typeface="Lato" panose="020F0502020204030203" pitchFamily="34" charset="0"/>
              </a:rPr>
              <a:t>FRAUD Crime Rates and patterns</a:t>
            </a:r>
            <a:r>
              <a:rPr lang="en-US" sz="1200" dirty="0">
                <a:latin typeface="Lato" panose="020F0502020204030203" pitchFamily="34" charset="0"/>
                <a:ea typeface="Lato" panose="020F0502020204030203" pitchFamily="34" charset="0"/>
                <a:cs typeface="Lato" panose="020F0502020204030203" pitchFamily="34" charset="0"/>
              </a:rPr>
              <a:t> in Ontario, Manitoba, and British Columbia over the past 10 years with a specific focus on fraud-related crimes. The analysis aims to provide actionable insights to the </a:t>
            </a:r>
            <a:r>
              <a:rPr lang="en-US" sz="1200" b="1" dirty="0">
                <a:latin typeface="Lato" panose="020F0502020204030203" pitchFamily="34" charset="0"/>
                <a:ea typeface="Lato" panose="020F0502020204030203" pitchFamily="34" charset="0"/>
                <a:cs typeface="Lato" panose="020F0502020204030203" pitchFamily="34" charset="0"/>
              </a:rPr>
              <a:t>RCMP (The Royal Canadian Mounted Police) </a:t>
            </a:r>
            <a:r>
              <a:rPr lang="en-US" sz="1200" dirty="0">
                <a:latin typeface="Lato" panose="020F0502020204030203" pitchFamily="34" charset="0"/>
                <a:ea typeface="Lato" panose="020F0502020204030203" pitchFamily="34" charset="0"/>
                <a:cs typeface="Lato" panose="020F0502020204030203" pitchFamily="34" charset="0"/>
              </a:rPr>
              <a:t>in these provinces for better strategic planning, resource allocation, and crime prevention strategies.</a:t>
            </a:r>
          </a:p>
          <a:p>
            <a:pPr>
              <a:lnSpc>
                <a:spcPct val="90000"/>
              </a:lnSpc>
              <a:spcAft>
                <a:spcPts val="600"/>
              </a:spcAft>
            </a:pPr>
            <a:endParaRPr lang="en-US" sz="1200" dirty="0">
              <a:latin typeface="Lato" panose="020F0502020204030203" pitchFamily="34" charset="0"/>
              <a:ea typeface="Lato" panose="020F0502020204030203" pitchFamily="34" charset="0"/>
              <a:cs typeface="Lato" panose="020F0502020204030203" pitchFamily="34" charset="0"/>
            </a:endParaRPr>
          </a:p>
          <a:p>
            <a:pPr>
              <a:lnSpc>
                <a:spcPct val="90000"/>
              </a:lnSpc>
              <a:spcAft>
                <a:spcPts val="600"/>
              </a:spcAft>
            </a:pPr>
            <a:r>
              <a:rPr lang="en-US" sz="1200" dirty="0">
                <a:latin typeface="Lato" panose="020F0502020204030203" pitchFamily="34" charset="0"/>
                <a:ea typeface="Lato" panose="020F0502020204030203" pitchFamily="34" charset="0"/>
                <a:cs typeface="Lato" panose="020F0502020204030203" pitchFamily="34" charset="0"/>
              </a:rPr>
              <a:t>Dear Mr. Ricard, </a:t>
            </a:r>
            <a:r>
              <a:rPr lang="en-US" sz="1200" dirty="0" err="1">
                <a:latin typeface="Lato" panose="020F0502020204030203" pitchFamily="34" charset="0"/>
                <a:ea typeface="Lato" panose="020F0502020204030203" pitchFamily="34" charset="0"/>
                <a:cs typeface="Lato" panose="020F0502020204030203" pitchFamily="34" charset="0"/>
              </a:rPr>
              <a:t>i</a:t>
            </a:r>
            <a:r>
              <a:rPr lang="en-US" sz="1200" dirty="0">
                <a:latin typeface="Lato" panose="020F0502020204030203" pitchFamily="34" charset="0"/>
                <a:ea typeface="Lato" panose="020F0502020204030203" pitchFamily="34" charset="0"/>
                <a:cs typeface="Lato" panose="020F0502020204030203" pitchFamily="34" charset="0"/>
              </a:rPr>
              <a:t> extend a warm welcome to this presentation, aimed at advancing our collective understanding of </a:t>
            </a:r>
            <a:r>
              <a:rPr lang="en-US" sz="1200" b="1" dirty="0">
                <a:solidFill>
                  <a:srgbClr val="C00000"/>
                </a:solidFill>
                <a:latin typeface="Lato" panose="020F0502020204030203" pitchFamily="34" charset="0"/>
                <a:ea typeface="Lato" panose="020F0502020204030203" pitchFamily="34" charset="0"/>
                <a:cs typeface="Lato" panose="020F0502020204030203" pitchFamily="34" charset="0"/>
              </a:rPr>
              <a:t>FRAUD Dynamics </a:t>
            </a:r>
            <a:r>
              <a:rPr lang="en-US" sz="1200" dirty="0">
                <a:latin typeface="Lato" panose="020F0502020204030203" pitchFamily="34" charset="0"/>
                <a:ea typeface="Lato" panose="020F0502020204030203" pitchFamily="34" charset="0"/>
                <a:cs typeface="Lato" panose="020F0502020204030203" pitchFamily="34" charset="0"/>
              </a:rPr>
              <a:t>in Ontario, Manitoba, and British Columbia, with a specific focus on fraud-related incidents.</a:t>
            </a:r>
            <a:endParaRPr lang="en-US" sz="1200" u="sng" dirty="0">
              <a:latin typeface="Lato" panose="020F0502020204030203" pitchFamily="34" charset="0"/>
              <a:ea typeface="Lato" panose="020F0502020204030203" pitchFamily="34" charset="0"/>
              <a:cs typeface="Lato" panose="020F0502020204030203" pitchFamily="34" charset="0"/>
            </a:endParaRPr>
          </a:p>
          <a:p>
            <a:pPr>
              <a:lnSpc>
                <a:spcPct val="90000"/>
              </a:lnSpc>
              <a:spcAft>
                <a:spcPts val="600"/>
              </a:spcAft>
            </a:pPr>
            <a:endParaRPr lang="en-US" sz="1200" u="sng" dirty="0">
              <a:latin typeface="Lato" panose="020F0502020204030203" pitchFamily="34" charset="0"/>
              <a:ea typeface="Lato" panose="020F0502020204030203" pitchFamily="34" charset="0"/>
              <a:cs typeface="Lato" panose="020F0502020204030203" pitchFamily="34" charset="0"/>
            </a:endParaRPr>
          </a:p>
          <a:p>
            <a:pPr>
              <a:lnSpc>
                <a:spcPct val="90000"/>
              </a:lnSpc>
              <a:spcAft>
                <a:spcPts val="600"/>
              </a:spcAft>
            </a:pPr>
            <a:endParaRPr lang="en-US" sz="1200" b="1" dirty="0">
              <a:latin typeface="Lato" panose="020F0502020204030203" pitchFamily="34" charset="0"/>
              <a:ea typeface="Lato" panose="020F0502020204030203" pitchFamily="34" charset="0"/>
              <a:cs typeface="Lato" panose="020F0502020204030203" pitchFamily="34" charset="0"/>
            </a:endParaRPr>
          </a:p>
          <a:p>
            <a:pPr>
              <a:lnSpc>
                <a:spcPct val="90000"/>
              </a:lnSpc>
              <a:spcAft>
                <a:spcPts val="600"/>
              </a:spcAft>
            </a:pPr>
            <a:r>
              <a:rPr lang="en-US" sz="1200" b="1" dirty="0">
                <a:latin typeface="Lato" panose="020F0502020204030203" pitchFamily="34" charset="0"/>
                <a:ea typeface="Lato" panose="020F0502020204030203" pitchFamily="34" charset="0"/>
                <a:cs typeface="Lato" panose="020F0502020204030203" pitchFamily="34" charset="0"/>
              </a:rPr>
              <a:t>Analysis Contents:</a:t>
            </a:r>
            <a:endParaRPr lang="en-US" sz="1200" dirty="0">
              <a:latin typeface="Lato" panose="020F0502020204030203" pitchFamily="34" charset="0"/>
              <a:ea typeface="Lato" panose="020F0502020204030203" pitchFamily="34" charset="0"/>
              <a:cs typeface="Lato" panose="020F0502020204030203" pitchFamily="34" charset="0"/>
            </a:endParaRPr>
          </a:p>
          <a:p>
            <a:pPr>
              <a:lnSpc>
                <a:spcPct val="90000"/>
              </a:lnSpc>
              <a:spcAft>
                <a:spcPts val="600"/>
              </a:spcAft>
            </a:pPr>
            <a:r>
              <a:rPr lang="en-US" sz="1200" b="1" dirty="0">
                <a:latin typeface="Lato" panose="020F0502020204030203" pitchFamily="34" charset="0"/>
                <a:ea typeface="Lato" panose="020F0502020204030203" pitchFamily="34" charset="0"/>
                <a:cs typeface="Lato" panose="020F0502020204030203" pitchFamily="34" charset="0"/>
              </a:rPr>
              <a:t>Comparing Crime Rates (Last 10 Years): </a:t>
            </a:r>
            <a:r>
              <a:rPr lang="en-US" sz="1200" dirty="0">
                <a:latin typeface="Lato" panose="020F0502020204030203" pitchFamily="34" charset="0"/>
                <a:ea typeface="Lato" panose="020F0502020204030203" pitchFamily="34" charset="0"/>
                <a:cs typeface="Lato" panose="020F0502020204030203" pitchFamily="34" charset="0"/>
              </a:rPr>
              <a:t>Evaluate and compare crime rates in </a:t>
            </a:r>
            <a:r>
              <a:rPr lang="en-US" sz="1200" b="1"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Ontario, Manitoba, and British Columbia</a:t>
            </a:r>
            <a:r>
              <a:rPr lang="en-US" sz="1200" dirty="0">
                <a:latin typeface="Lato" panose="020F0502020204030203" pitchFamily="34" charset="0"/>
                <a:ea typeface="Lato" panose="020F0502020204030203" pitchFamily="34" charset="0"/>
                <a:cs typeface="Lato" panose="020F0502020204030203" pitchFamily="34" charset="0"/>
              </a:rPr>
              <a:t> over the past decade to unveil long-term trends.</a:t>
            </a:r>
          </a:p>
          <a:p>
            <a:pPr>
              <a:lnSpc>
                <a:spcPct val="90000"/>
              </a:lnSpc>
              <a:spcAft>
                <a:spcPts val="600"/>
              </a:spcAft>
            </a:pPr>
            <a:endParaRPr lang="en-US" sz="1200" b="1" dirty="0">
              <a:latin typeface="Lato" panose="020F0502020204030203" pitchFamily="34" charset="0"/>
              <a:ea typeface="Lato" panose="020F0502020204030203" pitchFamily="34" charset="0"/>
              <a:cs typeface="Lato" panose="020F0502020204030203" pitchFamily="34" charset="0"/>
            </a:endParaRPr>
          </a:p>
          <a:p>
            <a:pPr>
              <a:lnSpc>
                <a:spcPct val="90000"/>
              </a:lnSpc>
              <a:spcAft>
                <a:spcPts val="600"/>
              </a:spcAft>
            </a:pPr>
            <a:r>
              <a:rPr lang="en-US" sz="1200" b="1" dirty="0">
                <a:latin typeface="Lato" panose="020F0502020204030203" pitchFamily="34" charset="0"/>
                <a:ea typeface="Lato" panose="020F0502020204030203" pitchFamily="34" charset="0"/>
                <a:cs typeface="Lato" panose="020F0502020204030203" pitchFamily="34" charset="0"/>
              </a:rPr>
              <a:t>Top 3 High Crime Cities</a:t>
            </a:r>
            <a:r>
              <a:rPr lang="en-US" sz="1200" dirty="0">
                <a:latin typeface="Lato" panose="020F0502020204030203" pitchFamily="34" charset="0"/>
                <a:ea typeface="Lato" panose="020F0502020204030203" pitchFamily="34" charset="0"/>
                <a:cs typeface="Lato" panose="020F0502020204030203" pitchFamily="34" charset="0"/>
              </a:rPr>
              <a:t>: Analyze the top three cities in each province with the highest crime rates in the past 10 years, spotlighting local issues of significance.</a:t>
            </a:r>
          </a:p>
          <a:p>
            <a:pPr>
              <a:lnSpc>
                <a:spcPct val="90000"/>
              </a:lnSpc>
              <a:spcAft>
                <a:spcPts val="600"/>
              </a:spcAft>
            </a:pPr>
            <a:endParaRPr lang="en-US" sz="1200" b="1" dirty="0">
              <a:latin typeface="Lato" panose="020F0502020204030203" pitchFamily="34" charset="0"/>
              <a:ea typeface="Lato" panose="020F0502020204030203" pitchFamily="34" charset="0"/>
              <a:cs typeface="Lato" panose="020F0502020204030203" pitchFamily="34" charset="0"/>
            </a:endParaRPr>
          </a:p>
          <a:p>
            <a:pPr>
              <a:lnSpc>
                <a:spcPct val="90000"/>
              </a:lnSpc>
              <a:spcAft>
                <a:spcPts val="600"/>
              </a:spcAft>
            </a:pPr>
            <a:r>
              <a:rPr lang="en-US" sz="1200" b="1" dirty="0">
                <a:latin typeface="Lato" panose="020F0502020204030203" pitchFamily="34" charset="0"/>
                <a:ea typeface="Lato" panose="020F0502020204030203" pitchFamily="34" charset="0"/>
                <a:cs typeface="Lato" panose="020F0502020204030203" pitchFamily="34" charset="0"/>
              </a:rPr>
              <a:t>Correlation Analysis</a:t>
            </a:r>
            <a:r>
              <a:rPr lang="en-US" sz="1200" dirty="0">
                <a:latin typeface="Lato" panose="020F0502020204030203" pitchFamily="34" charset="0"/>
                <a:ea typeface="Lato" panose="020F0502020204030203" pitchFamily="34" charset="0"/>
                <a:cs typeface="Lato" panose="020F0502020204030203" pitchFamily="34" charset="0"/>
              </a:rPr>
              <a:t>: Probe into the connection between youth and adult crime rates within high-crime cities, empowering targeted interventions based on age-related crime dynamics.</a:t>
            </a:r>
          </a:p>
          <a:p>
            <a:pPr>
              <a:lnSpc>
                <a:spcPct val="90000"/>
              </a:lnSpc>
              <a:spcAft>
                <a:spcPts val="600"/>
              </a:spcAft>
            </a:pPr>
            <a:endParaRPr lang="en-US" sz="1200" dirty="0">
              <a:latin typeface="Lato" panose="020F0502020204030203" pitchFamily="34" charset="0"/>
              <a:ea typeface="Lato" panose="020F0502020204030203" pitchFamily="34" charset="0"/>
              <a:cs typeface="Lato" panose="020F0502020204030203" pitchFamily="34" charset="0"/>
            </a:endParaRPr>
          </a:p>
          <a:p>
            <a:pPr>
              <a:lnSpc>
                <a:spcPct val="90000"/>
              </a:lnSpc>
              <a:spcAft>
                <a:spcPts val="600"/>
              </a:spcAft>
            </a:pPr>
            <a:r>
              <a:rPr lang="en-US" sz="1200" b="1" dirty="0">
                <a:latin typeface="Lato" panose="020F0502020204030203" pitchFamily="34" charset="0"/>
                <a:ea typeface="Lato" panose="020F0502020204030203" pitchFamily="34" charset="0"/>
                <a:cs typeface="Lato" panose="020F0502020204030203" pitchFamily="34" charset="0"/>
              </a:rPr>
              <a:t>Crime Rate Forecast </a:t>
            </a:r>
            <a:r>
              <a:rPr lang="en-US" sz="1200" dirty="0">
                <a:latin typeface="Lato" panose="020F0502020204030203" pitchFamily="34" charset="0"/>
                <a:ea typeface="Lato" panose="020F0502020204030203" pitchFamily="34" charset="0"/>
                <a:cs typeface="Lato" panose="020F0502020204030203" pitchFamily="34" charset="0"/>
              </a:rPr>
              <a:t>(Next Year -2023): Predict forthcoming crime rates in Ontario, Quebec, and British Columbia, enabling law enforcement agencies to proactively plan.</a:t>
            </a:r>
          </a:p>
          <a:p>
            <a:pPr>
              <a:lnSpc>
                <a:spcPct val="90000"/>
              </a:lnSpc>
              <a:spcAft>
                <a:spcPts val="600"/>
              </a:spcAft>
            </a:pPr>
            <a:endParaRPr lang="en-US" sz="1200" dirty="0">
              <a:latin typeface="Lato" panose="020F0502020204030203" pitchFamily="34" charset="0"/>
              <a:ea typeface="Lato" panose="020F0502020204030203" pitchFamily="34" charset="0"/>
              <a:cs typeface="Lato" panose="020F0502020204030203" pitchFamily="34" charset="0"/>
            </a:endParaRPr>
          </a:p>
          <a:p>
            <a:pPr>
              <a:lnSpc>
                <a:spcPct val="90000"/>
              </a:lnSpc>
              <a:spcAft>
                <a:spcPts val="600"/>
              </a:spcAft>
            </a:pPr>
            <a:r>
              <a:rPr lang="en-US" sz="1200" dirty="0">
                <a:latin typeface="Lato" panose="020F0502020204030203" pitchFamily="34" charset="0"/>
                <a:ea typeface="Lato" panose="020F0502020204030203" pitchFamily="34" charset="0"/>
                <a:cs typeface="Lato" panose="020F0502020204030203" pitchFamily="34" charset="0"/>
              </a:rPr>
              <a:t>By exploring these facets, I strive to equip the </a:t>
            </a:r>
            <a:r>
              <a:rPr lang="en-US" sz="1200" b="1" dirty="0">
                <a:latin typeface="Lato" panose="020F0502020204030203" pitchFamily="34" charset="0"/>
                <a:ea typeface="Lato" panose="020F0502020204030203" pitchFamily="34" charset="0"/>
                <a:cs typeface="Lato" panose="020F0502020204030203" pitchFamily="34" charset="0"/>
              </a:rPr>
              <a:t>RCMP</a:t>
            </a:r>
            <a:r>
              <a:rPr lang="en-US" sz="1200" dirty="0">
                <a:latin typeface="Lato" panose="020F0502020204030203" pitchFamily="34" charset="0"/>
                <a:ea typeface="Lato" panose="020F0502020204030203" pitchFamily="34" charset="0"/>
                <a:cs typeface="Lato" panose="020F0502020204030203" pitchFamily="34" charset="0"/>
              </a:rPr>
              <a:t> and our provincial law enforcement partners with actionable intelligence, fostering safer communities and optimizing resource allocation.</a:t>
            </a:r>
          </a:p>
        </p:txBody>
      </p:sp>
      <p:cxnSp>
        <p:nvCxnSpPr>
          <p:cNvPr id="5" name="Straight Connector 4">
            <a:extLst>
              <a:ext uri="{FF2B5EF4-FFF2-40B4-BE49-F238E27FC236}">
                <a16:creationId xmlns:a16="http://schemas.microsoft.com/office/drawing/2014/main" id="{5B269F4E-CBA0-9EC3-954D-D13CE892B738}"/>
              </a:ext>
            </a:extLst>
          </p:cNvPr>
          <p:cNvCxnSpPr/>
          <p:nvPr/>
        </p:nvCxnSpPr>
        <p:spPr>
          <a:xfrm>
            <a:off x="4905054" y="2855343"/>
            <a:ext cx="617126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450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5" name="Arc 103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4AAAE0-FE0C-EB33-3234-69590C52FC15}"/>
              </a:ext>
            </a:extLst>
          </p:cNvPr>
          <p:cNvSpPr>
            <a:spLocks noGrp="1"/>
          </p:cNvSpPr>
          <p:nvPr>
            <p:ph type="title"/>
          </p:nvPr>
        </p:nvSpPr>
        <p:spPr>
          <a:xfrm>
            <a:off x="5894962" y="479493"/>
            <a:ext cx="5458838" cy="1325563"/>
          </a:xfrm>
        </p:spPr>
        <p:txBody>
          <a:bodyPr>
            <a:normAutofit/>
          </a:bodyPr>
          <a:lstStyle/>
          <a:p>
            <a:r>
              <a:rPr lang="en-CA">
                <a:latin typeface="Lora" pitchFamily="2" charset="0"/>
              </a:rPr>
              <a:t>Why POWER BI?</a:t>
            </a:r>
          </a:p>
        </p:txBody>
      </p:sp>
      <p:sp>
        <p:nvSpPr>
          <p:cNvPr id="1037" name="Freeform: Shape 103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Is Power BI Actually Useful? - PEI">
            <a:extLst>
              <a:ext uri="{FF2B5EF4-FFF2-40B4-BE49-F238E27FC236}">
                <a16:creationId xmlns:a16="http://schemas.microsoft.com/office/drawing/2014/main" id="{AA9FCAC5-8064-09DE-5AF6-8162EEFBCAF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2412539"/>
            <a:ext cx="4777381" cy="186317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E2572B6-4AE3-BA83-CCE9-35BF80C1FF10}"/>
              </a:ext>
            </a:extLst>
          </p:cNvPr>
          <p:cNvSpPr>
            <a:spLocks noGrp="1"/>
          </p:cNvSpPr>
          <p:nvPr>
            <p:ph idx="1"/>
          </p:nvPr>
        </p:nvSpPr>
        <p:spPr>
          <a:xfrm>
            <a:off x="5894962" y="1984443"/>
            <a:ext cx="5458838" cy="4192520"/>
          </a:xfrm>
        </p:spPr>
        <p:txBody>
          <a:bodyPr>
            <a:normAutofit/>
          </a:bodyPr>
          <a:lstStyle/>
          <a:p>
            <a:pPr marL="0" indent="0">
              <a:buNone/>
            </a:pPr>
            <a:r>
              <a:rPr lang="en-US" sz="1100" b="0" i="0">
                <a:effectLst/>
                <a:latin typeface="Lato" panose="020F0502020204030203" pitchFamily="34" charset="0"/>
                <a:ea typeface="Lato" panose="020F0502020204030203" pitchFamily="34" charset="0"/>
                <a:cs typeface="Lato" panose="020F0502020204030203" pitchFamily="34" charset="0"/>
              </a:rPr>
              <a:t>Power BI's adaptability and data visualization will empower this study and </a:t>
            </a:r>
            <a:r>
              <a:rPr lang="en-US" sz="1100">
                <a:latin typeface="Lato" panose="020F0502020204030203" pitchFamily="34" charset="0"/>
                <a:ea typeface="Lato" panose="020F0502020204030203" pitchFamily="34" charset="0"/>
                <a:cs typeface="Lato" panose="020F0502020204030203" pitchFamily="34" charset="0"/>
              </a:rPr>
              <a:t>understanding</a:t>
            </a:r>
            <a:r>
              <a:rPr lang="en-US" sz="1100" b="0" i="0">
                <a:effectLst/>
                <a:latin typeface="Lato" panose="020F0502020204030203" pitchFamily="34" charset="0"/>
                <a:ea typeface="Lato" panose="020F0502020204030203" pitchFamily="34" charset="0"/>
                <a:cs typeface="Lato" panose="020F0502020204030203" pitchFamily="34" charset="0"/>
              </a:rPr>
              <a:t>, including Officer Ricard. Its user-friendly interface aids resource allocation, crime prevention, and response strategy development. Interactive dashboards, predictive analytics, and collaboration features enhance decision-making and stakeholder engagement.</a:t>
            </a:r>
            <a:endParaRPr lang="en-US" sz="1100">
              <a:latin typeface="Lato" panose="020F0502020204030203" pitchFamily="34" charset="0"/>
              <a:ea typeface="Lato" panose="020F0502020204030203" pitchFamily="34" charset="0"/>
              <a:cs typeface="Lato" panose="020F0502020204030203" pitchFamily="34" charset="0"/>
            </a:endParaRPr>
          </a:p>
          <a:p>
            <a:pPr marL="0" indent="0">
              <a:buNone/>
            </a:pPr>
            <a:endParaRPr lang="en-US" sz="1100">
              <a:latin typeface="Lato" panose="020F0502020204030203" pitchFamily="34" charset="0"/>
              <a:ea typeface="Lato" panose="020F0502020204030203" pitchFamily="34" charset="0"/>
              <a:cs typeface="Lato" panose="020F0502020204030203" pitchFamily="34" charset="0"/>
            </a:endParaRPr>
          </a:p>
          <a:p>
            <a:pPr marL="0" indent="0">
              <a:buNone/>
            </a:pPr>
            <a:r>
              <a:rPr lang="en-US" sz="1100" b="1">
                <a:latin typeface="Lato" panose="020F0502020204030203" pitchFamily="34" charset="0"/>
                <a:ea typeface="Lato" panose="020F0502020204030203" pitchFamily="34" charset="0"/>
                <a:cs typeface="Lato" panose="020F0502020204030203" pitchFamily="34" charset="0"/>
              </a:rPr>
              <a:t>Advantages of Power BI for RCMP Data Analysis:</a:t>
            </a:r>
          </a:p>
          <a:p>
            <a:r>
              <a:rPr lang="en-US" sz="1100">
                <a:latin typeface="Lato" panose="020F0502020204030203" pitchFamily="34" charset="0"/>
                <a:ea typeface="Lato" panose="020F0502020204030203" pitchFamily="34" charset="0"/>
                <a:cs typeface="Lato" panose="020F0502020204030203" pitchFamily="34" charset="0"/>
              </a:rPr>
              <a:t>Data Visualization: Power BI offers interactive and visually compelling dashboards for easier data interpretation.</a:t>
            </a:r>
          </a:p>
          <a:p>
            <a:r>
              <a:rPr lang="en-US" sz="1100">
                <a:latin typeface="Lato" panose="020F0502020204030203" pitchFamily="34" charset="0"/>
                <a:ea typeface="Lato" panose="020F0502020204030203" pitchFamily="34" charset="0"/>
                <a:cs typeface="Lato" panose="020F0502020204030203" pitchFamily="34" charset="0"/>
              </a:rPr>
              <a:t>Analytical Insights: Enables in-depth analysis of crime data, aiding resource allocation and strategy development.</a:t>
            </a:r>
          </a:p>
          <a:p>
            <a:r>
              <a:rPr lang="en-US" sz="1100">
                <a:latin typeface="Lato" panose="020F0502020204030203" pitchFamily="34" charset="0"/>
                <a:ea typeface="Lato" panose="020F0502020204030203" pitchFamily="34" charset="0"/>
                <a:cs typeface="Lato" panose="020F0502020204030203" pitchFamily="34" charset="0"/>
              </a:rPr>
              <a:t>Predictive Analytics: Provides forecasting capabilities to prepare for future challenges.</a:t>
            </a:r>
          </a:p>
          <a:p>
            <a:r>
              <a:rPr lang="en-US" sz="1100">
                <a:latin typeface="Lato" panose="020F0502020204030203" pitchFamily="34" charset="0"/>
                <a:ea typeface="Lato" panose="020F0502020204030203" pitchFamily="34" charset="0"/>
                <a:cs typeface="Lato" panose="020F0502020204030203" pitchFamily="34" charset="0"/>
              </a:rPr>
              <a:t>Collaborative: Facilitates seamless information sharing and collaboration among stakeholders.</a:t>
            </a:r>
          </a:p>
          <a:p>
            <a:r>
              <a:rPr lang="en-US" sz="1100">
                <a:latin typeface="Lato" panose="020F0502020204030203" pitchFamily="34" charset="0"/>
                <a:ea typeface="Lato" panose="020F0502020204030203" pitchFamily="34" charset="0"/>
                <a:cs typeface="Lato" panose="020F0502020204030203" pitchFamily="34" charset="0"/>
              </a:rPr>
              <a:t>User-Friendly: Intuitive interface for ease of use by law enforcement professionals.</a:t>
            </a:r>
          </a:p>
          <a:p>
            <a:r>
              <a:rPr lang="en-US" sz="1100">
                <a:latin typeface="Lato" panose="020F0502020204030203" pitchFamily="34" charset="0"/>
                <a:ea typeface="Lato" panose="020F0502020204030203" pitchFamily="34" charset="0"/>
                <a:cs typeface="Lato" panose="020F0502020204030203" pitchFamily="34" charset="0"/>
              </a:rPr>
              <a:t>Efficiency: Streamlines data processing and reporting for quicker decision-making.</a:t>
            </a:r>
          </a:p>
          <a:p>
            <a:r>
              <a:rPr lang="en-US" sz="1100">
                <a:latin typeface="Lato" panose="020F0502020204030203" pitchFamily="34" charset="0"/>
                <a:ea typeface="Lato" panose="020F0502020204030203" pitchFamily="34" charset="0"/>
                <a:cs typeface="Lato" panose="020F0502020204030203" pitchFamily="34" charset="0"/>
              </a:rPr>
              <a:t>Scalability: Handles large datasets and adapts to evolving data needs.</a:t>
            </a:r>
            <a:endParaRPr lang="en-CA" sz="110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302336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06D962-0DEF-D74A-9AF3-AB6BEE3A2F0E}"/>
              </a:ext>
            </a:extLst>
          </p:cNvPr>
          <p:cNvSpPr>
            <a:spLocks noGrp="1"/>
          </p:cNvSpPr>
          <p:nvPr>
            <p:ph type="title"/>
          </p:nvPr>
        </p:nvSpPr>
        <p:spPr>
          <a:xfrm>
            <a:off x="1115568" y="548640"/>
            <a:ext cx="10168128" cy="1179576"/>
          </a:xfrm>
        </p:spPr>
        <p:txBody>
          <a:bodyPr>
            <a:normAutofit/>
          </a:bodyPr>
          <a:lstStyle/>
          <a:p>
            <a:r>
              <a:rPr lang="en-CA" sz="4000">
                <a:latin typeface="Lora" pitchFamily="2" charset="0"/>
                <a:ea typeface="Lato" panose="020F0502020204030203" pitchFamily="34" charset="0"/>
                <a:cs typeface="Lato" panose="020F0502020204030203" pitchFamily="34" charset="0"/>
              </a:rPr>
              <a:t>Data Analysis and Visualization Strategy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EE57771-DE4B-68DC-EF34-91A5ECE9F792}"/>
              </a:ext>
            </a:extLst>
          </p:cNvPr>
          <p:cNvSpPr>
            <a:spLocks noGrp="1"/>
          </p:cNvSpPr>
          <p:nvPr>
            <p:ph idx="1"/>
          </p:nvPr>
        </p:nvSpPr>
        <p:spPr>
          <a:xfrm>
            <a:off x="765473" y="2276856"/>
            <a:ext cx="10518223" cy="3854282"/>
          </a:xfrm>
        </p:spPr>
        <p:txBody>
          <a:bodyPr>
            <a:noAutofit/>
          </a:bodyPr>
          <a:lstStyle/>
          <a:p>
            <a:pPr marL="0" indent="0">
              <a:buNone/>
            </a:pPr>
            <a:endParaRPr lang="en-US" sz="1100" dirty="0">
              <a:latin typeface="Lato" panose="020F0502020204030203" pitchFamily="34" charset="0"/>
              <a:ea typeface="Lato" panose="020F0502020204030203" pitchFamily="34" charset="0"/>
              <a:cs typeface="Lato" panose="020F0502020204030203" pitchFamily="34" charset="0"/>
            </a:endParaRPr>
          </a:p>
          <a:p>
            <a:pPr marL="0" indent="0">
              <a:buNone/>
            </a:pPr>
            <a:r>
              <a:rPr lang="en-US" sz="1200" dirty="0">
                <a:latin typeface="Lato" panose="020F0502020204030203" pitchFamily="34" charset="0"/>
                <a:ea typeface="Lato" panose="020F0502020204030203" pitchFamily="34" charset="0"/>
                <a:cs typeface="Lato" panose="020F0502020204030203" pitchFamily="34" charset="0"/>
              </a:rPr>
              <a:t>In our pursuit of enhancing fraud detection, we undertake a methodical approach within Ontario, Manitoba, and British Columbia. This comprehensive strategy involves</a:t>
            </a:r>
            <a:r>
              <a:rPr lang="en-US" sz="1100" dirty="0">
                <a:latin typeface="Lato" panose="020F0502020204030203" pitchFamily="34" charset="0"/>
                <a:ea typeface="Lato" panose="020F0502020204030203" pitchFamily="34" charset="0"/>
                <a:cs typeface="Lato" panose="020F0502020204030203" pitchFamily="34" charset="0"/>
              </a:rPr>
              <a:t>:</a:t>
            </a:r>
          </a:p>
          <a:p>
            <a:pPr marL="0" indent="0">
              <a:buNone/>
            </a:pPr>
            <a:endParaRPr lang="en-US" sz="1100" dirty="0">
              <a:latin typeface="Lato" panose="020F0502020204030203" pitchFamily="34" charset="0"/>
              <a:ea typeface="Lato" panose="020F0502020204030203" pitchFamily="34" charset="0"/>
              <a:cs typeface="Lato" panose="020F0502020204030203" pitchFamily="34" charset="0"/>
            </a:endParaRPr>
          </a:p>
          <a:p>
            <a:r>
              <a:rPr lang="en-US" sz="1200" b="1" dirty="0">
                <a:latin typeface="Lato" panose="020F0502020204030203" pitchFamily="34" charset="0"/>
                <a:ea typeface="Lato" panose="020F0502020204030203" pitchFamily="34" charset="0"/>
                <a:cs typeface="Lato" panose="020F0502020204030203" pitchFamily="34" charset="0"/>
              </a:rPr>
              <a:t>Data Preparation</a:t>
            </a:r>
            <a:r>
              <a:rPr lang="en-US" sz="1200" dirty="0">
                <a:latin typeface="Lato" panose="020F0502020204030203" pitchFamily="34" charset="0"/>
                <a:ea typeface="Lato" panose="020F0502020204030203" pitchFamily="34" charset="0"/>
                <a:cs typeface="Lato" panose="020F0502020204030203" pitchFamily="34" charset="0"/>
              </a:rPr>
              <a:t>: Initial steps include collecting and cleansing historical fraud data across the three provinces, ensuring accuracy and reliability.</a:t>
            </a:r>
          </a:p>
          <a:p>
            <a:r>
              <a:rPr lang="en-US" sz="1200" b="1" dirty="0">
                <a:latin typeface="Lato" panose="020F0502020204030203" pitchFamily="34" charset="0"/>
                <a:ea typeface="Lato" panose="020F0502020204030203" pitchFamily="34" charset="0"/>
                <a:cs typeface="Lato" panose="020F0502020204030203" pitchFamily="34" charset="0"/>
              </a:rPr>
              <a:t>Comparative Analysis</a:t>
            </a:r>
            <a:r>
              <a:rPr lang="en-US" sz="1200" dirty="0">
                <a:latin typeface="Lato" panose="020F0502020204030203" pitchFamily="34" charset="0"/>
                <a:ea typeface="Lato" panose="020F0502020204030203" pitchFamily="34" charset="0"/>
                <a:cs typeface="Lato" panose="020F0502020204030203" pitchFamily="34" charset="0"/>
              </a:rPr>
              <a:t>: We construct compelling visualizations to compare fraud rates over the last decade, providing immediate insights into long-term trends and variations between the provinces.</a:t>
            </a:r>
          </a:p>
          <a:p>
            <a:r>
              <a:rPr lang="en-US" sz="1200" b="1" dirty="0">
                <a:latin typeface="Lato" panose="020F0502020204030203" pitchFamily="34" charset="0"/>
                <a:ea typeface="Lato" panose="020F0502020204030203" pitchFamily="34" charset="0"/>
                <a:cs typeface="Lato" panose="020F0502020204030203" pitchFamily="34" charset="0"/>
              </a:rPr>
              <a:t>Top 3 Cities Analysis: </a:t>
            </a:r>
            <a:r>
              <a:rPr lang="en-US" sz="1200" dirty="0">
                <a:latin typeface="Lato" panose="020F0502020204030203" pitchFamily="34" charset="0"/>
                <a:ea typeface="Lato" panose="020F0502020204030203" pitchFamily="34" charset="0"/>
                <a:cs typeface="Lato" panose="020F0502020204030203" pitchFamily="34" charset="0"/>
              </a:rPr>
              <a:t>Our focus then shifts to localized concerns, identifying and scrutinizing the top 3 high-fraud cities in each province. This in-depth analysis unveils unique insights requiring targeted attention.</a:t>
            </a:r>
          </a:p>
          <a:p>
            <a:r>
              <a:rPr lang="en-US" sz="1200" b="1" dirty="0">
                <a:latin typeface="Lato" panose="020F0502020204030203" pitchFamily="34" charset="0"/>
                <a:ea typeface="Lato" panose="020F0502020204030203" pitchFamily="34" charset="0"/>
                <a:cs typeface="Lato" panose="020F0502020204030203" pitchFamily="34" charset="0"/>
              </a:rPr>
              <a:t>Correlation Assessment</a:t>
            </a:r>
            <a:r>
              <a:rPr lang="en-US" sz="1200" dirty="0">
                <a:latin typeface="Lato" panose="020F0502020204030203" pitchFamily="34" charset="0"/>
                <a:ea typeface="Lato" panose="020F0502020204030203" pitchFamily="34" charset="0"/>
                <a:cs typeface="Lato" panose="020F0502020204030203" pitchFamily="34" charset="0"/>
              </a:rPr>
              <a:t>: Using scatter plots, we investigate the connection between youth and adult fraud rates in high-fraud cities, illuminating age-related dynamics in fraudulent activities.</a:t>
            </a:r>
          </a:p>
          <a:p>
            <a:r>
              <a:rPr lang="en-US" sz="1200" b="1" dirty="0">
                <a:latin typeface="Lato" panose="020F0502020204030203" pitchFamily="34" charset="0"/>
                <a:ea typeface="Lato" panose="020F0502020204030203" pitchFamily="34" charset="0"/>
                <a:cs typeface="Lato" panose="020F0502020204030203" pitchFamily="34" charset="0"/>
              </a:rPr>
              <a:t>Fraud Rate Forecast</a:t>
            </a:r>
            <a:r>
              <a:rPr lang="en-US" sz="1200" dirty="0">
                <a:latin typeface="Lato" panose="020F0502020204030203" pitchFamily="34" charset="0"/>
                <a:ea typeface="Lato" panose="020F0502020204030203" pitchFamily="34" charset="0"/>
                <a:cs typeface="Lato" panose="020F0502020204030203" pitchFamily="34" charset="0"/>
              </a:rPr>
              <a:t>: Leveraging predictive analytics, we project fraud rates for the upcoming year, arming law enforcement agencies with proactive insights.</a:t>
            </a:r>
          </a:p>
          <a:p>
            <a:r>
              <a:rPr lang="en-US" sz="1200" b="1" dirty="0">
                <a:latin typeface="Lato" panose="020F0502020204030203" pitchFamily="34" charset="0"/>
                <a:ea typeface="Lato" panose="020F0502020204030203" pitchFamily="34" charset="0"/>
                <a:cs typeface="Lato" panose="020F0502020204030203" pitchFamily="34" charset="0"/>
              </a:rPr>
              <a:t>Interactive Dashboards: </a:t>
            </a:r>
            <a:r>
              <a:rPr lang="en-US" sz="1200" dirty="0">
                <a:latin typeface="Lato" panose="020F0502020204030203" pitchFamily="34" charset="0"/>
                <a:ea typeface="Lato" panose="020F0502020204030203" pitchFamily="34" charset="0"/>
                <a:cs typeface="Lato" panose="020F0502020204030203" pitchFamily="34" charset="0"/>
              </a:rPr>
              <a:t>We unify these visualizations into interactive dashboards, providing stakeholders, including Officer Ricard and local law enforcement, with a dynamic space for collaborative exploration. This approach enhances fraud prevention and response strategies, contributing to the safety and security of our communities.</a:t>
            </a:r>
            <a:endParaRPr lang="en-CA" sz="12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473156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64CA-229E-55FC-81E5-4FB01DDA3A5E}"/>
              </a:ext>
            </a:extLst>
          </p:cNvPr>
          <p:cNvSpPr>
            <a:spLocks noGrp="1"/>
          </p:cNvSpPr>
          <p:nvPr>
            <p:ph type="title"/>
          </p:nvPr>
        </p:nvSpPr>
        <p:spPr>
          <a:xfrm>
            <a:off x="3901297" y="805073"/>
            <a:ext cx="4389407" cy="609660"/>
          </a:xfrm>
        </p:spPr>
        <p:txBody>
          <a:bodyPr>
            <a:normAutofit fontScale="90000"/>
          </a:bodyPr>
          <a:lstStyle/>
          <a:p>
            <a:r>
              <a:rPr lang="en-CA" sz="2400" b="1" dirty="0">
                <a:solidFill>
                  <a:srgbClr val="C00000"/>
                </a:solidFill>
                <a:latin typeface="Lora" pitchFamily="2" charset="0"/>
              </a:rPr>
              <a:t>FRAUD Analysis DASHBOARD</a:t>
            </a:r>
          </a:p>
        </p:txBody>
      </p:sp>
      <p:pic>
        <p:nvPicPr>
          <p:cNvPr id="5" name="Content Placeholder 4">
            <a:extLst>
              <a:ext uri="{FF2B5EF4-FFF2-40B4-BE49-F238E27FC236}">
                <a16:creationId xmlns:a16="http://schemas.microsoft.com/office/drawing/2014/main" id="{01088A64-70B4-11B1-B18D-E08FBAE4A290}"/>
              </a:ext>
            </a:extLst>
          </p:cNvPr>
          <p:cNvPicPr>
            <a:picLocks noGrp="1" noChangeAspect="1"/>
          </p:cNvPicPr>
          <p:nvPr>
            <p:ph idx="1"/>
          </p:nvPr>
        </p:nvPicPr>
        <p:blipFill>
          <a:blip r:embed="rId2"/>
          <a:stretch>
            <a:fillRect/>
          </a:stretch>
        </p:blipFill>
        <p:spPr>
          <a:xfrm>
            <a:off x="665672" y="1285336"/>
            <a:ext cx="10601960" cy="5357003"/>
          </a:xfrm>
        </p:spPr>
      </p:pic>
    </p:spTree>
    <p:extLst>
      <p:ext uri="{BB962C8B-B14F-4D97-AF65-F5344CB8AC3E}">
        <p14:creationId xmlns:p14="http://schemas.microsoft.com/office/powerpoint/2010/main" val="298422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20970-162D-F5C5-B31C-1BC07A7DE240}"/>
              </a:ext>
            </a:extLst>
          </p:cNvPr>
          <p:cNvSpPr>
            <a:spLocks noGrp="1"/>
          </p:cNvSpPr>
          <p:nvPr>
            <p:ph type="title"/>
          </p:nvPr>
        </p:nvSpPr>
        <p:spPr>
          <a:xfrm>
            <a:off x="3098971" y="402287"/>
            <a:ext cx="7716747" cy="661747"/>
          </a:xfrm>
        </p:spPr>
        <p:txBody>
          <a:bodyPr vert="horz" lIns="91440" tIns="45720" rIns="91440" bIns="45720" rtlCol="0" anchor="t">
            <a:noAutofit/>
          </a:bodyPr>
          <a:lstStyle/>
          <a:p>
            <a:r>
              <a:rPr lang="en-US" sz="2800" b="1" kern="1200" dirty="0">
                <a:solidFill>
                  <a:schemeClr val="bg1"/>
                </a:solidFill>
                <a:latin typeface="+mj-lt"/>
                <a:ea typeface="+mj-ea"/>
                <a:cs typeface="+mj-cs"/>
              </a:rPr>
              <a:t>Comparing Provincial FRAUD (2012-2022)</a:t>
            </a:r>
          </a:p>
        </p:txBody>
      </p:sp>
      <p:pic>
        <p:nvPicPr>
          <p:cNvPr id="10" name="Content Placeholder 9" descr="A graph with numbers and lines&#10;&#10;Description automatically generated">
            <a:extLst>
              <a:ext uri="{FF2B5EF4-FFF2-40B4-BE49-F238E27FC236}">
                <a16:creationId xmlns:a16="http://schemas.microsoft.com/office/drawing/2014/main" id="{5EEA980B-D7AF-8F58-8FC1-809C72BAAF87}"/>
              </a:ext>
            </a:extLst>
          </p:cNvPr>
          <p:cNvPicPr>
            <a:picLocks noGrp="1" noChangeAspect="1"/>
          </p:cNvPicPr>
          <p:nvPr>
            <p:ph idx="1"/>
          </p:nvPr>
        </p:nvPicPr>
        <p:blipFill>
          <a:blip r:embed="rId2"/>
          <a:stretch>
            <a:fillRect/>
          </a:stretch>
        </p:blipFill>
        <p:spPr>
          <a:xfrm>
            <a:off x="2985390" y="810125"/>
            <a:ext cx="6221220" cy="3710117"/>
          </a:xfrm>
          <a:prstGeom prst="rect">
            <a:avLst/>
          </a:prstGeom>
        </p:spPr>
      </p:pic>
      <p:sp>
        <p:nvSpPr>
          <p:cNvPr id="6" name="TextBox 5">
            <a:extLst>
              <a:ext uri="{FF2B5EF4-FFF2-40B4-BE49-F238E27FC236}">
                <a16:creationId xmlns:a16="http://schemas.microsoft.com/office/drawing/2014/main" id="{5D6DBB0E-06E3-80D5-B1CA-E87D016D7460}"/>
              </a:ext>
            </a:extLst>
          </p:cNvPr>
          <p:cNvSpPr txBox="1"/>
          <p:nvPr/>
        </p:nvSpPr>
        <p:spPr>
          <a:xfrm>
            <a:off x="980866" y="4709933"/>
            <a:ext cx="10230268" cy="2127699"/>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2000" dirty="0">
                <a:solidFill>
                  <a:schemeClr val="bg1">
                    <a:alpha val="80000"/>
                  </a:schemeClr>
                </a:solidFill>
              </a:rPr>
              <a:t>Ontario: Recorded 57,000 fraud cases in the last decade.</a:t>
            </a:r>
          </a:p>
          <a:p>
            <a:pPr>
              <a:lnSpc>
                <a:spcPct val="90000"/>
              </a:lnSpc>
              <a:spcAft>
                <a:spcPts val="600"/>
              </a:spcAft>
            </a:pPr>
            <a:endParaRPr lang="en-US" sz="2000" dirty="0">
              <a:solidFill>
                <a:schemeClr val="bg1">
                  <a:alpha val="80000"/>
                </a:schemeClr>
              </a:solidFill>
            </a:endParaRPr>
          </a:p>
          <a:p>
            <a:pPr indent="-228600">
              <a:lnSpc>
                <a:spcPct val="90000"/>
              </a:lnSpc>
              <a:spcAft>
                <a:spcPts val="600"/>
              </a:spcAft>
              <a:buFont typeface="Arial" panose="020B0604020202020204" pitchFamily="34" charset="0"/>
              <a:buChar char="•"/>
            </a:pPr>
            <a:r>
              <a:rPr lang="en-US" sz="2000" dirty="0">
                <a:solidFill>
                  <a:schemeClr val="bg1">
                    <a:alpha val="80000"/>
                  </a:schemeClr>
                </a:solidFill>
              </a:rPr>
              <a:t>British Columbia: Reported 21,000 fraud cases during the same period.</a:t>
            </a:r>
          </a:p>
          <a:p>
            <a:pPr>
              <a:lnSpc>
                <a:spcPct val="90000"/>
              </a:lnSpc>
              <a:spcAft>
                <a:spcPts val="600"/>
              </a:spcAft>
            </a:pPr>
            <a:endParaRPr lang="en-US" sz="2000" dirty="0">
              <a:solidFill>
                <a:schemeClr val="bg1">
                  <a:alpha val="80000"/>
                </a:schemeClr>
              </a:solidFill>
            </a:endParaRPr>
          </a:p>
          <a:p>
            <a:pPr indent="-228600">
              <a:lnSpc>
                <a:spcPct val="90000"/>
              </a:lnSpc>
              <a:spcAft>
                <a:spcPts val="600"/>
              </a:spcAft>
              <a:buFont typeface="Arial" panose="020B0604020202020204" pitchFamily="34" charset="0"/>
              <a:buChar char="•"/>
            </a:pPr>
            <a:r>
              <a:rPr lang="en-US" sz="2000" dirty="0">
                <a:solidFill>
                  <a:schemeClr val="bg1">
                    <a:alpha val="80000"/>
                  </a:schemeClr>
                </a:solidFill>
              </a:rPr>
              <a:t>Manitoba: Documented 6,000 fraud cases over the past ten years.</a:t>
            </a:r>
          </a:p>
        </p:txBody>
      </p:sp>
      <p:cxnSp>
        <p:nvCxnSpPr>
          <p:cNvPr id="4" name="Straight Connector 3">
            <a:extLst>
              <a:ext uri="{FF2B5EF4-FFF2-40B4-BE49-F238E27FC236}">
                <a16:creationId xmlns:a16="http://schemas.microsoft.com/office/drawing/2014/main" id="{809E3523-FEC1-5A61-F546-9B5CC87AD631}"/>
              </a:ext>
            </a:extLst>
          </p:cNvPr>
          <p:cNvCxnSpPr>
            <a:cxnSpLocks/>
          </p:cNvCxnSpPr>
          <p:nvPr/>
        </p:nvCxnSpPr>
        <p:spPr>
          <a:xfrm>
            <a:off x="3154393" y="922942"/>
            <a:ext cx="5883215"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187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0970-162D-F5C5-B31C-1BC07A7DE240}"/>
              </a:ext>
            </a:extLst>
          </p:cNvPr>
          <p:cNvSpPr>
            <a:spLocks noGrp="1"/>
          </p:cNvSpPr>
          <p:nvPr>
            <p:ph type="title"/>
          </p:nvPr>
        </p:nvSpPr>
        <p:spPr>
          <a:xfrm>
            <a:off x="2169903" y="760536"/>
            <a:ext cx="7852194" cy="579068"/>
          </a:xfrm>
          <a:noFill/>
        </p:spPr>
        <p:txBody>
          <a:bodyPr vert="horz" lIns="91440" tIns="45720" rIns="91440" bIns="45720" rtlCol="0" anchor="t">
            <a:noAutofit/>
          </a:bodyPr>
          <a:lstStyle/>
          <a:p>
            <a:pPr algn="ctr"/>
            <a:r>
              <a:rPr lang="en-US" sz="1800" b="1" i="0" dirty="0">
                <a:solidFill>
                  <a:srgbClr val="374151"/>
                </a:solidFill>
                <a:effectLst/>
                <a:latin typeface="Lora" pitchFamily="2" charset="0"/>
              </a:rPr>
              <a:t>"Top 3 Cities with Highest Fraud Cases (2012-2022)“ Province Wise</a:t>
            </a:r>
            <a:br>
              <a:rPr lang="en-US" sz="1800" b="0" i="0" dirty="0">
                <a:solidFill>
                  <a:srgbClr val="374151"/>
                </a:solidFill>
                <a:effectLst/>
                <a:latin typeface="Lora" pitchFamily="2" charset="0"/>
              </a:rPr>
            </a:br>
            <a:endParaRPr lang="en-US" sz="1800" b="1" kern="1200" dirty="0">
              <a:solidFill>
                <a:schemeClr val="accent1"/>
              </a:solidFill>
              <a:latin typeface="Lora" pitchFamily="2" charset="0"/>
            </a:endParaRPr>
          </a:p>
        </p:txBody>
      </p:sp>
      <p:pic>
        <p:nvPicPr>
          <p:cNvPr id="8" name="Picture 7">
            <a:extLst>
              <a:ext uri="{FF2B5EF4-FFF2-40B4-BE49-F238E27FC236}">
                <a16:creationId xmlns:a16="http://schemas.microsoft.com/office/drawing/2014/main" id="{468E7285-DA56-C8FF-F820-F5F37343E8F0}"/>
              </a:ext>
            </a:extLst>
          </p:cNvPr>
          <p:cNvPicPr>
            <a:picLocks noChangeAspect="1"/>
          </p:cNvPicPr>
          <p:nvPr/>
        </p:nvPicPr>
        <p:blipFill>
          <a:blip r:embed="rId2"/>
          <a:stretch>
            <a:fillRect/>
          </a:stretch>
        </p:blipFill>
        <p:spPr>
          <a:xfrm>
            <a:off x="326531" y="1940943"/>
            <a:ext cx="3845974" cy="2716572"/>
          </a:xfrm>
          <a:prstGeom prst="rect">
            <a:avLst/>
          </a:prstGeom>
        </p:spPr>
      </p:pic>
      <p:sp>
        <p:nvSpPr>
          <p:cNvPr id="9" name="TextBox 8">
            <a:extLst>
              <a:ext uri="{FF2B5EF4-FFF2-40B4-BE49-F238E27FC236}">
                <a16:creationId xmlns:a16="http://schemas.microsoft.com/office/drawing/2014/main" id="{0EEEB023-4D37-80C8-FD51-E1A6ACBDCF56}"/>
              </a:ext>
            </a:extLst>
          </p:cNvPr>
          <p:cNvSpPr txBox="1"/>
          <p:nvPr/>
        </p:nvSpPr>
        <p:spPr>
          <a:xfrm>
            <a:off x="326531" y="4746391"/>
            <a:ext cx="3845974" cy="2031325"/>
          </a:xfrm>
          <a:prstGeom prst="rect">
            <a:avLst/>
          </a:prstGeom>
          <a:noFill/>
          <a:ln w="19050">
            <a:noFill/>
          </a:ln>
        </p:spPr>
        <p:txBody>
          <a:bodyPr wrap="square" rtlCol="0">
            <a:spAutoFit/>
          </a:bodyPr>
          <a:lstStyle/>
          <a:p>
            <a:pPr algn="just">
              <a:buFont typeface="Arial" panose="020B0604020202020204" pitchFamily="34" charset="0"/>
              <a:buChar char="•"/>
            </a:pPr>
            <a:r>
              <a:rPr lang="en-US" sz="1200" b="0" i="0" dirty="0">
                <a:solidFill>
                  <a:srgbClr val="374151"/>
                </a:solidFill>
                <a:effectLst/>
                <a:latin typeface="Lato" panose="020F0502020204030203" pitchFamily="34" charset="0"/>
                <a:ea typeface="Lato" panose="020F0502020204030203" pitchFamily="34" charset="0"/>
                <a:cs typeface="Lato" panose="020F0502020204030203" pitchFamily="34" charset="0"/>
              </a:rPr>
              <a:t>Surrey accounts for most fraud cases in British Columbia, representing </a:t>
            </a:r>
            <a:r>
              <a:rPr lang="en-US" sz="1200" b="1" i="0" dirty="0">
                <a:solidFill>
                  <a:srgbClr val="374151"/>
                </a:solidFill>
                <a:effectLst/>
                <a:latin typeface="Lato" panose="020F0502020204030203" pitchFamily="34" charset="0"/>
                <a:ea typeface="Lato" panose="020F0502020204030203" pitchFamily="34" charset="0"/>
                <a:cs typeface="Lato" panose="020F0502020204030203" pitchFamily="34" charset="0"/>
              </a:rPr>
              <a:t>49.18% </a:t>
            </a:r>
            <a:r>
              <a:rPr lang="en-US" sz="1200" b="0" i="0" dirty="0">
                <a:solidFill>
                  <a:srgbClr val="374151"/>
                </a:solidFill>
                <a:effectLst/>
                <a:latin typeface="Lato" panose="020F0502020204030203" pitchFamily="34" charset="0"/>
                <a:ea typeface="Lato" panose="020F0502020204030203" pitchFamily="34" charset="0"/>
                <a:cs typeface="Lato" panose="020F0502020204030203" pitchFamily="34" charset="0"/>
              </a:rPr>
              <a:t>of the total.</a:t>
            </a:r>
          </a:p>
          <a:p>
            <a:pPr algn="just"/>
            <a:endParaRPr lang="en-US" sz="12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algn="just">
              <a:buFont typeface="Arial" panose="020B0604020202020204" pitchFamily="34" charset="0"/>
              <a:buChar char="•"/>
            </a:pPr>
            <a:r>
              <a:rPr lang="en-US" sz="1200" b="0" i="0" dirty="0">
                <a:solidFill>
                  <a:srgbClr val="374151"/>
                </a:solidFill>
                <a:effectLst/>
                <a:latin typeface="Lato" panose="020F0502020204030203" pitchFamily="34" charset="0"/>
                <a:ea typeface="Lato" panose="020F0502020204030203" pitchFamily="34" charset="0"/>
                <a:cs typeface="Lato" panose="020F0502020204030203" pitchFamily="34" charset="0"/>
              </a:rPr>
              <a:t>Vancouver follows closely with </a:t>
            </a:r>
            <a:r>
              <a:rPr lang="en-US" sz="1200" b="1" i="0" dirty="0">
                <a:solidFill>
                  <a:srgbClr val="374151"/>
                </a:solidFill>
                <a:effectLst/>
                <a:latin typeface="Lato" panose="020F0502020204030203" pitchFamily="34" charset="0"/>
                <a:ea typeface="Lato" panose="020F0502020204030203" pitchFamily="34" charset="0"/>
                <a:cs typeface="Lato" panose="020F0502020204030203" pitchFamily="34" charset="0"/>
              </a:rPr>
              <a:t>38.82% </a:t>
            </a:r>
            <a:r>
              <a:rPr lang="en-US" sz="1200" b="0" i="0" dirty="0">
                <a:solidFill>
                  <a:srgbClr val="374151"/>
                </a:solidFill>
                <a:effectLst/>
                <a:latin typeface="Lato" panose="020F0502020204030203" pitchFamily="34" charset="0"/>
                <a:ea typeface="Lato" panose="020F0502020204030203" pitchFamily="34" charset="0"/>
                <a:cs typeface="Lato" panose="020F0502020204030203" pitchFamily="34" charset="0"/>
              </a:rPr>
              <a:t>of reported fraud cases.</a:t>
            </a:r>
          </a:p>
          <a:p>
            <a:pPr algn="just"/>
            <a:endParaRPr lang="en-US" sz="12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algn="just">
              <a:buFont typeface="Arial" panose="020B0604020202020204" pitchFamily="34" charset="0"/>
              <a:buChar char="•"/>
            </a:pPr>
            <a:r>
              <a:rPr lang="en-US" sz="1200" b="0" i="0" dirty="0">
                <a:solidFill>
                  <a:srgbClr val="374151"/>
                </a:solidFill>
                <a:effectLst/>
                <a:latin typeface="Lato" panose="020F0502020204030203" pitchFamily="34" charset="0"/>
                <a:ea typeface="Lato" panose="020F0502020204030203" pitchFamily="34" charset="0"/>
                <a:cs typeface="Lato" panose="020F0502020204030203" pitchFamily="34" charset="0"/>
              </a:rPr>
              <a:t>Burnaby, while lower in percentage, still contributes significantly with </a:t>
            </a:r>
            <a:r>
              <a:rPr lang="en-US" sz="1200" b="1" i="0" dirty="0">
                <a:solidFill>
                  <a:srgbClr val="374151"/>
                </a:solidFill>
                <a:effectLst/>
                <a:latin typeface="Lato" panose="020F0502020204030203" pitchFamily="34" charset="0"/>
                <a:ea typeface="Lato" panose="020F0502020204030203" pitchFamily="34" charset="0"/>
                <a:cs typeface="Lato" panose="020F0502020204030203" pitchFamily="34" charset="0"/>
              </a:rPr>
              <a:t>12% </a:t>
            </a:r>
            <a:r>
              <a:rPr lang="en-US" sz="1200" b="0" i="0" dirty="0">
                <a:solidFill>
                  <a:srgbClr val="374151"/>
                </a:solidFill>
                <a:effectLst/>
                <a:latin typeface="Lato" panose="020F0502020204030203" pitchFamily="34" charset="0"/>
                <a:ea typeface="Lato" panose="020F0502020204030203" pitchFamily="34" charset="0"/>
                <a:cs typeface="Lato" panose="020F0502020204030203" pitchFamily="34" charset="0"/>
              </a:rPr>
              <a:t>of the fraud cases in the province.</a:t>
            </a:r>
          </a:p>
          <a:p>
            <a:endParaRPr lang="en-CA" dirty="0"/>
          </a:p>
        </p:txBody>
      </p:sp>
      <p:pic>
        <p:nvPicPr>
          <p:cNvPr id="5" name="Picture 4">
            <a:extLst>
              <a:ext uri="{FF2B5EF4-FFF2-40B4-BE49-F238E27FC236}">
                <a16:creationId xmlns:a16="http://schemas.microsoft.com/office/drawing/2014/main" id="{28FF8486-FA6D-4E37-236E-4AE0BF61F4AD}"/>
              </a:ext>
            </a:extLst>
          </p:cNvPr>
          <p:cNvPicPr>
            <a:picLocks noChangeAspect="1"/>
          </p:cNvPicPr>
          <p:nvPr/>
        </p:nvPicPr>
        <p:blipFill>
          <a:blip r:embed="rId3"/>
          <a:stretch>
            <a:fillRect/>
          </a:stretch>
        </p:blipFill>
        <p:spPr>
          <a:xfrm>
            <a:off x="4458131" y="1940943"/>
            <a:ext cx="3724121" cy="2716572"/>
          </a:xfrm>
          <a:prstGeom prst="rect">
            <a:avLst/>
          </a:prstGeom>
        </p:spPr>
      </p:pic>
      <p:sp>
        <p:nvSpPr>
          <p:cNvPr id="7" name="TextBox 6">
            <a:extLst>
              <a:ext uri="{FF2B5EF4-FFF2-40B4-BE49-F238E27FC236}">
                <a16:creationId xmlns:a16="http://schemas.microsoft.com/office/drawing/2014/main" id="{B7BFA17D-053B-9AC4-3819-6A5AA065C282}"/>
              </a:ext>
            </a:extLst>
          </p:cNvPr>
          <p:cNvSpPr txBox="1"/>
          <p:nvPr/>
        </p:nvSpPr>
        <p:spPr>
          <a:xfrm>
            <a:off x="4475439" y="4766698"/>
            <a:ext cx="3706814" cy="1846659"/>
          </a:xfrm>
          <a:prstGeom prst="rect">
            <a:avLst/>
          </a:prstGeom>
          <a:noFill/>
          <a:ln w="19050">
            <a:noFill/>
          </a:ln>
        </p:spPr>
        <p:txBody>
          <a:bodyPr wrap="square" rtlCol="0">
            <a:spAutoFit/>
          </a:bodyPr>
          <a:lstStyle/>
          <a:p>
            <a:pPr algn="l">
              <a:buFont typeface="Arial" panose="020B0604020202020204" pitchFamily="34" charset="0"/>
              <a:buChar char="•"/>
            </a:pPr>
            <a:r>
              <a:rPr lang="en-US" sz="1200" b="0" i="0" dirty="0">
                <a:solidFill>
                  <a:srgbClr val="374151"/>
                </a:solidFill>
                <a:effectLst/>
                <a:latin typeface="Söhne"/>
              </a:rPr>
              <a:t>Winnipeg dominates the fraud cases in Manitoba, accounting for a significant </a:t>
            </a:r>
            <a:r>
              <a:rPr lang="en-US" sz="1200" b="1" i="0" dirty="0">
                <a:solidFill>
                  <a:srgbClr val="374151"/>
                </a:solidFill>
                <a:effectLst/>
                <a:latin typeface="Söhne"/>
              </a:rPr>
              <a:t>89.03% </a:t>
            </a:r>
            <a:r>
              <a:rPr lang="en-US" sz="1200" b="0" i="0" dirty="0">
                <a:solidFill>
                  <a:srgbClr val="374151"/>
                </a:solidFill>
                <a:effectLst/>
                <a:latin typeface="Söhne"/>
              </a:rPr>
              <a:t>of the total.</a:t>
            </a:r>
          </a:p>
          <a:p>
            <a:pPr algn="l"/>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Brandon, while smaller in percentage, contributes notably with </a:t>
            </a:r>
            <a:r>
              <a:rPr lang="en-US" sz="1200" b="1" i="0" dirty="0">
                <a:solidFill>
                  <a:srgbClr val="374151"/>
                </a:solidFill>
                <a:effectLst/>
                <a:latin typeface="Söhne"/>
              </a:rPr>
              <a:t>8.63% </a:t>
            </a:r>
            <a:r>
              <a:rPr lang="en-US" sz="1200" b="0" i="0" dirty="0">
                <a:solidFill>
                  <a:srgbClr val="374151"/>
                </a:solidFill>
                <a:effectLst/>
                <a:latin typeface="Söhne"/>
              </a:rPr>
              <a:t>of reported fraud cases.</a:t>
            </a:r>
          </a:p>
          <a:p>
            <a:pPr algn="l"/>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The remaining areas, primarily Steinbach, collectively make up the rest of the cases.</a:t>
            </a:r>
          </a:p>
          <a:p>
            <a:endParaRPr lang="en-CA" dirty="0"/>
          </a:p>
        </p:txBody>
      </p:sp>
      <p:pic>
        <p:nvPicPr>
          <p:cNvPr id="11" name="Picture 10">
            <a:extLst>
              <a:ext uri="{FF2B5EF4-FFF2-40B4-BE49-F238E27FC236}">
                <a16:creationId xmlns:a16="http://schemas.microsoft.com/office/drawing/2014/main" id="{37AA2D86-3567-DFA8-D35A-AC6552247F59}"/>
              </a:ext>
            </a:extLst>
          </p:cNvPr>
          <p:cNvPicPr>
            <a:picLocks noChangeAspect="1"/>
          </p:cNvPicPr>
          <p:nvPr/>
        </p:nvPicPr>
        <p:blipFill>
          <a:blip r:embed="rId4"/>
          <a:stretch>
            <a:fillRect/>
          </a:stretch>
        </p:blipFill>
        <p:spPr>
          <a:xfrm>
            <a:off x="8450574" y="1940943"/>
            <a:ext cx="3578670" cy="2716571"/>
          </a:xfrm>
          <a:prstGeom prst="rect">
            <a:avLst/>
          </a:prstGeom>
        </p:spPr>
      </p:pic>
      <p:sp>
        <p:nvSpPr>
          <p:cNvPr id="12" name="TextBox 11">
            <a:extLst>
              <a:ext uri="{FF2B5EF4-FFF2-40B4-BE49-F238E27FC236}">
                <a16:creationId xmlns:a16="http://schemas.microsoft.com/office/drawing/2014/main" id="{C4589E1B-2DFC-CD1F-8543-B722A6FB22F6}"/>
              </a:ext>
            </a:extLst>
          </p:cNvPr>
          <p:cNvSpPr txBox="1"/>
          <p:nvPr/>
        </p:nvSpPr>
        <p:spPr>
          <a:xfrm>
            <a:off x="8485186" y="4734350"/>
            <a:ext cx="3706814" cy="1846659"/>
          </a:xfrm>
          <a:prstGeom prst="rect">
            <a:avLst/>
          </a:prstGeom>
          <a:noFill/>
          <a:ln w="19050">
            <a:noFill/>
          </a:ln>
        </p:spPr>
        <p:txBody>
          <a:bodyPr wrap="square" rtlCol="0">
            <a:spAutoFit/>
          </a:bodyPr>
          <a:lstStyle/>
          <a:p>
            <a:pPr algn="l">
              <a:buFont typeface="Arial" panose="020B0604020202020204" pitchFamily="34" charset="0"/>
              <a:buChar char="•"/>
            </a:pPr>
            <a:r>
              <a:rPr lang="en-US" sz="1200" b="0" i="0" dirty="0">
                <a:solidFill>
                  <a:srgbClr val="374151"/>
                </a:solidFill>
                <a:effectLst/>
                <a:latin typeface="Söhne"/>
              </a:rPr>
              <a:t>Toronto stands out with a majority share of </a:t>
            </a:r>
            <a:r>
              <a:rPr lang="en-US" sz="1200" b="1" i="0" dirty="0">
                <a:solidFill>
                  <a:srgbClr val="374151"/>
                </a:solidFill>
                <a:effectLst/>
                <a:latin typeface="Söhne"/>
              </a:rPr>
              <a:t>58.63% </a:t>
            </a:r>
            <a:r>
              <a:rPr lang="en-US" sz="1200" b="0" i="0" dirty="0">
                <a:solidFill>
                  <a:srgbClr val="374151"/>
                </a:solidFill>
                <a:effectLst/>
                <a:latin typeface="Söhne"/>
              </a:rPr>
              <a:t>of fraud cases in Ontario.</a:t>
            </a:r>
          </a:p>
          <a:p>
            <a:pPr algn="l"/>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Ottawa follows with a significant </a:t>
            </a:r>
            <a:r>
              <a:rPr lang="en-US" sz="1200" b="1" i="0" dirty="0">
                <a:solidFill>
                  <a:srgbClr val="374151"/>
                </a:solidFill>
                <a:effectLst/>
                <a:latin typeface="Söhne"/>
              </a:rPr>
              <a:t>21.34% </a:t>
            </a:r>
            <a:r>
              <a:rPr lang="en-US" sz="1200" b="0" i="0" dirty="0">
                <a:solidFill>
                  <a:srgbClr val="374151"/>
                </a:solidFill>
                <a:effectLst/>
                <a:latin typeface="Söhne"/>
              </a:rPr>
              <a:t>of the reported fraud cases.</a:t>
            </a:r>
          </a:p>
          <a:p>
            <a:pPr algn="l"/>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York Region contributes notably with </a:t>
            </a:r>
            <a:r>
              <a:rPr lang="en-US" sz="1200" b="1" i="0" dirty="0">
                <a:solidFill>
                  <a:srgbClr val="374151"/>
                </a:solidFill>
                <a:effectLst/>
                <a:latin typeface="Söhne"/>
              </a:rPr>
              <a:t>20.02% </a:t>
            </a:r>
            <a:r>
              <a:rPr lang="en-US" sz="1200" b="0" i="0" dirty="0">
                <a:solidFill>
                  <a:srgbClr val="374151"/>
                </a:solidFill>
                <a:effectLst/>
                <a:latin typeface="Söhne"/>
              </a:rPr>
              <a:t>of the fraud cases.</a:t>
            </a:r>
          </a:p>
          <a:p>
            <a:endParaRPr lang="en-CA" dirty="0"/>
          </a:p>
        </p:txBody>
      </p:sp>
      <p:sp>
        <p:nvSpPr>
          <p:cNvPr id="13" name="TextBox 12">
            <a:extLst>
              <a:ext uri="{FF2B5EF4-FFF2-40B4-BE49-F238E27FC236}">
                <a16:creationId xmlns:a16="http://schemas.microsoft.com/office/drawing/2014/main" id="{01B5FCD7-14DC-7027-4507-0ADC0B725CA9}"/>
              </a:ext>
            </a:extLst>
          </p:cNvPr>
          <p:cNvSpPr txBox="1"/>
          <p:nvPr/>
        </p:nvSpPr>
        <p:spPr>
          <a:xfrm>
            <a:off x="1274552" y="1544290"/>
            <a:ext cx="1675681" cy="307777"/>
          </a:xfrm>
          <a:prstGeom prst="rect">
            <a:avLst/>
          </a:prstGeom>
          <a:noFill/>
        </p:spPr>
        <p:txBody>
          <a:bodyPr wrap="square" rtlCol="0">
            <a:spAutoFit/>
          </a:bodyPr>
          <a:lstStyle/>
          <a:p>
            <a:r>
              <a:rPr lang="en-US" sz="1400" b="1" i="0" dirty="0">
                <a:solidFill>
                  <a:schemeClr val="accent1"/>
                </a:solidFill>
                <a:effectLst/>
                <a:latin typeface="Lora" pitchFamily="2" charset="0"/>
              </a:rPr>
              <a:t>British Columbia</a:t>
            </a:r>
            <a:endParaRPr lang="en-CA" sz="1400" dirty="0">
              <a:solidFill>
                <a:schemeClr val="accent1"/>
              </a:solidFill>
            </a:endParaRPr>
          </a:p>
        </p:txBody>
      </p:sp>
      <p:sp>
        <p:nvSpPr>
          <p:cNvPr id="14" name="TextBox 13">
            <a:extLst>
              <a:ext uri="{FF2B5EF4-FFF2-40B4-BE49-F238E27FC236}">
                <a16:creationId xmlns:a16="http://schemas.microsoft.com/office/drawing/2014/main" id="{BA73A49C-678C-FDA4-CB38-A636E2C079BF}"/>
              </a:ext>
            </a:extLst>
          </p:cNvPr>
          <p:cNvSpPr txBox="1"/>
          <p:nvPr/>
        </p:nvSpPr>
        <p:spPr>
          <a:xfrm>
            <a:off x="5699903" y="1544290"/>
            <a:ext cx="1037327" cy="307777"/>
          </a:xfrm>
          <a:prstGeom prst="rect">
            <a:avLst/>
          </a:prstGeom>
          <a:noFill/>
        </p:spPr>
        <p:txBody>
          <a:bodyPr wrap="square" rtlCol="0">
            <a:spAutoFit/>
          </a:bodyPr>
          <a:lstStyle/>
          <a:p>
            <a:r>
              <a:rPr lang="en-US" sz="1400" b="1" i="0" dirty="0">
                <a:solidFill>
                  <a:srgbClr val="00B050"/>
                </a:solidFill>
                <a:effectLst/>
                <a:latin typeface="Lora" pitchFamily="2" charset="0"/>
              </a:rPr>
              <a:t>Manitoba</a:t>
            </a:r>
            <a:endParaRPr lang="en-CA" sz="1400" dirty="0">
              <a:solidFill>
                <a:srgbClr val="00B050"/>
              </a:solidFill>
            </a:endParaRPr>
          </a:p>
        </p:txBody>
      </p:sp>
      <p:sp>
        <p:nvSpPr>
          <p:cNvPr id="15" name="TextBox 14">
            <a:extLst>
              <a:ext uri="{FF2B5EF4-FFF2-40B4-BE49-F238E27FC236}">
                <a16:creationId xmlns:a16="http://schemas.microsoft.com/office/drawing/2014/main" id="{4AA42E80-A529-0A95-213B-B63B5B0AF9B4}"/>
              </a:ext>
            </a:extLst>
          </p:cNvPr>
          <p:cNvSpPr txBox="1"/>
          <p:nvPr/>
        </p:nvSpPr>
        <p:spPr>
          <a:xfrm>
            <a:off x="9721246" y="1556330"/>
            <a:ext cx="897872" cy="307777"/>
          </a:xfrm>
          <a:prstGeom prst="rect">
            <a:avLst/>
          </a:prstGeom>
          <a:noFill/>
        </p:spPr>
        <p:txBody>
          <a:bodyPr wrap="square" rtlCol="0">
            <a:spAutoFit/>
          </a:bodyPr>
          <a:lstStyle/>
          <a:p>
            <a:r>
              <a:rPr lang="en-US" sz="1400" b="1" i="0" dirty="0">
                <a:solidFill>
                  <a:schemeClr val="accent2"/>
                </a:solidFill>
                <a:effectLst/>
                <a:latin typeface="Lora" pitchFamily="2" charset="0"/>
              </a:rPr>
              <a:t>Ontario</a:t>
            </a:r>
            <a:endParaRPr lang="en-CA" sz="1400" dirty="0">
              <a:solidFill>
                <a:schemeClr val="accent2"/>
              </a:solidFill>
            </a:endParaRPr>
          </a:p>
        </p:txBody>
      </p:sp>
    </p:spTree>
    <p:extLst>
      <p:ext uri="{BB962C8B-B14F-4D97-AF65-F5344CB8AC3E}">
        <p14:creationId xmlns:p14="http://schemas.microsoft.com/office/powerpoint/2010/main" val="372530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1B8B73CB-D4CD-515B-FF90-500AE978D494}"/>
              </a:ext>
            </a:extLst>
          </p:cNvPr>
          <p:cNvSpPr>
            <a:spLocks noGrp="1"/>
          </p:cNvSpPr>
          <p:nvPr>
            <p:ph type="title"/>
          </p:nvPr>
        </p:nvSpPr>
        <p:spPr>
          <a:xfrm>
            <a:off x="1295400" y="669925"/>
            <a:ext cx="4800600" cy="1325563"/>
          </a:xfrm>
        </p:spPr>
        <p:txBody>
          <a:bodyPr anchor="b">
            <a:normAutofit/>
          </a:bodyPr>
          <a:lstStyle/>
          <a:p>
            <a:r>
              <a:rPr lang="en-US" sz="2800" b="0" i="0" dirty="0">
                <a:solidFill>
                  <a:schemeClr val="bg1"/>
                </a:solidFill>
                <a:effectLst/>
                <a:latin typeface="Lora" pitchFamily="2" charset="0"/>
              </a:rPr>
              <a:t>Correlation Analysis: Youth vs. Adult Crime in High Crime Rate Cities</a:t>
            </a:r>
            <a:endParaRPr lang="en-CA" sz="2800" dirty="0">
              <a:solidFill>
                <a:schemeClr val="bg1"/>
              </a:solidFill>
              <a:latin typeface="Lora" pitchFamily="2" charset="0"/>
            </a:endParaRPr>
          </a:p>
        </p:txBody>
      </p:sp>
      <p:cxnSp>
        <p:nvCxnSpPr>
          <p:cNvPr id="22" name="Straight Connector 2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Picture 10" descr="A graph on a black background&#10;&#10;Description automatically generated">
            <a:extLst>
              <a:ext uri="{FF2B5EF4-FFF2-40B4-BE49-F238E27FC236}">
                <a16:creationId xmlns:a16="http://schemas.microsoft.com/office/drawing/2014/main" id="{4D82E4D5-3B97-615B-D6B0-2F3F5E00A284}"/>
              </a:ext>
            </a:extLst>
          </p:cNvPr>
          <p:cNvPicPr>
            <a:picLocks noChangeAspect="1"/>
          </p:cNvPicPr>
          <p:nvPr/>
        </p:nvPicPr>
        <p:blipFill>
          <a:blip r:embed="rId2"/>
          <a:stretch>
            <a:fillRect/>
          </a:stretch>
        </p:blipFill>
        <p:spPr>
          <a:xfrm>
            <a:off x="7450896" y="2667070"/>
            <a:ext cx="4351398" cy="1974560"/>
          </a:xfrm>
          <a:prstGeom prst="rect">
            <a:avLst/>
          </a:prstGeom>
        </p:spPr>
      </p:pic>
      <p:sp>
        <p:nvSpPr>
          <p:cNvPr id="17" name="Content Placeholder 16">
            <a:extLst>
              <a:ext uri="{FF2B5EF4-FFF2-40B4-BE49-F238E27FC236}">
                <a16:creationId xmlns:a16="http://schemas.microsoft.com/office/drawing/2014/main" id="{CB8486A7-0F30-E590-D932-19A4A2345B1A}"/>
              </a:ext>
            </a:extLst>
          </p:cNvPr>
          <p:cNvSpPr>
            <a:spLocks noGrp="1"/>
          </p:cNvSpPr>
          <p:nvPr>
            <p:ph idx="1"/>
          </p:nvPr>
        </p:nvSpPr>
        <p:spPr>
          <a:xfrm>
            <a:off x="854370" y="2559041"/>
            <a:ext cx="5596405" cy="3439709"/>
          </a:xfrm>
        </p:spPr>
        <p:txBody>
          <a:bodyPr>
            <a:noAutofit/>
          </a:bodyPr>
          <a:lstStyle/>
          <a:p>
            <a:pPr marL="0" indent="0">
              <a:lnSpc>
                <a:spcPct val="170000"/>
              </a:lnSpc>
              <a:buNone/>
            </a:pPr>
            <a:r>
              <a:rPr lang="en-US" sz="1400" b="0" i="0" dirty="0">
                <a:solidFill>
                  <a:schemeClr val="bg1"/>
                </a:solidFill>
                <a:effectLst/>
                <a:latin typeface="Lato" panose="020F0502020204030203" pitchFamily="34" charset="0"/>
                <a:ea typeface="Lato" panose="020F0502020204030203" pitchFamily="34" charset="0"/>
                <a:cs typeface="Lato" panose="020F0502020204030203" pitchFamily="34" charset="0"/>
              </a:rPr>
              <a:t>Across the top three cities in each province, a consistent trend emerges in the correlation between youth and adult charges in fraud cases. The parallel patterns suggest that, regardless of the city, youth and adult charges in fraud exhibit a similar relationship. This finding highlights the need for a uniform approach in addressing both youth and adult involvement in fraud-related activities within these high-crime areas. A unified strategy focused on prevention, education, and enforcement could be effective in these regions to mitigate fraud-related issues.</a:t>
            </a:r>
            <a:endParaRPr lang="en-US" sz="1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9" name="Content Placeholder 8" descr="A graph on a black background&#10;&#10;Description automatically generated">
            <a:extLst>
              <a:ext uri="{FF2B5EF4-FFF2-40B4-BE49-F238E27FC236}">
                <a16:creationId xmlns:a16="http://schemas.microsoft.com/office/drawing/2014/main" id="{D9BA5E79-5290-E819-F426-77F1DC0FEB73}"/>
              </a:ext>
            </a:extLst>
          </p:cNvPr>
          <p:cNvPicPr>
            <a:picLocks noChangeAspect="1"/>
          </p:cNvPicPr>
          <p:nvPr/>
        </p:nvPicPr>
        <p:blipFill rotWithShape="1">
          <a:blip r:embed="rId3"/>
          <a:srcRect t="1263" b="2027"/>
          <a:stretch/>
        </p:blipFill>
        <p:spPr>
          <a:xfrm>
            <a:off x="7391399" y="468000"/>
            <a:ext cx="4384136" cy="1872000"/>
          </a:xfrm>
          <a:prstGeom prst="rect">
            <a:avLst/>
          </a:prstGeom>
        </p:spPr>
      </p:pic>
      <p:pic>
        <p:nvPicPr>
          <p:cNvPr id="13" name="Picture 12" descr="A graph on a black background&#10;&#10;Description automatically generated">
            <a:extLst>
              <a:ext uri="{FF2B5EF4-FFF2-40B4-BE49-F238E27FC236}">
                <a16:creationId xmlns:a16="http://schemas.microsoft.com/office/drawing/2014/main" id="{10644417-E7B0-6C3B-8FF5-7390143E2E09}"/>
              </a:ext>
            </a:extLst>
          </p:cNvPr>
          <p:cNvPicPr>
            <a:picLocks noChangeAspect="1"/>
          </p:cNvPicPr>
          <p:nvPr/>
        </p:nvPicPr>
        <p:blipFill>
          <a:blip r:embed="rId4"/>
          <a:stretch>
            <a:fillRect/>
          </a:stretch>
        </p:blipFill>
        <p:spPr>
          <a:xfrm>
            <a:off x="7391400" y="4758450"/>
            <a:ext cx="4384136" cy="2021912"/>
          </a:xfrm>
          <a:prstGeom prst="rect">
            <a:avLst/>
          </a:prstGeom>
        </p:spPr>
      </p:pic>
      <p:cxnSp>
        <p:nvCxnSpPr>
          <p:cNvPr id="24" name="Straight Connector 23">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C79F3DC-9A0B-8B70-0E62-512B16B2AD7A}"/>
              </a:ext>
            </a:extLst>
          </p:cNvPr>
          <p:cNvSpPr txBox="1"/>
          <p:nvPr/>
        </p:nvSpPr>
        <p:spPr>
          <a:xfrm>
            <a:off x="9116954" y="245706"/>
            <a:ext cx="1292891" cy="276999"/>
          </a:xfrm>
          <a:prstGeom prst="rect">
            <a:avLst/>
          </a:prstGeom>
          <a:noFill/>
        </p:spPr>
        <p:txBody>
          <a:bodyPr wrap="square" rtlCol="0">
            <a:spAutoFit/>
          </a:bodyPr>
          <a:lstStyle/>
          <a:p>
            <a:r>
              <a:rPr lang="en-CA" sz="1200" b="1" dirty="0">
                <a:solidFill>
                  <a:schemeClr val="bg1"/>
                </a:solidFill>
              </a:rPr>
              <a:t>British Columbia</a:t>
            </a:r>
          </a:p>
        </p:txBody>
      </p:sp>
      <p:sp>
        <p:nvSpPr>
          <p:cNvPr id="15" name="TextBox 14">
            <a:extLst>
              <a:ext uri="{FF2B5EF4-FFF2-40B4-BE49-F238E27FC236}">
                <a16:creationId xmlns:a16="http://schemas.microsoft.com/office/drawing/2014/main" id="{76F72A4D-18E0-A903-A35C-F7C101238F97}"/>
              </a:ext>
            </a:extLst>
          </p:cNvPr>
          <p:cNvSpPr txBox="1"/>
          <p:nvPr/>
        </p:nvSpPr>
        <p:spPr>
          <a:xfrm>
            <a:off x="9231864" y="2443012"/>
            <a:ext cx="926367" cy="276999"/>
          </a:xfrm>
          <a:prstGeom prst="rect">
            <a:avLst/>
          </a:prstGeom>
          <a:noFill/>
        </p:spPr>
        <p:txBody>
          <a:bodyPr wrap="square" rtlCol="0">
            <a:spAutoFit/>
          </a:bodyPr>
          <a:lstStyle/>
          <a:p>
            <a:r>
              <a:rPr lang="en-CA" sz="1200" b="1" dirty="0">
                <a:solidFill>
                  <a:schemeClr val="bg1"/>
                </a:solidFill>
              </a:rPr>
              <a:t>Manitoba</a:t>
            </a:r>
          </a:p>
        </p:txBody>
      </p:sp>
      <p:sp>
        <p:nvSpPr>
          <p:cNvPr id="16" name="TextBox 15">
            <a:extLst>
              <a:ext uri="{FF2B5EF4-FFF2-40B4-BE49-F238E27FC236}">
                <a16:creationId xmlns:a16="http://schemas.microsoft.com/office/drawing/2014/main" id="{4BF052CF-AC58-28AC-BCDA-9F6E904ECFAF}"/>
              </a:ext>
            </a:extLst>
          </p:cNvPr>
          <p:cNvSpPr txBox="1"/>
          <p:nvPr/>
        </p:nvSpPr>
        <p:spPr>
          <a:xfrm>
            <a:off x="9300217" y="4631995"/>
            <a:ext cx="926367" cy="276999"/>
          </a:xfrm>
          <a:prstGeom prst="rect">
            <a:avLst/>
          </a:prstGeom>
          <a:noFill/>
        </p:spPr>
        <p:txBody>
          <a:bodyPr wrap="square" rtlCol="0">
            <a:spAutoFit/>
          </a:bodyPr>
          <a:lstStyle/>
          <a:p>
            <a:r>
              <a:rPr lang="en-CA" sz="1200" b="1" dirty="0">
                <a:solidFill>
                  <a:schemeClr val="bg1"/>
                </a:solidFill>
              </a:rPr>
              <a:t>Ontario</a:t>
            </a:r>
          </a:p>
        </p:txBody>
      </p:sp>
    </p:spTree>
    <p:extLst>
      <p:ext uri="{BB962C8B-B14F-4D97-AF65-F5344CB8AC3E}">
        <p14:creationId xmlns:p14="http://schemas.microsoft.com/office/powerpoint/2010/main" val="2534686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A506190-B75F-4A39-8E5E-DA7513B1B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65F37B-2A9F-FD37-9F8E-CD5B0B8D3390}"/>
              </a:ext>
            </a:extLst>
          </p:cNvPr>
          <p:cNvSpPr>
            <a:spLocks noGrp="1"/>
          </p:cNvSpPr>
          <p:nvPr>
            <p:ph type="title"/>
          </p:nvPr>
        </p:nvSpPr>
        <p:spPr>
          <a:xfrm>
            <a:off x="5229510" y="596236"/>
            <a:ext cx="6519438" cy="1128200"/>
          </a:xfrm>
        </p:spPr>
        <p:txBody>
          <a:bodyPr vert="horz" lIns="91440" tIns="45720" rIns="91440" bIns="45720" rtlCol="0" anchor="b">
            <a:normAutofit/>
          </a:bodyPr>
          <a:lstStyle/>
          <a:p>
            <a:br>
              <a:rPr lang="en-US" sz="2400" dirty="0"/>
            </a:br>
            <a:r>
              <a:rPr lang="en-US" sz="2400" b="1" dirty="0">
                <a:solidFill>
                  <a:schemeClr val="accent1">
                    <a:lumMod val="75000"/>
                  </a:schemeClr>
                </a:solidFill>
              </a:rPr>
              <a:t>Forecasting Crime Rates for Ontario, Manitoba, and British Columbia in the 2023 Year</a:t>
            </a:r>
          </a:p>
        </p:txBody>
      </p:sp>
      <p:sp>
        <p:nvSpPr>
          <p:cNvPr id="75" name="Rectangle 74">
            <a:extLst>
              <a:ext uri="{FF2B5EF4-FFF2-40B4-BE49-F238E27FC236}">
                <a16:creationId xmlns:a16="http://schemas.microsoft.com/office/drawing/2014/main" id="{8587DE20-364E-4BE1-B603-E62BB8A63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4355787" cy="685800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51960" y="0"/>
            <a:ext cx="794004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5" name="Content Placeholder 4" descr="A graph with a line and numbers on it&#10;&#10;Description automatically generated">
            <a:extLst>
              <a:ext uri="{FF2B5EF4-FFF2-40B4-BE49-F238E27FC236}">
                <a16:creationId xmlns:a16="http://schemas.microsoft.com/office/drawing/2014/main" id="{75CE58F4-7732-421D-6BE8-2A8B19AE9313}"/>
              </a:ext>
            </a:extLst>
          </p:cNvPr>
          <p:cNvPicPr>
            <a:picLocks noGrp="1" noChangeAspect="1"/>
          </p:cNvPicPr>
          <p:nvPr>
            <p:ph idx="1"/>
          </p:nvPr>
        </p:nvPicPr>
        <p:blipFill>
          <a:blip r:embed="rId2"/>
          <a:stretch>
            <a:fillRect/>
          </a:stretch>
        </p:blipFill>
        <p:spPr>
          <a:xfrm>
            <a:off x="407041" y="2678064"/>
            <a:ext cx="3674795" cy="1753879"/>
          </a:xfrm>
          <a:prstGeom prst="rect">
            <a:avLst/>
          </a:prstGeom>
        </p:spPr>
      </p:pic>
      <p:pic>
        <p:nvPicPr>
          <p:cNvPr id="7" name="Picture 6" descr="A graph with a line and numbers on it&#10;&#10;Description automatically generated">
            <a:extLst>
              <a:ext uri="{FF2B5EF4-FFF2-40B4-BE49-F238E27FC236}">
                <a16:creationId xmlns:a16="http://schemas.microsoft.com/office/drawing/2014/main" id="{6858816A-F09E-8785-0F0F-1F736D9A362F}"/>
              </a:ext>
            </a:extLst>
          </p:cNvPr>
          <p:cNvPicPr>
            <a:picLocks noChangeAspect="1"/>
          </p:cNvPicPr>
          <p:nvPr/>
        </p:nvPicPr>
        <p:blipFill>
          <a:blip r:embed="rId3"/>
          <a:stretch>
            <a:fillRect/>
          </a:stretch>
        </p:blipFill>
        <p:spPr>
          <a:xfrm>
            <a:off x="407041" y="4782266"/>
            <a:ext cx="3674795" cy="1725411"/>
          </a:xfrm>
          <a:prstGeom prst="rect">
            <a:avLst/>
          </a:prstGeom>
        </p:spPr>
      </p:pic>
      <p:pic>
        <p:nvPicPr>
          <p:cNvPr id="9" name="Picture 8" descr="A graph with numbers and lines&#10;&#10;Description automatically generated">
            <a:extLst>
              <a:ext uri="{FF2B5EF4-FFF2-40B4-BE49-F238E27FC236}">
                <a16:creationId xmlns:a16="http://schemas.microsoft.com/office/drawing/2014/main" id="{BAB10E80-B614-D2D3-1D82-A74FBAB4E472}"/>
              </a:ext>
            </a:extLst>
          </p:cNvPr>
          <p:cNvPicPr>
            <a:picLocks noChangeAspect="1"/>
          </p:cNvPicPr>
          <p:nvPr/>
        </p:nvPicPr>
        <p:blipFill>
          <a:blip r:embed="rId4"/>
          <a:stretch>
            <a:fillRect/>
          </a:stretch>
        </p:blipFill>
        <p:spPr>
          <a:xfrm>
            <a:off x="443052" y="435440"/>
            <a:ext cx="3674795" cy="1723873"/>
          </a:xfrm>
          <a:prstGeom prst="rect">
            <a:avLst/>
          </a:prstGeom>
        </p:spPr>
      </p:pic>
      <p:sp>
        <p:nvSpPr>
          <p:cNvPr id="68" name="TextBox 67">
            <a:extLst>
              <a:ext uri="{FF2B5EF4-FFF2-40B4-BE49-F238E27FC236}">
                <a16:creationId xmlns:a16="http://schemas.microsoft.com/office/drawing/2014/main" id="{468488A0-E09A-1383-C7DC-CBD3B5E2FE40}"/>
              </a:ext>
            </a:extLst>
          </p:cNvPr>
          <p:cNvSpPr txBox="1"/>
          <p:nvPr/>
        </p:nvSpPr>
        <p:spPr>
          <a:xfrm>
            <a:off x="5172556" y="2036196"/>
            <a:ext cx="6845605" cy="4036799"/>
          </a:xfrm>
          <a:prstGeom prst="rect">
            <a:avLst/>
          </a:prstGeom>
        </p:spPr>
        <p:txBody>
          <a:bodyPr vert="horz" lIns="91440" tIns="45720" rIns="91440" bIns="45720" rtlCol="0" anchor="t">
            <a:normAutofit fontScale="85000" lnSpcReduction="10000"/>
          </a:bodyPr>
          <a:lstStyle/>
          <a:p>
            <a:pPr>
              <a:lnSpc>
                <a:spcPct val="90000"/>
              </a:lnSpc>
              <a:spcAft>
                <a:spcPts val="600"/>
              </a:spcAft>
            </a:pPr>
            <a:endParaRPr lang="en-US" sz="1400" i="0" dirty="0">
              <a:effectLst/>
              <a:latin typeface="Lato" panose="020F0502020204030203" pitchFamily="34" charset="0"/>
              <a:ea typeface="Lato" panose="020F0502020204030203" pitchFamily="34" charset="0"/>
              <a:cs typeface="Lato" panose="020F0502020204030203" pitchFamily="34" charset="0"/>
            </a:endParaRPr>
          </a:p>
          <a:p>
            <a:pPr>
              <a:lnSpc>
                <a:spcPct val="90000"/>
              </a:lnSpc>
              <a:spcAft>
                <a:spcPts val="600"/>
              </a:spcAft>
            </a:pPr>
            <a:r>
              <a:rPr lang="en-US" sz="2100" b="1" i="0" dirty="0">
                <a:solidFill>
                  <a:schemeClr val="accent1">
                    <a:lumMod val="75000"/>
                  </a:schemeClr>
                </a:solidFill>
                <a:effectLst/>
                <a:latin typeface="Lato" panose="020F0502020204030203" pitchFamily="34" charset="0"/>
                <a:ea typeface="Lato" panose="020F0502020204030203" pitchFamily="34" charset="0"/>
                <a:cs typeface="Lato" panose="020F0502020204030203" pitchFamily="34" charset="0"/>
              </a:rPr>
              <a:t>Forecast Insights:</a:t>
            </a:r>
          </a:p>
          <a:p>
            <a:pPr>
              <a:lnSpc>
                <a:spcPct val="90000"/>
              </a:lnSpc>
              <a:spcAft>
                <a:spcPts val="600"/>
              </a:spcAft>
            </a:pPr>
            <a:endParaRPr lang="en-US" sz="1400" i="0" dirty="0">
              <a:effectLst/>
              <a:latin typeface="Lato" panose="020F0502020204030203" pitchFamily="34" charset="0"/>
              <a:ea typeface="Lato" panose="020F0502020204030203" pitchFamily="34" charset="0"/>
              <a:cs typeface="Lato" panose="020F0502020204030203" pitchFamily="34" charset="0"/>
            </a:endParaRPr>
          </a:p>
          <a:p>
            <a:pPr>
              <a:lnSpc>
                <a:spcPct val="170000"/>
              </a:lnSpc>
              <a:spcAft>
                <a:spcPts val="600"/>
              </a:spcAft>
            </a:pPr>
            <a:r>
              <a:rPr lang="en-US" sz="1400" i="0" dirty="0">
                <a:effectLst/>
                <a:latin typeface="Lato" panose="020F0502020204030203" pitchFamily="34" charset="0"/>
                <a:ea typeface="Lato" panose="020F0502020204030203" pitchFamily="34" charset="0"/>
                <a:cs typeface="Lato" panose="020F0502020204030203" pitchFamily="34" charset="0"/>
              </a:rPr>
              <a:t>The forthcoming year's fraud case projections offer essential insights into anticipated trends in Ontario, Manitoba, and British Columbia. In Ontario, an average of 419 fraud cases foreseen in 2023 suggests a level of stability in reported incidents, with authorities able to plan resources accordingly. Meanwhile, Manitoba is expected to experience approximately 324 fraud cases, indicating a relatively lower incidence rate compared to its larger counterparts. In contrast, British Columbia, with its larger population and diverse urban areas, is predicted to record around 408 fraud cases in 2023. These forecasts serve as valuable references for law enforcement agencies, enabling them to allocate resources strategically and develop targeted prevention and response strategies for the year ahead. Understanding these projections empowers authorities to better prepare for potential challenges in fraud prevention and management, ultimately contributing to the safety and security of their respective communities.</a:t>
            </a:r>
            <a:endParaRPr lang="en-US" sz="1400" dirty="0">
              <a:latin typeface="Lato" panose="020F0502020204030203" pitchFamily="34" charset="0"/>
              <a:ea typeface="Lato" panose="020F0502020204030203" pitchFamily="34" charset="0"/>
              <a:cs typeface="Lato" panose="020F0502020204030203" pitchFamily="34" charset="0"/>
            </a:endParaRPr>
          </a:p>
        </p:txBody>
      </p:sp>
      <p:sp>
        <p:nvSpPr>
          <p:cNvPr id="79" name="Rectangle 78">
            <a:extLst>
              <a:ext uri="{FF2B5EF4-FFF2-40B4-BE49-F238E27FC236}">
                <a16:creationId xmlns:a16="http://schemas.microsoft.com/office/drawing/2014/main" id="{FBCA7CDC-1A5B-46A3-ACC6-B4038FE54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51960" y="6793992"/>
            <a:ext cx="794004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1" name="TextBox 10">
            <a:extLst>
              <a:ext uri="{FF2B5EF4-FFF2-40B4-BE49-F238E27FC236}">
                <a16:creationId xmlns:a16="http://schemas.microsoft.com/office/drawing/2014/main" id="{82B1825D-6239-1EBF-7898-E9945571401C}"/>
              </a:ext>
            </a:extLst>
          </p:cNvPr>
          <p:cNvSpPr txBox="1"/>
          <p:nvPr/>
        </p:nvSpPr>
        <p:spPr>
          <a:xfrm>
            <a:off x="1662155" y="85117"/>
            <a:ext cx="1164566" cy="338554"/>
          </a:xfrm>
          <a:prstGeom prst="rect">
            <a:avLst/>
          </a:prstGeom>
          <a:noFill/>
        </p:spPr>
        <p:txBody>
          <a:bodyPr wrap="square" rtlCol="0">
            <a:spAutoFit/>
          </a:bodyPr>
          <a:lstStyle/>
          <a:p>
            <a:r>
              <a:rPr lang="en-CA" sz="1600" dirty="0">
                <a:solidFill>
                  <a:schemeClr val="bg1"/>
                </a:solidFill>
              </a:rPr>
              <a:t>1.Ontario</a:t>
            </a:r>
          </a:p>
        </p:txBody>
      </p:sp>
      <p:sp>
        <p:nvSpPr>
          <p:cNvPr id="12" name="TextBox 11">
            <a:extLst>
              <a:ext uri="{FF2B5EF4-FFF2-40B4-BE49-F238E27FC236}">
                <a16:creationId xmlns:a16="http://schemas.microsoft.com/office/drawing/2014/main" id="{431E8848-2A05-C277-BE26-FD60B98B056C}"/>
              </a:ext>
            </a:extLst>
          </p:cNvPr>
          <p:cNvSpPr txBox="1"/>
          <p:nvPr/>
        </p:nvSpPr>
        <p:spPr>
          <a:xfrm>
            <a:off x="1384617" y="2308731"/>
            <a:ext cx="1889463" cy="338554"/>
          </a:xfrm>
          <a:prstGeom prst="rect">
            <a:avLst/>
          </a:prstGeom>
          <a:noFill/>
        </p:spPr>
        <p:txBody>
          <a:bodyPr wrap="square" rtlCol="0">
            <a:spAutoFit/>
          </a:bodyPr>
          <a:lstStyle/>
          <a:p>
            <a:r>
              <a:rPr lang="en-CA" sz="1600" dirty="0">
                <a:solidFill>
                  <a:schemeClr val="bg1"/>
                </a:solidFill>
              </a:rPr>
              <a:t>2.British Columbia</a:t>
            </a:r>
          </a:p>
        </p:txBody>
      </p:sp>
      <p:sp>
        <p:nvSpPr>
          <p:cNvPr id="13" name="TextBox 12">
            <a:extLst>
              <a:ext uri="{FF2B5EF4-FFF2-40B4-BE49-F238E27FC236}">
                <a16:creationId xmlns:a16="http://schemas.microsoft.com/office/drawing/2014/main" id="{98EBE307-12EF-BE2B-1E3A-2836599B9BEC}"/>
              </a:ext>
            </a:extLst>
          </p:cNvPr>
          <p:cNvSpPr txBox="1"/>
          <p:nvPr/>
        </p:nvSpPr>
        <p:spPr>
          <a:xfrm>
            <a:off x="1530702" y="4412934"/>
            <a:ext cx="1294380" cy="338554"/>
          </a:xfrm>
          <a:prstGeom prst="rect">
            <a:avLst/>
          </a:prstGeom>
          <a:noFill/>
        </p:spPr>
        <p:txBody>
          <a:bodyPr wrap="square" rtlCol="0">
            <a:spAutoFit/>
          </a:bodyPr>
          <a:lstStyle/>
          <a:p>
            <a:r>
              <a:rPr lang="en-CA" sz="1600" dirty="0">
                <a:solidFill>
                  <a:schemeClr val="bg1"/>
                </a:solidFill>
              </a:rPr>
              <a:t>3.Manitoba</a:t>
            </a:r>
          </a:p>
        </p:txBody>
      </p:sp>
    </p:spTree>
    <p:extLst>
      <p:ext uri="{BB962C8B-B14F-4D97-AF65-F5344CB8AC3E}">
        <p14:creationId xmlns:p14="http://schemas.microsoft.com/office/powerpoint/2010/main" val="3482044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A26BB060B9394DAE26AC716EC000AA" ma:contentTypeVersion="0" ma:contentTypeDescription="Create a new document." ma:contentTypeScope="" ma:versionID="c03e39a2aa54c95cdf1249b023d36725">
  <xsd:schema xmlns:xsd="http://www.w3.org/2001/XMLSchema" xmlns:xs="http://www.w3.org/2001/XMLSchema" xmlns:p="http://schemas.microsoft.com/office/2006/metadata/properties" targetNamespace="http://schemas.microsoft.com/office/2006/metadata/properties" ma:root="true" ma:fieldsID="a2bd6ac1db6544598f050f108f4ef30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64A10E-7DC9-438F-87E2-AF2449C02D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A3684A6-D644-41A3-B4C2-A45DB0A3524D}">
  <ds:schemaRefs>
    <ds:schemaRef ds:uri="http://schemas.microsoft.com/sharepoint/v3/contenttype/forms"/>
  </ds:schemaRefs>
</ds:datastoreItem>
</file>

<file path=customXml/itemProps3.xml><?xml version="1.0" encoding="utf-8"?>
<ds:datastoreItem xmlns:ds="http://schemas.openxmlformats.org/officeDocument/2006/customXml" ds:itemID="{669BDE37-6A8D-481F-9179-844C45B6D2CD}">
  <ds:schemaRefs>
    <ds:schemaRef ds:uri="http://www.w3.org/XML/1998/namespace"/>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6194</TotalTime>
  <Words>1326</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Amasis MT Pro Black</vt:lpstr>
      <vt:lpstr>Arial</vt:lpstr>
      <vt:lpstr>Calibri</vt:lpstr>
      <vt:lpstr>Calibri Light</vt:lpstr>
      <vt:lpstr>Lato</vt:lpstr>
      <vt:lpstr>Lora</vt:lpstr>
      <vt:lpstr>Söhne</vt:lpstr>
      <vt:lpstr>Times New Roman</vt:lpstr>
      <vt:lpstr>Office Theme</vt:lpstr>
      <vt:lpstr>FRAUD Detection Analysis Report for RCMP  using POWER BI </vt:lpstr>
      <vt:lpstr>Analysis OBJECTIVE</vt:lpstr>
      <vt:lpstr>Why POWER BI?</vt:lpstr>
      <vt:lpstr>Data Analysis and Visualization Strategy</vt:lpstr>
      <vt:lpstr>FRAUD Analysis DASHBOARD</vt:lpstr>
      <vt:lpstr>Comparing Provincial FRAUD (2012-2022)</vt:lpstr>
      <vt:lpstr>"Top 3 Cities with Highest Fraud Cases (2012-2022)“ Province Wise </vt:lpstr>
      <vt:lpstr>Correlation Analysis: Youth vs. Adult Crime in High Crime Rate Cities</vt:lpstr>
      <vt:lpstr> Forecasting Crime Rates for Ontario, Manitoba, and British Columbia in the 2023 Year</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Data-1200 Introduction To Data Analytics    Assignment -1</dc:title>
  <dc:creator>Amit Kumar</dc:creator>
  <cp:lastModifiedBy>Amit Kumar</cp:lastModifiedBy>
  <cp:revision>33</cp:revision>
  <dcterms:created xsi:type="dcterms:W3CDTF">2023-05-18T21:09:30Z</dcterms:created>
  <dcterms:modified xsi:type="dcterms:W3CDTF">2023-11-27T07:38:45Z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0x0101007DA26BB060B9394DAE26AC716EC000AA</vt:lpwstr>
  </property>
</Properties>
</file>