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1" r:id="rId2"/>
    <p:sldId id="262" r:id="rId3"/>
    <p:sldId id="260" r:id="rId4"/>
    <p:sldId id="257" r:id="rId5"/>
    <p:sldId id="263" r:id="rId6"/>
    <p:sldId id="267" r:id="rId7"/>
    <p:sldId id="268"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5C1DA3-C14F-4A30-9FDB-998AD56A6848}" v="2" dt="2024-04-07T16:08:42.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ir Malik" userId="663bd424877bcdd7" providerId="LiveId" clId="{A55C1DA3-C14F-4A30-9FDB-998AD56A6848}"/>
    <pc:docChg chg="undo custSel addSld modSld">
      <pc:chgData name="Tahir Malik" userId="663bd424877bcdd7" providerId="LiveId" clId="{A55C1DA3-C14F-4A30-9FDB-998AD56A6848}" dt="2024-04-07T16:31:32.856" v="495" actId="20577"/>
      <pc:docMkLst>
        <pc:docMk/>
      </pc:docMkLst>
      <pc:sldChg chg="modSp mod">
        <pc:chgData name="Tahir Malik" userId="663bd424877bcdd7" providerId="LiveId" clId="{A55C1DA3-C14F-4A30-9FDB-998AD56A6848}" dt="2024-04-07T15:55:21.890" v="332" actId="20577"/>
        <pc:sldMkLst>
          <pc:docMk/>
          <pc:sldMk cId="2008233606" sldId="257"/>
        </pc:sldMkLst>
        <pc:spChg chg="mod">
          <ac:chgData name="Tahir Malik" userId="663bd424877bcdd7" providerId="LiveId" clId="{A55C1DA3-C14F-4A30-9FDB-998AD56A6848}" dt="2024-04-07T15:55:21.890" v="332" actId="20577"/>
          <ac:spMkLst>
            <pc:docMk/>
            <pc:sldMk cId="2008233606" sldId="257"/>
            <ac:spMk id="3" creationId="{60E83C57-8572-5F7C-4234-2909D8BB3A9E}"/>
          </ac:spMkLst>
        </pc:spChg>
      </pc:sldChg>
      <pc:sldChg chg="modSp mod">
        <pc:chgData name="Tahir Malik" userId="663bd424877bcdd7" providerId="LiveId" clId="{A55C1DA3-C14F-4A30-9FDB-998AD56A6848}" dt="2024-04-07T16:10:43.858" v="494" actId="20577"/>
        <pc:sldMkLst>
          <pc:docMk/>
          <pc:sldMk cId="3373729114" sldId="260"/>
        </pc:sldMkLst>
        <pc:spChg chg="mod">
          <ac:chgData name="Tahir Malik" userId="663bd424877bcdd7" providerId="LiveId" clId="{A55C1DA3-C14F-4A30-9FDB-998AD56A6848}" dt="2024-04-07T16:10:43.858" v="494" actId="20577"/>
          <ac:spMkLst>
            <pc:docMk/>
            <pc:sldMk cId="3373729114" sldId="260"/>
            <ac:spMk id="3" creationId="{CDEC0126-665D-B374-8633-8ABDC3322D92}"/>
          </ac:spMkLst>
        </pc:spChg>
      </pc:sldChg>
      <pc:sldChg chg="modSp mod">
        <pc:chgData name="Tahir Malik" userId="663bd424877bcdd7" providerId="LiveId" clId="{A55C1DA3-C14F-4A30-9FDB-998AD56A6848}" dt="2024-04-07T15:49:45.326" v="28" actId="20577"/>
        <pc:sldMkLst>
          <pc:docMk/>
          <pc:sldMk cId="1304184744" sldId="261"/>
        </pc:sldMkLst>
        <pc:spChg chg="mod">
          <ac:chgData name="Tahir Malik" userId="663bd424877bcdd7" providerId="LiveId" clId="{A55C1DA3-C14F-4A30-9FDB-998AD56A6848}" dt="2024-04-07T15:49:45.326" v="28" actId="20577"/>
          <ac:spMkLst>
            <pc:docMk/>
            <pc:sldMk cId="1304184744" sldId="261"/>
            <ac:spMk id="2" creationId="{8EA6B5C6-2296-3D58-85B8-B4733AFA408B}"/>
          </ac:spMkLst>
        </pc:spChg>
      </pc:sldChg>
      <pc:sldChg chg="modSp mod">
        <pc:chgData name="Tahir Malik" userId="663bd424877bcdd7" providerId="LiveId" clId="{A55C1DA3-C14F-4A30-9FDB-998AD56A6848}" dt="2024-04-07T16:31:32.856" v="495" actId="20577"/>
        <pc:sldMkLst>
          <pc:docMk/>
          <pc:sldMk cId="1981983620" sldId="262"/>
        </pc:sldMkLst>
        <pc:spChg chg="mod">
          <ac:chgData name="Tahir Malik" userId="663bd424877bcdd7" providerId="LiveId" clId="{A55C1DA3-C14F-4A30-9FDB-998AD56A6848}" dt="2024-04-07T16:31:32.856" v="495" actId="20577"/>
          <ac:spMkLst>
            <pc:docMk/>
            <pc:sldMk cId="1981983620" sldId="262"/>
            <ac:spMk id="3" creationId="{20B279F4-F1BC-F628-67E4-34CFADE8E507}"/>
          </ac:spMkLst>
        </pc:spChg>
      </pc:sldChg>
      <pc:sldChg chg="modSp mod">
        <pc:chgData name="Tahir Malik" userId="663bd424877bcdd7" providerId="LiveId" clId="{A55C1DA3-C14F-4A30-9FDB-998AD56A6848}" dt="2024-04-07T15:58:46.274" v="418" actId="404"/>
        <pc:sldMkLst>
          <pc:docMk/>
          <pc:sldMk cId="400576262" sldId="263"/>
        </pc:sldMkLst>
        <pc:spChg chg="mod">
          <ac:chgData name="Tahir Malik" userId="663bd424877bcdd7" providerId="LiveId" clId="{A55C1DA3-C14F-4A30-9FDB-998AD56A6848}" dt="2024-04-07T15:58:46.274" v="418" actId="404"/>
          <ac:spMkLst>
            <pc:docMk/>
            <pc:sldMk cId="400576262" sldId="263"/>
            <ac:spMk id="3" creationId="{B0E40B5F-4B8D-8F5D-A09E-A56CA40708B5}"/>
          </ac:spMkLst>
        </pc:spChg>
      </pc:sldChg>
      <pc:sldChg chg="modSp mod">
        <pc:chgData name="Tahir Malik" userId="663bd424877bcdd7" providerId="LiveId" clId="{A55C1DA3-C14F-4A30-9FDB-998AD56A6848}" dt="2024-04-07T16:05:24.914" v="459" actId="403"/>
        <pc:sldMkLst>
          <pc:docMk/>
          <pc:sldMk cId="1245849543" sldId="264"/>
        </pc:sldMkLst>
        <pc:spChg chg="mod">
          <ac:chgData name="Tahir Malik" userId="663bd424877bcdd7" providerId="LiveId" clId="{A55C1DA3-C14F-4A30-9FDB-998AD56A6848}" dt="2024-04-07T16:05:24.914" v="459" actId="403"/>
          <ac:spMkLst>
            <pc:docMk/>
            <pc:sldMk cId="1245849543" sldId="264"/>
            <ac:spMk id="3" creationId="{1EFA61DD-E630-9BFC-DAC7-CC55B41E3356}"/>
          </ac:spMkLst>
        </pc:spChg>
      </pc:sldChg>
      <pc:sldChg chg="addSp delSp modSp mod">
        <pc:chgData name="Tahir Malik" userId="663bd424877bcdd7" providerId="LiveId" clId="{A55C1DA3-C14F-4A30-9FDB-998AD56A6848}" dt="2024-04-07T16:09:23.489" v="475" actId="1076"/>
        <pc:sldMkLst>
          <pc:docMk/>
          <pc:sldMk cId="3530746443" sldId="265"/>
        </pc:sldMkLst>
        <pc:spChg chg="add del">
          <ac:chgData name="Tahir Malik" userId="663bd424877bcdd7" providerId="LiveId" clId="{A55C1DA3-C14F-4A30-9FDB-998AD56A6848}" dt="2024-04-07T16:08:18.524" v="461" actId="478"/>
          <ac:spMkLst>
            <pc:docMk/>
            <pc:sldMk cId="3530746443" sldId="265"/>
            <ac:spMk id="2" creationId="{227617A1-E110-CA81-23BF-1A097BD9166E}"/>
          </ac:spMkLst>
        </pc:spChg>
        <pc:spChg chg="add del mod">
          <ac:chgData name="Tahir Malik" userId="663bd424877bcdd7" providerId="LiveId" clId="{A55C1DA3-C14F-4A30-9FDB-998AD56A6848}" dt="2024-04-07T16:08:18.524" v="461" actId="478"/>
          <ac:spMkLst>
            <pc:docMk/>
            <pc:sldMk cId="3530746443" sldId="265"/>
            <ac:spMk id="4" creationId="{F8DDE87D-179B-16D9-2349-0D6BA49B2E2A}"/>
          </ac:spMkLst>
        </pc:spChg>
        <pc:spChg chg="add del mod">
          <ac:chgData name="Tahir Malik" userId="663bd424877bcdd7" providerId="LiveId" clId="{A55C1DA3-C14F-4A30-9FDB-998AD56A6848}" dt="2024-04-07T16:08:18.524" v="461" actId="478"/>
          <ac:spMkLst>
            <pc:docMk/>
            <pc:sldMk cId="3530746443" sldId="265"/>
            <ac:spMk id="7" creationId="{E4C8CD87-2F74-FECF-C46A-C0CE5C4F452A}"/>
          </ac:spMkLst>
        </pc:spChg>
        <pc:spChg chg="add del mod">
          <ac:chgData name="Tahir Malik" userId="663bd424877bcdd7" providerId="LiveId" clId="{A55C1DA3-C14F-4A30-9FDB-998AD56A6848}" dt="2024-04-07T16:08:42.256" v="463" actId="931"/>
          <ac:spMkLst>
            <pc:docMk/>
            <pc:sldMk cId="3530746443" sldId="265"/>
            <ac:spMk id="9" creationId="{24F7CB25-5B85-E0D5-B86A-4613F3193CC5}"/>
          </ac:spMkLst>
        </pc:spChg>
        <pc:picChg chg="add del">
          <ac:chgData name="Tahir Malik" userId="663bd424877bcdd7" providerId="LiveId" clId="{A55C1DA3-C14F-4A30-9FDB-998AD56A6848}" dt="2024-04-07T16:08:21.576" v="462" actId="478"/>
          <ac:picMkLst>
            <pc:docMk/>
            <pc:sldMk cId="3530746443" sldId="265"/>
            <ac:picMk id="6" creationId="{F0B584E7-748A-0EDF-F9CC-8B00D0BB9ED3}"/>
          </ac:picMkLst>
        </pc:picChg>
        <pc:picChg chg="add mod">
          <ac:chgData name="Tahir Malik" userId="663bd424877bcdd7" providerId="LiveId" clId="{A55C1DA3-C14F-4A30-9FDB-998AD56A6848}" dt="2024-04-07T16:09:23.489" v="475" actId="1076"/>
          <ac:picMkLst>
            <pc:docMk/>
            <pc:sldMk cId="3530746443" sldId="265"/>
            <ac:picMk id="11" creationId="{DF50AC34-EABD-AE50-F474-A7E48CC5E2E6}"/>
          </ac:picMkLst>
        </pc:picChg>
      </pc:sldChg>
      <pc:sldChg chg="modSp add mod">
        <pc:chgData name="Tahir Malik" userId="663bd424877bcdd7" providerId="LiveId" clId="{A55C1DA3-C14F-4A30-9FDB-998AD56A6848}" dt="2024-04-07T15:58:52.738" v="419" actId="403"/>
        <pc:sldMkLst>
          <pc:docMk/>
          <pc:sldMk cId="1821586187" sldId="267"/>
        </pc:sldMkLst>
        <pc:spChg chg="mod">
          <ac:chgData name="Tahir Malik" userId="663bd424877bcdd7" providerId="LiveId" clId="{A55C1DA3-C14F-4A30-9FDB-998AD56A6848}" dt="2024-04-07T15:58:52.738" v="419" actId="403"/>
          <ac:spMkLst>
            <pc:docMk/>
            <pc:sldMk cId="1821586187" sldId="267"/>
            <ac:spMk id="3" creationId="{B0E40B5F-4B8D-8F5D-A09E-A56CA40708B5}"/>
          </ac:spMkLst>
        </pc:spChg>
      </pc:sldChg>
      <pc:sldChg chg="modSp add mod">
        <pc:chgData name="Tahir Malik" userId="663bd424877bcdd7" providerId="LiveId" clId="{A55C1DA3-C14F-4A30-9FDB-998AD56A6848}" dt="2024-04-07T16:04:05.009" v="442" actId="255"/>
        <pc:sldMkLst>
          <pc:docMk/>
          <pc:sldMk cId="1181657322" sldId="268"/>
        </pc:sldMkLst>
        <pc:spChg chg="mod">
          <ac:chgData name="Tahir Malik" userId="663bd424877bcdd7" providerId="LiveId" clId="{A55C1DA3-C14F-4A30-9FDB-998AD56A6848}" dt="2024-04-07T16:04:05.009" v="442" actId="255"/>
          <ac:spMkLst>
            <pc:docMk/>
            <pc:sldMk cId="1181657322" sldId="268"/>
            <ac:spMk id="3" creationId="{B0E40B5F-4B8D-8F5D-A09E-A56CA40708B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140334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716A5-7DFC-4CE2-B782-A2778D7250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218233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716A5-7DFC-4CE2-B782-A2778D7250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8286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716A5-7DFC-4CE2-B782-A2778D7250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2613879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716A5-7DFC-4CE2-B782-A2778D7250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164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716A5-7DFC-4CE2-B782-A2778D7250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608382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2641846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42297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4016819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716A5-7DFC-4CE2-B782-A2778D7250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61870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716A5-7DFC-4CE2-B782-A2778D7250D8}"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2666812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716A5-7DFC-4CE2-B782-A2778D7250D8}" type="datetimeFigureOut">
              <a:rPr lang="en-IN" smtClean="0"/>
              <a:t>01-10-2024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249315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716A5-7DFC-4CE2-B782-A2778D7250D8}" type="datetimeFigureOut">
              <a:rPr lang="en-IN" smtClean="0"/>
              <a:t>01-10-2024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1071622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D716A5-7DFC-4CE2-B782-A2778D7250D8}" type="datetimeFigureOut">
              <a:rPr lang="en-IN" smtClean="0"/>
              <a:t>01-10-2024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93923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D716A5-7DFC-4CE2-B782-A2778D7250D8}"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40636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716A5-7DFC-4CE2-B782-A2778D7250D8}"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133731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D716A5-7DFC-4CE2-B782-A2778D7250D8}" type="datetimeFigureOut">
              <a:rPr lang="en-IN" smtClean="0"/>
              <a:t>01-10-2024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5E01C7-7459-411D-8909-10BD6774EDCA}" type="slidenum">
              <a:rPr lang="en-IN" smtClean="0"/>
              <a:t>‹#›</a:t>
            </a:fld>
            <a:endParaRPr lang="en-IN"/>
          </a:p>
        </p:txBody>
      </p:sp>
    </p:spTree>
    <p:extLst>
      <p:ext uri="{BB962C8B-B14F-4D97-AF65-F5344CB8AC3E}">
        <p14:creationId xmlns:p14="http://schemas.microsoft.com/office/powerpoint/2010/main" val="241751546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linkedin.com/in/amit-jr001s"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Amit-J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ublic.tableau.com/app/profile/tahir.malik/viz/GreenDestinationAttritionDataAnalysis/Dashboar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B5C6-2296-3D58-85B8-B4733AFA408B}"/>
              </a:ext>
            </a:extLst>
          </p:cNvPr>
          <p:cNvSpPr>
            <a:spLocks noGrp="1"/>
          </p:cNvSpPr>
          <p:nvPr>
            <p:ph type="title"/>
          </p:nvPr>
        </p:nvSpPr>
        <p:spPr>
          <a:xfrm>
            <a:off x="1830198" y="4092402"/>
            <a:ext cx="10058400" cy="1609344"/>
          </a:xfrm>
        </p:spPr>
        <p:txBody>
          <a:bodyPr>
            <a:normAutofit fontScale="90000"/>
          </a:bodyPr>
          <a:lstStyle/>
          <a:p>
            <a:r>
              <a:rPr lang="en-IN" sz="5400" dirty="0">
                <a:latin typeface="Aptos" panose="020B0004020202020204" pitchFamily="34" charset="0"/>
              </a:rPr>
              <a:t>      </a:t>
            </a:r>
            <a:r>
              <a:rPr lang="en-IN" sz="5400" dirty="0">
                <a:solidFill>
                  <a:schemeClr val="tx1"/>
                </a:solidFill>
                <a:latin typeface="Aptos" panose="020B0004020202020204" pitchFamily="34" charset="0"/>
              </a:rPr>
              <a:t>Green Destination Project </a:t>
            </a:r>
            <a:br>
              <a:rPr lang="en-IN" sz="5400" dirty="0">
                <a:solidFill>
                  <a:schemeClr val="tx1"/>
                </a:solidFill>
                <a:latin typeface="Aptos" panose="020B0004020202020204" pitchFamily="34" charset="0"/>
              </a:rPr>
            </a:br>
            <a:r>
              <a:rPr lang="en-IN" sz="5400" dirty="0">
                <a:solidFill>
                  <a:schemeClr val="tx1"/>
                </a:solidFill>
                <a:latin typeface="Aptos" panose="020B0004020202020204" pitchFamily="34" charset="0"/>
              </a:rPr>
              <a:t>                 Data Analysis</a:t>
            </a:r>
          </a:p>
        </p:txBody>
      </p:sp>
      <p:pic>
        <p:nvPicPr>
          <p:cNvPr id="4" name="Picture 3">
            <a:extLst>
              <a:ext uri="{FF2B5EF4-FFF2-40B4-BE49-F238E27FC236}">
                <a16:creationId xmlns:a16="http://schemas.microsoft.com/office/drawing/2014/main" id="{865749BF-AA57-68C7-8C39-3291DE91F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608" y="652703"/>
            <a:ext cx="6419101" cy="2935230"/>
          </a:xfrm>
          <a:prstGeom prst="rect">
            <a:avLst/>
          </a:prstGeom>
        </p:spPr>
      </p:pic>
    </p:spTree>
    <p:extLst>
      <p:ext uri="{BB962C8B-B14F-4D97-AF65-F5344CB8AC3E}">
        <p14:creationId xmlns:p14="http://schemas.microsoft.com/office/powerpoint/2010/main" val="1304184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0666-FBFC-F9D5-882C-1E5EA33677CB}"/>
              </a:ext>
            </a:extLst>
          </p:cNvPr>
          <p:cNvSpPr>
            <a:spLocks noGrp="1"/>
          </p:cNvSpPr>
          <p:nvPr>
            <p:ph type="title"/>
          </p:nvPr>
        </p:nvSpPr>
        <p:spPr/>
        <p:txBody>
          <a:bodyPr/>
          <a:lstStyle/>
          <a:p>
            <a:r>
              <a:rPr lang="en-IN" dirty="0"/>
              <a:t> </a:t>
            </a:r>
          </a:p>
        </p:txBody>
      </p:sp>
      <p:sp>
        <p:nvSpPr>
          <p:cNvPr id="11" name="TextBox 10">
            <a:extLst>
              <a:ext uri="{FF2B5EF4-FFF2-40B4-BE49-F238E27FC236}">
                <a16:creationId xmlns:a16="http://schemas.microsoft.com/office/drawing/2014/main" id="{0F37A836-CF46-62F2-BF01-0D452BB17B0F}"/>
              </a:ext>
            </a:extLst>
          </p:cNvPr>
          <p:cNvSpPr txBox="1"/>
          <p:nvPr/>
        </p:nvSpPr>
        <p:spPr>
          <a:xfrm>
            <a:off x="3037936" y="615657"/>
            <a:ext cx="6116128" cy="923330"/>
          </a:xfrm>
          <a:prstGeom prst="rect">
            <a:avLst/>
          </a:prstGeom>
          <a:noFill/>
        </p:spPr>
        <p:txBody>
          <a:bodyPr wrap="square">
            <a:spAutoFit/>
          </a:bodyPr>
          <a:lstStyle/>
          <a:p>
            <a:pPr algn="ctr"/>
            <a:r>
              <a:rPr lang="en-IN" sz="5400" dirty="0"/>
              <a:t>Thank You</a:t>
            </a:r>
          </a:p>
        </p:txBody>
      </p:sp>
      <p:pic>
        <p:nvPicPr>
          <p:cNvPr id="14" name="Picture 13">
            <a:hlinkClick r:id="rId2"/>
            <a:extLst>
              <a:ext uri="{FF2B5EF4-FFF2-40B4-BE49-F238E27FC236}">
                <a16:creationId xmlns:a16="http://schemas.microsoft.com/office/drawing/2014/main" id="{E5558855-A4F9-5B2F-B5FB-AE96CE516330}"/>
              </a:ext>
            </a:extLst>
          </p:cNvPr>
          <p:cNvPicPr>
            <a:picLocks noChangeAspect="1"/>
          </p:cNvPicPr>
          <p:nvPr/>
        </p:nvPicPr>
        <p:blipFill>
          <a:blip r:embed="rId3"/>
          <a:stretch>
            <a:fillRect/>
          </a:stretch>
        </p:blipFill>
        <p:spPr>
          <a:xfrm>
            <a:off x="6885317" y="3729418"/>
            <a:ext cx="424133" cy="424133"/>
          </a:xfrm>
          <a:prstGeom prst="rect">
            <a:avLst/>
          </a:prstGeom>
        </p:spPr>
      </p:pic>
      <p:pic>
        <p:nvPicPr>
          <p:cNvPr id="16" name="Picture 15">
            <a:hlinkClick r:id="rId4"/>
            <a:extLst>
              <a:ext uri="{FF2B5EF4-FFF2-40B4-BE49-F238E27FC236}">
                <a16:creationId xmlns:a16="http://schemas.microsoft.com/office/drawing/2014/main" id="{7541ED1B-EB87-4888-0C54-A799375113E9}"/>
              </a:ext>
            </a:extLst>
          </p:cNvPr>
          <p:cNvPicPr>
            <a:picLocks noChangeAspect="1"/>
          </p:cNvPicPr>
          <p:nvPr/>
        </p:nvPicPr>
        <p:blipFill>
          <a:blip r:embed="rId5"/>
          <a:stretch>
            <a:fillRect/>
          </a:stretch>
        </p:blipFill>
        <p:spPr>
          <a:xfrm>
            <a:off x="6096000" y="3718566"/>
            <a:ext cx="424133" cy="424133"/>
          </a:xfrm>
          <a:prstGeom prst="rect">
            <a:avLst/>
          </a:prstGeom>
        </p:spPr>
      </p:pic>
      <p:pic>
        <p:nvPicPr>
          <p:cNvPr id="4" name="Picture 3">
            <a:extLst>
              <a:ext uri="{FF2B5EF4-FFF2-40B4-BE49-F238E27FC236}">
                <a16:creationId xmlns:a16="http://schemas.microsoft.com/office/drawing/2014/main" id="{463F3018-E4F4-829D-786C-6A6767CDCE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6845" y="2228403"/>
            <a:ext cx="3103971" cy="3103971"/>
          </a:xfrm>
          <a:prstGeom prst="rect">
            <a:avLst/>
          </a:prstGeom>
        </p:spPr>
      </p:pic>
    </p:spTree>
    <p:extLst>
      <p:ext uri="{BB962C8B-B14F-4D97-AF65-F5344CB8AC3E}">
        <p14:creationId xmlns:p14="http://schemas.microsoft.com/office/powerpoint/2010/main" val="204387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8965-77C7-9351-0B4E-4CDAF6CE471A}"/>
              </a:ext>
            </a:extLst>
          </p:cNvPr>
          <p:cNvSpPr>
            <a:spLocks noGrp="1"/>
          </p:cNvSpPr>
          <p:nvPr>
            <p:ph type="title"/>
          </p:nvPr>
        </p:nvSpPr>
        <p:spPr/>
        <p:txBody>
          <a:bodyPr>
            <a:normAutofit/>
          </a:bodyPr>
          <a:lstStyle/>
          <a:p>
            <a:pPr algn="ctr"/>
            <a:r>
              <a:rPr lang="en-IN" sz="5400" dirty="0"/>
              <a:t>Introduction</a:t>
            </a:r>
          </a:p>
        </p:txBody>
      </p:sp>
      <p:sp>
        <p:nvSpPr>
          <p:cNvPr id="3" name="Content Placeholder 2">
            <a:extLst>
              <a:ext uri="{FF2B5EF4-FFF2-40B4-BE49-F238E27FC236}">
                <a16:creationId xmlns:a16="http://schemas.microsoft.com/office/drawing/2014/main" id="{20B279F4-F1BC-F628-67E4-34CFADE8E507}"/>
              </a:ext>
            </a:extLst>
          </p:cNvPr>
          <p:cNvSpPr>
            <a:spLocks noGrp="1"/>
          </p:cNvSpPr>
          <p:nvPr>
            <p:ph idx="1"/>
          </p:nvPr>
        </p:nvSpPr>
        <p:spPr/>
        <p:txBody>
          <a:bodyPr>
            <a:normAutofit/>
          </a:bodyPr>
          <a:lstStyle/>
          <a:p>
            <a:r>
              <a:rPr lang="en-GB" dirty="0"/>
              <a:t>Green Destinations is a well-known travel agency. The HR Director has recently noticed and increase in employees leaving (attrition).</a:t>
            </a:r>
          </a:p>
          <a:p>
            <a:r>
              <a:rPr lang="en-GB" dirty="0"/>
              <a:t>She would like to figure out any trends or patterns. She has surveyed the staff of Green Destinations and provided you with the data. She would like to know what the attrition rate is (% of people who left). She would also like to know if factors like age, years at the company and income play a part in determining if people will leave or not.</a:t>
            </a:r>
          </a:p>
          <a:p>
            <a:r>
              <a:rPr lang="en-GB" dirty="0"/>
              <a:t>As being a Data Analyst, I was asked to analyze the employee attrition data &amp; produce meaningful insights.</a:t>
            </a:r>
            <a:endParaRPr lang="en-IN" dirty="0"/>
          </a:p>
        </p:txBody>
      </p:sp>
    </p:spTree>
    <p:extLst>
      <p:ext uri="{BB962C8B-B14F-4D97-AF65-F5344CB8AC3E}">
        <p14:creationId xmlns:p14="http://schemas.microsoft.com/office/powerpoint/2010/main" val="198198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4127-A76E-99A3-20DE-46C5CEFE608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DEC0126-665D-B374-8633-8ABDC3322D92}"/>
              </a:ext>
            </a:extLst>
          </p:cNvPr>
          <p:cNvSpPr>
            <a:spLocks noGrp="1"/>
          </p:cNvSpPr>
          <p:nvPr>
            <p:ph idx="1"/>
          </p:nvPr>
        </p:nvSpPr>
        <p:spPr/>
        <p:txBody>
          <a:bodyPr/>
          <a:lstStyle/>
          <a:p>
            <a:r>
              <a:rPr lang="en-IN" dirty="0"/>
              <a:t> I have followed 6 step data analysis approach for this employee attrition data analytics project</a:t>
            </a:r>
          </a:p>
          <a:p>
            <a:r>
              <a:rPr lang="en-IN" dirty="0"/>
              <a:t>(PREPARE – PROCESS – ANALYSE – REPORT – DASHBOARD )</a:t>
            </a:r>
          </a:p>
          <a:p>
            <a:r>
              <a:rPr lang="en-IN" b="1" dirty="0"/>
              <a:t>Prepare</a:t>
            </a:r>
            <a:r>
              <a:rPr lang="en-IN" dirty="0"/>
              <a:t> - I received the dataset from unified mentor management team</a:t>
            </a:r>
          </a:p>
          <a:p>
            <a:r>
              <a:rPr lang="en-IN" b="1" dirty="0"/>
              <a:t>Process</a:t>
            </a:r>
            <a:r>
              <a:rPr lang="en-IN" dirty="0"/>
              <a:t> -  renaming columns, checked null values, we found out rest of the dataset was well organized</a:t>
            </a:r>
          </a:p>
        </p:txBody>
      </p:sp>
      <p:sp>
        <p:nvSpPr>
          <p:cNvPr id="8" name="TextBox 7">
            <a:extLst>
              <a:ext uri="{FF2B5EF4-FFF2-40B4-BE49-F238E27FC236}">
                <a16:creationId xmlns:a16="http://schemas.microsoft.com/office/drawing/2014/main" id="{52119DF6-602F-869E-C5D5-78F5FEBFB989}"/>
              </a:ext>
            </a:extLst>
          </p:cNvPr>
          <p:cNvSpPr txBox="1"/>
          <p:nvPr/>
        </p:nvSpPr>
        <p:spPr>
          <a:xfrm>
            <a:off x="3037936" y="747528"/>
            <a:ext cx="6116128" cy="1754326"/>
          </a:xfrm>
          <a:prstGeom prst="rect">
            <a:avLst/>
          </a:prstGeom>
          <a:noFill/>
        </p:spPr>
        <p:txBody>
          <a:bodyPr wrap="square">
            <a:spAutoFit/>
          </a:bodyPr>
          <a:lstStyle/>
          <a:p>
            <a:pPr algn="ctr"/>
            <a:r>
              <a:rPr lang="en-IN" sz="5400" dirty="0"/>
              <a:t>Approach</a:t>
            </a:r>
          </a:p>
          <a:p>
            <a:pPr algn="ctr"/>
            <a:endParaRPr lang="en-IN" sz="5400" dirty="0"/>
          </a:p>
        </p:txBody>
      </p:sp>
    </p:spTree>
    <p:extLst>
      <p:ext uri="{BB962C8B-B14F-4D97-AF65-F5344CB8AC3E}">
        <p14:creationId xmlns:p14="http://schemas.microsoft.com/office/powerpoint/2010/main" val="337372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995B-CACB-9830-159E-209DB8E7114F}"/>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0E83C57-8572-5F7C-4234-2909D8BB3A9E}"/>
              </a:ext>
            </a:extLst>
          </p:cNvPr>
          <p:cNvSpPr>
            <a:spLocks noGrp="1"/>
          </p:cNvSpPr>
          <p:nvPr>
            <p:ph idx="1"/>
          </p:nvPr>
        </p:nvSpPr>
        <p:spPr/>
        <p:txBody>
          <a:bodyPr>
            <a:normAutofit/>
          </a:bodyPr>
          <a:lstStyle/>
          <a:p>
            <a:r>
              <a:rPr lang="en-IN" dirty="0"/>
              <a:t> </a:t>
            </a:r>
            <a:r>
              <a:rPr lang="en-IN" b="1" dirty="0"/>
              <a:t>Analyse</a:t>
            </a:r>
            <a:r>
              <a:rPr lang="en-IN" dirty="0"/>
              <a:t> -  </a:t>
            </a:r>
          </a:p>
          <a:p>
            <a:r>
              <a:rPr lang="en-IN" dirty="0"/>
              <a:t>Sorting &amp; filtering data</a:t>
            </a:r>
          </a:p>
          <a:p>
            <a:r>
              <a:rPr lang="en-GB" dirty="0"/>
              <a:t>Calculated average salary, age, attrition rate &amp; years employee work in a company</a:t>
            </a:r>
          </a:p>
          <a:p>
            <a:r>
              <a:rPr lang="en-GB" dirty="0"/>
              <a:t>Segregated Male &amp; Female within the dataset</a:t>
            </a:r>
          </a:p>
          <a:p>
            <a:r>
              <a:rPr lang="en-GB" dirty="0"/>
              <a:t>Calculated attrition by job role</a:t>
            </a:r>
          </a:p>
          <a:p>
            <a:r>
              <a:rPr lang="en-GB" dirty="0"/>
              <a:t>Calculated attrition by age</a:t>
            </a:r>
          </a:p>
          <a:p>
            <a:r>
              <a:rPr lang="en-GB" dirty="0"/>
              <a:t>Calculated attrition by salary</a:t>
            </a:r>
          </a:p>
          <a:p>
            <a:r>
              <a:rPr lang="en-GB" dirty="0"/>
              <a:t>Calculated attrition by education</a:t>
            </a:r>
            <a:endParaRPr lang="en-IN" dirty="0"/>
          </a:p>
        </p:txBody>
      </p:sp>
      <p:sp>
        <p:nvSpPr>
          <p:cNvPr id="6" name="TextBox 5">
            <a:extLst>
              <a:ext uri="{FF2B5EF4-FFF2-40B4-BE49-F238E27FC236}">
                <a16:creationId xmlns:a16="http://schemas.microsoft.com/office/drawing/2014/main" id="{60747F38-808F-A800-7ACC-5230AF0F4BFA}"/>
              </a:ext>
            </a:extLst>
          </p:cNvPr>
          <p:cNvSpPr txBox="1"/>
          <p:nvPr/>
        </p:nvSpPr>
        <p:spPr>
          <a:xfrm>
            <a:off x="3037936" y="767358"/>
            <a:ext cx="6116128" cy="923330"/>
          </a:xfrm>
          <a:prstGeom prst="rect">
            <a:avLst/>
          </a:prstGeom>
          <a:noFill/>
        </p:spPr>
        <p:txBody>
          <a:bodyPr wrap="square">
            <a:spAutoFit/>
          </a:bodyPr>
          <a:lstStyle/>
          <a:p>
            <a:pPr algn="ctr"/>
            <a:r>
              <a:rPr lang="en-IN" sz="5400" dirty="0"/>
              <a:t>Approach</a:t>
            </a:r>
          </a:p>
        </p:txBody>
      </p:sp>
    </p:spTree>
    <p:extLst>
      <p:ext uri="{BB962C8B-B14F-4D97-AF65-F5344CB8AC3E}">
        <p14:creationId xmlns:p14="http://schemas.microsoft.com/office/powerpoint/2010/main" val="200823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9C35-8718-B63B-A09B-DF6662C07E18}"/>
              </a:ext>
            </a:extLst>
          </p:cNvPr>
          <p:cNvSpPr>
            <a:spLocks noGrp="1"/>
          </p:cNvSpPr>
          <p:nvPr>
            <p:ph type="title"/>
          </p:nvPr>
        </p:nvSpPr>
        <p:spPr/>
        <p:txBody>
          <a:bodyPr>
            <a:normAutofit/>
          </a:bodyPr>
          <a:lstStyle/>
          <a:p>
            <a:pPr algn="ctr"/>
            <a:r>
              <a:rPr lang="en-IN" sz="5400" dirty="0"/>
              <a:t>Approach</a:t>
            </a:r>
          </a:p>
        </p:txBody>
      </p:sp>
      <p:sp>
        <p:nvSpPr>
          <p:cNvPr id="3" name="Content Placeholder 2">
            <a:extLst>
              <a:ext uri="{FF2B5EF4-FFF2-40B4-BE49-F238E27FC236}">
                <a16:creationId xmlns:a16="http://schemas.microsoft.com/office/drawing/2014/main" id="{B0E40B5F-4B8D-8F5D-A09E-A56CA40708B5}"/>
              </a:ext>
            </a:extLst>
          </p:cNvPr>
          <p:cNvSpPr>
            <a:spLocks noGrp="1"/>
          </p:cNvSpPr>
          <p:nvPr>
            <p:ph idx="1"/>
          </p:nvPr>
        </p:nvSpPr>
        <p:spPr/>
        <p:txBody>
          <a:bodyPr>
            <a:normAutofit/>
          </a:bodyPr>
          <a:lstStyle/>
          <a:p>
            <a:r>
              <a:rPr lang="en-IN" b="1" dirty="0"/>
              <a:t>Share -</a:t>
            </a:r>
          </a:p>
          <a:p>
            <a:r>
              <a:rPr lang="en-GB" dirty="0"/>
              <a:t>- No. of employee's: 1470</a:t>
            </a:r>
          </a:p>
          <a:p>
            <a:r>
              <a:rPr lang="en-GB" dirty="0"/>
              <a:t>- No. of attrition: 237</a:t>
            </a:r>
          </a:p>
          <a:p>
            <a:r>
              <a:rPr lang="en-GB" dirty="0"/>
              <a:t>- Attrition rate: 16.1 %</a:t>
            </a:r>
          </a:p>
          <a:p>
            <a:r>
              <a:rPr lang="en-GB" dirty="0"/>
              <a:t>- Average age: 37, Average salary: $ 6503, Average years: 7.0</a:t>
            </a:r>
          </a:p>
          <a:p>
            <a:r>
              <a:rPr lang="en-GB" dirty="0"/>
              <a:t>- Male: 882, Female: 588</a:t>
            </a:r>
          </a:p>
          <a:p>
            <a:pPr marL="0" indent="0">
              <a:buNone/>
            </a:pPr>
            <a:r>
              <a:rPr lang="en-GB" dirty="0"/>
              <a:t> - Attrition by Gender: Male: 150, Female: 87</a:t>
            </a:r>
          </a:p>
          <a:p>
            <a:r>
              <a:rPr lang="en-GB" dirty="0"/>
              <a:t>- No. of job roles: 9</a:t>
            </a:r>
            <a:endParaRPr lang="en-IN" dirty="0"/>
          </a:p>
        </p:txBody>
      </p:sp>
    </p:spTree>
    <p:extLst>
      <p:ext uri="{BB962C8B-B14F-4D97-AF65-F5344CB8AC3E}">
        <p14:creationId xmlns:p14="http://schemas.microsoft.com/office/powerpoint/2010/main" val="40057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9C35-8718-B63B-A09B-DF6662C07E18}"/>
              </a:ext>
            </a:extLst>
          </p:cNvPr>
          <p:cNvSpPr>
            <a:spLocks noGrp="1"/>
          </p:cNvSpPr>
          <p:nvPr>
            <p:ph type="title"/>
          </p:nvPr>
        </p:nvSpPr>
        <p:spPr/>
        <p:txBody>
          <a:bodyPr>
            <a:normAutofit/>
          </a:bodyPr>
          <a:lstStyle/>
          <a:p>
            <a:pPr algn="ctr"/>
            <a:r>
              <a:rPr lang="en-IN" sz="5400" dirty="0"/>
              <a:t>Approach</a:t>
            </a:r>
          </a:p>
        </p:txBody>
      </p:sp>
      <p:sp>
        <p:nvSpPr>
          <p:cNvPr id="3" name="Content Placeholder 2">
            <a:extLst>
              <a:ext uri="{FF2B5EF4-FFF2-40B4-BE49-F238E27FC236}">
                <a16:creationId xmlns:a16="http://schemas.microsoft.com/office/drawing/2014/main" id="{B0E40B5F-4B8D-8F5D-A09E-A56CA40708B5}"/>
              </a:ext>
            </a:extLst>
          </p:cNvPr>
          <p:cNvSpPr>
            <a:spLocks noGrp="1"/>
          </p:cNvSpPr>
          <p:nvPr>
            <p:ph idx="1"/>
          </p:nvPr>
        </p:nvSpPr>
        <p:spPr/>
        <p:txBody>
          <a:bodyPr>
            <a:normAutofit fontScale="47500" lnSpcReduction="20000"/>
          </a:bodyPr>
          <a:lstStyle/>
          <a:p>
            <a:r>
              <a:rPr lang="en-IN" sz="4200" b="1" dirty="0"/>
              <a:t>Share</a:t>
            </a:r>
            <a:r>
              <a:rPr lang="en-IN" b="1" dirty="0"/>
              <a:t> -</a:t>
            </a:r>
          </a:p>
          <a:p>
            <a:r>
              <a:rPr lang="en-GB" sz="3800" dirty="0"/>
              <a:t>- Attrition by Job Role:</a:t>
            </a:r>
          </a:p>
          <a:p>
            <a:r>
              <a:rPr lang="en-GB" sz="3800" dirty="0"/>
              <a:t>  1. Sales Executive: 57</a:t>
            </a:r>
          </a:p>
          <a:p>
            <a:r>
              <a:rPr lang="en-GB" sz="3800" dirty="0"/>
              <a:t>  2. Research Scientist: 47</a:t>
            </a:r>
          </a:p>
          <a:p>
            <a:r>
              <a:rPr lang="en-GB" sz="3800" dirty="0"/>
              <a:t>  3. Laboratory Technician: 62</a:t>
            </a:r>
          </a:p>
          <a:p>
            <a:r>
              <a:rPr lang="en-GB" sz="3800" dirty="0"/>
              <a:t>  4. Manufacturing Director: 10</a:t>
            </a:r>
          </a:p>
          <a:p>
            <a:r>
              <a:rPr lang="en-GB" sz="3800" dirty="0"/>
              <a:t>  5. Healthcare Representative: 9</a:t>
            </a:r>
          </a:p>
          <a:p>
            <a:r>
              <a:rPr lang="en-GB" sz="3800" dirty="0"/>
              <a:t>  6. Manager: 5</a:t>
            </a:r>
          </a:p>
          <a:p>
            <a:r>
              <a:rPr lang="en-GB" sz="3800" dirty="0"/>
              <a:t>  7. Sales Representative: 33</a:t>
            </a:r>
          </a:p>
          <a:p>
            <a:r>
              <a:rPr lang="en-GB" sz="3800" dirty="0"/>
              <a:t>  8. Research Director: 2</a:t>
            </a:r>
          </a:p>
          <a:p>
            <a:r>
              <a:rPr lang="en-GB" sz="3800" dirty="0"/>
              <a:t>  9. Human Resources: 12</a:t>
            </a:r>
          </a:p>
        </p:txBody>
      </p:sp>
    </p:spTree>
    <p:extLst>
      <p:ext uri="{BB962C8B-B14F-4D97-AF65-F5344CB8AC3E}">
        <p14:creationId xmlns:p14="http://schemas.microsoft.com/office/powerpoint/2010/main" val="182158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9C35-8718-B63B-A09B-DF6662C07E18}"/>
              </a:ext>
            </a:extLst>
          </p:cNvPr>
          <p:cNvSpPr>
            <a:spLocks noGrp="1"/>
          </p:cNvSpPr>
          <p:nvPr>
            <p:ph type="title"/>
          </p:nvPr>
        </p:nvSpPr>
        <p:spPr/>
        <p:txBody>
          <a:bodyPr>
            <a:normAutofit/>
          </a:bodyPr>
          <a:lstStyle/>
          <a:p>
            <a:pPr algn="ctr"/>
            <a:r>
              <a:rPr lang="en-IN" sz="5400" dirty="0"/>
              <a:t>Approach</a:t>
            </a:r>
          </a:p>
        </p:txBody>
      </p:sp>
      <p:sp>
        <p:nvSpPr>
          <p:cNvPr id="3" name="Content Placeholder 2">
            <a:extLst>
              <a:ext uri="{FF2B5EF4-FFF2-40B4-BE49-F238E27FC236}">
                <a16:creationId xmlns:a16="http://schemas.microsoft.com/office/drawing/2014/main" id="{B0E40B5F-4B8D-8F5D-A09E-A56CA40708B5}"/>
              </a:ext>
            </a:extLst>
          </p:cNvPr>
          <p:cNvSpPr>
            <a:spLocks noGrp="1"/>
          </p:cNvSpPr>
          <p:nvPr>
            <p:ph idx="1"/>
          </p:nvPr>
        </p:nvSpPr>
        <p:spPr/>
        <p:txBody>
          <a:bodyPr>
            <a:normAutofit/>
          </a:bodyPr>
          <a:lstStyle/>
          <a:p>
            <a:r>
              <a:rPr lang="en-IN" b="1" dirty="0"/>
              <a:t>Share -</a:t>
            </a:r>
          </a:p>
          <a:p>
            <a:r>
              <a:rPr lang="en-GB" sz="1800" dirty="0"/>
              <a:t>Attrition by Education:</a:t>
            </a:r>
          </a:p>
          <a:p>
            <a:r>
              <a:rPr lang="en-GB" sz="1800" dirty="0"/>
              <a:t>  1. Life Sciences: 89</a:t>
            </a:r>
          </a:p>
          <a:p>
            <a:r>
              <a:rPr lang="en-GB" sz="1800" dirty="0"/>
              <a:t>  2. Others: 11</a:t>
            </a:r>
          </a:p>
          <a:p>
            <a:r>
              <a:rPr lang="en-GB" sz="1800" dirty="0"/>
              <a:t>  3. Medical: 63</a:t>
            </a:r>
          </a:p>
          <a:p>
            <a:r>
              <a:rPr lang="en-GB" sz="1800" dirty="0"/>
              <a:t>  4. Marketing: 35</a:t>
            </a:r>
          </a:p>
          <a:p>
            <a:r>
              <a:rPr lang="en-GB" sz="1800" dirty="0"/>
              <a:t>  5. Technical Degree: 32</a:t>
            </a:r>
          </a:p>
          <a:p>
            <a:r>
              <a:rPr lang="en-GB" sz="1800" dirty="0"/>
              <a:t>  6. Human Resources: 7</a:t>
            </a:r>
          </a:p>
        </p:txBody>
      </p:sp>
    </p:spTree>
    <p:extLst>
      <p:ext uri="{BB962C8B-B14F-4D97-AF65-F5344CB8AC3E}">
        <p14:creationId xmlns:p14="http://schemas.microsoft.com/office/powerpoint/2010/main" val="118165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E0C2-C862-4E8A-8826-B70F833677F4}"/>
              </a:ext>
            </a:extLst>
          </p:cNvPr>
          <p:cNvSpPr>
            <a:spLocks noGrp="1"/>
          </p:cNvSpPr>
          <p:nvPr>
            <p:ph type="title"/>
          </p:nvPr>
        </p:nvSpPr>
        <p:spPr/>
        <p:txBody>
          <a:bodyPr>
            <a:normAutofit/>
          </a:bodyPr>
          <a:lstStyle/>
          <a:p>
            <a:pPr algn="ctr"/>
            <a:r>
              <a:rPr lang="en-IN" sz="5400" dirty="0"/>
              <a:t>Approach</a:t>
            </a:r>
          </a:p>
        </p:txBody>
      </p:sp>
      <p:sp>
        <p:nvSpPr>
          <p:cNvPr id="3" name="Content Placeholder 2">
            <a:extLst>
              <a:ext uri="{FF2B5EF4-FFF2-40B4-BE49-F238E27FC236}">
                <a16:creationId xmlns:a16="http://schemas.microsoft.com/office/drawing/2014/main" id="{1EFA61DD-E630-9BFC-DAC7-CC55B41E3356}"/>
              </a:ext>
            </a:extLst>
          </p:cNvPr>
          <p:cNvSpPr>
            <a:spLocks noGrp="1"/>
          </p:cNvSpPr>
          <p:nvPr>
            <p:ph idx="1"/>
          </p:nvPr>
        </p:nvSpPr>
        <p:spPr/>
        <p:txBody>
          <a:bodyPr>
            <a:normAutofit fontScale="92500" lnSpcReduction="10000"/>
          </a:bodyPr>
          <a:lstStyle/>
          <a:p>
            <a:r>
              <a:rPr lang="en-IN" sz="2800" b="1" dirty="0"/>
              <a:t>Conclusion (Act) </a:t>
            </a:r>
            <a:r>
              <a:rPr lang="en-IN" sz="2800" dirty="0"/>
              <a:t>-</a:t>
            </a:r>
          </a:p>
          <a:p>
            <a:r>
              <a:rPr lang="en-GB" sz="2800" dirty="0"/>
              <a:t>Based on these insights, </a:t>
            </a:r>
          </a:p>
          <a:p>
            <a:r>
              <a:rPr lang="en-GB" sz="2800" dirty="0"/>
              <a:t>It appears that factors such as age, gender, salary, job role, and education field significantly influence attrition rates within the organization. </a:t>
            </a:r>
          </a:p>
          <a:p>
            <a:r>
              <a:rPr lang="en-GB" sz="2800" dirty="0"/>
              <a:t>Further analysis could delve into reasons behind these trends and formulate strategies to mitigate attrition, such as targeted retention programs, career development initiatives, and salary adjustments.</a:t>
            </a:r>
            <a:endParaRPr lang="en-IN" sz="2800" dirty="0"/>
          </a:p>
        </p:txBody>
      </p:sp>
    </p:spTree>
    <p:extLst>
      <p:ext uri="{BB962C8B-B14F-4D97-AF65-F5344CB8AC3E}">
        <p14:creationId xmlns:p14="http://schemas.microsoft.com/office/powerpoint/2010/main" val="124584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17A1-E110-CA81-23BF-1A097BD9166E}"/>
              </a:ext>
            </a:extLst>
          </p:cNvPr>
          <p:cNvSpPr>
            <a:spLocks noGrp="1"/>
          </p:cNvSpPr>
          <p:nvPr>
            <p:ph type="title"/>
          </p:nvPr>
        </p:nvSpPr>
        <p:spPr>
          <a:xfrm>
            <a:off x="1096963" y="163902"/>
            <a:ext cx="10058400" cy="1450757"/>
          </a:xfrm>
        </p:spPr>
        <p:txBody>
          <a:bodyPr>
            <a:normAutofit/>
          </a:bodyPr>
          <a:lstStyle/>
          <a:p>
            <a:pPr algn="ctr"/>
            <a:r>
              <a:rPr lang="en-IN" sz="5400" dirty="0">
                <a:solidFill>
                  <a:schemeClr val="tx1"/>
                </a:solidFill>
                <a:hlinkClick r:id="rId2">
                  <a:extLst>
                    <a:ext uri="{A12FA001-AC4F-418D-AE19-62706E023703}">
                      <ahyp:hlinkClr xmlns:ahyp="http://schemas.microsoft.com/office/drawing/2018/hyperlinkcolor" val="tx"/>
                    </a:ext>
                  </a:extLst>
                </a:hlinkClick>
              </a:rPr>
              <a:t>Dashboard</a:t>
            </a:r>
            <a:endParaRPr lang="en-IN" sz="5400" dirty="0">
              <a:solidFill>
                <a:schemeClr val="tx1"/>
              </a:solidFill>
            </a:endParaRPr>
          </a:p>
        </p:txBody>
      </p:sp>
      <p:pic>
        <p:nvPicPr>
          <p:cNvPr id="11" name="Content Placeholder 10" descr="A screenshot of a computer">
            <a:extLst>
              <a:ext uri="{FF2B5EF4-FFF2-40B4-BE49-F238E27FC236}">
                <a16:creationId xmlns:a16="http://schemas.microsoft.com/office/drawing/2014/main" id="{DF50AC34-EABD-AE50-F474-A7E48CC5E2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3943" y="2160588"/>
            <a:ext cx="7524152" cy="3881437"/>
          </a:xfrm>
        </p:spPr>
      </p:pic>
    </p:spTree>
    <p:extLst>
      <p:ext uri="{BB962C8B-B14F-4D97-AF65-F5344CB8AC3E}">
        <p14:creationId xmlns:p14="http://schemas.microsoft.com/office/powerpoint/2010/main" val="35307464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172</TotalTime>
  <Words>485</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Trebuchet MS</vt:lpstr>
      <vt:lpstr>Wingdings 3</vt:lpstr>
      <vt:lpstr>Facet</vt:lpstr>
      <vt:lpstr>      Green Destination Project                   Data Analysis</vt:lpstr>
      <vt:lpstr>Introduction</vt:lpstr>
      <vt:lpstr> </vt:lpstr>
      <vt:lpstr> </vt:lpstr>
      <vt:lpstr>Approach</vt:lpstr>
      <vt:lpstr>Approach</vt:lpstr>
      <vt:lpstr>Approach</vt:lpstr>
      <vt:lpstr>Approach</vt:lpstr>
      <vt:lpstr>Dashboard</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Tahir Malik</dc:creator>
  <cp:lastModifiedBy>amit jangir</cp:lastModifiedBy>
  <cp:revision>3</cp:revision>
  <dcterms:created xsi:type="dcterms:W3CDTF">2024-03-17T11:34:56Z</dcterms:created>
  <dcterms:modified xsi:type="dcterms:W3CDTF">2024-10-01T07:06:46Z</dcterms:modified>
</cp:coreProperties>
</file>