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0"/>
  </p:notesMasterIdLst>
  <p:sldIdLst>
    <p:sldId id="256" r:id="rId2"/>
    <p:sldId id="277" r:id="rId3"/>
    <p:sldId id="259" r:id="rId4"/>
    <p:sldId id="258" r:id="rId5"/>
    <p:sldId id="261" r:id="rId6"/>
    <p:sldId id="263" r:id="rId7"/>
    <p:sldId id="264" r:id="rId8"/>
    <p:sldId id="265" r:id="rId9"/>
    <p:sldId id="278" r:id="rId10"/>
    <p:sldId id="287" r:id="rId11"/>
    <p:sldId id="288" r:id="rId12"/>
    <p:sldId id="267" r:id="rId13"/>
    <p:sldId id="279" r:id="rId14"/>
    <p:sldId id="268" r:id="rId15"/>
    <p:sldId id="281" r:id="rId16"/>
    <p:sldId id="280" r:id="rId17"/>
    <p:sldId id="282" r:id="rId18"/>
    <p:sldId id="269" r:id="rId19"/>
    <p:sldId id="283" r:id="rId20"/>
    <p:sldId id="270" r:id="rId21"/>
    <p:sldId id="271" r:id="rId22"/>
    <p:sldId id="284" r:id="rId23"/>
    <p:sldId id="266" r:id="rId24"/>
    <p:sldId id="273" r:id="rId25"/>
    <p:sldId id="272" r:id="rId26"/>
    <p:sldId id="285" r:id="rId27"/>
    <p:sldId id="275"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4A4BFC-8600-48E3-BBCE-F4BC7A9130DD}" type="datetimeFigureOut">
              <a:rPr lang="en-US" smtClean="0"/>
              <a:pPr/>
              <a:t>4/12/2019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39C0F4-7BB6-44DB-A9AD-157B04540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smtClean="0"/>
              <a:t>poo</a:t>
            </a:r>
            <a:endParaRPr lang="en-IN" dirty="0"/>
          </a:p>
        </p:txBody>
      </p:sp>
      <p:sp>
        <p:nvSpPr>
          <p:cNvPr id="4" name="Slide Number Placeholder 3"/>
          <p:cNvSpPr>
            <a:spLocks noGrp="1"/>
          </p:cNvSpPr>
          <p:nvPr>
            <p:ph type="sldNum" sz="quarter" idx="10"/>
          </p:nvPr>
        </p:nvSpPr>
        <p:spPr/>
        <p:txBody>
          <a:bodyPr/>
          <a:lstStyle/>
          <a:p>
            <a:fld id="{FF4440A0-E824-444D-869D-AB93B7BD71A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3B77721-97A5-43AA-82DF-0ECB678716D1}" type="datetimeFigureOut">
              <a:rPr lang="en-US" smtClean="0"/>
              <a:pPr/>
              <a:t>4/12/2019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0399207-B401-43FD-BF61-41286E028F6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77721-97A5-43AA-82DF-0ECB678716D1}"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99207-B401-43FD-BF61-41286E028F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77721-97A5-43AA-82DF-0ECB678716D1}"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99207-B401-43FD-BF61-41286E028F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3B77721-97A5-43AA-82DF-0ECB678716D1}"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99207-B401-43FD-BF61-41286E028F6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B77721-97A5-43AA-82DF-0ECB678716D1}" type="datetimeFigureOut">
              <a:rPr lang="en-US" smtClean="0"/>
              <a:pPr/>
              <a:t>4/12/2019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0399207-B401-43FD-BF61-41286E028F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B77721-97A5-43AA-82DF-0ECB678716D1}"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99207-B401-43FD-BF61-41286E028F6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3B77721-97A5-43AA-82DF-0ECB678716D1}" type="datetimeFigureOut">
              <a:rPr lang="en-US" smtClean="0"/>
              <a:pPr/>
              <a:t>4/12/2019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99207-B401-43FD-BF61-41286E028F6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B77721-97A5-43AA-82DF-0ECB678716D1}" type="datetimeFigureOut">
              <a:rPr lang="en-US" smtClean="0"/>
              <a:pPr/>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99207-B401-43FD-BF61-41286E028F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77721-97A5-43AA-82DF-0ECB678716D1}" type="datetimeFigureOut">
              <a:rPr lang="en-US" smtClean="0"/>
              <a:pPr/>
              <a:t>4/12/2019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99207-B401-43FD-BF61-41286E028F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B77721-97A5-43AA-82DF-0ECB678716D1}"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99207-B401-43FD-BF61-41286E028F6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B77721-97A5-43AA-82DF-0ECB678716D1}" type="datetimeFigureOut">
              <a:rPr lang="en-US" smtClean="0"/>
              <a:pPr/>
              <a:t>4/12/2019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0399207-B401-43FD-BF61-41286E028F6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3B77721-97A5-43AA-82DF-0ECB678716D1}" type="datetimeFigureOut">
              <a:rPr lang="en-US" smtClean="0"/>
              <a:pPr/>
              <a:t>4/12/2019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0399207-B401-43FD-BF61-41286E028F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document/8110006/" TargetMode="External"/><Relationship Id="rId7" Type="http://schemas.openxmlformats.org/officeDocument/2006/relationships/hyperlink" Target="https://ieeexplore.ieee.org/abstract/document/6748032" TargetMode="External"/><Relationship Id="rId2" Type="http://schemas.openxmlformats.org/officeDocument/2006/relationships/hyperlink" Target="https://ieeexplore.ieee.org/document/6346372" TargetMode="External"/><Relationship Id="rId1" Type="http://schemas.openxmlformats.org/officeDocument/2006/relationships/slideLayout" Target="../slideLayouts/slideLayout2.xml"/><Relationship Id="rId6" Type="http://schemas.openxmlformats.org/officeDocument/2006/relationships/hyperlink" Target="https://ieeexplore.ieee.org/document/7569413/" TargetMode="External"/><Relationship Id="rId5" Type="http://schemas.openxmlformats.org/officeDocument/2006/relationships/hyperlink" Target="https://ieeexplore.ieee.org/abstract/document/4352762/" TargetMode="External"/><Relationship Id="rId4" Type="http://schemas.openxmlformats.org/officeDocument/2006/relationships/hyperlink" Target="https://ieeexplore.ieee.org/document/7150864/"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ieeexplore.ieee.org/document/4352363" TargetMode="External"/><Relationship Id="rId2" Type="http://schemas.openxmlformats.org/officeDocument/2006/relationships/hyperlink" Target="https://ieeexplore.ieee.org/document/7383890"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5742233" TargetMode="External"/><Relationship Id="rId5" Type="http://schemas.openxmlformats.org/officeDocument/2006/relationships/hyperlink" Target="https://ieeexplore.ieee.org/abstract/document/7296179" TargetMode="External"/><Relationship Id="rId4" Type="http://schemas.openxmlformats.org/officeDocument/2006/relationships/hyperlink" Target="https://www.elsevier.com/books/perspectives-of-ayurveda-in-integrative-cardiovascular-chinese-medicine-for-patient-compliance/al-shura/978-0-12-817570-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124200"/>
            <a:ext cx="8305800" cy="3733800"/>
          </a:xfrm>
        </p:spPr>
        <p:txBody>
          <a:bodyPr>
            <a:normAutofit fontScale="85000" lnSpcReduction="20000"/>
          </a:bodyPr>
          <a:lstStyle/>
          <a:p>
            <a:pPr lvl="0" indent="457200" eaLnBrk="0" fontAlgn="base" hangingPunct="0">
              <a:spcBef>
                <a:spcPct val="0"/>
              </a:spcBef>
              <a:spcAft>
                <a:spcPct val="0"/>
              </a:spcAft>
              <a:buClrTx/>
              <a:buSzTx/>
            </a:pPr>
            <a:r>
              <a:rPr lang="en-US" sz="2400" dirty="0" smtClean="0">
                <a:solidFill>
                  <a:schemeClr val="tx1"/>
                </a:solidFill>
                <a:latin typeface="Arial" pitchFamily="34" charset="0"/>
                <a:ea typeface="Calibri" pitchFamily="34" charset="0"/>
                <a:cs typeface="Times New Roman" pitchFamily="18" charset="0"/>
              </a:rPr>
              <a:t>(To Engineer and Design an electronic Pulse diagnosis </a:t>
            </a:r>
          </a:p>
          <a:p>
            <a:pPr lvl="0" indent="457200" eaLnBrk="0" fontAlgn="base" hangingPunct="0">
              <a:spcBef>
                <a:spcPct val="0"/>
              </a:spcBef>
              <a:spcAft>
                <a:spcPct val="0"/>
              </a:spcAft>
              <a:buClrTx/>
              <a:buSzTx/>
            </a:pPr>
            <a:r>
              <a:rPr lang="en-US" sz="2400" dirty="0" smtClean="0">
                <a:solidFill>
                  <a:schemeClr val="tx1"/>
                </a:solidFill>
                <a:latin typeface="Arial" pitchFamily="34" charset="0"/>
                <a:ea typeface="Calibri" pitchFamily="34" charset="0"/>
                <a:cs typeface="Times New Roman" pitchFamily="18" charset="0"/>
              </a:rPr>
              <a:t>system based on concept of </a:t>
            </a:r>
          </a:p>
          <a:p>
            <a:pPr lvl="0" indent="457200" eaLnBrk="0" fontAlgn="base" hangingPunct="0">
              <a:spcBef>
                <a:spcPct val="0"/>
              </a:spcBef>
              <a:spcAft>
                <a:spcPct val="0"/>
              </a:spcAft>
              <a:buClrTx/>
              <a:buSzTx/>
            </a:pPr>
            <a:r>
              <a:rPr lang="en-US" sz="2400" dirty="0" smtClean="0">
                <a:solidFill>
                  <a:schemeClr val="tx1"/>
                </a:solidFill>
                <a:latin typeface="Arial" pitchFamily="34" charset="0"/>
                <a:ea typeface="Calibri" pitchFamily="34" charset="0"/>
                <a:cs typeface="Times New Roman" pitchFamily="18" charset="0"/>
              </a:rPr>
              <a:t>‘</a:t>
            </a:r>
            <a:r>
              <a:rPr lang="en-US" sz="2400" i="1" dirty="0" smtClean="0">
                <a:solidFill>
                  <a:schemeClr val="tx1"/>
                </a:solidFill>
                <a:latin typeface="Arial" pitchFamily="34" charset="0"/>
                <a:ea typeface="Calibri" pitchFamily="34" charset="0"/>
                <a:cs typeface="Times New Roman" pitchFamily="18" charset="0"/>
              </a:rPr>
              <a:t>Tridosha’</a:t>
            </a:r>
            <a:r>
              <a:rPr lang="en-US" sz="2400" dirty="0" smtClean="0">
                <a:solidFill>
                  <a:schemeClr val="tx1"/>
                </a:solidFill>
                <a:latin typeface="Arial" pitchFamily="34" charset="0"/>
                <a:ea typeface="Calibri" pitchFamily="34" charset="0"/>
                <a:cs typeface="Times New Roman" pitchFamily="18" charset="0"/>
              </a:rPr>
              <a:t> through advanced bio signal processing)</a:t>
            </a:r>
            <a:endParaRPr lang="en-US" sz="2400" dirty="0" smtClean="0">
              <a:solidFill>
                <a:schemeClr val="tx1"/>
              </a:solidFill>
              <a:latin typeface="Arial" pitchFamily="34" charset="0"/>
              <a:cs typeface="Arial" pitchFamily="34" charset="0"/>
            </a:endParaRPr>
          </a:p>
          <a:p>
            <a:pPr lvl="0" indent="457200" eaLnBrk="0" fontAlgn="base" hangingPunct="0">
              <a:spcBef>
                <a:spcPct val="0"/>
              </a:spcBef>
              <a:spcAft>
                <a:spcPct val="0"/>
              </a:spcAft>
              <a:buClrTx/>
              <a:buSzTx/>
            </a:pPr>
            <a:r>
              <a:rPr lang="en-US" sz="1800" dirty="0" smtClean="0">
                <a:solidFill>
                  <a:schemeClr val="tx1"/>
                </a:solidFill>
                <a:latin typeface="Arial" pitchFamily="34" charset="0"/>
                <a:ea typeface="Calibri" pitchFamily="34" charset="0"/>
                <a:cs typeface="Calibri" pitchFamily="34" charset="0"/>
              </a:rPr>
              <a:t/>
            </a:r>
            <a:br>
              <a:rPr lang="en-US" sz="1800" dirty="0" smtClean="0">
                <a:solidFill>
                  <a:schemeClr val="tx1"/>
                </a:solidFill>
                <a:latin typeface="Arial" pitchFamily="34" charset="0"/>
                <a:ea typeface="Calibri" pitchFamily="34" charset="0"/>
                <a:cs typeface="Calibri" pitchFamily="34" charset="0"/>
              </a:rPr>
            </a:br>
            <a:endParaRPr lang="en-US" sz="1800" dirty="0" smtClean="0">
              <a:solidFill>
                <a:schemeClr val="tx1"/>
              </a:solidFill>
              <a:latin typeface="Arial" pitchFamily="34" charset="0"/>
              <a:cs typeface="Arial" pitchFamily="34" charset="0"/>
            </a:endParaRPr>
          </a:p>
          <a:p>
            <a:pPr lvl="0" indent="457200" eaLnBrk="0" fontAlgn="base" hangingPunct="0">
              <a:spcBef>
                <a:spcPct val="0"/>
              </a:spcBef>
              <a:spcAft>
                <a:spcPct val="0"/>
              </a:spcAft>
              <a:buClrTx/>
              <a:buSzTx/>
            </a:pPr>
            <a:r>
              <a:rPr lang="en-US" sz="2800" b="1" dirty="0" smtClean="0">
                <a:solidFill>
                  <a:schemeClr val="bg2">
                    <a:lumMod val="10000"/>
                  </a:schemeClr>
                </a:solidFill>
                <a:latin typeface="Arial" pitchFamily="34" charset="0"/>
                <a:ea typeface="Calibri" pitchFamily="34" charset="0"/>
                <a:cs typeface="Times New Roman" pitchFamily="18" charset="0"/>
              </a:rPr>
              <a:t>By AMIT KADARMANDALGI</a:t>
            </a:r>
            <a:endParaRPr lang="en-US" sz="2800" b="1" dirty="0" smtClean="0">
              <a:solidFill>
                <a:schemeClr val="bg2">
                  <a:lumMod val="10000"/>
                </a:schemeClr>
              </a:solidFill>
              <a:latin typeface="Arial" pitchFamily="34" charset="0"/>
              <a:cs typeface="Arial" pitchFamily="34" charset="0"/>
            </a:endParaRPr>
          </a:p>
          <a:p>
            <a:pPr lvl="0" indent="457200" eaLnBrk="0" fontAlgn="base" hangingPunct="0">
              <a:spcBef>
                <a:spcPct val="0"/>
              </a:spcBef>
              <a:spcAft>
                <a:spcPct val="0"/>
              </a:spcAft>
              <a:buClrTx/>
              <a:buSzTx/>
            </a:pPr>
            <a:r>
              <a:rPr lang="en-US" sz="2800" b="1" dirty="0" smtClean="0">
                <a:solidFill>
                  <a:schemeClr val="bg2">
                    <a:lumMod val="10000"/>
                  </a:schemeClr>
                </a:solidFill>
                <a:latin typeface="Arial" pitchFamily="34" charset="0"/>
                <a:ea typeface="Calibri" pitchFamily="34" charset="0"/>
                <a:cs typeface="Times New Roman" pitchFamily="18" charset="0"/>
              </a:rPr>
              <a:t>(15BEC0146)</a:t>
            </a:r>
          </a:p>
          <a:p>
            <a:pPr lvl="0" indent="457200" eaLnBrk="0" fontAlgn="base" hangingPunct="0">
              <a:spcBef>
                <a:spcPct val="0"/>
              </a:spcBef>
              <a:spcAft>
                <a:spcPct val="0"/>
              </a:spcAft>
              <a:buClrTx/>
              <a:buSzTx/>
            </a:pPr>
            <a:r>
              <a:rPr lang="en-US" sz="2800" b="1" dirty="0" smtClean="0">
                <a:solidFill>
                  <a:schemeClr val="bg2">
                    <a:lumMod val="10000"/>
                  </a:schemeClr>
                </a:solidFill>
                <a:latin typeface="Arial" pitchFamily="34" charset="0"/>
                <a:ea typeface="Calibri" pitchFamily="34" charset="0"/>
                <a:cs typeface="Times New Roman" pitchFamily="18" charset="0"/>
              </a:rPr>
              <a:t/>
            </a:r>
            <a:br>
              <a:rPr lang="en-US" sz="2800" b="1" dirty="0" smtClean="0">
                <a:solidFill>
                  <a:schemeClr val="bg2">
                    <a:lumMod val="10000"/>
                  </a:schemeClr>
                </a:solidFill>
                <a:latin typeface="Arial" pitchFamily="34" charset="0"/>
                <a:ea typeface="Calibri" pitchFamily="34" charset="0"/>
                <a:cs typeface="Times New Roman" pitchFamily="18" charset="0"/>
              </a:rPr>
            </a:br>
            <a:endParaRPr lang="en-US" sz="2800" b="1" dirty="0" smtClean="0">
              <a:solidFill>
                <a:schemeClr val="bg2">
                  <a:lumMod val="10000"/>
                </a:schemeClr>
              </a:solidFill>
              <a:latin typeface="Arial" pitchFamily="34" charset="0"/>
              <a:cs typeface="Arial" pitchFamily="34" charset="0"/>
            </a:endParaRPr>
          </a:p>
          <a:p>
            <a:pPr lvl="0" indent="457200" eaLnBrk="0" fontAlgn="base" hangingPunct="0">
              <a:spcBef>
                <a:spcPct val="0"/>
              </a:spcBef>
              <a:spcAft>
                <a:spcPct val="0"/>
              </a:spcAft>
              <a:buClrTx/>
              <a:buSzTx/>
            </a:pPr>
            <a:r>
              <a:rPr lang="en-US" sz="2800" b="1" dirty="0" smtClean="0">
                <a:solidFill>
                  <a:schemeClr val="bg2">
                    <a:lumMod val="10000"/>
                  </a:schemeClr>
                </a:solidFill>
                <a:latin typeface="Arial" pitchFamily="34" charset="0"/>
                <a:ea typeface="Calibri" pitchFamily="34" charset="0"/>
                <a:cs typeface="Times New Roman" pitchFamily="18" charset="0"/>
              </a:rPr>
              <a:t>Under guidance of Dr.Mythili A</a:t>
            </a:r>
            <a:endParaRPr lang="en-US" sz="2800" b="1" dirty="0" smtClean="0">
              <a:solidFill>
                <a:schemeClr val="bg2">
                  <a:lumMod val="10000"/>
                </a:schemeClr>
              </a:solidFill>
              <a:latin typeface="Arial" pitchFamily="34" charset="0"/>
              <a:cs typeface="Arial" pitchFamily="34" charset="0"/>
            </a:endParaRPr>
          </a:p>
          <a:p>
            <a:pPr lvl="0" indent="457200" eaLnBrk="0" fontAlgn="base" hangingPunct="0">
              <a:spcBef>
                <a:spcPct val="0"/>
              </a:spcBef>
              <a:spcAft>
                <a:spcPct val="0"/>
              </a:spcAft>
              <a:buClrTx/>
              <a:buSzTx/>
            </a:pPr>
            <a:r>
              <a:rPr lang="en-US" sz="2800" b="1" dirty="0" smtClean="0">
                <a:solidFill>
                  <a:schemeClr val="bg2">
                    <a:lumMod val="10000"/>
                  </a:schemeClr>
                </a:solidFill>
                <a:latin typeface="Arial" pitchFamily="34" charset="0"/>
                <a:ea typeface="Calibri" pitchFamily="34" charset="0"/>
                <a:cs typeface="Times New Roman" pitchFamily="18" charset="0"/>
              </a:rPr>
              <a:t>-Associate professor at </a:t>
            </a:r>
          </a:p>
          <a:p>
            <a:pPr lvl="0" indent="457200" eaLnBrk="0" fontAlgn="base" hangingPunct="0">
              <a:spcBef>
                <a:spcPct val="0"/>
              </a:spcBef>
              <a:spcAft>
                <a:spcPct val="0"/>
              </a:spcAft>
              <a:buClrTx/>
              <a:buSzTx/>
            </a:pPr>
            <a:r>
              <a:rPr lang="en-US" sz="2800" b="1" dirty="0" smtClean="0">
                <a:solidFill>
                  <a:schemeClr val="bg2">
                    <a:lumMod val="10000"/>
                  </a:schemeClr>
                </a:solidFill>
                <a:latin typeface="Arial" pitchFamily="34" charset="0"/>
                <a:ea typeface="Calibri" pitchFamily="34" charset="0"/>
                <a:cs typeface="Times New Roman" pitchFamily="18" charset="0"/>
              </a:rPr>
              <a:t>Sensor and Biomedical Technology division</a:t>
            </a:r>
          </a:p>
          <a:p>
            <a:pPr lvl="0" indent="457200" eaLnBrk="0" fontAlgn="base" hangingPunct="0">
              <a:spcBef>
                <a:spcPct val="0"/>
              </a:spcBef>
              <a:spcAft>
                <a:spcPct val="0"/>
              </a:spcAft>
              <a:buClrTx/>
              <a:buSzTx/>
            </a:pPr>
            <a:r>
              <a:rPr lang="en-US" sz="2800" b="1" dirty="0" smtClean="0">
                <a:solidFill>
                  <a:schemeClr val="bg2">
                    <a:lumMod val="10000"/>
                  </a:schemeClr>
                </a:solidFill>
                <a:latin typeface="Arial" pitchFamily="34" charset="0"/>
                <a:cs typeface="Times New Roman" pitchFamily="18" charset="0"/>
              </a:rPr>
              <a:t>School of electronics engineering</a:t>
            </a:r>
            <a:endParaRPr lang="en-US" sz="2800" b="1" dirty="0" smtClean="0">
              <a:solidFill>
                <a:schemeClr val="bg2">
                  <a:lumMod val="10000"/>
                </a:schemeClr>
              </a:solidFill>
              <a:latin typeface="Arial" pitchFamily="34" charset="0"/>
              <a:cs typeface="Arial" pitchFamily="34" charset="0"/>
            </a:endParaRPr>
          </a:p>
        </p:txBody>
      </p:sp>
      <p:sp>
        <p:nvSpPr>
          <p:cNvPr id="2" name="Title 1"/>
          <p:cNvSpPr>
            <a:spLocks noGrp="1"/>
          </p:cNvSpPr>
          <p:nvPr>
            <p:ph type="ctrTitle"/>
          </p:nvPr>
        </p:nvSpPr>
        <p:spPr>
          <a:xfrm>
            <a:off x="457200" y="1295400"/>
            <a:ext cx="8305800" cy="3048000"/>
          </a:xfrm>
        </p:spPr>
        <p:txBody>
          <a:bodyPr>
            <a:normAutofit fontScale="90000"/>
          </a:bodyPr>
          <a:lstStyle/>
          <a:p>
            <a:pPr algn="l"/>
            <a:r>
              <a:rPr lang="en-US" b="1" dirty="0"/>
              <a:t>Pulse diagnosis System for </a:t>
            </a:r>
            <a:r>
              <a:rPr lang="en-US" b="1" i="1" dirty="0" smtClean="0"/>
              <a:t>Nadi Pariksha</a:t>
            </a:r>
            <a:r>
              <a:rPr lang="en-US" b="1" dirty="0" smtClean="0"/>
              <a:t> </a:t>
            </a:r>
            <a:r>
              <a:rPr lang="en-US" b="1" dirty="0"/>
              <a:t>using parametric and statistical analysis </a:t>
            </a:r>
            <a:br>
              <a:rPr lang="en-US" b="1" dirty="0"/>
            </a:br>
            <a:r>
              <a:rPr lang="en-US" b="1" dirty="0"/>
              <a:t/>
            </a:r>
            <a:br>
              <a:rPr lang="en-US" b="1" dirty="0"/>
            </a:br>
            <a:endParaRPr lang="en-US" b="1" dirty="0"/>
          </a:p>
        </p:txBody>
      </p:sp>
      <p:sp>
        <p:nvSpPr>
          <p:cNvPr id="4" name="Rectangle 3"/>
          <p:cNvSpPr/>
          <p:nvPr/>
        </p:nvSpPr>
        <p:spPr>
          <a:xfrm>
            <a:off x="914400" y="990600"/>
            <a:ext cx="7086600" cy="461665"/>
          </a:xfrm>
          <a:prstGeom prst="rect">
            <a:avLst/>
          </a:prstGeom>
        </p:spPr>
        <p:txBody>
          <a:bodyPr wrap="square">
            <a:spAutoFit/>
          </a:bodyPr>
          <a:lstStyle/>
          <a:p>
            <a:pPr lvl="0" algn="ctr" fontAlgn="base">
              <a:spcBef>
                <a:spcPct val="0"/>
              </a:spcBef>
              <a:spcAft>
                <a:spcPct val="0"/>
              </a:spcAft>
            </a:pPr>
            <a:r>
              <a:rPr lang="en-US" sz="2400" b="1" dirty="0" smtClean="0">
                <a:latin typeface="Calibri" pitchFamily="34" charset="0"/>
                <a:ea typeface="Calibri" pitchFamily="34" charset="0"/>
                <a:cs typeface="Calibri" pitchFamily="34" charset="0"/>
              </a:rPr>
              <a:t>B. Tech ECE FINAL YEAR PROJECT –FINAL REVIEW</a:t>
            </a:r>
            <a:endParaRPr lang="en-US" sz="2400" dirty="0" smtClean="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 y="228600"/>
            <a:ext cx="2057400" cy="70792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2" cstate="print"/>
          <a:srcRect/>
          <a:stretch>
            <a:fillRect/>
          </a:stretch>
        </p:blipFill>
        <p:spPr bwMode="auto">
          <a:xfrm>
            <a:off x="304800" y="228600"/>
            <a:ext cx="4660640" cy="2876550"/>
          </a:xfrm>
          <a:prstGeom prst="rect">
            <a:avLst/>
          </a:prstGeom>
          <a:noFill/>
        </p:spPr>
      </p:pic>
      <p:pic>
        <p:nvPicPr>
          <p:cNvPr id="1025" name="Picture 2"/>
          <p:cNvPicPr>
            <a:picLocks noChangeAspect="1" noChangeArrowheads="1"/>
          </p:cNvPicPr>
          <p:nvPr/>
        </p:nvPicPr>
        <p:blipFill>
          <a:blip r:embed="rId3" cstate="print"/>
          <a:srcRect/>
          <a:stretch>
            <a:fillRect/>
          </a:stretch>
        </p:blipFill>
        <p:spPr bwMode="auto">
          <a:xfrm>
            <a:off x="3581400" y="3581400"/>
            <a:ext cx="4572000" cy="2660073"/>
          </a:xfrm>
          <a:prstGeom prst="rect">
            <a:avLst/>
          </a:prstGeom>
          <a:noFill/>
        </p:spPr>
      </p:pic>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3167390"/>
            <a:ext cx="4111767"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1625"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Fig.3.  Arduino interfaced with PPG sensor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301625"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74485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Fig 6.1.2. Arduino Serial plotter – VPK BPM plot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a:xfrm>
            <a:off x="3810000" y="6172200"/>
            <a:ext cx="4459234" cy="369332"/>
          </a:xfrm>
          <a:prstGeom prst="rect">
            <a:avLst/>
          </a:prstGeom>
        </p:spPr>
        <p:txBody>
          <a:bodyPr wrap="none">
            <a:spAutoFit/>
          </a:bodyPr>
          <a:lstStyle/>
          <a:p>
            <a:r>
              <a:rPr lang="en-US" b="1" dirty="0" smtClean="0"/>
              <a:t>Fig.4. Arduino Serial plotter – VPK BPM plot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pg sig.JPG"/>
          <p:cNvPicPr/>
          <p:nvPr/>
        </p:nvPicPr>
        <p:blipFill>
          <a:blip r:embed="rId2" cstate="print"/>
          <a:stretch>
            <a:fillRect/>
          </a:stretch>
        </p:blipFill>
        <p:spPr>
          <a:xfrm>
            <a:off x="304800" y="228600"/>
            <a:ext cx="5334000" cy="2743200"/>
          </a:xfrm>
          <a:prstGeom prst="rect">
            <a:avLst/>
          </a:prstGeom>
        </p:spPr>
      </p:pic>
      <p:sp>
        <p:nvSpPr>
          <p:cNvPr id="44033" name="Rectangle 1"/>
          <p:cNvSpPr>
            <a:spLocks noChangeArrowheads="1"/>
          </p:cNvSpPr>
          <p:nvPr/>
        </p:nvSpPr>
        <p:spPr bwMode="auto">
          <a:xfrm>
            <a:off x="228600" y="2895600"/>
            <a:ext cx="4089068"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 5. Voltage readings with respect to time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3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4034" name="Picture 20" descr="raw signal.JPG"/>
          <p:cNvPicPr>
            <a:picLocks noChangeAspect="1" noChangeArrowheads="1"/>
          </p:cNvPicPr>
          <p:nvPr/>
        </p:nvPicPr>
        <p:blipFill>
          <a:blip r:embed="rId3" cstate="print"/>
          <a:srcRect/>
          <a:stretch>
            <a:fillRect/>
          </a:stretch>
        </p:blipFill>
        <p:spPr bwMode="auto">
          <a:xfrm>
            <a:off x="2438400" y="3276600"/>
            <a:ext cx="5774645" cy="3048000"/>
          </a:xfrm>
          <a:prstGeom prst="rect">
            <a:avLst/>
          </a:prstGeom>
          <a:noFill/>
        </p:spPr>
      </p:pic>
      <p:sp>
        <p:nvSpPr>
          <p:cNvPr id="44036" name="Rectangle 4"/>
          <p:cNvSpPr>
            <a:spLocks noChangeArrowheads="1"/>
          </p:cNvSpPr>
          <p:nvPr/>
        </p:nvSpPr>
        <p:spPr bwMode="auto">
          <a:xfrm>
            <a:off x="2209800" y="6324600"/>
            <a:ext cx="64008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 6. Voltage readings with respect to sampling rate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1799112" y="5878449"/>
            <a:ext cx="5032168"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Fig. 7.  Raw Signal of Pulse sensors for Data acquisition                            </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X axis- Number of Samples taken(2000) </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r>
              <a:rPr kumimoji="0" lang="en-US" sz="1400" b="1" i="0" u="none" strike="noStrike" cap="none" normalizeH="0" dirty="0" smtClean="0">
                <a:ln>
                  <a:noFill/>
                </a:ln>
                <a:solidFill>
                  <a:schemeClr val="tx1"/>
                </a:solidFill>
                <a:effectLst/>
                <a:latin typeface="Times New Roman" pitchFamily="18" charset="0"/>
                <a:ea typeface="SimSun" pitchFamily="2" charset="-122"/>
                <a:cs typeface="Times New Roman" pitchFamily="18" charset="0"/>
              </a:rPr>
              <a:t>        </a:t>
            </a:r>
            <a:r>
              <a:rPr kumimoji="0" lang="en-US"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Y axis- Voltage readings of each sample</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C:\Users\hp\Documents\MATLAB\html\pulse1samples_01.png"/>
          <p:cNvPicPr/>
          <p:nvPr/>
        </p:nvPicPr>
        <p:blipFill>
          <a:blip r:embed="rId2" cstate="print"/>
          <a:srcRect/>
          <a:stretch>
            <a:fillRect/>
          </a:stretch>
        </p:blipFill>
        <p:spPr bwMode="auto">
          <a:xfrm>
            <a:off x="533400" y="381000"/>
            <a:ext cx="8153400" cy="5105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2) SIGNAL PROCESSING</a:t>
            </a:r>
            <a:endParaRPr lang="en-US" b="1" dirty="0">
              <a:solidFill>
                <a:schemeClr val="accent2"/>
              </a:solidFill>
            </a:endParaRPr>
          </a:p>
        </p:txBody>
      </p:sp>
      <p:sp>
        <p:nvSpPr>
          <p:cNvPr id="3" name="Content Placeholder 2"/>
          <p:cNvSpPr>
            <a:spLocks noGrp="1"/>
          </p:cNvSpPr>
          <p:nvPr>
            <p:ph sz="quarter" idx="1"/>
          </p:nvPr>
        </p:nvSpPr>
        <p:spPr>
          <a:xfrm>
            <a:off x="533400" y="1828800"/>
            <a:ext cx="3581400" cy="4572000"/>
          </a:xfrm>
        </p:spPr>
        <p:txBody>
          <a:bodyPr>
            <a:normAutofit lnSpcReduction="10000"/>
          </a:bodyPr>
          <a:lstStyle/>
          <a:p>
            <a:r>
              <a:rPr lang="en-US" dirty="0" smtClean="0"/>
              <a:t>The signal obtained from a PPG sensor has noise of different forms </a:t>
            </a:r>
          </a:p>
          <a:p>
            <a:r>
              <a:rPr lang="en-US" dirty="0" smtClean="0"/>
              <a:t>Pre processing has to be done through periodogram and power spectral density.</a:t>
            </a:r>
          </a:p>
          <a:p>
            <a:r>
              <a:rPr lang="en-US" dirty="0" smtClean="0"/>
              <a:t>Based on this various methods were adopted to remove different noise forms</a:t>
            </a:r>
          </a:p>
          <a:p>
            <a:endParaRPr lang="en-US" dirty="0"/>
          </a:p>
        </p:txBody>
      </p:sp>
      <p:pic>
        <p:nvPicPr>
          <p:cNvPr id="5" name="Picture 4" descr="C:\Users\hp\Documents\MATLAB\html\pulse1samples_01.png"/>
          <p:cNvPicPr/>
          <p:nvPr/>
        </p:nvPicPr>
        <p:blipFill>
          <a:blip r:embed="rId2" cstate="print"/>
          <a:srcRect/>
          <a:stretch>
            <a:fillRect/>
          </a:stretch>
        </p:blipFill>
        <p:spPr bwMode="auto">
          <a:xfrm>
            <a:off x="4038600" y="1752600"/>
            <a:ext cx="4800600" cy="4114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1745" name="Picture 6" descr="periodogram.JPG"/>
          <p:cNvPicPr>
            <a:picLocks noChangeAspect="1" noChangeArrowheads="1"/>
          </p:cNvPicPr>
          <p:nvPr/>
        </p:nvPicPr>
        <p:blipFill>
          <a:blip r:embed="rId2" cstate="print"/>
          <a:srcRect/>
          <a:stretch>
            <a:fillRect/>
          </a:stretch>
        </p:blipFill>
        <p:spPr bwMode="auto">
          <a:xfrm>
            <a:off x="1066800" y="457200"/>
            <a:ext cx="7239000" cy="5078436"/>
          </a:xfrm>
          <a:prstGeom prst="rect">
            <a:avLst/>
          </a:prstGeom>
          <a:noFill/>
        </p:spPr>
      </p:pic>
      <p:sp>
        <p:nvSpPr>
          <p:cNvPr id="31747" name="Rectangle 3"/>
          <p:cNvSpPr>
            <a:spLocks noChangeArrowheads="1"/>
          </p:cNvSpPr>
          <p:nvPr/>
        </p:nvSpPr>
        <p:spPr bwMode="auto">
          <a:xfrm>
            <a:off x="1219200" y="5698867"/>
            <a:ext cx="7620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2563"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Fig. 8. Periodogram power spectral density of signal </a:t>
            </a:r>
          </a:p>
          <a:p>
            <a:pPr marL="0" marR="0" lvl="0" indent="182563"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X-axis : Normalized Frequency Y-axis: Power / Frequency</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182563"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31749" name="Rectangle 5"/>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52" name="Rectangle 8"/>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143000" y="5486400"/>
            <a:ext cx="5715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16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Fig. 9. (</a:t>
            </a:r>
            <a:r>
              <a:rPr lang="en-US" sz="1600" b="1" dirty="0" smtClean="0">
                <a:latin typeface="Times New Roman" pitchFamily="18" charset="0"/>
                <a:ea typeface="SimSun" pitchFamily="2" charset="-122"/>
                <a:cs typeface="Times New Roman" pitchFamily="18" charset="0"/>
              </a:rPr>
              <a:t>a) Signal before and after downsampling  </a:t>
            </a:r>
            <a:endParaRPr kumimoji="0" lang="en-US" sz="16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Times New Roman" pitchFamily="18" charset="0"/>
                <a:ea typeface="SimSun" pitchFamily="2" charset="-122"/>
                <a:cs typeface="Times New Roman" pitchFamily="18" charset="0"/>
              </a:rPr>
              <a:t>  (b)  </a:t>
            </a:r>
            <a:r>
              <a:rPr kumimoji="0" lang="en-US" sz="16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Signal before and after removing DC offset.</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descr="C:\Users\hp\Documents\MATLAB\html\pulse1samples_02.png"/>
          <p:cNvPicPr/>
          <p:nvPr/>
        </p:nvPicPr>
        <p:blipFill>
          <a:blip r:embed="rId2" cstate="print"/>
          <a:srcRect/>
          <a:stretch>
            <a:fillRect/>
          </a:stretch>
        </p:blipFill>
        <p:spPr bwMode="auto">
          <a:xfrm>
            <a:off x="228600" y="381000"/>
            <a:ext cx="4648200" cy="3754040"/>
          </a:xfrm>
          <a:prstGeom prst="rect">
            <a:avLst/>
          </a:prstGeom>
          <a:noFill/>
          <a:ln w="9525">
            <a:noFill/>
            <a:miter lim="800000"/>
            <a:headEnd/>
            <a:tailEnd/>
          </a:ln>
        </p:spPr>
      </p:pic>
      <p:pic>
        <p:nvPicPr>
          <p:cNvPr id="7" name="Picture 6" descr="C:\Users\hp\Documents\MATLAB\html\pulse1samples_03.png"/>
          <p:cNvPicPr/>
          <p:nvPr/>
        </p:nvPicPr>
        <p:blipFill>
          <a:blip r:embed="rId3" cstate="print"/>
          <a:srcRect/>
          <a:stretch>
            <a:fillRect/>
          </a:stretch>
        </p:blipFill>
        <p:spPr bwMode="auto">
          <a:xfrm>
            <a:off x="4495800" y="1828800"/>
            <a:ext cx="4419600" cy="3581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762000" y="5530334"/>
            <a:ext cx="67056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Fig. 10. (a) Output of Low pass Filter </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X axis- Normalized Frequency  Y axis- Amplitude in dB</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b="1" dirty="0" smtClean="0">
                <a:latin typeface="Times New Roman" pitchFamily="18" charset="0"/>
                <a:ea typeface="SimSun" pitchFamily="2" charset="-122"/>
                <a:cs typeface="Times New Roman" pitchFamily="18" charset="0"/>
              </a:rPr>
              <a:t> (b)  Signal before and after filtering</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descr="C:\Users\hp\Documents\MATLAB\html\pulse1samples_04.png"/>
          <p:cNvPicPr/>
          <p:nvPr/>
        </p:nvPicPr>
        <p:blipFill>
          <a:blip r:embed="rId2" cstate="print"/>
          <a:srcRect/>
          <a:stretch>
            <a:fillRect/>
          </a:stretch>
        </p:blipFill>
        <p:spPr bwMode="auto">
          <a:xfrm>
            <a:off x="228600" y="685800"/>
            <a:ext cx="4343400" cy="3200400"/>
          </a:xfrm>
          <a:prstGeom prst="rect">
            <a:avLst/>
          </a:prstGeom>
          <a:noFill/>
          <a:ln w="9525">
            <a:noFill/>
            <a:miter lim="800000"/>
            <a:headEnd/>
            <a:tailEnd/>
          </a:ln>
        </p:spPr>
      </p:pic>
      <p:pic>
        <p:nvPicPr>
          <p:cNvPr id="7" name="Picture 6" descr="C:\Users\hp\Documents\MATLAB\html\pulse1samples_05.png"/>
          <p:cNvPicPr/>
          <p:nvPr/>
        </p:nvPicPr>
        <p:blipFill>
          <a:blip r:embed="rId3" cstate="print"/>
          <a:srcRect/>
          <a:stretch>
            <a:fillRect/>
          </a:stretch>
        </p:blipFill>
        <p:spPr bwMode="auto">
          <a:xfrm>
            <a:off x="4268470" y="1600200"/>
            <a:ext cx="4570730" cy="36988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3) FEATURE EXTRACTION</a:t>
            </a:r>
            <a:endParaRPr lang="en-US" b="1" dirty="0">
              <a:solidFill>
                <a:schemeClr val="accent2"/>
              </a:solidFill>
            </a:endParaRPr>
          </a:p>
        </p:txBody>
      </p:sp>
      <p:sp>
        <p:nvSpPr>
          <p:cNvPr id="348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19" name="Rectangle 3"/>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a:xfrm>
            <a:off x="838200" y="1905000"/>
            <a:ext cx="7010400" cy="3539430"/>
          </a:xfrm>
          <a:prstGeom prst="rect">
            <a:avLst/>
          </a:prstGeom>
        </p:spPr>
        <p:txBody>
          <a:bodyPr wrap="square">
            <a:spAutoFit/>
          </a:bodyPr>
          <a:lstStyle/>
          <a:p>
            <a:pPr>
              <a:buClr>
                <a:schemeClr val="accent1"/>
              </a:buClr>
              <a:buFont typeface="Arial" pitchFamily="34" charset="0"/>
              <a:buChar char="•"/>
            </a:pPr>
            <a:r>
              <a:rPr lang="en-US" sz="2800" dirty="0" smtClean="0"/>
              <a:t>In this case finding the rising and falling peaks are the features of the signal which are further used in parametric analysis.</a:t>
            </a:r>
          </a:p>
          <a:p>
            <a:pPr>
              <a:buClr>
                <a:schemeClr val="accent1"/>
              </a:buClr>
              <a:buFont typeface="Arial" pitchFamily="34" charset="0"/>
              <a:buChar char="•"/>
            </a:pPr>
            <a:r>
              <a:rPr lang="en-US" sz="2800" dirty="0" smtClean="0"/>
              <a:t>Calculate the value of threshold. </a:t>
            </a:r>
          </a:p>
          <a:p>
            <a:pPr>
              <a:buClr>
                <a:schemeClr val="accent1"/>
              </a:buClr>
              <a:buFont typeface="Arial" pitchFamily="34" charset="0"/>
              <a:buChar char="•"/>
            </a:pPr>
            <a:r>
              <a:rPr lang="en-US" sz="2800" dirty="0" smtClean="0"/>
              <a:t>In case of peaks:</a:t>
            </a:r>
          </a:p>
          <a:p>
            <a:r>
              <a:rPr lang="en-US" sz="2800" dirty="0" smtClean="0"/>
              <a:t>Threshold=mean(signal)+stddev(signal)</a:t>
            </a:r>
          </a:p>
          <a:p>
            <a:pPr>
              <a:buClr>
                <a:schemeClr val="accent1"/>
              </a:buClr>
              <a:buFont typeface="Arial" pitchFamily="34" charset="0"/>
              <a:buChar char="•"/>
            </a:pPr>
            <a:r>
              <a:rPr lang="en-US" sz="2800" dirty="0" smtClean="0"/>
              <a:t>In case of troughs,</a:t>
            </a:r>
          </a:p>
          <a:p>
            <a:r>
              <a:rPr lang="en-US" sz="2800" dirty="0" smtClean="0"/>
              <a:t>Threshold=mean(signal)-stddev(signal)</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4" descr="raw signal.JPG"/>
          <p:cNvPicPr>
            <a:picLocks noChangeAspect="1" noChangeArrowheads="1"/>
          </p:cNvPicPr>
          <p:nvPr/>
        </p:nvPicPr>
        <p:blipFill>
          <a:blip r:embed="rId2" cstate="print"/>
          <a:srcRect/>
          <a:stretch>
            <a:fillRect/>
          </a:stretch>
        </p:blipFill>
        <p:spPr bwMode="auto">
          <a:xfrm>
            <a:off x="381000" y="457200"/>
            <a:ext cx="7855528" cy="2808514"/>
          </a:xfrm>
          <a:prstGeom prst="rect">
            <a:avLst/>
          </a:prstGeom>
          <a:noFill/>
        </p:spPr>
      </p:pic>
      <p:pic>
        <p:nvPicPr>
          <p:cNvPr id="32770" name="Picture 1" descr="minimas.JPG"/>
          <p:cNvPicPr>
            <a:picLocks noChangeAspect="1" noChangeArrowheads="1"/>
          </p:cNvPicPr>
          <p:nvPr/>
        </p:nvPicPr>
        <p:blipFill>
          <a:blip r:embed="rId3" cstate="print"/>
          <a:srcRect/>
          <a:stretch>
            <a:fillRect/>
          </a:stretch>
        </p:blipFill>
        <p:spPr bwMode="auto">
          <a:xfrm>
            <a:off x="457200" y="3505200"/>
            <a:ext cx="3909520" cy="2470067"/>
          </a:xfrm>
          <a:prstGeom prst="rect">
            <a:avLst/>
          </a:prstGeom>
          <a:noFill/>
        </p:spPr>
      </p:pic>
      <p:pic>
        <p:nvPicPr>
          <p:cNvPr id="32769" name="Picture 3" descr="peaks.JPG"/>
          <p:cNvPicPr>
            <a:picLocks noChangeAspect="1" noChangeArrowheads="1"/>
          </p:cNvPicPr>
          <p:nvPr/>
        </p:nvPicPr>
        <p:blipFill>
          <a:blip r:embed="rId4" cstate="print"/>
          <a:srcRect/>
          <a:stretch>
            <a:fillRect/>
          </a:stretch>
        </p:blipFill>
        <p:spPr bwMode="auto">
          <a:xfrm>
            <a:off x="4419600" y="3505200"/>
            <a:ext cx="4043548" cy="2438400"/>
          </a:xfrm>
          <a:prstGeom prst="rect">
            <a:avLst/>
          </a:prstGeom>
          <a:noFill/>
        </p:spPr>
      </p:pic>
      <p:sp>
        <p:nvSpPr>
          <p:cNvPr id="32772" name="Rectangle 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74" name="Rectangle 6"/>
          <p:cNvSpPr>
            <a:spLocks noChangeArrowheads="1"/>
          </p:cNvSpPr>
          <p:nvPr/>
        </p:nvSpPr>
        <p:spPr bwMode="auto">
          <a:xfrm>
            <a:off x="0" y="38634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775" name="Rectangle 7"/>
          <p:cNvSpPr>
            <a:spLocks noChangeArrowheads="1"/>
          </p:cNvSpPr>
          <p:nvPr/>
        </p:nvSpPr>
        <p:spPr bwMode="auto">
          <a:xfrm>
            <a:off x="533400" y="6126249"/>
            <a:ext cx="8229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Fig. 11. Plotting minima and peaks of the signal  (a) Raw Signal</a:t>
            </a:r>
            <a:r>
              <a:rPr lang="en-US" b="1" dirty="0" smtClean="0">
                <a:latin typeface="Arial" pitchFamily="34" charset="0"/>
                <a:cs typeface="Arial" pitchFamily="34" charset="0"/>
              </a:rPr>
              <a:t> </a:t>
            </a:r>
            <a:r>
              <a:rPr kumimoji="0" lang="en-US"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(b) Finding Minimas of Signal</a:t>
            </a:r>
            <a:r>
              <a:rPr lang="en-US" b="1" dirty="0" smtClean="0">
                <a:latin typeface="Arial" pitchFamily="34" charset="0"/>
                <a:cs typeface="Arial" pitchFamily="34" charset="0"/>
              </a:rPr>
              <a:t> </a:t>
            </a:r>
            <a:r>
              <a:rPr kumimoji="0" lang="en-US"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(c) Finding Peaks of Signal</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4) PARAMETRIC ANALYSIS</a:t>
            </a:r>
            <a:endParaRPr lang="en-US" b="1" dirty="0">
              <a:solidFill>
                <a:schemeClr val="accent2"/>
              </a:solidFill>
            </a:endParaRPr>
          </a:p>
        </p:txBody>
      </p:sp>
      <p:sp>
        <p:nvSpPr>
          <p:cNvPr id="3" name="Content Placeholder 2"/>
          <p:cNvSpPr>
            <a:spLocks noGrp="1"/>
          </p:cNvSpPr>
          <p:nvPr>
            <p:ph sz="quarter" idx="1"/>
          </p:nvPr>
        </p:nvSpPr>
        <p:spPr>
          <a:xfrm>
            <a:off x="914400" y="1447800"/>
            <a:ext cx="7772400" cy="4572000"/>
          </a:xfrm>
        </p:spPr>
        <p:txBody>
          <a:bodyPr>
            <a:normAutofit/>
          </a:bodyPr>
          <a:lstStyle/>
          <a:p>
            <a:r>
              <a:rPr lang="en-US" dirty="0" smtClean="0"/>
              <a:t>Pulse Wave Velocity :  rate at which pressure </a:t>
            </a:r>
            <a:r>
              <a:rPr lang="en-US" b="1" dirty="0" smtClean="0"/>
              <a:t>waves </a:t>
            </a:r>
            <a:r>
              <a:rPr lang="en-US" dirty="0" smtClean="0"/>
              <a:t>move down the vessel with respect to sensors at different positions.</a:t>
            </a:r>
          </a:p>
          <a:p>
            <a:pPr>
              <a:buNone/>
            </a:pPr>
            <a:endParaRPr lang="en-US" dirty="0" smtClean="0"/>
          </a:p>
          <a:p>
            <a:r>
              <a:rPr lang="en-US" dirty="0" smtClean="0"/>
              <a:t> Augmentation index : measure of systemic arterial stiffness derived from the ascending aortic pressure waveform. </a:t>
            </a:r>
          </a:p>
          <a:p>
            <a:pPr>
              <a:buNone/>
            </a:pPr>
            <a:endParaRPr lang="en-US" dirty="0" smtClean="0"/>
          </a:p>
          <a:p>
            <a:pPr>
              <a:buNone/>
            </a:pPr>
            <a:endParaRPr lang="en-US" dirty="0" smtClean="0"/>
          </a:p>
          <a:p>
            <a:pPr>
              <a:buNone/>
            </a:pPr>
            <a:endParaRPr lang="en-US" dirty="0" smtClean="0"/>
          </a:p>
          <a:p>
            <a:pPr>
              <a:buSzPct val="100000"/>
              <a:buFont typeface="Arial" pitchFamily="34" charset="0"/>
              <a:buChar char="•"/>
            </a:pPr>
            <a:r>
              <a:rPr lang="en-US" sz="2800" dirty="0" smtClean="0"/>
              <a:t>Reflectivity index : measure of arterial stiffness based on reflected </a:t>
            </a:r>
            <a:r>
              <a:rPr lang="en-US" dirty="0" smtClean="0"/>
              <a:t>light from blood vessels during a pulse signal.  </a:t>
            </a:r>
            <a:endParaRPr lang="en-US" dirty="0"/>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1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7800" y="2286000"/>
            <a:ext cx="5257800" cy="518863"/>
          </a:xfrm>
          <a:prstGeom prst="rect">
            <a:avLst/>
          </a:prstGeom>
          <a:noFill/>
        </p:spPr>
      </p:pic>
      <p:sp>
        <p:nvSpPr>
          <p:cNvPr id="3892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21"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3733800"/>
            <a:ext cx="5217583" cy="485775"/>
          </a:xfrm>
          <a:prstGeom prst="rect">
            <a:avLst/>
          </a:prstGeom>
          <a:noFill/>
        </p:spPr>
      </p:pic>
      <p:sp>
        <p:nvSpPr>
          <p:cNvPr id="38923" name="Rectangle 11"/>
          <p:cNvSpPr>
            <a:spLocks noChangeArrowheads="1"/>
          </p:cNvSpPr>
          <p:nvPr/>
        </p:nvSpPr>
        <p:spPr bwMode="auto">
          <a:xfrm>
            <a:off x="0" y="714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24" name="Picture 1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1000" y="4343400"/>
            <a:ext cx="8534400" cy="274750"/>
          </a:xfrm>
          <a:prstGeom prst="rect">
            <a:avLst/>
          </a:prstGeom>
          <a:noFill/>
        </p:spPr>
      </p:pic>
      <p:sp>
        <p:nvSpPr>
          <p:cNvPr id="38927"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26"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57200" y="4724400"/>
            <a:ext cx="5012871" cy="228600"/>
          </a:xfrm>
          <a:prstGeom prst="rect">
            <a:avLst/>
          </a:prstGeom>
          <a:noFill/>
        </p:spPr>
      </p:pic>
      <p:sp>
        <p:nvSpPr>
          <p:cNvPr id="38928" name="Rectangle 16"/>
          <p:cNvSpPr>
            <a:spLocks noChangeArrowheads="1"/>
          </p:cNvSpPr>
          <p:nvPr/>
        </p:nvSpPr>
        <p:spPr bwMode="auto">
          <a:xfrm>
            <a:off x="0" y="590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30"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29" name="Picture 1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19200" y="6019800"/>
            <a:ext cx="5669280" cy="590550"/>
          </a:xfrm>
          <a:prstGeom prst="rect">
            <a:avLst/>
          </a:prstGeom>
          <a:noFill/>
        </p:spPr>
      </p:pic>
      <p:sp>
        <p:nvSpPr>
          <p:cNvPr id="38931" name="Rectangle 19"/>
          <p:cNvSpPr>
            <a:spLocks noChangeArrowheads="1"/>
          </p:cNvSpPr>
          <p:nvPr/>
        </p:nvSpPr>
        <p:spPr bwMode="auto">
          <a:xfrm>
            <a:off x="228600" y="742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WHAT IS NADI PARIKSHA?</a:t>
            </a:r>
            <a:endParaRPr lang="en-US" b="1" dirty="0">
              <a:solidFill>
                <a:schemeClr val="accent2"/>
              </a:solidFill>
            </a:endParaRPr>
          </a:p>
        </p:txBody>
      </p:sp>
      <p:pic>
        <p:nvPicPr>
          <p:cNvPr id="5" name="Content Placeholder 4" descr="pulse diagnosis.png"/>
          <p:cNvPicPr>
            <a:picLocks noGrp="1" noChangeAspect="1"/>
          </p:cNvPicPr>
          <p:nvPr>
            <p:ph sz="quarter" idx="1"/>
          </p:nvPr>
        </p:nvPicPr>
        <p:blipFill>
          <a:blip r:embed="rId2" cstate="print"/>
          <a:stretch>
            <a:fillRect/>
          </a:stretch>
        </p:blipFill>
        <p:spPr>
          <a:xfrm>
            <a:off x="533399" y="2057400"/>
            <a:ext cx="3752499" cy="3505200"/>
          </a:xfrm>
        </p:spPr>
      </p:pic>
      <p:pic>
        <p:nvPicPr>
          <p:cNvPr id="6" name="Picture 2"/>
          <p:cNvPicPr>
            <a:picLocks noChangeAspect="1" noChangeArrowheads="1"/>
          </p:cNvPicPr>
          <p:nvPr/>
        </p:nvPicPr>
        <p:blipFill>
          <a:blip r:embed="rId3" cstate="print"/>
          <a:srcRect/>
          <a:stretch>
            <a:fillRect/>
          </a:stretch>
        </p:blipFill>
        <p:spPr bwMode="auto">
          <a:xfrm>
            <a:off x="4343400" y="1828800"/>
            <a:ext cx="4489268" cy="2946256"/>
          </a:xfrm>
          <a:prstGeom prst="rect">
            <a:avLst/>
          </a:prstGeom>
          <a:noFill/>
          <a:ln w="9525">
            <a:noFill/>
            <a:miter lim="800000"/>
            <a:headEnd/>
            <a:tailEnd/>
          </a:ln>
        </p:spPr>
      </p:pic>
      <p:sp>
        <p:nvSpPr>
          <p:cNvPr id="7" name="TextBox 6"/>
          <p:cNvSpPr txBox="1"/>
          <p:nvPr/>
        </p:nvSpPr>
        <p:spPr>
          <a:xfrm>
            <a:off x="914400" y="5943600"/>
            <a:ext cx="4343400" cy="369332"/>
          </a:xfrm>
          <a:prstGeom prst="rect">
            <a:avLst/>
          </a:prstGeom>
          <a:noFill/>
        </p:spPr>
        <p:txBody>
          <a:bodyPr wrap="square" rtlCol="0">
            <a:spAutoFit/>
          </a:bodyPr>
          <a:lstStyle/>
          <a:p>
            <a:r>
              <a:rPr lang="en-US" b="1" dirty="0" smtClean="0"/>
              <a:t>Fig 1. </a:t>
            </a:r>
            <a:r>
              <a:rPr lang="en-US" b="1" i="1" dirty="0" smtClean="0"/>
              <a:t>Nadi Pariksha</a:t>
            </a:r>
            <a:r>
              <a:rPr lang="en-US" b="1" dirty="0" smtClean="0"/>
              <a:t> (analyzing tri</a:t>
            </a:r>
            <a:r>
              <a:rPr lang="en-US" b="1" i="1" dirty="0" smtClean="0"/>
              <a:t>dosha</a:t>
            </a:r>
            <a:r>
              <a:rPr lang="en-US" b="1" dirty="0" smtClean="0"/>
              <a:t>)</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smtClean="0">
                <a:solidFill>
                  <a:schemeClr val="accent2"/>
                </a:solidFill>
              </a:rPr>
              <a:t>5) Statistical analysis</a:t>
            </a:r>
            <a:endParaRPr lang="en-US" b="1" dirty="0">
              <a:solidFill>
                <a:schemeClr val="accent2"/>
              </a:solidFill>
            </a:endParaRPr>
          </a:p>
        </p:txBody>
      </p:sp>
      <p:graphicFrame>
        <p:nvGraphicFramePr>
          <p:cNvPr id="5" name="Table 4"/>
          <p:cNvGraphicFramePr>
            <a:graphicFrameLocks noGrp="1"/>
          </p:cNvGraphicFramePr>
          <p:nvPr/>
        </p:nvGraphicFramePr>
        <p:xfrm>
          <a:off x="990600" y="1676400"/>
          <a:ext cx="6911439" cy="4446816"/>
        </p:xfrm>
        <a:graphic>
          <a:graphicData uri="http://schemas.openxmlformats.org/drawingml/2006/table">
            <a:tbl>
              <a:tblPr/>
              <a:tblGrid>
                <a:gridCol w="2350052"/>
                <a:gridCol w="1468783"/>
                <a:gridCol w="1713580"/>
                <a:gridCol w="1379024"/>
              </a:tblGrid>
              <a:tr h="793963">
                <a:tc>
                  <a:txBody>
                    <a:bodyPr/>
                    <a:lstStyle/>
                    <a:p>
                      <a:pPr marL="0" marR="0" algn="ctr">
                        <a:spcBef>
                          <a:spcPts val="0"/>
                        </a:spcBef>
                        <a:spcAft>
                          <a:spcPts val="0"/>
                        </a:spcAft>
                      </a:pPr>
                      <a:r>
                        <a:rPr lang="en-US" sz="2400" b="1" dirty="0">
                          <a:solidFill>
                            <a:srgbClr val="000000"/>
                          </a:solidFill>
                          <a:latin typeface="Times New Roman"/>
                          <a:ea typeface="SimSun"/>
                        </a:rPr>
                        <a:t>Average values</a:t>
                      </a:r>
                      <a:endParaRPr lang="en-US" sz="2400" dirty="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solidFill>
                            <a:srgbClr val="000000"/>
                          </a:solidFill>
                          <a:latin typeface="Times New Roman"/>
                          <a:ea typeface="SimSun"/>
                        </a:rPr>
                        <a:t>Vatha</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solidFill>
                            <a:srgbClr val="000000"/>
                          </a:solidFill>
                          <a:latin typeface="Times New Roman"/>
                          <a:ea typeface="SimSun"/>
                        </a:rPr>
                        <a:t>Pittha</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solidFill>
                            <a:srgbClr val="000000"/>
                          </a:solidFill>
                          <a:latin typeface="Times New Roman"/>
                          <a:ea typeface="SimSun"/>
                        </a:rPr>
                        <a:t>Kapha</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001">
                <a:tc>
                  <a:txBody>
                    <a:bodyPr/>
                    <a:lstStyle/>
                    <a:p>
                      <a:pPr marL="0" marR="0" algn="ctr">
                        <a:spcBef>
                          <a:spcPts val="0"/>
                        </a:spcBef>
                        <a:spcAft>
                          <a:spcPts val="0"/>
                        </a:spcAft>
                      </a:pPr>
                      <a:r>
                        <a:rPr lang="en-US" sz="2400" b="1" dirty="0">
                          <a:solidFill>
                            <a:srgbClr val="000000"/>
                          </a:solidFill>
                          <a:latin typeface="Times New Roman"/>
                          <a:ea typeface="SimSun"/>
                        </a:rPr>
                        <a:t>Mean (V)</a:t>
                      </a:r>
                      <a:endParaRPr lang="en-US" sz="2400" dirty="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a:solidFill>
                            <a:srgbClr val="000000"/>
                          </a:solidFill>
                          <a:latin typeface="Times New Roman"/>
                          <a:ea typeface="SimSun"/>
                        </a:rPr>
                        <a:t>2.4908</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a:solidFill>
                            <a:srgbClr val="000000"/>
                          </a:solidFill>
                          <a:latin typeface="Times New Roman"/>
                          <a:ea typeface="SimSun"/>
                        </a:rPr>
                        <a:t>2.4969</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a:solidFill>
                            <a:srgbClr val="000000"/>
                          </a:solidFill>
                          <a:latin typeface="Times New Roman"/>
                          <a:ea typeface="SimSun"/>
                        </a:rPr>
                        <a:t>2.5354</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963">
                <a:tc>
                  <a:txBody>
                    <a:bodyPr/>
                    <a:lstStyle/>
                    <a:p>
                      <a:pPr marL="0" marR="0" algn="ctr">
                        <a:spcBef>
                          <a:spcPts val="0"/>
                        </a:spcBef>
                        <a:spcAft>
                          <a:spcPts val="0"/>
                        </a:spcAft>
                      </a:pPr>
                      <a:r>
                        <a:rPr lang="en-US" sz="2400" b="1" dirty="0">
                          <a:solidFill>
                            <a:srgbClr val="000000"/>
                          </a:solidFill>
                          <a:latin typeface="Times New Roman"/>
                          <a:ea typeface="SimSun"/>
                        </a:rPr>
                        <a:t>Standard Deviation</a:t>
                      </a:r>
                      <a:endParaRPr lang="en-US" sz="2400" dirty="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a:solidFill>
                            <a:srgbClr val="000000"/>
                          </a:solidFill>
                          <a:latin typeface="Times New Roman"/>
                          <a:ea typeface="SimSun"/>
                        </a:rPr>
                        <a:t>0.0082</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a:solidFill>
                            <a:srgbClr val="000000"/>
                          </a:solidFill>
                          <a:latin typeface="Times New Roman"/>
                          <a:ea typeface="SimSun"/>
                        </a:rPr>
                        <a:t>0.0241</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a:solidFill>
                            <a:srgbClr val="000000"/>
                          </a:solidFill>
                          <a:latin typeface="Times New Roman"/>
                          <a:ea typeface="SimSun"/>
                        </a:rPr>
                        <a:t>0.0638</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963">
                <a:tc>
                  <a:txBody>
                    <a:bodyPr/>
                    <a:lstStyle/>
                    <a:p>
                      <a:pPr marL="0" marR="0" algn="ctr">
                        <a:spcBef>
                          <a:spcPts val="0"/>
                        </a:spcBef>
                        <a:spcAft>
                          <a:spcPts val="0"/>
                        </a:spcAft>
                      </a:pPr>
                      <a:r>
                        <a:rPr lang="en-US" sz="2400" b="1" dirty="0">
                          <a:solidFill>
                            <a:srgbClr val="000000"/>
                          </a:solidFill>
                          <a:latin typeface="Times New Roman"/>
                          <a:ea typeface="SimSun"/>
                        </a:rPr>
                        <a:t>Pulse wave velocity</a:t>
                      </a:r>
                      <a:endParaRPr lang="en-US" sz="2400" dirty="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dirty="0">
                          <a:solidFill>
                            <a:srgbClr val="000000"/>
                          </a:solidFill>
                          <a:latin typeface="Times New Roman"/>
                          <a:ea typeface="SimSun"/>
                        </a:rPr>
                        <a:t>3.56E+04</a:t>
                      </a:r>
                      <a:endParaRPr lang="en-US" sz="2400" dirty="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a:solidFill>
                            <a:srgbClr val="000000"/>
                          </a:solidFill>
                          <a:latin typeface="Times New Roman"/>
                          <a:ea typeface="SimSun"/>
                        </a:rPr>
                        <a:t>9.98E+05</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a:solidFill>
                            <a:srgbClr val="000000"/>
                          </a:solidFill>
                          <a:latin typeface="Times New Roman"/>
                          <a:ea typeface="SimSun"/>
                        </a:rPr>
                        <a:t>9.33E+05</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963">
                <a:tc>
                  <a:txBody>
                    <a:bodyPr/>
                    <a:lstStyle/>
                    <a:p>
                      <a:pPr marL="0" marR="0" algn="ctr">
                        <a:spcBef>
                          <a:spcPts val="0"/>
                        </a:spcBef>
                        <a:spcAft>
                          <a:spcPts val="0"/>
                        </a:spcAft>
                      </a:pPr>
                      <a:r>
                        <a:rPr lang="en-US" sz="2400" b="1" dirty="0">
                          <a:solidFill>
                            <a:srgbClr val="000000"/>
                          </a:solidFill>
                          <a:latin typeface="Times New Roman"/>
                          <a:ea typeface="SimSun"/>
                        </a:rPr>
                        <a:t>Augmentation Index</a:t>
                      </a:r>
                      <a:endParaRPr lang="en-US" sz="2400" dirty="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a:solidFill>
                            <a:srgbClr val="000000"/>
                          </a:solidFill>
                          <a:latin typeface="Times New Roman"/>
                          <a:ea typeface="SimSun"/>
                        </a:rPr>
                        <a:t>0.9775</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a:solidFill>
                            <a:srgbClr val="000000"/>
                          </a:solidFill>
                          <a:latin typeface="Times New Roman"/>
                          <a:ea typeface="SimSun"/>
                        </a:rPr>
                        <a:t>0.6517</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dirty="0">
                          <a:solidFill>
                            <a:srgbClr val="000000"/>
                          </a:solidFill>
                          <a:latin typeface="Times New Roman"/>
                          <a:ea typeface="SimSun"/>
                        </a:rPr>
                        <a:t>0.201206</a:t>
                      </a:r>
                      <a:endParaRPr lang="en-US" sz="2400" dirty="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963">
                <a:tc>
                  <a:txBody>
                    <a:bodyPr/>
                    <a:lstStyle/>
                    <a:p>
                      <a:pPr marL="0" marR="0" algn="ctr">
                        <a:spcBef>
                          <a:spcPts val="0"/>
                        </a:spcBef>
                        <a:spcAft>
                          <a:spcPts val="0"/>
                        </a:spcAft>
                      </a:pPr>
                      <a:r>
                        <a:rPr lang="en-US" sz="2400" b="1">
                          <a:solidFill>
                            <a:srgbClr val="000000"/>
                          </a:solidFill>
                          <a:latin typeface="Times New Roman"/>
                          <a:ea typeface="SimSun"/>
                        </a:rPr>
                        <a:t>Reflectivity Index</a:t>
                      </a:r>
                      <a:endParaRPr lang="en-US" sz="240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dirty="0">
                          <a:solidFill>
                            <a:srgbClr val="000000"/>
                          </a:solidFill>
                          <a:latin typeface="Times New Roman"/>
                          <a:ea typeface="SimSun"/>
                        </a:rPr>
                        <a:t>99.6099</a:t>
                      </a:r>
                      <a:endParaRPr lang="en-US" sz="2400" dirty="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dirty="0">
                          <a:solidFill>
                            <a:srgbClr val="000000"/>
                          </a:solidFill>
                          <a:latin typeface="Times New Roman"/>
                          <a:ea typeface="SimSun"/>
                        </a:rPr>
                        <a:t>99.6094</a:t>
                      </a:r>
                      <a:endParaRPr lang="en-US" sz="2400" dirty="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dirty="0">
                          <a:solidFill>
                            <a:srgbClr val="000000"/>
                          </a:solidFill>
                          <a:latin typeface="Times New Roman"/>
                          <a:ea typeface="SimSun"/>
                        </a:rPr>
                        <a:t>91.0646</a:t>
                      </a:r>
                      <a:endParaRPr lang="en-US" sz="2400" dirty="0">
                        <a:latin typeface="Times New Roman"/>
                        <a:ea typeface="SimSun"/>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3" name="Picture 9" descr="signal plot with 500 samples.JPG"/>
          <p:cNvPicPr>
            <a:picLocks noChangeAspect="1" noChangeArrowheads="1"/>
          </p:cNvPicPr>
          <p:nvPr/>
        </p:nvPicPr>
        <p:blipFill>
          <a:blip r:embed="rId2" cstate="print"/>
          <a:srcRect/>
          <a:stretch>
            <a:fillRect/>
          </a:stretch>
        </p:blipFill>
        <p:spPr bwMode="auto">
          <a:xfrm>
            <a:off x="881742" y="825336"/>
            <a:ext cx="7027224" cy="5197161"/>
          </a:xfrm>
          <a:prstGeom prst="rect">
            <a:avLst/>
          </a:prstGeom>
          <a:noFill/>
        </p:spPr>
      </p:pic>
      <p:sp>
        <p:nvSpPr>
          <p:cNvPr id="33795" name="Rectangle 3"/>
          <p:cNvSpPr>
            <a:spLocks noChangeArrowheads="1"/>
          </p:cNvSpPr>
          <p:nvPr/>
        </p:nvSpPr>
        <p:spPr bwMode="auto">
          <a:xfrm>
            <a:off x="533400" y="6108092"/>
            <a:ext cx="8016835"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Fig. 12.  Average V P K signal  of a healthy person for</a:t>
            </a:r>
            <a:r>
              <a:rPr kumimoji="0" lang="en-US" b="1" i="0" u="none" strike="noStrike" cap="none" normalizeH="0" dirty="0" smtClean="0">
                <a:ln>
                  <a:noFill/>
                </a:ln>
                <a:solidFill>
                  <a:schemeClr val="tx1"/>
                </a:solidFill>
                <a:effectLst/>
                <a:latin typeface="Times New Roman" pitchFamily="18" charset="0"/>
                <a:ea typeface="SimSun" pitchFamily="2" charset="-122"/>
                <a:cs typeface="Times New Roman" pitchFamily="18" charset="0"/>
              </a:rPr>
              <a:t> comparative analysis</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srcRect/>
          <a:stretch>
            <a:fillRect/>
          </a:stretch>
        </p:blipFill>
        <p:spPr bwMode="auto">
          <a:xfrm>
            <a:off x="304800" y="609600"/>
            <a:ext cx="8458200" cy="5410200"/>
          </a:xfrm>
          <a:prstGeom prst="rect">
            <a:avLst/>
          </a:prstGeom>
          <a:noFill/>
          <a:ln w="9525">
            <a:noFill/>
            <a:miter lim="800000"/>
            <a:headEnd/>
            <a:tailEnd/>
          </a:ln>
        </p:spPr>
      </p:pic>
      <p:sp>
        <p:nvSpPr>
          <p:cNvPr id="6" name="Rectangle 5"/>
          <p:cNvSpPr/>
          <p:nvPr/>
        </p:nvSpPr>
        <p:spPr>
          <a:xfrm>
            <a:off x="1219200" y="6019800"/>
            <a:ext cx="6781800" cy="369332"/>
          </a:xfrm>
          <a:prstGeom prst="rect">
            <a:avLst/>
          </a:prstGeom>
        </p:spPr>
        <p:txBody>
          <a:bodyPr wrap="square">
            <a:spAutoFit/>
          </a:bodyPr>
          <a:lstStyle/>
          <a:p>
            <a:r>
              <a:rPr lang="en-US" b="1" dirty="0" smtClean="0"/>
              <a:t>Fig. 13.  Comparative analysis with respect to standard V P K signal</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chemeClr val="accent2"/>
                </a:solidFill>
              </a:rPr>
              <a:t>RESULTS AND DISCUSSION</a:t>
            </a:r>
            <a:endParaRPr lang="en-US" b="1" dirty="0">
              <a:solidFill>
                <a:schemeClr val="accent2"/>
              </a:solidFill>
            </a:endParaRPr>
          </a:p>
        </p:txBody>
      </p:sp>
      <p:sp>
        <p:nvSpPr>
          <p:cNvPr id="3" name="Content Placeholder 2"/>
          <p:cNvSpPr>
            <a:spLocks noGrp="1"/>
          </p:cNvSpPr>
          <p:nvPr>
            <p:ph sz="quarter" idx="1"/>
          </p:nvPr>
        </p:nvSpPr>
        <p:spPr>
          <a:xfrm>
            <a:off x="533400" y="1371600"/>
            <a:ext cx="8153400" cy="5105400"/>
          </a:xfrm>
        </p:spPr>
        <p:txBody>
          <a:bodyPr>
            <a:noAutofit/>
          </a:bodyPr>
          <a:lstStyle/>
          <a:p>
            <a:r>
              <a:rPr lang="en-US" sz="3200" dirty="0" smtClean="0"/>
              <a:t>Designing a Simple Hardware  with focus on methodology involved in data acquisition, algorithm design and analytical techniques. </a:t>
            </a:r>
          </a:p>
          <a:p>
            <a:r>
              <a:rPr lang="en-US" sz="3200" dirty="0" smtClean="0"/>
              <a:t>A standard V P K signal has been plotted considering the average of data sets obtained from healthy patients along with parameters and each of them have a significant role. </a:t>
            </a:r>
            <a:endParaRPr lang="en-US" sz="3200" i="1" dirty="0" smtClean="0"/>
          </a:p>
          <a:p>
            <a:r>
              <a:rPr lang="en-US" sz="3200" dirty="0" smtClean="0"/>
              <a:t>There were significant deviations observed from the standard V P K signal when tested with diseased patients as expected from theoretical results. </a:t>
            </a:r>
            <a:endParaRPr 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CONCLUSION</a:t>
            </a:r>
            <a:endParaRPr lang="en-US" b="1" dirty="0">
              <a:solidFill>
                <a:schemeClr val="accent2"/>
              </a:solidFill>
            </a:endParaRPr>
          </a:p>
        </p:txBody>
      </p:sp>
      <p:sp>
        <p:nvSpPr>
          <p:cNvPr id="3" name="Content Placeholder 2"/>
          <p:cNvSpPr>
            <a:spLocks noGrp="1"/>
          </p:cNvSpPr>
          <p:nvPr>
            <p:ph sz="quarter" idx="1"/>
          </p:nvPr>
        </p:nvSpPr>
        <p:spPr>
          <a:xfrm>
            <a:off x="628650" y="1825625"/>
            <a:ext cx="7805800" cy="4351338"/>
          </a:xfrm>
        </p:spPr>
        <p:txBody>
          <a:bodyPr>
            <a:normAutofit/>
          </a:bodyPr>
          <a:lstStyle/>
          <a:p>
            <a:pPr>
              <a:buNone/>
            </a:pPr>
            <a:r>
              <a:rPr lang="en-US" dirty="0" smtClean="0"/>
              <a:t>   Nadi Pariksha is a great skill used in ancient Ayurveda which is slowly being forgotten and considered non scientific. Hence this research focused on collecting large data sets with the right sensors to scientifically verify this skill. This paper not only attempts to achieve this to a great extent but also gives importance to approach involved designing algorithms and performing analytics. As a product we have achieved a new approach towards computer aided health diagnosis tools.  Most of the results obtained satisfied the theoretical results.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SCOPE FOR IMPROVEMENT</a:t>
            </a:r>
            <a:endParaRPr lang="en-US" b="1" dirty="0">
              <a:solidFill>
                <a:schemeClr val="accent2"/>
              </a:solidFill>
            </a:endParaRPr>
          </a:p>
        </p:txBody>
      </p:sp>
      <p:sp>
        <p:nvSpPr>
          <p:cNvPr id="3" name="Content Placeholder 2"/>
          <p:cNvSpPr>
            <a:spLocks noGrp="1"/>
          </p:cNvSpPr>
          <p:nvPr>
            <p:ph sz="quarter" idx="1"/>
          </p:nvPr>
        </p:nvSpPr>
        <p:spPr>
          <a:xfrm>
            <a:off x="628649" y="1825625"/>
            <a:ext cx="7743455" cy="4351338"/>
          </a:xfrm>
        </p:spPr>
        <p:txBody>
          <a:bodyPr>
            <a:normAutofit lnSpcReduction="10000"/>
          </a:bodyPr>
          <a:lstStyle/>
          <a:p>
            <a:r>
              <a:rPr lang="en-US" dirty="0" smtClean="0"/>
              <a:t>Collecting larger data sets: As of now the data set has been collected from about 100 people and for a better research point of view there is a need for more volunteers.</a:t>
            </a:r>
          </a:p>
          <a:p>
            <a:r>
              <a:rPr lang="en-US" dirty="0" smtClean="0"/>
              <a:t>Improving the product design: currently we are using rubber bands and gloves to hold sensors at the right position but for making it as a usable product the design needs to be improved.</a:t>
            </a:r>
          </a:p>
          <a:p>
            <a:r>
              <a:rPr lang="en-US" dirty="0" smtClean="0"/>
              <a:t>Machine learning: the process of collecting data, finding average and comparative analysis was done manually but it will be very challenging to introduce machine learning to improve the device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50E024-940D-4922-81A7-46D5F22816E7}"/>
              </a:ext>
            </a:extLst>
          </p:cNvPr>
          <p:cNvSpPr>
            <a:spLocks noGrp="1"/>
          </p:cNvSpPr>
          <p:nvPr>
            <p:ph type="title"/>
          </p:nvPr>
        </p:nvSpPr>
        <p:spPr/>
        <p:txBody>
          <a:bodyPr/>
          <a:lstStyle/>
          <a:p>
            <a:r>
              <a:rPr lang="en-US" b="1" dirty="0">
                <a:solidFill>
                  <a:schemeClr val="accent2"/>
                </a:solidFill>
              </a:rPr>
              <a:t>TIMELINE</a:t>
            </a:r>
            <a:endParaRPr lang="en-IN" b="1" dirty="0">
              <a:solidFill>
                <a:schemeClr val="accent2"/>
              </a:solidFill>
            </a:endParaRPr>
          </a:p>
        </p:txBody>
      </p:sp>
      <p:graphicFrame>
        <p:nvGraphicFramePr>
          <p:cNvPr id="4" name="Table 3"/>
          <p:cNvGraphicFramePr>
            <a:graphicFrameLocks noGrp="1"/>
          </p:cNvGraphicFramePr>
          <p:nvPr/>
        </p:nvGraphicFramePr>
        <p:xfrm>
          <a:off x="1219200" y="1452673"/>
          <a:ext cx="6400801" cy="4768108"/>
        </p:xfrm>
        <a:graphic>
          <a:graphicData uri="http://schemas.openxmlformats.org/drawingml/2006/table">
            <a:tbl>
              <a:tblPr/>
              <a:tblGrid>
                <a:gridCol w="781188"/>
                <a:gridCol w="1226258"/>
                <a:gridCol w="4393355"/>
              </a:tblGrid>
              <a:tr h="576370">
                <a:tc>
                  <a:txBody>
                    <a:bodyPr/>
                    <a:lstStyle/>
                    <a:p>
                      <a:pPr marL="0" marR="0">
                        <a:spcBef>
                          <a:spcPts val="0"/>
                        </a:spcBef>
                        <a:spcAft>
                          <a:spcPts val="0"/>
                        </a:spcAft>
                      </a:pPr>
                      <a:r>
                        <a:rPr lang="en-US" sz="1900" b="1" dirty="0">
                          <a:latin typeface="Calibri"/>
                          <a:ea typeface="Calibri"/>
                          <a:cs typeface="Calibri"/>
                        </a:rPr>
                        <a:t>Sno. </a:t>
                      </a:r>
                      <a:endParaRPr lang="en-US" sz="1000" dirty="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900" b="1">
                          <a:latin typeface="Calibri"/>
                          <a:ea typeface="Calibri"/>
                          <a:cs typeface="Calibri"/>
                        </a:rPr>
                        <a:t>Month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900" b="1">
                          <a:latin typeface="Calibri"/>
                          <a:ea typeface="Calibri"/>
                          <a:cs typeface="Calibri"/>
                        </a:rPr>
                        <a:t>Task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r>
              <a:tr h="576370">
                <a:tc>
                  <a:txBody>
                    <a:bodyPr/>
                    <a:lstStyle/>
                    <a:p>
                      <a:pPr marL="0" marR="0">
                        <a:spcBef>
                          <a:spcPts val="0"/>
                        </a:spcBef>
                        <a:spcAft>
                          <a:spcPts val="0"/>
                        </a:spcAft>
                      </a:pPr>
                      <a:r>
                        <a:rPr lang="en-US" sz="1900">
                          <a:latin typeface="Calibri"/>
                          <a:ea typeface="Calibri"/>
                          <a:cs typeface="Calibri"/>
                        </a:rPr>
                        <a:t>1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a:spcBef>
                          <a:spcPts val="0"/>
                        </a:spcBef>
                        <a:spcAft>
                          <a:spcPts val="0"/>
                        </a:spcAft>
                      </a:pPr>
                      <a:r>
                        <a:rPr lang="en-US" sz="1900">
                          <a:latin typeface="Calibri"/>
                          <a:ea typeface="Calibri"/>
                          <a:cs typeface="Calibri"/>
                        </a:rPr>
                        <a:t>December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a:spcBef>
                          <a:spcPts val="0"/>
                        </a:spcBef>
                        <a:spcAft>
                          <a:spcPts val="0"/>
                        </a:spcAft>
                      </a:pPr>
                      <a:r>
                        <a:rPr lang="en-US" sz="1900">
                          <a:latin typeface="Calibri"/>
                          <a:ea typeface="Calibri"/>
                          <a:cs typeface="Calibri"/>
                        </a:rPr>
                        <a:t>Literature survey and identification of problem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649299">
                <a:tc>
                  <a:txBody>
                    <a:bodyPr/>
                    <a:lstStyle/>
                    <a:p>
                      <a:pPr marL="0" marR="0">
                        <a:spcBef>
                          <a:spcPts val="0"/>
                        </a:spcBef>
                        <a:spcAft>
                          <a:spcPts val="0"/>
                        </a:spcAft>
                      </a:pPr>
                      <a:r>
                        <a:rPr lang="en-US" sz="1900">
                          <a:latin typeface="Calibri"/>
                          <a:ea typeface="Calibri"/>
                          <a:cs typeface="Calibri"/>
                        </a:rPr>
                        <a:t>2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a:spcBef>
                          <a:spcPts val="0"/>
                        </a:spcBef>
                        <a:spcAft>
                          <a:spcPts val="0"/>
                        </a:spcAft>
                      </a:pPr>
                      <a:r>
                        <a:rPr lang="en-US" sz="1900">
                          <a:latin typeface="Calibri"/>
                          <a:ea typeface="Calibri"/>
                          <a:cs typeface="Calibri"/>
                        </a:rPr>
                        <a:t>January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a:spcBef>
                          <a:spcPts val="0"/>
                        </a:spcBef>
                        <a:spcAft>
                          <a:spcPts val="0"/>
                        </a:spcAft>
                      </a:pPr>
                      <a:r>
                        <a:rPr lang="en-US" sz="1900">
                          <a:latin typeface="Calibri"/>
                          <a:ea typeface="Calibri"/>
                          <a:cs typeface="Calibri"/>
                        </a:rPr>
                        <a:t>Hardware Implementation of base paper </a:t>
                      </a:r>
                      <a:r>
                        <a:rPr lang="en-IN" sz="1900">
                          <a:latin typeface="Calibri"/>
                          <a:ea typeface="Calibri"/>
                          <a:cs typeface="Calibri"/>
                        </a:rPr>
                        <a:t>upto data acquisition</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779865">
                <a:tc>
                  <a:txBody>
                    <a:bodyPr/>
                    <a:lstStyle/>
                    <a:p>
                      <a:pPr marL="0" marR="0">
                        <a:spcBef>
                          <a:spcPts val="0"/>
                        </a:spcBef>
                        <a:spcAft>
                          <a:spcPts val="0"/>
                        </a:spcAft>
                      </a:pPr>
                      <a:r>
                        <a:rPr lang="en-US" sz="1900">
                          <a:latin typeface="Calibri"/>
                          <a:ea typeface="Calibri"/>
                          <a:cs typeface="Calibri"/>
                        </a:rPr>
                        <a:t>3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a:spcBef>
                          <a:spcPts val="0"/>
                        </a:spcBef>
                        <a:spcAft>
                          <a:spcPts val="0"/>
                        </a:spcAft>
                      </a:pPr>
                      <a:r>
                        <a:rPr lang="en-US" sz="1900">
                          <a:latin typeface="Calibri"/>
                          <a:ea typeface="Calibri"/>
                          <a:cs typeface="Calibri"/>
                        </a:rPr>
                        <a:t>February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a:spcBef>
                          <a:spcPts val="0"/>
                        </a:spcBef>
                        <a:spcAft>
                          <a:spcPts val="0"/>
                        </a:spcAft>
                      </a:pPr>
                      <a:r>
                        <a:rPr lang="en-US" sz="1900" dirty="0">
                          <a:latin typeface="Calibri"/>
                          <a:ea typeface="Calibri"/>
                          <a:cs typeface="Calibri"/>
                        </a:rPr>
                        <a:t>Applying various bio signal processing </a:t>
                      </a:r>
                      <a:r>
                        <a:rPr lang="en-US" sz="1900" dirty="0" smtClean="0">
                          <a:latin typeface="Calibri"/>
                          <a:ea typeface="Calibri"/>
                          <a:cs typeface="Calibri"/>
                        </a:rPr>
                        <a:t>techniques</a:t>
                      </a:r>
                      <a:r>
                        <a:rPr lang="en-US" sz="1900" baseline="0" dirty="0" smtClean="0">
                          <a:latin typeface="Calibri"/>
                          <a:ea typeface="Calibri"/>
                          <a:cs typeface="Calibri"/>
                        </a:rPr>
                        <a:t> </a:t>
                      </a:r>
                      <a:r>
                        <a:rPr lang="en-US" sz="1900" dirty="0" smtClean="0">
                          <a:latin typeface="Calibri"/>
                          <a:ea typeface="Calibri"/>
                          <a:cs typeface="Times New Roman"/>
                        </a:rPr>
                        <a:t>and drafting a research paper based on the progress</a:t>
                      </a:r>
                      <a:endParaRPr lang="en-US" sz="1000" dirty="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r h="779865">
                <a:tc>
                  <a:txBody>
                    <a:bodyPr/>
                    <a:lstStyle/>
                    <a:p>
                      <a:pPr marL="0" marR="0">
                        <a:spcBef>
                          <a:spcPts val="0"/>
                        </a:spcBef>
                        <a:spcAft>
                          <a:spcPts val="0"/>
                        </a:spcAft>
                      </a:pPr>
                      <a:r>
                        <a:rPr lang="en-US" sz="1900">
                          <a:latin typeface="Calibri"/>
                          <a:ea typeface="Calibri"/>
                          <a:cs typeface="Calibri"/>
                        </a:rPr>
                        <a:t>4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a:spcBef>
                          <a:spcPts val="0"/>
                        </a:spcBef>
                        <a:spcAft>
                          <a:spcPts val="0"/>
                        </a:spcAft>
                      </a:pPr>
                      <a:r>
                        <a:rPr lang="en-US" sz="1900">
                          <a:latin typeface="Calibri"/>
                          <a:ea typeface="Calibri"/>
                          <a:cs typeface="Calibri"/>
                        </a:rPr>
                        <a:t>March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Calibri" pitchFamily="34" charset="0"/>
                        </a:rPr>
                        <a:t>Deriving  average signal  from data set and doing comparative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Calibri" pitchFamily="34" charset="0"/>
                        </a:rPr>
                        <a:t>Taking</a:t>
                      </a:r>
                      <a:r>
                        <a:rPr lang="en-US" sz="1800" b="0" baseline="0" dirty="0" smtClean="0">
                          <a:solidFill>
                            <a:schemeClr val="tx1"/>
                          </a:solidFill>
                          <a:latin typeface="Calibri" pitchFamily="34" charset="0"/>
                        </a:rPr>
                        <a:t> part in </a:t>
                      </a:r>
                      <a:r>
                        <a:rPr lang="en-US" sz="1800" b="0" dirty="0" smtClean="0">
                          <a:solidFill>
                            <a:schemeClr val="tx1"/>
                          </a:solidFill>
                          <a:latin typeface="Calibri" pitchFamily="34" charset="0"/>
                        </a:rPr>
                        <a:t>IPACT-19  conference for TECHNICAL PAPER PRESENTATION </a:t>
                      </a:r>
                    </a:p>
                    <a:p>
                      <a:pPr marL="0" marR="0">
                        <a:spcBef>
                          <a:spcPts val="0"/>
                        </a:spcBef>
                        <a:spcAft>
                          <a:spcPts val="0"/>
                        </a:spcAft>
                      </a:pPr>
                      <a:endParaRPr lang="en-US" sz="1000" dirty="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r>
              <a:tr h="576370">
                <a:tc>
                  <a:txBody>
                    <a:bodyPr/>
                    <a:lstStyle/>
                    <a:p>
                      <a:pPr marL="0" marR="0">
                        <a:spcBef>
                          <a:spcPts val="0"/>
                        </a:spcBef>
                        <a:spcAft>
                          <a:spcPts val="0"/>
                        </a:spcAft>
                      </a:pPr>
                      <a:r>
                        <a:rPr lang="en-US" sz="1900" dirty="0">
                          <a:latin typeface="Calibri"/>
                          <a:ea typeface="Calibri"/>
                          <a:cs typeface="Calibri"/>
                        </a:rPr>
                        <a:t>5 </a:t>
                      </a:r>
                      <a:endParaRPr lang="en-US" sz="1000" dirty="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a:spcBef>
                          <a:spcPts val="0"/>
                        </a:spcBef>
                        <a:spcAft>
                          <a:spcPts val="0"/>
                        </a:spcAft>
                      </a:pPr>
                      <a:r>
                        <a:rPr lang="en-US" sz="1900">
                          <a:latin typeface="Calibri"/>
                          <a:ea typeface="Calibri"/>
                          <a:cs typeface="Calibri"/>
                        </a:rPr>
                        <a:t>April </a:t>
                      </a:r>
                      <a:endParaRPr lang="en-US" sz="100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a:spcBef>
                          <a:spcPts val="0"/>
                        </a:spcBef>
                        <a:spcAft>
                          <a:spcPts val="0"/>
                        </a:spcAft>
                      </a:pPr>
                      <a:r>
                        <a:rPr lang="en-US" sz="1900" dirty="0">
                          <a:latin typeface="Calibri"/>
                          <a:ea typeface="Calibri"/>
                          <a:cs typeface="Calibri"/>
                        </a:rPr>
                        <a:t>Final review , project submission </a:t>
                      </a:r>
                      <a:endParaRPr lang="en-US" sz="1000" dirty="0">
                        <a:latin typeface="Calibri"/>
                        <a:ea typeface="Calibri"/>
                        <a:cs typeface="Times New Roman"/>
                      </a:endParaRPr>
                    </a:p>
                  </a:txBody>
                  <a:tcPr marL="63518" marR="63518" marT="42346" marB="4234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r>
            </a:tbl>
          </a:graphicData>
        </a:graphic>
      </p:graphicFrame>
    </p:spTree>
    <p:extLst>
      <p:ext uri="{BB962C8B-B14F-4D97-AF65-F5344CB8AC3E}">
        <p14:creationId xmlns:p14="http://schemas.microsoft.com/office/powerpoint/2010/main" xmlns="" val="2726858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D4AE7B-E1F2-427A-AF2F-46C016D8C306}"/>
              </a:ext>
            </a:extLst>
          </p:cNvPr>
          <p:cNvSpPr>
            <a:spLocks noGrp="1"/>
          </p:cNvSpPr>
          <p:nvPr>
            <p:ph type="title"/>
          </p:nvPr>
        </p:nvSpPr>
        <p:spPr/>
        <p:txBody>
          <a:bodyPr/>
          <a:lstStyle/>
          <a:p>
            <a:r>
              <a:rPr lang="en-US" dirty="0">
                <a:solidFill>
                  <a:schemeClr val="accent2"/>
                </a:solidFill>
              </a:rPr>
              <a:t>REFRENCES </a:t>
            </a:r>
            <a:endParaRPr lang="en-IN" dirty="0">
              <a:solidFill>
                <a:schemeClr val="accent2"/>
              </a:solidFill>
            </a:endParaRPr>
          </a:p>
        </p:txBody>
      </p:sp>
      <p:sp>
        <p:nvSpPr>
          <p:cNvPr id="3" name="Content Placeholder 2">
            <a:extLst>
              <a:ext uri="{FF2B5EF4-FFF2-40B4-BE49-F238E27FC236}">
                <a16:creationId xmlns="" xmlns:a16="http://schemas.microsoft.com/office/drawing/2014/main" id="{7A771F1C-3BC3-4D6D-A3F6-CD402333EED2}"/>
              </a:ext>
            </a:extLst>
          </p:cNvPr>
          <p:cNvSpPr>
            <a:spLocks noGrp="1"/>
          </p:cNvSpPr>
          <p:nvPr>
            <p:ph sz="quarter" idx="1"/>
          </p:nvPr>
        </p:nvSpPr>
        <p:spPr>
          <a:xfrm>
            <a:off x="436419" y="1484417"/>
            <a:ext cx="8327570" cy="4999511"/>
          </a:xfrm>
        </p:spPr>
        <p:txBody>
          <a:bodyPr>
            <a:normAutofit fontScale="25000" lnSpcReduction="20000"/>
          </a:bodyPr>
          <a:lstStyle/>
          <a:p>
            <a:pPr lvl="0">
              <a:buNone/>
            </a:pPr>
            <a:r>
              <a:rPr lang="en-US" sz="4300" b="1" dirty="0" smtClean="0"/>
              <a:t>•	</a:t>
            </a:r>
            <a:r>
              <a:rPr lang="en-US" sz="4800" b="1" dirty="0" smtClean="0"/>
              <a:t>Wireless photo plethysmographic device for heart rate variability signal acquisition and analysis </a:t>
            </a:r>
          </a:p>
          <a:p>
            <a:pPr lvl="0">
              <a:buNone/>
            </a:pPr>
            <a:r>
              <a:rPr lang="en-US" sz="4800" b="1" dirty="0" smtClean="0"/>
              <a:t>	Published in: 2012 Annual International Conference of the IEEE Engineering in Medicine and Biology Society</a:t>
            </a:r>
          </a:p>
          <a:p>
            <a:pPr lvl="0">
              <a:buNone/>
            </a:pPr>
            <a:r>
              <a:rPr lang="en-US" sz="4800" b="1" dirty="0" smtClean="0"/>
              <a:t>	</a:t>
            </a:r>
            <a:r>
              <a:rPr lang="en-US" sz="4800" b="1" dirty="0" smtClean="0">
                <a:hlinkClick r:id="rId2"/>
              </a:rPr>
              <a:t>https://ieeexplore.ieee.org/document/6346372</a:t>
            </a:r>
            <a:endParaRPr lang="en-US" sz="4800" b="1" dirty="0" smtClean="0"/>
          </a:p>
          <a:p>
            <a:pPr lvl="0">
              <a:buNone/>
            </a:pPr>
            <a:r>
              <a:rPr lang="en-US" sz="4800" b="1" dirty="0" smtClean="0"/>
              <a:t>•	Multimodal cardiovascular information monitor using piezoelectric transducers for wearable healthcare</a:t>
            </a:r>
          </a:p>
          <a:p>
            <a:pPr lvl="0">
              <a:buNone/>
            </a:pPr>
            <a:r>
              <a:rPr lang="en-US" sz="4800" b="1" dirty="0" smtClean="0"/>
              <a:t>	Published in: 2017 IEEE International Workshop on Signal Processing Systems (</a:t>
            </a:r>
            <a:r>
              <a:rPr lang="en-US" sz="4800" b="1" dirty="0" err="1" smtClean="0"/>
              <a:t>SiPS</a:t>
            </a:r>
            <a:r>
              <a:rPr lang="en-US" sz="4800" b="1" dirty="0" smtClean="0"/>
              <a:t>)</a:t>
            </a:r>
          </a:p>
          <a:p>
            <a:pPr lvl="0">
              <a:buNone/>
            </a:pPr>
            <a:r>
              <a:rPr lang="en-US" sz="4800" b="1" dirty="0" smtClean="0"/>
              <a:t>	</a:t>
            </a:r>
            <a:r>
              <a:rPr lang="en-US" sz="4800" b="1" dirty="0" smtClean="0">
                <a:hlinkClick r:id="rId3"/>
              </a:rPr>
              <a:t>https://ieeexplore.ieee.org/document/8110006/</a:t>
            </a:r>
            <a:endParaRPr lang="en-US" sz="4800" b="1" dirty="0" smtClean="0"/>
          </a:p>
          <a:p>
            <a:pPr lvl="0">
              <a:buNone/>
            </a:pPr>
            <a:r>
              <a:rPr lang="en-US" sz="4800" b="1" dirty="0" smtClean="0"/>
              <a:t>•	Diagnosis of Disease Using Wrist Pulse Signal for classification of pre-meal and post-meal samples</a:t>
            </a:r>
          </a:p>
          <a:p>
            <a:pPr lvl="0">
              <a:buNone/>
            </a:pPr>
            <a:r>
              <a:rPr lang="en-US" sz="4800" b="1" dirty="0" smtClean="0"/>
              <a:t>	Published in: 2015 International Conference on Industrial Instrumentation and Control (ICIC)</a:t>
            </a:r>
          </a:p>
          <a:p>
            <a:pPr lvl="0">
              <a:buNone/>
            </a:pPr>
            <a:r>
              <a:rPr lang="en-US" sz="4800" b="1" dirty="0" smtClean="0"/>
              <a:t>	</a:t>
            </a:r>
            <a:r>
              <a:rPr lang="en-US" sz="4800" b="1" dirty="0" smtClean="0">
                <a:hlinkClick r:id="rId4"/>
              </a:rPr>
              <a:t>https://ieeexplore.ieee.org/document/7150864/</a:t>
            </a:r>
            <a:endParaRPr lang="en-US" sz="4800" b="1" dirty="0" smtClean="0"/>
          </a:p>
          <a:p>
            <a:pPr lvl="0">
              <a:buNone/>
            </a:pPr>
            <a:r>
              <a:rPr lang="en-US" sz="4800" b="1" dirty="0" smtClean="0"/>
              <a:t>•	Nadi Tarangini: A Pulse Based Diagnostic System</a:t>
            </a:r>
          </a:p>
          <a:p>
            <a:pPr lvl="0">
              <a:buNone/>
            </a:pPr>
            <a:r>
              <a:rPr lang="en-US" sz="4800" b="1" dirty="0" smtClean="0"/>
              <a:t>	Published in: 2007 29th Annual International Conference of the IEEE Engineering in Medicine and Biology Society</a:t>
            </a:r>
          </a:p>
          <a:p>
            <a:pPr lvl="0">
              <a:buNone/>
            </a:pPr>
            <a:r>
              <a:rPr lang="en-US" sz="4800" b="1" dirty="0" smtClean="0"/>
              <a:t>	</a:t>
            </a:r>
            <a:r>
              <a:rPr lang="en-US" sz="4800" b="1" dirty="0" smtClean="0">
                <a:hlinkClick r:id="rId5"/>
              </a:rPr>
              <a:t>https://ieeexplore.ieee.org/abstract/document/4352762/</a:t>
            </a:r>
            <a:endParaRPr lang="en-US" sz="4800" b="1" dirty="0" smtClean="0"/>
          </a:p>
          <a:p>
            <a:pPr lvl="0">
              <a:buNone/>
            </a:pPr>
            <a:r>
              <a:rPr lang="en-US" sz="4800" b="1" dirty="0" smtClean="0"/>
              <a:t>•	Design, development and comparative performance analysis of Bessel and Butterworth filter for Nadi Pariksha </a:t>
            </a:r>
            <a:r>
              <a:rPr lang="en-US" sz="4800" b="1" dirty="0" err="1" smtClean="0"/>
              <a:t>Yantra</a:t>
            </a:r>
            <a:r>
              <a:rPr lang="en-US" sz="4800" b="1" dirty="0" smtClean="0"/>
              <a:t>  </a:t>
            </a:r>
          </a:p>
          <a:p>
            <a:pPr lvl="0">
              <a:buNone/>
            </a:pPr>
            <a:r>
              <a:rPr lang="en-US" sz="4800" b="1" dirty="0" smtClean="0"/>
              <a:t>	Published in: 2016 IEEE International Conference on Engineering and Technology (ICETECH)</a:t>
            </a:r>
          </a:p>
          <a:p>
            <a:pPr lvl="0">
              <a:buNone/>
            </a:pPr>
            <a:r>
              <a:rPr lang="en-US" sz="4800" b="1" dirty="0" smtClean="0"/>
              <a:t>	</a:t>
            </a:r>
            <a:r>
              <a:rPr lang="en-US" sz="4800" b="1" dirty="0" smtClean="0">
                <a:hlinkClick r:id="rId6"/>
              </a:rPr>
              <a:t>https://ieeexplore.ieee.org/document/7569413/</a:t>
            </a:r>
            <a:endParaRPr lang="en-US" sz="4800" b="1" dirty="0" smtClean="0"/>
          </a:p>
          <a:p>
            <a:pPr lvl="0">
              <a:lnSpc>
                <a:spcPct val="170000"/>
              </a:lnSpc>
            </a:pPr>
            <a:r>
              <a:rPr lang="en-US" sz="4800" b="1" dirty="0" smtClean="0"/>
              <a:t>Wang, </a:t>
            </a:r>
            <a:r>
              <a:rPr lang="en-US" sz="4800" b="1" dirty="0" err="1" smtClean="0"/>
              <a:t>Peng</a:t>
            </a:r>
            <a:r>
              <a:rPr lang="en-US" sz="4800" b="1" dirty="0" smtClean="0"/>
              <a:t>, </a:t>
            </a:r>
            <a:r>
              <a:rPr lang="en-US" sz="4800" b="1" dirty="0" err="1" smtClean="0"/>
              <a:t>Wangmeng</a:t>
            </a:r>
            <a:r>
              <a:rPr lang="en-US" sz="4800" b="1" dirty="0" smtClean="0"/>
              <a:t> </a:t>
            </a:r>
            <a:r>
              <a:rPr lang="en-US" sz="4800" b="1" dirty="0" err="1" smtClean="0"/>
              <a:t>Zuo</a:t>
            </a:r>
            <a:r>
              <a:rPr lang="en-US" sz="4800" b="1" dirty="0" smtClean="0"/>
              <a:t>, and David Zhang. "A compound pressure signal acquisition system for multichannel wrist pulse signal analysis." </a:t>
            </a:r>
            <a:r>
              <a:rPr lang="en-US" sz="4800" b="1" i="1" dirty="0" smtClean="0"/>
              <a:t>IEEE Transactions on Instrumentation and Measurement</a:t>
            </a:r>
            <a:r>
              <a:rPr lang="en-US" sz="4800" b="1" dirty="0" smtClean="0"/>
              <a:t> 63.6 (2014): 1556-1565.</a:t>
            </a:r>
          </a:p>
          <a:p>
            <a:pPr lvl="0">
              <a:buNone/>
            </a:pPr>
            <a:r>
              <a:rPr lang="en-US" sz="4800" b="1" dirty="0" smtClean="0"/>
              <a:t>	</a:t>
            </a:r>
            <a:r>
              <a:rPr lang="en-US" sz="4800" b="1" dirty="0" smtClean="0">
                <a:hlinkClick r:id="rId7"/>
              </a:rPr>
              <a:t>https://ieeexplore.ieee.org/abstract/document/6748032</a:t>
            </a:r>
            <a:endParaRPr lang="en-US" sz="4800" b="1" dirty="0" smtClean="0"/>
          </a:p>
          <a:p>
            <a:pPr lvl="0">
              <a:buNone/>
            </a:pPr>
            <a:endParaRPr lang="en-US" sz="4800" b="1" dirty="0" smtClean="0"/>
          </a:p>
          <a:p>
            <a:pPr lvl="0">
              <a:buNone/>
            </a:pPr>
            <a:endParaRPr lang="en-US" sz="4800" b="1" dirty="0" smtClean="0"/>
          </a:p>
          <a:p>
            <a:pPr lvl="0">
              <a:buNone/>
            </a:pPr>
            <a:endParaRPr lang="en-US" sz="4400" b="1" dirty="0" smtClean="0"/>
          </a:p>
          <a:p>
            <a:pPr lvl="0">
              <a:buNone/>
            </a:pPr>
            <a:r>
              <a:rPr lang="en-US" sz="4300" b="1" dirty="0" smtClean="0"/>
              <a:t>	</a:t>
            </a:r>
            <a:endParaRPr lang="en-IN" sz="4300" dirty="0">
              <a:solidFill>
                <a:schemeClr val="bg2">
                  <a:lumMod val="10000"/>
                </a:schemeClr>
              </a:solidFill>
            </a:endParaRPr>
          </a:p>
          <a:p>
            <a:endParaRPr lang="en-IN" dirty="0">
              <a:solidFill>
                <a:schemeClr val="bg2">
                  <a:lumMod val="10000"/>
                </a:schemeClr>
              </a:solidFill>
            </a:endParaRPr>
          </a:p>
        </p:txBody>
      </p:sp>
    </p:spTree>
    <p:extLst>
      <p:ext uri="{BB962C8B-B14F-4D97-AF65-F5344CB8AC3E}">
        <p14:creationId xmlns:p14="http://schemas.microsoft.com/office/powerpoint/2010/main" xmlns="" val="47646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9AA36D4-81E6-4D14-BC77-9F966DEF870B}"/>
              </a:ext>
            </a:extLst>
          </p:cNvPr>
          <p:cNvSpPr>
            <a:spLocks noGrp="1"/>
          </p:cNvSpPr>
          <p:nvPr>
            <p:ph sz="quarter" idx="1"/>
          </p:nvPr>
        </p:nvSpPr>
        <p:spPr>
          <a:xfrm>
            <a:off x="628650" y="1191755"/>
            <a:ext cx="7886700" cy="4985209"/>
          </a:xfrm>
        </p:spPr>
        <p:txBody>
          <a:bodyPr>
            <a:normAutofit fontScale="62500" lnSpcReduction="20000"/>
          </a:bodyPr>
          <a:lstStyle/>
          <a:p>
            <a:pPr lvl="0"/>
            <a:r>
              <a:rPr lang="en-US" dirty="0" smtClean="0"/>
              <a:t>Analysis of Tridosha in Various Physiological Conditions </a:t>
            </a:r>
          </a:p>
          <a:p>
            <a:pPr lvl="0">
              <a:buNone/>
            </a:pPr>
            <a:r>
              <a:rPr lang="en-US" dirty="0" smtClean="0"/>
              <a:t>Published in: 2015 IEEE International Conference on Electronics, Computing and Communication Technologies (CONECCT) </a:t>
            </a:r>
          </a:p>
          <a:p>
            <a:pPr lvl="0">
              <a:buNone/>
            </a:pPr>
            <a:r>
              <a:rPr lang="en-US" dirty="0" smtClean="0">
                <a:hlinkClick r:id="rId2"/>
              </a:rPr>
              <a:t>https://ieeexplore.ieee.org/document/7383890</a:t>
            </a:r>
            <a:endParaRPr lang="en-US" dirty="0" smtClean="0"/>
          </a:p>
          <a:p>
            <a:pPr lvl="0">
              <a:buNone/>
            </a:pPr>
            <a:r>
              <a:rPr lang="en-US" dirty="0" smtClean="0"/>
              <a:t>•	Arterial Pulse System: Modern Methods For Traditional Indian Medicine</a:t>
            </a:r>
          </a:p>
          <a:p>
            <a:pPr lvl="0">
              <a:buNone/>
            </a:pPr>
            <a:r>
              <a:rPr lang="en-US" dirty="0" smtClean="0"/>
              <a:t>Published in: 2007 29th Annual International Conference of the IEEE Engineering in Medicine and Biology Society</a:t>
            </a:r>
          </a:p>
          <a:p>
            <a:pPr lvl="0">
              <a:buNone/>
            </a:pPr>
            <a:r>
              <a:rPr lang="en-US" dirty="0" smtClean="0">
                <a:hlinkClick r:id="rId3"/>
              </a:rPr>
              <a:t>https://ieeexplore.ieee.org/document/4352363</a:t>
            </a:r>
            <a:endParaRPr lang="en-US" dirty="0" smtClean="0"/>
          </a:p>
          <a:p>
            <a:pPr lvl="0">
              <a:buNone/>
            </a:pPr>
            <a:r>
              <a:rPr lang="en-US" dirty="0" smtClean="0"/>
              <a:t>•	A Framework for Automatic Time-Domain Characteristic Parameters Extraction of Human Pulse Signals EURASIP Journal on Advances in Signal Processing20072008:468390                                                                             https://asp-eurasipjournals.springeropen.com/track/pdf/10.1155/2008/468390 </a:t>
            </a:r>
          </a:p>
          <a:p>
            <a:pPr lvl="0">
              <a:buNone/>
            </a:pPr>
            <a:r>
              <a:rPr lang="en-US" dirty="0" smtClean="0"/>
              <a:t>•	Perspectives of Ayurveda in Integrative Cardiovascular Chinese Medicine for Patient Compliance</a:t>
            </a:r>
          </a:p>
          <a:p>
            <a:pPr lvl="0">
              <a:buNone/>
            </a:pPr>
            <a:r>
              <a:rPr lang="en-US" dirty="0" smtClean="0">
                <a:hlinkClick r:id="rId4"/>
              </a:rPr>
              <a:t>https://www.elsevier.com/books/perspectives-of-ayurveda-in-integrative-cardiovascular-chinese-medicine-for-patient-compliance/al-shura/978-0-12-817570-5</a:t>
            </a:r>
            <a:endParaRPr lang="en-US" dirty="0" smtClean="0"/>
          </a:p>
          <a:p>
            <a:r>
              <a:rPr lang="en-US" dirty="0" err="1" smtClean="0"/>
              <a:t>Che</a:t>
            </a:r>
            <a:r>
              <a:rPr lang="en-US" dirty="0" smtClean="0"/>
              <a:t>, </a:t>
            </a:r>
            <a:r>
              <a:rPr lang="en-US" dirty="0" err="1" smtClean="0"/>
              <a:t>Xingsheng</a:t>
            </a:r>
            <a:r>
              <a:rPr lang="en-US" dirty="0" smtClean="0"/>
              <a:t>, et al. "Research on Pulse Power Spectrum calculation method based on TCM." </a:t>
            </a:r>
            <a:r>
              <a:rPr lang="en-US" i="1" dirty="0" smtClean="0"/>
              <a:t>2015 IEEE International Conference on Communication Software and Networks (ICCSN)</a:t>
            </a:r>
            <a:r>
              <a:rPr lang="en-US" dirty="0" smtClean="0"/>
              <a:t>. IEEE, 2015.</a:t>
            </a:r>
            <a:endParaRPr lang="en-US" u="sng" dirty="0" smtClean="0"/>
          </a:p>
          <a:p>
            <a:pPr>
              <a:buNone/>
            </a:pPr>
            <a:r>
              <a:rPr lang="en-US" dirty="0" smtClean="0">
                <a:hlinkClick r:id="rId5"/>
              </a:rPr>
              <a:t>https://ieeexplore.ieee.org/abstract/document/7296179</a:t>
            </a:r>
            <a:endParaRPr lang="en-US" dirty="0" smtClean="0"/>
          </a:p>
          <a:p>
            <a:r>
              <a:rPr lang="en-US" dirty="0" err="1" smtClean="0"/>
              <a:t>Thakker</a:t>
            </a:r>
            <a:r>
              <a:rPr lang="en-US" dirty="0" smtClean="0"/>
              <a:t>, </a:t>
            </a:r>
            <a:r>
              <a:rPr lang="en-US" dirty="0" err="1" smtClean="0"/>
              <a:t>Bhaskar</a:t>
            </a:r>
            <a:r>
              <a:rPr lang="en-US" dirty="0" smtClean="0"/>
              <a:t>, and </a:t>
            </a:r>
            <a:r>
              <a:rPr lang="en-US" dirty="0" err="1" smtClean="0"/>
              <a:t>Anoop</a:t>
            </a:r>
            <a:r>
              <a:rPr lang="en-US" dirty="0" smtClean="0"/>
              <a:t> </a:t>
            </a:r>
            <a:r>
              <a:rPr lang="en-US" dirty="0" err="1" smtClean="0"/>
              <a:t>Lal</a:t>
            </a:r>
            <a:r>
              <a:rPr lang="en-US" dirty="0" smtClean="0"/>
              <a:t> </a:t>
            </a:r>
            <a:r>
              <a:rPr lang="en-US" dirty="0" err="1" smtClean="0"/>
              <a:t>Vyas</a:t>
            </a:r>
            <a:r>
              <a:rPr lang="en-US" dirty="0" smtClean="0"/>
              <a:t>. "Frequency domain analysis of radial pulse in abnormal health conditions." </a:t>
            </a:r>
            <a:r>
              <a:rPr lang="en-US" i="1" dirty="0" smtClean="0"/>
              <a:t>2010 IEEE EMBS Conference on Biomedical Engineering and Sciences (IECBES)</a:t>
            </a:r>
            <a:r>
              <a:rPr lang="en-US" dirty="0" smtClean="0"/>
              <a:t>. IEEE, 2010.</a:t>
            </a:r>
          </a:p>
          <a:p>
            <a:pPr>
              <a:buNone/>
            </a:pPr>
            <a:r>
              <a:rPr lang="en-US" dirty="0" smtClean="0"/>
              <a:t>     </a:t>
            </a:r>
            <a:r>
              <a:rPr lang="en-US" dirty="0" smtClean="0">
                <a:hlinkClick r:id="rId6"/>
              </a:rPr>
              <a:t>https://ieeexplore.ieee.org/abstract/document/5742233</a:t>
            </a:r>
            <a:endParaRPr lang="en-US" dirty="0" smtClean="0"/>
          </a:p>
          <a:p>
            <a:pPr>
              <a:buNone/>
            </a:pPr>
            <a:endParaRPr lang="en-US" dirty="0" smtClean="0"/>
          </a:p>
          <a:p>
            <a:pPr lvl="0"/>
            <a:endParaRPr lang="en-US" dirty="0" smtClean="0"/>
          </a:p>
          <a:p>
            <a:pPr lvl="0">
              <a:buNone/>
            </a:pPr>
            <a:endParaRPr lang="en-US" dirty="0" smtClean="0"/>
          </a:p>
        </p:txBody>
      </p:sp>
    </p:spTree>
    <p:extLst>
      <p:ext uri="{BB962C8B-B14F-4D97-AF65-F5344CB8AC3E}">
        <p14:creationId xmlns:p14="http://schemas.microsoft.com/office/powerpoint/2010/main" xmlns="" val="61608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INTRODUCTION</a:t>
            </a:r>
            <a:endParaRPr lang="en-US" b="1" dirty="0">
              <a:solidFill>
                <a:schemeClr val="accent2"/>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Nadi Pariksha (pulse-based diagnosis) is a prominent method in Ayurveda, and is known to dictate all the salient features of a human body. </a:t>
            </a:r>
          </a:p>
          <a:p>
            <a:r>
              <a:rPr lang="en-US" dirty="0" smtClean="0"/>
              <a:t>Prior systems for obtaining the Nadi pulses have been few and far between, when compared to systems such as ECG, microphone and pressure sensors using software like Labview. </a:t>
            </a:r>
          </a:p>
          <a:p>
            <a:r>
              <a:rPr lang="en-US" dirty="0" smtClean="0"/>
              <a:t>The pulse waveform is also shown to have the desirable variations with respect to age of patients with respect to various pulse parameters acquired at the sensing element. Hence a system is needed by Ayurvedic practitioners as a computer-aided diagnostic tool. </a:t>
            </a:r>
          </a:p>
          <a:p>
            <a:pPr>
              <a:buNone/>
            </a:pPr>
            <a:endParaRPr lang="en-US" dirty="0" smtClean="0"/>
          </a:p>
          <a:p>
            <a:pPr>
              <a:buNone/>
            </a:pPr>
            <a:r>
              <a:rPr lang="en-US" b="1" dirty="0" smtClean="0"/>
              <a:t>Index Terms—Ayurveda, pulse waveform, varying pulse.</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solidFill>
              </a:rPr>
              <a:t>MOTIVATION</a:t>
            </a:r>
            <a:endParaRPr lang="en-US" b="1" dirty="0">
              <a:solidFill>
                <a:schemeClr val="accent2"/>
              </a:solidFill>
            </a:endParaRPr>
          </a:p>
        </p:txBody>
      </p:sp>
      <p:sp>
        <p:nvSpPr>
          <p:cNvPr id="3" name="Content Placeholder 2"/>
          <p:cNvSpPr>
            <a:spLocks noGrp="1"/>
          </p:cNvSpPr>
          <p:nvPr>
            <p:ph sz="quarter" idx="1"/>
          </p:nvPr>
        </p:nvSpPr>
        <p:spPr/>
        <p:txBody>
          <a:bodyPr>
            <a:normAutofit/>
          </a:bodyPr>
          <a:lstStyle/>
          <a:p>
            <a:r>
              <a:rPr lang="en-US" dirty="0" smtClean="0"/>
              <a:t>The main motive behind this project is to uplift traditional practices used in ancient Vedic system which has been proven globally yet we have become accustomed to western practices.</a:t>
            </a:r>
          </a:p>
          <a:p>
            <a:r>
              <a:rPr lang="en-US" dirty="0" smtClean="0"/>
              <a:t>The skill of “Nadi Pariksha” has been researched and published by various authors and yet we hesitate to adopt these methods.</a:t>
            </a:r>
          </a:p>
          <a:p>
            <a:r>
              <a:rPr lang="en-US" dirty="0" smtClean="0">
                <a:ea typeface="Calibri" pitchFamily="34" charset="0"/>
                <a:cs typeface="Times New Roman" pitchFamily="18" charset="0"/>
              </a:rPr>
              <a:t>To Engineer and Design an electronic Pulse diagnosis system based on concept of ‘</a:t>
            </a:r>
            <a:r>
              <a:rPr lang="en-US" i="1" dirty="0" smtClean="0">
                <a:ea typeface="Calibri" pitchFamily="34" charset="0"/>
                <a:cs typeface="Times New Roman" pitchFamily="18" charset="0"/>
              </a:rPr>
              <a:t>Tridosha’   </a:t>
            </a:r>
            <a:r>
              <a:rPr lang="en-US" dirty="0" smtClean="0">
                <a:ea typeface="Calibri" pitchFamily="34" charset="0"/>
                <a:cs typeface="Times New Roman" pitchFamily="18" charset="0"/>
              </a:rPr>
              <a:t>as the number of skilled physicians in this practice are diminishing.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DE34276-F4CF-497C-A47C-1EA0F6C64CA7}"/>
              </a:ext>
            </a:extLst>
          </p:cNvPr>
          <p:cNvSpPr>
            <a:spLocks noGrp="1"/>
          </p:cNvSpPr>
          <p:nvPr>
            <p:ph type="title"/>
          </p:nvPr>
        </p:nvSpPr>
        <p:spPr/>
        <p:txBody>
          <a:bodyPr/>
          <a:lstStyle/>
          <a:p>
            <a:r>
              <a:rPr lang="en-US" b="1" dirty="0">
                <a:solidFill>
                  <a:schemeClr val="accent2"/>
                </a:solidFill>
              </a:rPr>
              <a:t>OBJECTIVE</a:t>
            </a:r>
            <a:endParaRPr lang="en-IN" b="1" dirty="0">
              <a:solidFill>
                <a:schemeClr val="accent2"/>
              </a:solidFill>
            </a:endParaRPr>
          </a:p>
        </p:txBody>
      </p:sp>
      <p:sp>
        <p:nvSpPr>
          <p:cNvPr id="3" name="Content Placeholder 2">
            <a:extLst>
              <a:ext uri="{FF2B5EF4-FFF2-40B4-BE49-F238E27FC236}">
                <a16:creationId xmlns="" xmlns:a16="http://schemas.microsoft.com/office/drawing/2014/main" id="{A8697984-451B-4E0E-8097-22D6B1DFF300}"/>
              </a:ext>
            </a:extLst>
          </p:cNvPr>
          <p:cNvSpPr>
            <a:spLocks noGrp="1"/>
          </p:cNvSpPr>
          <p:nvPr>
            <p:ph sz="quarter" idx="1"/>
          </p:nvPr>
        </p:nvSpPr>
        <p:spPr>
          <a:xfrm>
            <a:off x="628650" y="1825626"/>
            <a:ext cx="8072995" cy="4727574"/>
          </a:xfrm>
        </p:spPr>
        <p:txBody>
          <a:bodyPr>
            <a:normAutofit fontScale="92500"/>
          </a:bodyPr>
          <a:lstStyle/>
          <a:p>
            <a:r>
              <a:rPr lang="en-IN" dirty="0" smtClean="0"/>
              <a:t>The product designed should help a doctor visually distinguish the dominant pulse to understand patients condition.</a:t>
            </a:r>
          </a:p>
          <a:p>
            <a:r>
              <a:rPr lang="en-IN" dirty="0" smtClean="0"/>
              <a:t>The research part includes acquiring noise free signal and applying parameters related to PPG sensor such as pulse wave velocity(PWV), augmentation index(AI) &amp; reflectivity index(RI).</a:t>
            </a:r>
          </a:p>
          <a:p>
            <a:r>
              <a:rPr lang="en-IN" dirty="0" smtClean="0"/>
              <a:t>After collecting the data sets for healthy people this standard signal can be used as a reference to check if there is deviation in Vatha, Pittha, Kapha dosha in patients with anxiety, rashes, common cold respectively.</a:t>
            </a:r>
          </a:p>
          <a:p>
            <a:r>
              <a:rPr lang="en-IN" dirty="0" smtClean="0"/>
              <a:t> The research should help us in getting better results by comparing them to methods used in reference papers in similar line of work.</a:t>
            </a:r>
            <a:endParaRPr lang="en-IN" dirty="0"/>
          </a:p>
        </p:txBody>
      </p:sp>
    </p:spTree>
    <p:extLst>
      <p:ext uri="{BB962C8B-B14F-4D97-AF65-F5344CB8AC3E}">
        <p14:creationId xmlns:p14="http://schemas.microsoft.com/office/powerpoint/2010/main" xmlns="" val="333737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077200" cy="1143000"/>
          </a:xfrm>
        </p:spPr>
        <p:txBody>
          <a:bodyPr>
            <a:normAutofit fontScale="90000"/>
          </a:bodyPr>
          <a:lstStyle/>
          <a:p>
            <a:r>
              <a:rPr lang="en-IN" b="1" dirty="0" smtClean="0">
                <a:solidFill>
                  <a:schemeClr val="accent2"/>
                </a:solidFill>
                <a:latin typeface="+mn-lt"/>
              </a:rPr>
              <a:t>SYSTEM DESIGN AND METHODOLOGY </a:t>
            </a:r>
            <a:endParaRPr lang="en-IN" b="1" dirty="0">
              <a:solidFill>
                <a:schemeClr val="accent2"/>
              </a:solidFill>
              <a:latin typeface="+mn-lt"/>
            </a:endParaRPr>
          </a:p>
        </p:txBody>
      </p:sp>
      <p:pic>
        <p:nvPicPr>
          <p:cNvPr id="5121" name="Picture 1"/>
          <p:cNvPicPr>
            <a:picLocks noChangeAspect="1" noChangeArrowheads="1"/>
          </p:cNvPicPr>
          <p:nvPr/>
        </p:nvPicPr>
        <p:blipFill>
          <a:blip r:embed="rId2" cstate="print"/>
          <a:srcRect/>
          <a:stretch>
            <a:fillRect/>
          </a:stretch>
        </p:blipFill>
        <p:spPr bwMode="auto">
          <a:xfrm>
            <a:off x="685801" y="1429921"/>
            <a:ext cx="7543799" cy="4731261"/>
          </a:xfrm>
          <a:prstGeom prst="rect">
            <a:avLst/>
          </a:prstGeom>
          <a:noFill/>
          <a:ln w="9525">
            <a:noFill/>
            <a:miter lim="800000"/>
            <a:headEnd/>
            <a:tailEnd/>
          </a:ln>
        </p:spPr>
      </p:pic>
    </p:spTree>
    <p:extLst>
      <p:ext uri="{BB962C8B-B14F-4D97-AF65-F5344CB8AC3E}">
        <p14:creationId xmlns:p14="http://schemas.microsoft.com/office/powerpoint/2010/main" xmlns="" val="142891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Image result for ppg sensor"/>
          <p:cNvPicPr>
            <a:picLocks noChangeAspect="1" noChangeArrowheads="1"/>
          </p:cNvPicPr>
          <p:nvPr/>
        </p:nvPicPr>
        <p:blipFill>
          <a:blip r:embed="rId3" cstate="print"/>
          <a:srcRect/>
          <a:stretch>
            <a:fillRect/>
          </a:stretch>
        </p:blipFill>
        <p:spPr bwMode="auto">
          <a:xfrm>
            <a:off x="4800600" y="685800"/>
            <a:ext cx="3937000" cy="2362200"/>
          </a:xfrm>
          <a:prstGeom prst="rect">
            <a:avLst/>
          </a:prstGeom>
          <a:noFill/>
        </p:spPr>
      </p:pic>
      <p:sp>
        <p:nvSpPr>
          <p:cNvPr id="10242"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41" name="Picture 14" descr="Harsware setup"/>
          <p:cNvPicPr>
            <a:picLocks noChangeAspect="1" noChangeArrowheads="1"/>
          </p:cNvPicPr>
          <p:nvPr/>
        </p:nvPicPr>
        <p:blipFill>
          <a:blip r:embed="rId4" cstate="print"/>
          <a:srcRect/>
          <a:stretch>
            <a:fillRect/>
          </a:stretch>
        </p:blipFill>
        <p:spPr bwMode="auto">
          <a:xfrm>
            <a:off x="409112" y="457200"/>
            <a:ext cx="4239088" cy="4800600"/>
          </a:xfrm>
          <a:prstGeom prst="rect">
            <a:avLst/>
          </a:prstGeom>
          <a:noFill/>
        </p:spPr>
      </p:pic>
      <p:sp>
        <p:nvSpPr>
          <p:cNvPr id="10243" name="Rectangle 3"/>
          <p:cNvSpPr>
            <a:spLocks noChangeArrowheads="1"/>
          </p:cNvSpPr>
          <p:nvPr/>
        </p:nvSpPr>
        <p:spPr bwMode="auto">
          <a:xfrm>
            <a:off x="533400" y="5316379"/>
            <a:ext cx="3810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Fig. 2.  (a)Hardware Setup using Arduino and Matlab</a:t>
            </a:r>
          </a:p>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Times New Roman" pitchFamily="18" charset="0"/>
                <a:ea typeface="SimSun" pitchFamily="2" charset="-122"/>
                <a:cs typeface="Times New Roman" pitchFamily="18" charset="0"/>
              </a:rPr>
              <a:t>(b) Working principle of PPG sensor</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(c)  PTVD pattern</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descr="PTVD pattern.JPG"/>
          <p:cNvPicPr>
            <a:picLocks noChangeAspect="1"/>
          </p:cNvPicPr>
          <p:nvPr/>
        </p:nvPicPr>
        <p:blipFill>
          <a:blip r:embed="rId5" cstate="print"/>
          <a:stretch>
            <a:fillRect/>
          </a:stretch>
        </p:blipFill>
        <p:spPr>
          <a:xfrm>
            <a:off x="4724400" y="3200399"/>
            <a:ext cx="4114800" cy="332268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5410200" y="304800"/>
            <a:ext cx="3276600" cy="6324600"/>
          </a:xfrm>
        </p:spPr>
        <p:txBody>
          <a:bodyPr>
            <a:normAutofit/>
          </a:bodyPr>
          <a:lstStyle/>
          <a:p>
            <a:pPr marL="342900" indent="-342900">
              <a:buAutoNum type="arabicParenR"/>
            </a:pPr>
            <a:r>
              <a:rPr lang="en-IN" sz="1800" dirty="0" smtClean="0"/>
              <a:t>Data acquisition : where three pulses “Vatha” , “Pittha” , “Kapha” for different people using PPG sensors and arduino.</a:t>
            </a:r>
          </a:p>
          <a:p>
            <a:pPr marL="342900" indent="-342900">
              <a:buAutoNum type="arabicParenR"/>
            </a:pPr>
            <a:r>
              <a:rPr lang="en-IN" sz="1800" dirty="0" smtClean="0"/>
              <a:t>Signal processing : to improve the output plots.</a:t>
            </a:r>
          </a:p>
          <a:p>
            <a:pPr marL="342900" indent="-342900">
              <a:buAutoNum type="arabicParenR" startAt="2"/>
            </a:pPr>
            <a:r>
              <a:rPr lang="en-IN" sz="1800" dirty="0" smtClean="0"/>
              <a:t>Feature extraction : involves detection of Rising and Falling Peaks.</a:t>
            </a:r>
          </a:p>
          <a:p>
            <a:pPr marL="342900" indent="-342900">
              <a:buAutoNum type="arabicParenR" startAt="3"/>
            </a:pPr>
            <a:r>
              <a:rPr lang="en-IN" sz="1800" dirty="0" smtClean="0"/>
              <a:t>Parametric analysis : using the feature extracted mainly pulse wave velocity, reflectivity and augmentation index.</a:t>
            </a:r>
          </a:p>
          <a:p>
            <a:pPr marL="342900" indent="-342900">
              <a:buAutoNum type="arabicParenR" startAt="4"/>
            </a:pPr>
            <a:r>
              <a:rPr lang="en-IN" sz="1800" dirty="0" smtClean="0"/>
              <a:t>Statistical analysis : to derive the standard V P K signal obtained from finding average of data sets obtained from healthy people and then testing it by comparing those with unhealthy people.</a:t>
            </a:r>
          </a:p>
          <a:p>
            <a:pPr>
              <a:buAutoNum type="arabicParenR" startAt="5"/>
            </a:pPr>
            <a:r>
              <a:rPr lang="en-IN" sz="1800" dirty="0" smtClean="0"/>
              <a:t>The output is to indicate imbalance in any form of dosha</a:t>
            </a:r>
            <a:endParaRPr lang="en-IN" sz="1800" dirty="0"/>
          </a:p>
        </p:txBody>
      </p:sp>
      <p:pic>
        <p:nvPicPr>
          <p:cNvPr id="4" name="Picture 3"/>
          <p:cNvPicPr/>
          <p:nvPr/>
        </p:nvPicPr>
        <p:blipFill>
          <a:blip r:embed="rId2" cstate="print"/>
          <a:srcRect/>
          <a:stretch>
            <a:fillRect/>
          </a:stretch>
        </p:blipFill>
        <p:spPr bwMode="auto">
          <a:xfrm>
            <a:off x="381000" y="228600"/>
            <a:ext cx="4572000" cy="6477000"/>
          </a:xfrm>
          <a:prstGeom prst="rect">
            <a:avLst/>
          </a:prstGeom>
          <a:noFill/>
          <a:ln w="9525">
            <a:noFill/>
            <a:miter lim="800000"/>
            <a:headEnd/>
            <a:tailEnd/>
          </a:ln>
        </p:spPr>
      </p:pic>
    </p:spTree>
    <p:extLst>
      <p:ext uri="{BB962C8B-B14F-4D97-AF65-F5344CB8AC3E}">
        <p14:creationId xmlns:p14="http://schemas.microsoft.com/office/powerpoint/2010/main" xmlns="" val="417546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143000"/>
          </a:xfrm>
        </p:spPr>
        <p:txBody>
          <a:bodyPr/>
          <a:lstStyle/>
          <a:p>
            <a:r>
              <a:rPr lang="en-US" b="1" dirty="0" smtClean="0">
                <a:solidFill>
                  <a:schemeClr val="accent2"/>
                </a:solidFill>
              </a:rPr>
              <a:t>1)DATA ACQUISTION</a:t>
            </a:r>
            <a:endParaRPr lang="en-US" b="1" dirty="0">
              <a:solidFill>
                <a:schemeClr val="accent2"/>
              </a:solidFill>
            </a:endParaRPr>
          </a:p>
        </p:txBody>
      </p:sp>
      <p:sp>
        <p:nvSpPr>
          <p:cNvPr id="3" name="Content Placeholder 2"/>
          <p:cNvSpPr>
            <a:spLocks noGrp="1"/>
          </p:cNvSpPr>
          <p:nvPr>
            <p:ph sz="quarter" idx="1"/>
          </p:nvPr>
        </p:nvSpPr>
        <p:spPr/>
        <p:txBody>
          <a:bodyPr>
            <a:normAutofit fontScale="92500" lnSpcReduction="10000"/>
          </a:bodyPr>
          <a:lstStyle/>
          <a:p>
            <a:r>
              <a:rPr lang="en-IN" sz="2800" dirty="0" smtClean="0"/>
              <a:t>The three pulses signals “Vatha” , “Pittha” , “Kapha”  were obtained by positioning PPG sensors on the wrist of patient.</a:t>
            </a:r>
          </a:p>
          <a:p>
            <a:r>
              <a:rPr lang="en-US" dirty="0" smtClean="0"/>
              <a:t>Data obtained from arduino micro controller was transferred to matlab in the form of analog voltage readings with respect to time.</a:t>
            </a:r>
          </a:p>
          <a:p>
            <a:r>
              <a:rPr lang="en-US" dirty="0" smtClean="0"/>
              <a:t>These datasets were stored in excel sheets.</a:t>
            </a:r>
            <a:endParaRPr lang="en-US" dirty="0"/>
          </a:p>
        </p:txBody>
      </p:sp>
      <p:pic>
        <p:nvPicPr>
          <p:cNvPr id="1026" name="Picture 2" descr="C:\Users\hp\Desktop\final year project\results\single signal\stats.JPG"/>
          <p:cNvPicPr>
            <a:picLocks noChangeAspect="1" noChangeArrowheads="1"/>
          </p:cNvPicPr>
          <p:nvPr/>
        </p:nvPicPr>
        <p:blipFill>
          <a:blip r:embed="rId2" cstate="print"/>
          <a:srcRect/>
          <a:stretch>
            <a:fillRect/>
          </a:stretch>
        </p:blipFill>
        <p:spPr bwMode="auto">
          <a:xfrm>
            <a:off x="5257800" y="4191000"/>
            <a:ext cx="3325461" cy="1952625"/>
          </a:xfrm>
          <a:prstGeom prst="rect">
            <a:avLst/>
          </a:prstGeom>
          <a:noFill/>
        </p:spPr>
      </p:pic>
      <p:graphicFrame>
        <p:nvGraphicFramePr>
          <p:cNvPr id="6" name="Table 5"/>
          <p:cNvGraphicFramePr>
            <a:graphicFrameLocks noGrp="1"/>
          </p:cNvGraphicFramePr>
          <p:nvPr/>
        </p:nvGraphicFramePr>
        <p:xfrm>
          <a:off x="5410200" y="2057400"/>
          <a:ext cx="2928937" cy="1828800"/>
        </p:xfrm>
        <a:graphic>
          <a:graphicData uri="http://schemas.openxmlformats.org/drawingml/2006/table">
            <a:tbl>
              <a:tblPr/>
              <a:tblGrid>
                <a:gridCol w="585787"/>
                <a:gridCol w="781050"/>
                <a:gridCol w="781050"/>
                <a:gridCol w="781050"/>
              </a:tblGrid>
              <a:tr h="304800">
                <a:tc>
                  <a:txBody>
                    <a:bodyPr/>
                    <a:lstStyle/>
                    <a:p>
                      <a:pPr algn="l" fontAlgn="b"/>
                      <a:r>
                        <a:rPr lang="en-US" sz="1100" b="0" i="0" u="none" strike="noStrike" dirty="0">
                          <a:solidFill>
                            <a:schemeClr val="tx1"/>
                          </a:solidFill>
                          <a:latin typeface="Calibri"/>
                        </a:rPr>
                        <a: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chemeClr val="tx1"/>
                          </a:solidFill>
                          <a:latin typeface="Calibri"/>
                        </a:rPr>
                        <a: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1"/>
                          </a:solidFill>
                          <a:latin typeface="Calibri"/>
                        </a:rPr>
                        <a:t>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chemeClr val="tx1"/>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r" fontAlgn="b"/>
                      <a:r>
                        <a:rPr lang="en-US" sz="1100" b="0" i="0" u="none" strike="noStrike" dirty="0">
                          <a:solidFill>
                            <a:schemeClr val="tx1"/>
                          </a:solidFill>
                          <a:latin typeface="Calibri"/>
                        </a:rPr>
                        <a:t>2.492669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chemeClr val="tx1"/>
                          </a:solidFill>
                          <a:latin typeface="Calibri"/>
                        </a:rPr>
                        <a:t>2.487781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chemeClr val="tx1"/>
                          </a:solidFill>
                          <a:latin typeface="Calibri"/>
                        </a:rPr>
                        <a:t>2.443793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chemeClr val="tx1"/>
                          </a:solidFill>
                          <a:latin typeface="Calibri"/>
                        </a:rPr>
                        <a:t>'0.586 sec'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r" fontAlgn="b"/>
                      <a:r>
                        <a:rPr lang="en-US" sz="1100" b="0" i="0" u="none" strike="noStrike" dirty="0">
                          <a:solidFill>
                            <a:schemeClr val="tx1"/>
                          </a:solidFill>
                          <a:latin typeface="Calibri"/>
                        </a:rPr>
                        <a:t>2.502444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chemeClr val="tx1"/>
                          </a:solidFill>
                          <a:latin typeface="Calibri"/>
                        </a:rPr>
                        <a:t>2.492669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chemeClr val="tx1"/>
                          </a:solidFill>
                          <a:latin typeface="Calibri"/>
                        </a:rPr>
                        <a:t>2.688172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chemeClr val="tx1"/>
                          </a:solidFill>
                          <a:latin typeface="Calibri"/>
                        </a:rPr>
                        <a:t>'0.842 sec'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r" fontAlgn="b"/>
                      <a:r>
                        <a:rPr lang="en-US" sz="1100" b="0" i="0" u="none" strike="noStrike" dirty="0">
                          <a:solidFill>
                            <a:schemeClr val="tx1"/>
                          </a:solidFill>
                          <a:latin typeface="Calibri"/>
                        </a:rPr>
                        <a:t>2.502444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chemeClr val="tx1"/>
                          </a:solidFill>
                          <a:latin typeface="Calibri"/>
                        </a:rPr>
                        <a:t>2.487781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chemeClr val="tx1"/>
                          </a:solidFill>
                          <a:latin typeface="Calibri"/>
                        </a:rPr>
                        <a:t>2.497556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chemeClr val="tx1"/>
                          </a:solidFill>
                          <a:latin typeface="Calibri"/>
                        </a:rPr>
                        <a:t>'0.999 sec'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r" fontAlgn="b"/>
                      <a:r>
                        <a:rPr lang="en-US" sz="1100" b="0" i="0" u="none" strike="noStrike" dirty="0">
                          <a:solidFill>
                            <a:schemeClr val="tx1"/>
                          </a:solidFill>
                          <a:latin typeface="Calibri"/>
                        </a:rPr>
                        <a:t>2.502444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chemeClr val="tx1"/>
                          </a:solidFill>
                          <a:latin typeface="Calibri"/>
                        </a:rPr>
                        <a:t>2.492669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chemeClr val="tx1"/>
                          </a:solidFill>
                          <a:latin typeface="Calibri"/>
                        </a:rPr>
                        <a:t>2.521994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chemeClr val="tx1"/>
                          </a:solidFill>
                          <a:latin typeface="Calibri"/>
                        </a:rPr>
                        <a:t>'1.132 sec'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r" fontAlgn="b"/>
                      <a:r>
                        <a:rPr lang="en-US" sz="1100" b="0" i="0" u="none" strike="noStrike" dirty="0" smtClean="0">
                          <a:solidFill>
                            <a:schemeClr val="tx1"/>
                          </a:solidFill>
                          <a:latin typeface="Calibri"/>
                        </a:rPr>
                        <a:t>2.502444</a:t>
                      </a:r>
                      <a:endParaRPr lang="en-US" sz="1100" b="0" i="0" u="none" strike="noStrike" dirty="0">
                        <a:solidFill>
                          <a:schemeClr val="tx1"/>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smtClean="0">
                          <a:solidFill>
                            <a:schemeClr val="tx1"/>
                          </a:solidFill>
                          <a:latin typeface="Calibri"/>
                        </a:rPr>
                        <a:t>2.487781</a:t>
                      </a:r>
                      <a:endParaRPr lang="en-US" sz="1100" b="0" i="0" u="none" strike="noStrike" dirty="0">
                        <a:solidFill>
                          <a:schemeClr val="tx1"/>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smtClean="0">
                          <a:solidFill>
                            <a:schemeClr val="tx1"/>
                          </a:solidFill>
                          <a:latin typeface="Calibri"/>
                        </a:rPr>
                        <a:t>2.473118</a:t>
                      </a:r>
                      <a:endParaRPr lang="en-US" sz="1100" b="0" i="0" u="none" strike="noStrike" dirty="0">
                        <a:solidFill>
                          <a:schemeClr val="tx1"/>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smtClean="0">
                          <a:solidFill>
                            <a:schemeClr val="tx1"/>
                          </a:solidFill>
                          <a:latin typeface="Calibri"/>
                        </a:rPr>
                        <a:t>'1.294 sec'</a:t>
                      </a:r>
                      <a:endParaRPr lang="en-US" sz="1100" b="0" i="0" u="none" strike="noStrike" dirty="0">
                        <a:solidFill>
                          <a:schemeClr val="tx1"/>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Picture 14" descr="Harsware setup"/>
          <p:cNvPicPr>
            <a:picLocks noChangeAspect="1" noChangeArrowheads="1"/>
          </p:cNvPicPr>
          <p:nvPr/>
        </p:nvPicPr>
        <p:blipFill>
          <a:blip r:embed="rId3" cstate="print"/>
          <a:srcRect/>
          <a:stretch>
            <a:fillRect/>
          </a:stretch>
        </p:blipFill>
        <p:spPr bwMode="auto">
          <a:xfrm>
            <a:off x="6324600" y="381000"/>
            <a:ext cx="1267288" cy="1435154"/>
          </a:xfrm>
          <a:prstGeom prst="rect">
            <a:avLst/>
          </a:prstGeom>
          <a:noFill/>
        </p:spPr>
      </p:pic>
      <p:sp>
        <p:nvSpPr>
          <p:cNvPr id="8" name="TextBox 7"/>
          <p:cNvSpPr txBox="1"/>
          <p:nvPr/>
        </p:nvSpPr>
        <p:spPr>
          <a:xfrm>
            <a:off x="5105400" y="6248400"/>
            <a:ext cx="3276600" cy="369332"/>
          </a:xfrm>
          <a:prstGeom prst="rect">
            <a:avLst/>
          </a:prstGeom>
          <a:noFill/>
        </p:spPr>
        <p:txBody>
          <a:bodyPr wrap="square" rtlCol="0">
            <a:spAutoFit/>
          </a:bodyPr>
          <a:lstStyle/>
          <a:p>
            <a:r>
              <a:rPr lang="en-US" b="1" dirty="0" smtClean="0"/>
              <a:t>Fig. 3. Data acquisition</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3">
      <a:dk1>
        <a:sysClr val="windowText" lastClr="000000"/>
      </a:dk1>
      <a:lt1>
        <a:sysClr val="window" lastClr="FFFFFF"/>
      </a:lt1>
      <a:dk2>
        <a:srgbClr val="696464"/>
      </a:dk2>
      <a:lt2>
        <a:srgbClr val="E9E5DC"/>
      </a:lt2>
      <a:accent1>
        <a:srgbClr val="92D050"/>
      </a:accent1>
      <a:accent2>
        <a:srgbClr val="00B050"/>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1338</TotalTime>
  <Words>1315</Words>
  <Application>Microsoft Office PowerPoint</Application>
  <PresentationFormat>On-screen Show (4:3)</PresentationFormat>
  <Paragraphs>200</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Pulse diagnosis System for Nadi Pariksha using parametric and statistical analysis   </vt:lpstr>
      <vt:lpstr>WHAT IS NADI PARIKSHA?</vt:lpstr>
      <vt:lpstr>INTRODUCTION</vt:lpstr>
      <vt:lpstr>MOTIVATION</vt:lpstr>
      <vt:lpstr>OBJECTIVE</vt:lpstr>
      <vt:lpstr>SYSTEM DESIGN AND METHODOLOGY </vt:lpstr>
      <vt:lpstr>Slide 7</vt:lpstr>
      <vt:lpstr>Slide 8</vt:lpstr>
      <vt:lpstr>1)DATA ACQUISTION</vt:lpstr>
      <vt:lpstr>Slide 10</vt:lpstr>
      <vt:lpstr>Slide 11</vt:lpstr>
      <vt:lpstr>Slide 12</vt:lpstr>
      <vt:lpstr>2) SIGNAL PROCESSING</vt:lpstr>
      <vt:lpstr>Slide 14</vt:lpstr>
      <vt:lpstr>Slide 15</vt:lpstr>
      <vt:lpstr>Slide 16</vt:lpstr>
      <vt:lpstr>3) FEATURE EXTRACTION</vt:lpstr>
      <vt:lpstr>Slide 18</vt:lpstr>
      <vt:lpstr>4) PARAMETRIC ANALYSIS</vt:lpstr>
      <vt:lpstr>5) Statistical analysis</vt:lpstr>
      <vt:lpstr>Slide 21</vt:lpstr>
      <vt:lpstr>Slide 22</vt:lpstr>
      <vt:lpstr>RESULTS AND DISCUSSION</vt:lpstr>
      <vt:lpstr>CONCLUSION</vt:lpstr>
      <vt:lpstr>SCOPE FOR IMPROVEMENT</vt:lpstr>
      <vt:lpstr>TIMELINE</vt:lpstr>
      <vt:lpstr>REFRENCES </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Pulse diagnosis System for Nadi Pariksha using parametric and statistical analysis</dc:title>
  <dc:creator>hp</dc:creator>
  <cp:lastModifiedBy>hp</cp:lastModifiedBy>
  <cp:revision>17</cp:revision>
  <dcterms:created xsi:type="dcterms:W3CDTF">2019-03-21T10:34:15Z</dcterms:created>
  <dcterms:modified xsi:type="dcterms:W3CDTF">2019-04-12T04:01:02Z</dcterms:modified>
</cp:coreProperties>
</file>