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8" r:id="rId6"/>
    <p:sldMasterId id="2147483659" r:id="rId7"/>
    <p:sldMasterId id="2147483660" r:id="rId8"/>
    <p:sldMasterId id="2147483661" r:id="rId9"/>
    <p:sldMasterId id="2147483662" r:id="rId10"/>
    <p:sldMasterId id="2147483663" r:id="rId11"/>
  </p:sldMasterIdLst>
  <p:notesMasterIdLst>
    <p:notesMasterId r:id="rId24"/>
  </p:notesMasterIdLst>
  <p:sldIdLst>
    <p:sldId id="256" r:id="rId12"/>
    <p:sldId id="257" r:id="rId13"/>
    <p:sldId id="259" r:id="rId14"/>
    <p:sldId id="260" r:id="rId15"/>
    <p:sldId id="261" r:id="rId16"/>
    <p:sldId id="263" r:id="rId17"/>
    <p:sldId id="264" r:id="rId18"/>
    <p:sldId id="266" r:id="rId19"/>
    <p:sldId id="267" r:id="rId20"/>
    <p:sldId id="269" r:id="rId21"/>
    <p:sldId id="271" r:id="rId22"/>
    <p:sldId id="272" r:id="rId2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15"/>
    <a:srgbClr val="FFCA21"/>
    <a:srgbClr val="FFC305"/>
    <a:srgbClr val="4C3A00"/>
    <a:srgbClr val="60943C"/>
    <a:srgbClr val="003192"/>
    <a:srgbClr val="0075CC"/>
    <a:srgbClr val="0083E6"/>
    <a:srgbClr val="FFF6DD"/>
    <a:srgbClr val="1A3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8F3ED-0E91-4C36-BB22-5C969F051171}" type="doc">
      <dgm:prSet loTypeId="urn:microsoft.com/office/officeart/2005/8/layout/chevron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EA38FDA7-003A-4080-9892-1C8CC2D6C791}">
      <dgm:prSet phldrT="[Текст]" phldr="1" custT="1"/>
      <dgm:spPr/>
      <dgm:t>
        <a:bodyPr/>
        <a:lstStyle/>
        <a:p>
          <a:endParaRPr lang="ru-RU" sz="2400" b="0" dirty="0">
            <a:latin typeface="Bahnschrift Light" panose="020B0502040204020203" pitchFamily="34" charset="0"/>
          </a:endParaRPr>
        </a:p>
      </dgm:t>
    </dgm:pt>
    <dgm:pt modelId="{CDAC9ACA-DB5A-4823-8EE2-51B4466C452A}" type="parTrans" cxnId="{A95C01DB-1C95-4A62-B322-84D13D084DBF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315A87E0-6CF2-4550-84D5-178AB5C2187F}" type="sibTrans" cxnId="{A95C01DB-1C95-4A62-B322-84D13D084DBF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C13EF5B4-9DD3-48D9-BCBA-5DEDA35CD72A}">
      <dgm:prSet phldrT="[Текст]" custT="1"/>
      <dgm:spPr>
        <a:noFill/>
        <a:ln>
          <a:noFill/>
        </a:ln>
      </dgm:spPr>
      <dgm:t>
        <a:bodyPr/>
        <a:lstStyle/>
        <a:p>
          <a:r>
            <a:rPr lang="en-US" sz="2400" b="0" u="none" strike="noStrike" dirty="0" smtClean="0">
              <a:uFillTx/>
              <a:latin typeface="Bahnschrift Light" panose="020B0502040204020203" pitchFamily="34" charset="0"/>
            </a:rPr>
            <a:t>How to detect anomaly in the </a:t>
          </a:r>
          <a:r>
            <a:rPr lang="en-US" sz="2400" b="0" u="none" strike="noStrike" dirty="0" err="1" smtClean="0">
              <a:uFillTx/>
              <a:latin typeface="Bahnschrift Light" panose="020B0502040204020203" pitchFamily="34" charset="0"/>
            </a:rPr>
            <a:t>IoT</a:t>
          </a:r>
          <a:r>
            <a:rPr lang="en-US" sz="2400" b="0" u="none" strike="noStrike" dirty="0" smtClean="0">
              <a:uFillTx/>
              <a:latin typeface="Bahnschrift Light" panose="020B0502040204020203" pitchFamily="34" charset="0"/>
            </a:rPr>
            <a:t> devices</a:t>
          </a:r>
          <a:endParaRPr lang="ru-RU" sz="2400" b="0" dirty="0">
            <a:latin typeface="Bahnschrift Light" panose="020B0502040204020203" pitchFamily="34" charset="0"/>
          </a:endParaRPr>
        </a:p>
      </dgm:t>
    </dgm:pt>
    <dgm:pt modelId="{E6D7EA4D-762B-4519-941B-FA0E1F10C6B7}" type="parTrans" cxnId="{D8139D10-342A-4E93-B375-946D6E09AB28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0EB45578-9978-4995-A0F8-BEE442C0954B}" type="sibTrans" cxnId="{D8139D10-342A-4E93-B375-946D6E09AB28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B0AE5B0D-9D56-4B80-860D-249E67940A5C}">
      <dgm:prSet phldrT="[Текст]" phldr="1" custT="1"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644A9E44-A251-4B40-BEF3-F9F479F202E6}" type="parTrans" cxnId="{E34B41C8-6FDA-4003-A136-88574F2A8043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E0D8124E-35B8-489D-BDD2-A7194FDA927B}" type="sibTrans" cxnId="{E34B41C8-6FDA-4003-A136-88574F2A8043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32374E4D-FFC0-4AAE-993C-5D9D4EA194F2}">
      <dgm:prSet phldrT="[Текст]" custT="1"/>
      <dgm:spPr>
        <a:noFill/>
      </dgm:spPr>
      <dgm:t>
        <a:bodyPr/>
        <a:lstStyle/>
        <a:p>
          <a:r>
            <a:rPr lang="en-US" sz="2400" b="0" u="none" strike="noStrike" dirty="0" smtClean="0">
              <a:uFillTx/>
              <a:latin typeface="Bahnschrift Light" panose="020B0502040204020203" pitchFamily="34" charset="0"/>
            </a:rPr>
            <a:t>Achieve highest detection </a:t>
          </a:r>
          <a:r>
            <a:rPr lang="en-US" sz="2400" b="0" u="none" strike="noStrike" dirty="0" err="1" smtClean="0">
              <a:uFillTx/>
              <a:latin typeface="Bahnschrift Light" panose="020B0502040204020203" pitchFamily="34" charset="0"/>
            </a:rPr>
            <a:t>thresholding</a:t>
          </a:r>
          <a:r>
            <a:rPr lang="en-US" sz="2400" b="0" u="none" strike="noStrike" dirty="0" smtClean="0">
              <a:uFillTx/>
              <a:latin typeface="Bahnschrift Light" panose="020B0502040204020203" pitchFamily="34" charset="0"/>
            </a:rPr>
            <a:t> accuracy</a:t>
          </a:r>
          <a:endParaRPr lang="ru-RU" sz="2400" b="0" dirty="0">
            <a:latin typeface="Bahnschrift Light" panose="020B0502040204020203" pitchFamily="34" charset="0"/>
          </a:endParaRPr>
        </a:p>
      </dgm:t>
    </dgm:pt>
    <dgm:pt modelId="{E26D5019-C7AF-4403-8D3B-2393AD31A9A3}" type="parTrans" cxnId="{F4EA60C7-6478-465A-BC0A-1095B990EF2C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5B0EA81D-9408-48BC-8CC1-A1105B84284C}" type="sibTrans" cxnId="{F4EA60C7-6478-465A-BC0A-1095B990EF2C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957D0C5B-27DF-497B-A0ED-209AB6A972B3}">
      <dgm:prSet phldrT="[Текст]" phldr="1" custT="1"/>
      <dgm:spPr/>
      <dgm:t>
        <a:bodyPr/>
        <a:lstStyle/>
        <a:p>
          <a:endParaRPr lang="ru-RU" sz="2400" b="0" dirty="0">
            <a:latin typeface="Bahnschrift Light" panose="020B0502040204020203" pitchFamily="34" charset="0"/>
          </a:endParaRPr>
        </a:p>
      </dgm:t>
    </dgm:pt>
    <dgm:pt modelId="{A35500A3-B7E4-40A1-A617-7101146BFE93}" type="parTrans" cxnId="{57CBAF9E-E98F-47B9-A3BC-B3E44A8F4D8E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E3AD098A-0B00-47F5-A897-BE316F08774E}" type="sibTrans" cxnId="{57CBAF9E-E98F-47B9-A3BC-B3E44A8F4D8E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1F9F297F-B5F2-4070-B165-866DD3A42FBF}">
      <dgm:prSet phldrT="[Текст]" custT="1"/>
      <dgm:spPr>
        <a:noFill/>
      </dgm:spPr>
      <dgm:t>
        <a:bodyPr/>
        <a:lstStyle/>
        <a:p>
          <a:r>
            <a:rPr lang="en-US" sz="2400" b="0" u="none" strike="noStrike" dirty="0" smtClean="0">
              <a:uFillTx/>
              <a:latin typeface="Bahnschrift Light" panose="020B0502040204020203" pitchFamily="34" charset="0"/>
            </a:rPr>
            <a:t>Finding what features are best suitable for detection</a:t>
          </a:r>
          <a:endParaRPr lang="ru-RU" sz="2400" b="0" dirty="0">
            <a:latin typeface="Bahnschrift Light" panose="020B0502040204020203" pitchFamily="34" charset="0"/>
          </a:endParaRPr>
        </a:p>
      </dgm:t>
    </dgm:pt>
    <dgm:pt modelId="{8C14038D-C134-4638-9C60-DF0AA2D28ADB}" type="parTrans" cxnId="{569C5402-A568-4811-8A55-53E7B82822EE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529B0630-C0B4-41D8-BA83-00B0FA3F9EA0}" type="sibTrans" cxnId="{569C5402-A568-4811-8A55-53E7B82822EE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40010015-6E44-475F-9CEA-2E9586AD6E4F}">
      <dgm:prSet custT="1"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3B770431-C04C-4381-B2B5-02B7C33F4C2C}" type="parTrans" cxnId="{339C5EB6-D3CA-4C80-838E-5F736E447339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C581BCEA-B613-4B1B-9CF0-E21598E2643B}" type="sibTrans" cxnId="{339C5EB6-D3CA-4C80-838E-5F736E447339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F9B443B3-40B3-449F-A487-7AF282766048}">
      <dgm:prSet custT="1"/>
      <dgm:spPr>
        <a:noFill/>
      </dgm:spPr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876AE6E7-AA81-45D8-85C4-4A6224F186A8}" type="parTrans" cxnId="{F8A05B59-DB0E-4294-A5F2-A1B2CF7056A3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C56B66F6-5808-415D-8677-5AD831E72ED4}" type="sibTrans" cxnId="{F8A05B59-DB0E-4294-A5F2-A1B2CF7056A3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B14DCE77-5C5C-4AB1-A246-A22E2671D583}">
      <dgm:prSet custT="1"/>
      <dgm:spPr>
        <a:noFill/>
      </dgm:spPr>
      <dgm:t>
        <a:bodyPr/>
        <a:lstStyle/>
        <a:p>
          <a:endParaRPr lang="ru-RU" sz="2400" b="0" dirty="0">
            <a:latin typeface="Bahnschrift Light" panose="020B0502040204020203" pitchFamily="34" charset="0"/>
          </a:endParaRPr>
        </a:p>
      </dgm:t>
    </dgm:pt>
    <dgm:pt modelId="{D573A13C-4052-4B40-8E7A-0D7FC76ABB5C}" type="parTrans" cxnId="{A66F02CF-F962-4CA1-A354-2986C52D8BFD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4663D532-877E-42E8-8189-3AD6131499D3}" type="sibTrans" cxnId="{A66F02CF-F962-4CA1-A354-2986C52D8BFD}">
      <dgm:prSet/>
      <dgm:spPr/>
      <dgm:t>
        <a:bodyPr/>
        <a:lstStyle/>
        <a:p>
          <a:endParaRPr lang="ru-RU" sz="2400" b="0">
            <a:latin typeface="Bahnschrift Light" panose="020B0502040204020203" pitchFamily="34" charset="0"/>
          </a:endParaRPr>
        </a:p>
      </dgm:t>
    </dgm:pt>
    <dgm:pt modelId="{C012DE20-D04D-4CBE-AC31-A96548D22043}">
      <dgm:prSet phldrT="[Текст]" custT="1"/>
      <dgm:spPr>
        <a:noFill/>
      </dgm:spPr>
      <dgm:t>
        <a:bodyPr/>
        <a:lstStyle/>
        <a:p>
          <a:r>
            <a:rPr lang="en-US" sz="2400" b="0" u="none" strike="noStrike" dirty="0" smtClean="0">
              <a:uFillTx/>
              <a:latin typeface="Bahnschrift Light" panose="020B0502040204020203" pitchFamily="34" charset="0"/>
            </a:rPr>
            <a:t>Discovering and creating new features for better detection</a:t>
          </a:r>
          <a:endParaRPr lang="ru-RU" sz="2400" b="0" dirty="0">
            <a:latin typeface="Bahnschrift Light" panose="020B0502040204020203" pitchFamily="34" charset="0"/>
          </a:endParaRPr>
        </a:p>
      </dgm:t>
    </dgm:pt>
    <dgm:pt modelId="{03D11785-057A-4C5A-A77A-703FCD30E0ED}" type="parTrans" cxnId="{E111CE3F-ADB5-4C59-A61A-849700D3D5D1}">
      <dgm:prSet/>
      <dgm:spPr/>
      <dgm:t>
        <a:bodyPr/>
        <a:lstStyle/>
        <a:p>
          <a:endParaRPr lang="ru-RU"/>
        </a:p>
      </dgm:t>
    </dgm:pt>
    <dgm:pt modelId="{69868BFB-EE8B-44BF-8DE9-6B071BC61F60}" type="sibTrans" cxnId="{E111CE3F-ADB5-4C59-A61A-849700D3D5D1}">
      <dgm:prSet/>
      <dgm:spPr/>
      <dgm:t>
        <a:bodyPr/>
        <a:lstStyle/>
        <a:p>
          <a:endParaRPr lang="ru-RU"/>
        </a:p>
      </dgm:t>
    </dgm:pt>
    <dgm:pt modelId="{DF2F537D-DE4E-4C2B-BE66-15D7C9B9B164}" type="pres">
      <dgm:prSet presAssocID="{CE98F3ED-0E91-4C36-BB22-5C969F05117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87CB673-D9F0-43F8-8738-E3D86B30DD6A}" type="pres">
      <dgm:prSet presAssocID="{EA38FDA7-003A-4080-9892-1C8CC2D6C791}" presName="composite" presStyleCnt="0"/>
      <dgm:spPr/>
      <dgm:t>
        <a:bodyPr/>
        <a:lstStyle/>
        <a:p>
          <a:endParaRPr lang="ru-RU"/>
        </a:p>
      </dgm:t>
    </dgm:pt>
    <dgm:pt modelId="{E0F5216B-E078-4531-8CEE-07C9E42DE28A}" type="pres">
      <dgm:prSet presAssocID="{EA38FDA7-003A-4080-9892-1C8CC2D6C791}" presName="parentText" presStyleLbl="alignNode1" presStyleIdx="0" presStyleCnt="4" custAng="16200000" custLinFactX="300000" custLinFactNeighborX="370544" custLinFactNeighborY="-502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640F33-DB06-4C13-B265-AC7FD070F35F}" type="pres">
      <dgm:prSet presAssocID="{EA38FDA7-003A-4080-9892-1C8CC2D6C791}" presName="descendantText" presStyleLbl="alignAcc1" presStyleIdx="0" presStyleCnt="4" custScaleX="90668" custLinFactNeighborX="-21162" custLinFactNeighborY="254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0A4C7D-0071-4FB3-A87E-503D11C69459}" type="pres">
      <dgm:prSet presAssocID="{315A87E0-6CF2-4550-84D5-178AB5C2187F}" presName="sp" presStyleCnt="0"/>
      <dgm:spPr/>
      <dgm:t>
        <a:bodyPr/>
        <a:lstStyle/>
        <a:p>
          <a:endParaRPr lang="ru-RU"/>
        </a:p>
      </dgm:t>
    </dgm:pt>
    <dgm:pt modelId="{0C83486B-670F-4BCF-8CCB-FB0AC243C114}" type="pres">
      <dgm:prSet presAssocID="{B0AE5B0D-9D56-4B80-860D-249E67940A5C}" presName="composite" presStyleCnt="0"/>
      <dgm:spPr/>
      <dgm:t>
        <a:bodyPr/>
        <a:lstStyle/>
        <a:p>
          <a:endParaRPr lang="ru-RU"/>
        </a:p>
      </dgm:t>
    </dgm:pt>
    <dgm:pt modelId="{6E408CFD-5750-4820-B87E-D30E1A19F017}" type="pres">
      <dgm:prSet presAssocID="{B0AE5B0D-9D56-4B80-860D-249E67940A5C}" presName="parentText" presStyleLbl="alignNode1" presStyleIdx="1" presStyleCnt="4" custAng="16200000" custLinFactX="360094" custLinFactNeighborX="400000" custLinFactNeighborY="-360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4A938AB-976A-4E31-8E78-9BC947656079}" type="pres">
      <dgm:prSet presAssocID="{B0AE5B0D-9D56-4B80-860D-249E67940A5C}" presName="descendantText" presStyleLbl="alignAcc1" presStyleIdx="1" presStyleCnt="4" custScaleX="90668" custLinFactNeighborX="-21162" custLinFactNeighborY="254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A3789A-BEE0-4935-9289-7249DCCA3C6E}" type="pres">
      <dgm:prSet presAssocID="{E0D8124E-35B8-489D-BDD2-A7194FDA927B}" presName="sp" presStyleCnt="0"/>
      <dgm:spPr/>
      <dgm:t>
        <a:bodyPr/>
        <a:lstStyle/>
        <a:p>
          <a:endParaRPr lang="ru-RU"/>
        </a:p>
      </dgm:t>
    </dgm:pt>
    <dgm:pt modelId="{E6CEA9CB-F080-4D83-8035-C53F92CD8FD5}" type="pres">
      <dgm:prSet presAssocID="{957D0C5B-27DF-497B-A0ED-209AB6A972B3}" presName="composite" presStyleCnt="0"/>
      <dgm:spPr/>
      <dgm:t>
        <a:bodyPr/>
        <a:lstStyle/>
        <a:p>
          <a:endParaRPr lang="ru-RU"/>
        </a:p>
      </dgm:t>
    </dgm:pt>
    <dgm:pt modelId="{976A1BA2-60FD-4998-806F-39D2433A8A38}" type="pres">
      <dgm:prSet presAssocID="{957D0C5B-27DF-497B-A0ED-209AB6A972B3}" presName="parentText" presStyleLbl="alignNode1" presStyleIdx="2" presStyleCnt="4" custAng="16200000" custLinFactX="400000" custLinFactNeighborX="435398" custLinFactNeighborY="-217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9F148B-C347-4DF6-AAA9-21CEA8E8FE15}" type="pres">
      <dgm:prSet presAssocID="{957D0C5B-27DF-497B-A0ED-209AB6A972B3}" presName="descendantText" presStyleLbl="alignAcc1" presStyleIdx="2" presStyleCnt="4" custScaleX="90668" custLinFactNeighborX="-21162" custLinFactNeighborY="254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41BE09-23B1-4415-92A6-4BE131617078}" type="pres">
      <dgm:prSet presAssocID="{E3AD098A-0B00-47F5-A897-BE316F08774E}" presName="sp" presStyleCnt="0"/>
      <dgm:spPr/>
      <dgm:t>
        <a:bodyPr/>
        <a:lstStyle/>
        <a:p>
          <a:endParaRPr lang="ru-RU"/>
        </a:p>
      </dgm:t>
    </dgm:pt>
    <dgm:pt modelId="{830E90C3-F90E-451E-BF09-09D1D2ABB17F}" type="pres">
      <dgm:prSet presAssocID="{40010015-6E44-475F-9CEA-2E9586AD6E4F}" presName="composite" presStyleCnt="0"/>
      <dgm:spPr/>
      <dgm:t>
        <a:bodyPr/>
        <a:lstStyle/>
        <a:p>
          <a:endParaRPr lang="ru-RU"/>
        </a:p>
      </dgm:t>
    </dgm:pt>
    <dgm:pt modelId="{C36CF01D-39FC-4922-8357-C07E913C7B19}" type="pres">
      <dgm:prSet presAssocID="{40010015-6E44-475F-9CEA-2E9586AD6E4F}" presName="parentText" presStyleLbl="alignNode1" presStyleIdx="3" presStyleCnt="4" custAng="16200000" custLinFactX="413755" custLinFactNeighborX="500000" custLinFactNeighborY="-217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2DD83B-4BCC-4828-BB3C-C2651532657D}" type="pres">
      <dgm:prSet presAssocID="{40010015-6E44-475F-9CEA-2E9586AD6E4F}" presName="descendantText" presStyleLbl="alignAcc1" presStyleIdx="3" presStyleCnt="4" custScaleX="90668" custLinFactNeighborX="-21162" custLinFactNeighborY="2544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D1A3E1D-9669-456E-94DC-441981530838}" type="presOf" srcId="{957D0C5B-27DF-497B-A0ED-209AB6A972B3}" destId="{976A1BA2-60FD-4998-806F-39D2433A8A38}" srcOrd="0" destOrd="0" presId="urn:microsoft.com/office/officeart/2005/8/layout/chevron2"/>
    <dgm:cxn modelId="{3DB28938-3250-4F77-B417-465F6FD7745D}" type="presOf" srcId="{40010015-6E44-475F-9CEA-2E9586AD6E4F}" destId="{C36CF01D-39FC-4922-8357-C07E913C7B19}" srcOrd="0" destOrd="0" presId="urn:microsoft.com/office/officeart/2005/8/layout/chevron2"/>
    <dgm:cxn modelId="{A95C01DB-1C95-4A62-B322-84D13D084DBF}" srcId="{CE98F3ED-0E91-4C36-BB22-5C969F051171}" destId="{EA38FDA7-003A-4080-9892-1C8CC2D6C791}" srcOrd="0" destOrd="0" parTransId="{CDAC9ACA-DB5A-4823-8EE2-51B4466C452A}" sibTransId="{315A87E0-6CF2-4550-84D5-178AB5C2187F}"/>
    <dgm:cxn modelId="{A66F02CF-F962-4CA1-A354-2986C52D8BFD}" srcId="{40010015-6E44-475F-9CEA-2E9586AD6E4F}" destId="{B14DCE77-5C5C-4AB1-A246-A22E2671D583}" srcOrd="2" destOrd="0" parTransId="{D573A13C-4052-4B40-8E7A-0D7FC76ABB5C}" sibTransId="{4663D532-877E-42E8-8189-3AD6131499D3}"/>
    <dgm:cxn modelId="{B75AA746-8DF8-4779-A4D2-93E38B4440BC}" type="presOf" srcId="{B14DCE77-5C5C-4AB1-A246-A22E2671D583}" destId="{272DD83B-4BCC-4828-BB3C-C2651532657D}" srcOrd="0" destOrd="2" presId="urn:microsoft.com/office/officeart/2005/8/layout/chevron2"/>
    <dgm:cxn modelId="{EAF162FD-A40E-454B-BC19-8338885DF41A}" type="presOf" srcId="{C13EF5B4-9DD3-48D9-BCBA-5DEDA35CD72A}" destId="{7F640F33-DB06-4C13-B265-AC7FD070F35F}" srcOrd="0" destOrd="0" presId="urn:microsoft.com/office/officeart/2005/8/layout/chevron2"/>
    <dgm:cxn modelId="{57CBAF9E-E98F-47B9-A3BC-B3E44A8F4D8E}" srcId="{CE98F3ED-0E91-4C36-BB22-5C969F051171}" destId="{957D0C5B-27DF-497B-A0ED-209AB6A972B3}" srcOrd="2" destOrd="0" parTransId="{A35500A3-B7E4-40A1-A617-7101146BFE93}" sibTransId="{E3AD098A-0B00-47F5-A897-BE316F08774E}"/>
    <dgm:cxn modelId="{3FAC84B3-080D-4E33-A9AE-7D4CDC16A24E}" type="presOf" srcId="{32374E4D-FFC0-4AAE-993C-5D9D4EA194F2}" destId="{74A938AB-976A-4E31-8E78-9BC947656079}" srcOrd="0" destOrd="0" presId="urn:microsoft.com/office/officeart/2005/8/layout/chevron2"/>
    <dgm:cxn modelId="{427DC4DB-6377-401D-9360-0EE24C2A4D7D}" type="presOf" srcId="{1F9F297F-B5F2-4070-B165-866DD3A42FBF}" destId="{C29F148B-C347-4DF6-AAA9-21CEA8E8FE15}" srcOrd="0" destOrd="0" presId="urn:microsoft.com/office/officeart/2005/8/layout/chevron2"/>
    <dgm:cxn modelId="{E34B41C8-6FDA-4003-A136-88574F2A8043}" srcId="{CE98F3ED-0E91-4C36-BB22-5C969F051171}" destId="{B0AE5B0D-9D56-4B80-860D-249E67940A5C}" srcOrd="1" destOrd="0" parTransId="{644A9E44-A251-4B40-BEF3-F9F479F202E6}" sibTransId="{E0D8124E-35B8-489D-BDD2-A7194FDA927B}"/>
    <dgm:cxn modelId="{CF688DA6-EC6F-4598-9A0E-EC9D2891ACD8}" type="presOf" srcId="{B0AE5B0D-9D56-4B80-860D-249E67940A5C}" destId="{6E408CFD-5750-4820-B87E-D30E1A19F017}" srcOrd="0" destOrd="0" presId="urn:microsoft.com/office/officeart/2005/8/layout/chevron2"/>
    <dgm:cxn modelId="{186DE91D-1B14-43DC-96B6-B8EAB609DE06}" type="presOf" srcId="{CE98F3ED-0E91-4C36-BB22-5C969F051171}" destId="{DF2F537D-DE4E-4C2B-BE66-15D7C9B9B164}" srcOrd="0" destOrd="0" presId="urn:microsoft.com/office/officeart/2005/8/layout/chevron2"/>
    <dgm:cxn modelId="{F4EA60C7-6478-465A-BC0A-1095B990EF2C}" srcId="{B0AE5B0D-9D56-4B80-860D-249E67940A5C}" destId="{32374E4D-FFC0-4AAE-993C-5D9D4EA194F2}" srcOrd="0" destOrd="0" parTransId="{E26D5019-C7AF-4403-8D3B-2393AD31A9A3}" sibTransId="{5B0EA81D-9408-48BC-8CC1-A1105B84284C}"/>
    <dgm:cxn modelId="{F8A05B59-DB0E-4294-A5F2-A1B2CF7056A3}" srcId="{40010015-6E44-475F-9CEA-2E9586AD6E4F}" destId="{F9B443B3-40B3-449F-A487-7AF282766048}" srcOrd="0" destOrd="0" parTransId="{876AE6E7-AA81-45D8-85C4-4A6224F186A8}" sibTransId="{C56B66F6-5808-415D-8677-5AD831E72ED4}"/>
    <dgm:cxn modelId="{E111CE3F-ADB5-4C59-A61A-849700D3D5D1}" srcId="{40010015-6E44-475F-9CEA-2E9586AD6E4F}" destId="{C012DE20-D04D-4CBE-AC31-A96548D22043}" srcOrd="1" destOrd="0" parTransId="{03D11785-057A-4C5A-A77A-703FCD30E0ED}" sibTransId="{69868BFB-EE8B-44BF-8DE9-6B071BC61F60}"/>
    <dgm:cxn modelId="{D8139D10-342A-4E93-B375-946D6E09AB28}" srcId="{EA38FDA7-003A-4080-9892-1C8CC2D6C791}" destId="{C13EF5B4-9DD3-48D9-BCBA-5DEDA35CD72A}" srcOrd="0" destOrd="0" parTransId="{E6D7EA4D-762B-4519-941B-FA0E1F10C6B7}" sibTransId="{0EB45578-9978-4995-A0F8-BEE442C0954B}"/>
    <dgm:cxn modelId="{569C5402-A568-4811-8A55-53E7B82822EE}" srcId="{957D0C5B-27DF-497B-A0ED-209AB6A972B3}" destId="{1F9F297F-B5F2-4070-B165-866DD3A42FBF}" srcOrd="0" destOrd="0" parTransId="{8C14038D-C134-4638-9C60-DF0AA2D28ADB}" sibTransId="{529B0630-C0B4-41D8-BA83-00B0FA3F9EA0}"/>
    <dgm:cxn modelId="{6076D7C6-528D-4E4C-9ADA-A7E9D852A6E0}" type="presOf" srcId="{EA38FDA7-003A-4080-9892-1C8CC2D6C791}" destId="{E0F5216B-E078-4531-8CEE-07C9E42DE28A}" srcOrd="0" destOrd="0" presId="urn:microsoft.com/office/officeart/2005/8/layout/chevron2"/>
    <dgm:cxn modelId="{F32A2DB8-4B1B-4DA9-B9AD-ED166CCC5F0F}" type="presOf" srcId="{F9B443B3-40B3-449F-A487-7AF282766048}" destId="{272DD83B-4BCC-4828-BB3C-C2651532657D}" srcOrd="0" destOrd="0" presId="urn:microsoft.com/office/officeart/2005/8/layout/chevron2"/>
    <dgm:cxn modelId="{339C5EB6-D3CA-4C80-838E-5F736E447339}" srcId="{CE98F3ED-0E91-4C36-BB22-5C969F051171}" destId="{40010015-6E44-475F-9CEA-2E9586AD6E4F}" srcOrd="3" destOrd="0" parTransId="{3B770431-C04C-4381-B2B5-02B7C33F4C2C}" sibTransId="{C581BCEA-B613-4B1B-9CF0-E21598E2643B}"/>
    <dgm:cxn modelId="{78FE5E2A-584C-40B0-8455-BCFB486829A9}" type="presOf" srcId="{C012DE20-D04D-4CBE-AC31-A96548D22043}" destId="{272DD83B-4BCC-4828-BB3C-C2651532657D}" srcOrd="0" destOrd="1" presId="urn:microsoft.com/office/officeart/2005/8/layout/chevron2"/>
    <dgm:cxn modelId="{92850E05-6011-4D3D-B59E-6949E66F38BA}" type="presParOf" srcId="{DF2F537D-DE4E-4C2B-BE66-15D7C9B9B164}" destId="{187CB673-D9F0-43F8-8738-E3D86B30DD6A}" srcOrd="0" destOrd="0" presId="urn:microsoft.com/office/officeart/2005/8/layout/chevron2"/>
    <dgm:cxn modelId="{2BBE5982-3ECF-48F3-9ED8-331BB780CB7E}" type="presParOf" srcId="{187CB673-D9F0-43F8-8738-E3D86B30DD6A}" destId="{E0F5216B-E078-4531-8CEE-07C9E42DE28A}" srcOrd="0" destOrd="0" presId="urn:microsoft.com/office/officeart/2005/8/layout/chevron2"/>
    <dgm:cxn modelId="{94073FD3-2236-4DAE-996D-BABA363A3117}" type="presParOf" srcId="{187CB673-D9F0-43F8-8738-E3D86B30DD6A}" destId="{7F640F33-DB06-4C13-B265-AC7FD070F35F}" srcOrd="1" destOrd="0" presId="urn:microsoft.com/office/officeart/2005/8/layout/chevron2"/>
    <dgm:cxn modelId="{35B8340D-C05E-4526-B716-A38EA16A19CD}" type="presParOf" srcId="{DF2F537D-DE4E-4C2B-BE66-15D7C9B9B164}" destId="{ED0A4C7D-0071-4FB3-A87E-503D11C69459}" srcOrd="1" destOrd="0" presId="urn:microsoft.com/office/officeart/2005/8/layout/chevron2"/>
    <dgm:cxn modelId="{3EC63D0E-F111-42F8-B9F3-3C4B870E70A5}" type="presParOf" srcId="{DF2F537D-DE4E-4C2B-BE66-15D7C9B9B164}" destId="{0C83486B-670F-4BCF-8CCB-FB0AC243C114}" srcOrd="2" destOrd="0" presId="urn:microsoft.com/office/officeart/2005/8/layout/chevron2"/>
    <dgm:cxn modelId="{7146176F-FB82-4EAE-B405-1DD780C790CE}" type="presParOf" srcId="{0C83486B-670F-4BCF-8CCB-FB0AC243C114}" destId="{6E408CFD-5750-4820-B87E-D30E1A19F017}" srcOrd="0" destOrd="0" presId="urn:microsoft.com/office/officeart/2005/8/layout/chevron2"/>
    <dgm:cxn modelId="{F53DBF86-A8EB-4196-9406-AA7C1D35D323}" type="presParOf" srcId="{0C83486B-670F-4BCF-8CCB-FB0AC243C114}" destId="{74A938AB-976A-4E31-8E78-9BC947656079}" srcOrd="1" destOrd="0" presId="urn:microsoft.com/office/officeart/2005/8/layout/chevron2"/>
    <dgm:cxn modelId="{37F75017-6A89-4F85-B860-9222ED62FCE5}" type="presParOf" srcId="{DF2F537D-DE4E-4C2B-BE66-15D7C9B9B164}" destId="{F4A3789A-BEE0-4935-9289-7249DCCA3C6E}" srcOrd="3" destOrd="0" presId="urn:microsoft.com/office/officeart/2005/8/layout/chevron2"/>
    <dgm:cxn modelId="{72D6A40C-CA16-4ACA-A34A-00117E8784B6}" type="presParOf" srcId="{DF2F537D-DE4E-4C2B-BE66-15D7C9B9B164}" destId="{E6CEA9CB-F080-4D83-8035-C53F92CD8FD5}" srcOrd="4" destOrd="0" presId="urn:microsoft.com/office/officeart/2005/8/layout/chevron2"/>
    <dgm:cxn modelId="{C588D38E-F6EA-4963-8B1B-F2FA33CEA61D}" type="presParOf" srcId="{E6CEA9CB-F080-4D83-8035-C53F92CD8FD5}" destId="{976A1BA2-60FD-4998-806F-39D2433A8A38}" srcOrd="0" destOrd="0" presId="urn:microsoft.com/office/officeart/2005/8/layout/chevron2"/>
    <dgm:cxn modelId="{807FDF0E-B347-494D-BDE5-044E2936A70A}" type="presParOf" srcId="{E6CEA9CB-F080-4D83-8035-C53F92CD8FD5}" destId="{C29F148B-C347-4DF6-AAA9-21CEA8E8FE15}" srcOrd="1" destOrd="0" presId="urn:microsoft.com/office/officeart/2005/8/layout/chevron2"/>
    <dgm:cxn modelId="{77D83780-814A-46CA-8F61-E603107489B8}" type="presParOf" srcId="{DF2F537D-DE4E-4C2B-BE66-15D7C9B9B164}" destId="{EE41BE09-23B1-4415-92A6-4BE131617078}" srcOrd="5" destOrd="0" presId="urn:microsoft.com/office/officeart/2005/8/layout/chevron2"/>
    <dgm:cxn modelId="{D176FB30-A9C2-49C4-9F62-DC5AB562876A}" type="presParOf" srcId="{DF2F537D-DE4E-4C2B-BE66-15D7C9B9B164}" destId="{830E90C3-F90E-451E-BF09-09D1D2ABB17F}" srcOrd="6" destOrd="0" presId="urn:microsoft.com/office/officeart/2005/8/layout/chevron2"/>
    <dgm:cxn modelId="{F744110B-BAE6-4179-AE61-418882417850}" type="presParOf" srcId="{830E90C3-F90E-451E-BF09-09D1D2ABB17F}" destId="{C36CF01D-39FC-4922-8357-C07E913C7B19}" srcOrd="0" destOrd="0" presId="urn:microsoft.com/office/officeart/2005/8/layout/chevron2"/>
    <dgm:cxn modelId="{4AFF9477-9369-4F07-984C-918DDBF7E51B}" type="presParOf" srcId="{830E90C3-F90E-451E-BF09-09D1D2ABB17F}" destId="{272DD83B-4BCC-4828-BB3C-C265153265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5216B-E078-4531-8CEE-07C9E42DE28A}">
      <dsp:nvSpPr>
        <dsp:cNvPr id="0" name=""/>
        <dsp:cNvSpPr/>
      </dsp:nvSpPr>
      <dsp:spPr>
        <a:xfrm>
          <a:off x="6381998" y="141271"/>
          <a:ext cx="1351224" cy="94585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0" kern="1200" dirty="0">
            <a:latin typeface="Bahnschrift Light" panose="020B0502040204020203" pitchFamily="34" charset="0"/>
          </a:endParaRPr>
        </a:p>
      </dsp:txBody>
      <dsp:txXfrm rot="-5400000">
        <a:off x="6584682" y="411515"/>
        <a:ext cx="945856" cy="405368"/>
      </dsp:txXfrm>
    </dsp:sp>
    <dsp:sp modelId="{7F640F33-DB06-4C13-B265-AC7FD070F35F}">
      <dsp:nvSpPr>
        <dsp:cNvPr id="0" name=""/>
        <dsp:cNvSpPr/>
      </dsp:nvSpPr>
      <dsp:spPr>
        <a:xfrm rot="5400000">
          <a:off x="3896045" y="-3666098"/>
          <a:ext cx="878295" cy="8670387"/>
        </a:xfrm>
        <a:prstGeom prst="round2SameRect">
          <a:avLst/>
        </a:prstGeom>
        <a:noFill/>
        <a:ln w="635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u="none" strike="noStrike" kern="1200" dirty="0" smtClean="0">
              <a:uFillTx/>
              <a:latin typeface="Bahnschrift Light" panose="020B0502040204020203" pitchFamily="34" charset="0"/>
            </a:rPr>
            <a:t>How to detect anomaly in the </a:t>
          </a:r>
          <a:r>
            <a:rPr lang="en-US" sz="2400" b="0" u="none" strike="noStrike" kern="1200" dirty="0" err="1" smtClean="0">
              <a:uFillTx/>
              <a:latin typeface="Bahnschrift Light" panose="020B0502040204020203" pitchFamily="34" charset="0"/>
            </a:rPr>
            <a:t>IoT</a:t>
          </a:r>
          <a:r>
            <a:rPr lang="en-US" sz="2400" b="0" u="none" strike="noStrike" kern="1200" dirty="0" smtClean="0">
              <a:uFillTx/>
              <a:latin typeface="Bahnschrift Light" panose="020B0502040204020203" pitchFamily="34" charset="0"/>
            </a:rPr>
            <a:t> devices</a:t>
          </a:r>
          <a:endParaRPr lang="ru-RU" sz="2400" b="0" kern="1200" dirty="0">
            <a:latin typeface="Bahnschrift Light" panose="020B0502040204020203" pitchFamily="34" charset="0"/>
          </a:endParaRPr>
        </a:p>
      </dsp:txBody>
      <dsp:txXfrm rot="-5400000">
        <a:off x="0" y="272822"/>
        <a:ext cx="8627512" cy="792545"/>
      </dsp:txXfrm>
    </dsp:sp>
    <dsp:sp modelId="{6E408CFD-5750-4820-B87E-D30E1A19F017}">
      <dsp:nvSpPr>
        <dsp:cNvPr id="0" name=""/>
        <dsp:cNvSpPr/>
      </dsp:nvSpPr>
      <dsp:spPr>
        <a:xfrm>
          <a:off x="7229013" y="1366449"/>
          <a:ext cx="1351224" cy="945856"/>
        </a:xfrm>
        <a:prstGeom prst="chevron">
          <a:avLst/>
        </a:prstGeom>
        <a:solidFill>
          <a:schemeClr val="accent1">
            <a:shade val="80000"/>
            <a:hueOff val="90421"/>
            <a:satOff val="1725"/>
            <a:lumOff val="7618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0" kern="1200">
            <a:latin typeface="Bahnschrift Light" panose="020B0502040204020203" pitchFamily="34" charset="0"/>
          </a:endParaRPr>
        </a:p>
      </dsp:txBody>
      <dsp:txXfrm rot="-5400000">
        <a:off x="7431697" y="1636693"/>
        <a:ext cx="945856" cy="405368"/>
      </dsp:txXfrm>
    </dsp:sp>
    <dsp:sp modelId="{74A938AB-976A-4E31-8E78-9BC947656079}">
      <dsp:nvSpPr>
        <dsp:cNvPr id="0" name=""/>
        <dsp:cNvSpPr/>
      </dsp:nvSpPr>
      <dsp:spPr>
        <a:xfrm rot="5400000">
          <a:off x="3896045" y="-2460161"/>
          <a:ext cx="878295" cy="8670387"/>
        </a:xfrm>
        <a:prstGeom prst="round2SameRect">
          <a:avLst/>
        </a:prstGeom>
        <a:noFill/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u="none" strike="noStrike" kern="1200" dirty="0" smtClean="0">
              <a:uFillTx/>
              <a:latin typeface="Bahnschrift Light" panose="020B0502040204020203" pitchFamily="34" charset="0"/>
            </a:rPr>
            <a:t>Achieve highest detection </a:t>
          </a:r>
          <a:r>
            <a:rPr lang="en-US" sz="2400" b="0" u="none" strike="noStrike" kern="1200" dirty="0" err="1" smtClean="0">
              <a:uFillTx/>
              <a:latin typeface="Bahnschrift Light" panose="020B0502040204020203" pitchFamily="34" charset="0"/>
            </a:rPr>
            <a:t>thresholding</a:t>
          </a:r>
          <a:r>
            <a:rPr lang="en-US" sz="2400" b="0" u="none" strike="noStrike" kern="1200" dirty="0" smtClean="0">
              <a:uFillTx/>
              <a:latin typeface="Bahnschrift Light" panose="020B0502040204020203" pitchFamily="34" charset="0"/>
            </a:rPr>
            <a:t> accuracy</a:t>
          </a:r>
          <a:endParaRPr lang="ru-RU" sz="2400" b="0" kern="1200" dirty="0">
            <a:latin typeface="Bahnschrift Light" panose="020B0502040204020203" pitchFamily="34" charset="0"/>
          </a:endParaRPr>
        </a:p>
      </dsp:txBody>
      <dsp:txXfrm rot="-5400000">
        <a:off x="0" y="1478759"/>
        <a:ext cx="8627512" cy="792545"/>
      </dsp:txXfrm>
    </dsp:sp>
    <dsp:sp modelId="{976A1BA2-60FD-4998-806F-39D2433A8A38}">
      <dsp:nvSpPr>
        <dsp:cNvPr id="0" name=""/>
        <dsp:cNvSpPr/>
      </dsp:nvSpPr>
      <dsp:spPr>
        <a:xfrm>
          <a:off x="7941281" y="2591642"/>
          <a:ext cx="1351224" cy="945856"/>
        </a:xfrm>
        <a:prstGeom prst="chevron">
          <a:avLst/>
        </a:prstGeom>
        <a:solidFill>
          <a:schemeClr val="accent1">
            <a:shade val="80000"/>
            <a:hueOff val="180842"/>
            <a:satOff val="3450"/>
            <a:lumOff val="15237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0" kern="1200" dirty="0">
            <a:latin typeface="Bahnschrift Light" panose="020B0502040204020203" pitchFamily="34" charset="0"/>
          </a:endParaRPr>
        </a:p>
      </dsp:txBody>
      <dsp:txXfrm rot="-5400000">
        <a:off x="8143965" y="2861886"/>
        <a:ext cx="945856" cy="405368"/>
      </dsp:txXfrm>
    </dsp:sp>
    <dsp:sp modelId="{C29F148B-C347-4DF6-AAA9-21CEA8E8FE15}">
      <dsp:nvSpPr>
        <dsp:cNvPr id="0" name=""/>
        <dsp:cNvSpPr/>
      </dsp:nvSpPr>
      <dsp:spPr>
        <a:xfrm rot="5400000">
          <a:off x="3896045" y="-1254224"/>
          <a:ext cx="878295" cy="8670387"/>
        </a:xfrm>
        <a:prstGeom prst="round2SameRect">
          <a:avLst/>
        </a:prstGeom>
        <a:noFill/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u="none" strike="noStrike" kern="1200" dirty="0" smtClean="0">
              <a:uFillTx/>
              <a:latin typeface="Bahnschrift Light" panose="020B0502040204020203" pitchFamily="34" charset="0"/>
            </a:rPr>
            <a:t>Finding what features are best suitable for detection</a:t>
          </a:r>
          <a:endParaRPr lang="ru-RU" sz="2400" b="0" kern="1200" dirty="0">
            <a:latin typeface="Bahnschrift Light" panose="020B0502040204020203" pitchFamily="34" charset="0"/>
          </a:endParaRPr>
        </a:p>
      </dsp:txBody>
      <dsp:txXfrm rot="-5400000">
        <a:off x="0" y="2684696"/>
        <a:ext cx="8627512" cy="792545"/>
      </dsp:txXfrm>
    </dsp:sp>
    <dsp:sp modelId="{C36CF01D-39FC-4922-8357-C07E913C7B19}">
      <dsp:nvSpPr>
        <dsp:cNvPr id="0" name=""/>
        <dsp:cNvSpPr/>
      </dsp:nvSpPr>
      <dsp:spPr>
        <a:xfrm>
          <a:off x="8682426" y="3797579"/>
          <a:ext cx="1351224" cy="945856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b="0" kern="1200">
            <a:latin typeface="Bahnschrift Light" panose="020B0502040204020203" pitchFamily="34" charset="0"/>
          </a:endParaRPr>
        </a:p>
      </dsp:txBody>
      <dsp:txXfrm rot="-5400000">
        <a:off x="8885110" y="4067823"/>
        <a:ext cx="945856" cy="405368"/>
      </dsp:txXfrm>
    </dsp:sp>
    <dsp:sp modelId="{272DD83B-4BCC-4828-BB3C-C2651532657D}">
      <dsp:nvSpPr>
        <dsp:cNvPr id="0" name=""/>
        <dsp:cNvSpPr/>
      </dsp:nvSpPr>
      <dsp:spPr>
        <a:xfrm rot="5400000">
          <a:off x="3896045" y="-48286"/>
          <a:ext cx="878295" cy="8670387"/>
        </a:xfrm>
        <a:prstGeom prst="round2SameRect">
          <a:avLst/>
        </a:prstGeom>
        <a:noFill/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b="0" kern="1200">
            <a:latin typeface="Bahnschrift Light" panose="020B0502040204020203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u="none" strike="noStrike" kern="1200" dirty="0" smtClean="0">
              <a:uFillTx/>
              <a:latin typeface="Bahnschrift Light" panose="020B0502040204020203" pitchFamily="34" charset="0"/>
            </a:rPr>
            <a:t>Discovering and creating new features for better detection</a:t>
          </a:r>
          <a:endParaRPr lang="ru-RU" sz="2400" b="0" kern="1200" dirty="0">
            <a:latin typeface="Bahnschrift Light" panose="020B0502040204020203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400" b="0" kern="1200" dirty="0">
            <a:latin typeface="Bahnschrift Light" panose="020B0502040204020203" pitchFamily="34" charset="0"/>
          </a:endParaRPr>
        </a:p>
      </dsp:txBody>
      <dsp:txXfrm rot="-5400000">
        <a:off x="0" y="3890634"/>
        <a:ext cx="8627512" cy="792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A7D5E-AECD-47AE-8104-E4B3F6569D88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261C-17C0-473B-B6AE-0CBE4E7112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5261C-17C0-473B-B6AE-0CBE4E71128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03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5261C-17C0-473B-B6AE-0CBE4E7112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5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427419-ECDD-4A9B-A371-C702C0F95AE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E6FAFD-FFE9-47D2-A2AB-DB1842ADAA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73367A-BB78-4AAA-BAF3-C2495D7C77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821364E-A739-4601-AAB9-869E0A7058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3622345-72AF-4EDA-85FD-2306F591E9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E11FF99-B787-491A-AB25-14720F4B1B4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80EB4F0-EB64-4D20-B3F3-9846131535E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A064C7D-1D4B-45F5-8314-A4475E7495D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3D82301-B0E4-45DE-8FA3-914952401C89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0F30A1F-D260-422D-A61E-AEDA3A60EE9A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21A7035-8924-4942-A2EC-51C81459F99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3775DC1-908A-4ECF-8F5C-711EF16CF9C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8B22E0-152E-4CAB-B857-0658C3F7083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1274814-6AB2-4CE2-9B36-C00BB55773B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C05AAC1-14CC-46AC-BE3D-B0DD8B766E4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FBF4B49-7DBB-424F-B04C-DF37E158752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20000">
              <a:srgbClr val="0069B4"/>
            </a:gs>
            <a:gs pos="60000">
              <a:srgbClr val="163162"/>
            </a:gs>
            <a:gs pos="100000">
              <a:srgbClr val="1D345D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8303" y="4872750"/>
            <a:ext cx="10514880" cy="189843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700" b="0" u="none" strike="noStrike" dirty="0">
                <a:solidFill>
                  <a:schemeClr val="lt1"/>
                </a:solidFill>
                <a:uFillTx/>
                <a:latin typeface="Bahnschrift Light"/>
              </a:rPr>
              <a:t>Amit Kumar</a:t>
            </a:r>
            <a:r>
              <a:rPr lang="ru-RU" sz="1700" b="0" u="none" strike="noStrike" dirty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en-US" sz="17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Jaiswal</a:t>
            </a: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7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700" b="0" u="none" strike="noStrike" dirty="0">
                <a:solidFill>
                  <a:schemeClr val="lt1"/>
                </a:solidFill>
                <a:uFillTx/>
                <a:latin typeface="Bahnschrift Light"/>
              </a:rPr>
              <a:t>PhD </a:t>
            </a:r>
            <a:r>
              <a:rPr lang="en-US" sz="17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researcher</a:t>
            </a:r>
            <a:endParaRPr lang="ru-RU" sz="1700" b="0" u="none" strike="noStrike" dirty="0" smtClean="0">
              <a:solidFill>
                <a:schemeClr val="lt1"/>
              </a:solidFill>
              <a:uFillTx/>
              <a:latin typeface="Bahnschrift Light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700" b="0" u="none" strike="noStrike" dirty="0" smtClean="0">
                <a:solidFill>
                  <a:schemeClr val="lt1"/>
                </a:solidFill>
                <a:uFillTx/>
                <a:latin typeface="Bahnschrift Light"/>
                <a:ea typeface="DejaVu Sans"/>
              </a:rPr>
              <a:t>Moscow </a:t>
            </a:r>
            <a:r>
              <a:rPr lang="en-US" sz="1700" b="0" u="none" strike="noStrike" dirty="0">
                <a:solidFill>
                  <a:schemeClr val="lt1"/>
                </a:solidFill>
                <a:uFillTx/>
                <a:latin typeface="Bahnschrift Light"/>
                <a:ea typeface="DejaVu Sans"/>
              </a:rPr>
              <a:t>Institute of Physics and Technology, Moscow, Russia</a:t>
            </a:r>
            <a:endParaRPr lang="en-US" sz="17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700" b="0" u="none" strike="noStrike" dirty="0">
                <a:solidFill>
                  <a:schemeClr val="lt1"/>
                </a:solidFill>
                <a:uFillTx/>
                <a:latin typeface="Bahnschrift Light"/>
                <a:ea typeface="DejaVu Sans"/>
              </a:rPr>
              <a:t>Department of Radio Engineering and </a:t>
            </a:r>
            <a:r>
              <a:rPr lang="en-US" sz="1700" b="0" u="none" strike="noStrike" dirty="0" smtClean="0">
                <a:solidFill>
                  <a:schemeClr val="lt1"/>
                </a:solidFill>
                <a:uFillTx/>
                <a:latin typeface="Bahnschrift Light"/>
                <a:ea typeface="DejaVu Sans"/>
              </a:rPr>
              <a:t>Cybernetics</a:t>
            </a:r>
            <a:endParaRPr lang="en-US" sz="17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US" sz="1700" b="0" u="none" strike="noStrike" dirty="0" smtClean="0">
                <a:solidFill>
                  <a:schemeClr val="lt1"/>
                </a:solidFill>
                <a:uFillTx/>
                <a:latin typeface="Bahnschrift Light"/>
                <a:ea typeface="DejaVu Sans"/>
              </a:rPr>
              <a:t>E-mail</a:t>
            </a:r>
            <a:r>
              <a:rPr lang="en-US" sz="1700" b="0" u="none" strike="noStrike" dirty="0">
                <a:solidFill>
                  <a:schemeClr val="lt1"/>
                </a:solidFill>
                <a:uFillTx/>
                <a:latin typeface="Bahnschrift Light"/>
                <a:ea typeface="DejaVu Sans"/>
              </a:rPr>
              <a:t>: dzhaisval.a@phystech.edu</a:t>
            </a:r>
            <a:endParaRPr lang="en-US" sz="17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700" b="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US" sz="17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3" name="Picture 4" descr="https://festivalnauki.ru/upload/iblock/08f/s8rdz86h37zhsgo6yfl5i2a8uiba09ir/mipt_rus_text_inv-_1_.png"/>
          <p:cNvPicPr/>
          <p:nvPr/>
        </p:nvPicPr>
        <p:blipFill>
          <a:blip r:embed="rId3"/>
          <a:srcRect l="9395" t="14497" b="21337"/>
          <a:stretch/>
        </p:blipFill>
        <p:spPr>
          <a:xfrm>
            <a:off x="8299080" y="0"/>
            <a:ext cx="3891960" cy="1230480"/>
          </a:xfrm>
          <a:prstGeom prst="rect">
            <a:avLst/>
          </a:prstGeom>
          <a:ln w="0">
            <a:noFill/>
          </a:ln>
          <a:effectLst>
            <a:softEdge rad="3168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1211196" y="2463403"/>
            <a:ext cx="9931077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Novel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AI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and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feature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engineering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techniques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                   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for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DDoS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attack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detection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in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IoT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. </a:t>
            </a:r>
            <a:endParaRPr lang="en-US" sz="3200" dirty="0" smtClean="0">
              <a:solidFill>
                <a:schemeClr val="bg1"/>
              </a:solidFill>
              <a:latin typeface="Bahnschrift SemiLight" panose="020B0502040204020203" pitchFamily="34" charset="0"/>
            </a:endParaRPr>
          </a:p>
          <a:p>
            <a:pPr algn="ctr"/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Focus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on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adaptive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cumulative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entropy</a:t>
            </a:r>
            <a:r>
              <a:rPr lang="ru-RU" sz="32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thresholding</a:t>
            </a:r>
            <a:endParaRPr lang="ru-RU" sz="32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ятиугольник 2"/>
          <p:cNvSpPr/>
          <p:nvPr/>
        </p:nvSpPr>
        <p:spPr>
          <a:xfrm>
            <a:off x="0" y="279000"/>
            <a:ext cx="4969042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   Discussion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7042" y="930208"/>
            <a:ext cx="11369842" cy="226148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spcAft>
                <a:spcPts val="800"/>
              </a:spcAft>
            </a:pPr>
            <a:r>
              <a:rPr lang="en-US" u="none" strike="noStrike" dirty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As </a:t>
            </a:r>
            <a:r>
              <a:rPr lang="en-US" u="none" strike="noStrike" dirty="0" err="1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IoT</a:t>
            </a:r>
            <a:r>
              <a:rPr lang="en-US" u="none" strike="noStrike" dirty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 devices proliferate, robust detection mechanisms are critical for safeguarding networks against </a:t>
            </a:r>
            <a:r>
              <a:rPr lang="en-US" u="none" strike="noStrike" dirty="0" err="1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DDoS</a:t>
            </a:r>
            <a:r>
              <a:rPr lang="en-US" u="none" strike="noStrike" dirty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 </a:t>
            </a:r>
            <a:r>
              <a:rPr lang="en-US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threats.</a:t>
            </a:r>
          </a:p>
          <a:p>
            <a:pPr algn="just">
              <a:spcAft>
                <a:spcPts val="800"/>
              </a:spcAft>
            </a:pP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proposed technique can be integrated into existing security frameworks to enhance resilience against attacks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. The 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adaptive </a:t>
            </a:r>
            <a:r>
              <a:rPr lang="en-US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thresholding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 approach dynamically adjusts based on real-time traffic patterns, enhancing detection accuracy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By leveraging cumulative entropy measures, the method effectively distinguishes between normal and attack traffic, reducing false positives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  <a:endParaRPr lang="en-US" u="none" strike="noStrike" dirty="0" smtClean="0">
              <a:solidFill>
                <a:srgbClr val="000000"/>
              </a:solidFill>
              <a:uFillTx/>
              <a:latin typeface="Bahnschrift Light" panose="020B0502040204020203" pitchFamily="34" charset="0"/>
            </a:endParaRPr>
          </a:p>
        </p:txBody>
      </p:sp>
      <p:sp>
        <p:nvSpPr>
          <p:cNvPr id="8" name="Пятиугольник 6"/>
          <p:cNvSpPr/>
          <p:nvPr/>
        </p:nvSpPr>
        <p:spPr>
          <a:xfrm>
            <a:off x="0" y="3413179"/>
            <a:ext cx="8313821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60943C"/>
              </a:gs>
              <a:gs pos="59000">
                <a:schemeClr val="accent6">
                  <a:lumMod val="50000"/>
                </a:schemeClr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Conclusion  </a:t>
            </a:r>
            <a:r>
              <a:rPr lang="en-US" sz="2800" b="0" u="none" strike="noStrike" dirty="0" smtClean="0">
                <a:solidFill>
                  <a:srgbClr val="60943C"/>
                </a:solidFill>
                <a:uFillTx/>
                <a:latin typeface="Bahnschrift Light"/>
              </a:rPr>
              <a:t>gg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7042" y="4054081"/>
            <a:ext cx="11369842" cy="25074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spcAft>
                <a:spcPts val="800"/>
              </a:spcAft>
            </a:pPr>
            <a:r>
              <a:rPr lang="en-US" u="none" strike="noStrike" dirty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Our results indicated that ICMP traffic level was significantly higher than HTTP in ICMP flood dataset with the highest risk among other threats as reflected by our dataset</a:t>
            </a:r>
            <a:r>
              <a:rPr lang="en-US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By investigating cumulative entropy graphs, we noted the presence of peak sections or varying 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windows, 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where anomalies occur along time signatures which function as reliable indicators to identify a potential malicious behavior and provide required knowledge on during; how long and how network can be exposed 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                to </a:t>
            </a:r>
            <a:r>
              <a:rPr lang="en-US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DDoS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 attacks harm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</a:p>
          <a:p>
            <a:pPr algn="just"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We discovered that simultaneous surges in both ICMP and HTTP traffic might indicate a 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multi-vector 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assault approach.</a:t>
            </a:r>
          </a:p>
          <a:p>
            <a:pPr algn="just">
              <a:spcAft>
                <a:spcPts val="800"/>
              </a:spcAft>
            </a:pPr>
            <a:endParaRPr lang="en-US" dirty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algn="just">
              <a:spcAft>
                <a:spcPts val="800"/>
              </a:spcAft>
            </a:pPr>
            <a:endParaRPr lang="en-US" u="none" strike="noStrike" dirty="0" smtClean="0">
              <a:solidFill>
                <a:srgbClr val="000000"/>
              </a:solidFill>
              <a:uFillTx/>
              <a:latin typeface="Bahnschrift Light" panose="020B0502040204020203" pitchFamily="34" charset="0"/>
            </a:endParaRPr>
          </a:p>
          <a:p>
            <a:pPr algn="just">
              <a:spcAft>
                <a:spcPts val="800"/>
              </a:spcAft>
            </a:pPr>
            <a:endParaRPr lang="en-US" u="none" strike="noStrike" dirty="0" smtClean="0">
              <a:solidFill>
                <a:srgbClr val="000000"/>
              </a:solidFill>
              <a:uFillTx/>
              <a:latin typeface="Bahnschrift Light" panose="020B0502040204020203" pitchFamily="34" charset="0"/>
            </a:endParaRPr>
          </a:p>
          <a:p>
            <a:pPr algn="just">
              <a:spcAft>
                <a:spcPts val="800"/>
              </a:spcAft>
            </a:pPr>
            <a:endParaRPr lang="en-US" u="none" strike="noStrike" dirty="0">
              <a:solidFill>
                <a:srgbClr val="000000"/>
              </a:solidFill>
              <a:uFillTx/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ятиугольник 6"/>
          <p:cNvSpPr/>
          <p:nvPr/>
        </p:nvSpPr>
        <p:spPr>
          <a:xfrm>
            <a:off x="3717759" y="278999"/>
            <a:ext cx="8321282" cy="626692"/>
          </a:xfrm>
          <a:prstGeom prst="homePlate">
            <a:avLst>
              <a:gd name="adj" fmla="val 50000"/>
            </a:avLst>
          </a:prstGeom>
          <a:gradFill>
            <a:gsLst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8100000" scaled="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7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Explore </a:t>
            </a:r>
            <a:r>
              <a:rPr lang="en-US" sz="1700" dirty="0">
                <a:solidFill>
                  <a:srgbClr val="000000"/>
                </a:solidFill>
                <a:latin typeface="Bahnschrift Light" panose="020B0502040204020203" pitchFamily="34" charset="0"/>
              </a:rPr>
              <a:t>the integration of machine learning algorithms to further improve detection capabilities and adapt to new attack </a:t>
            </a:r>
            <a:r>
              <a:rPr lang="en-US" sz="17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vectors</a:t>
            </a:r>
            <a:endParaRPr lang="en-US" sz="1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72788" y="1299408"/>
            <a:ext cx="2201780" cy="2189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700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Investigate </a:t>
            </a:r>
          </a:p>
          <a:p>
            <a:pPr algn="ctr"/>
            <a:r>
              <a:rPr lang="en-US" sz="1700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the application of this method in diverse </a:t>
            </a:r>
            <a:r>
              <a:rPr lang="en-US" sz="1700" u="none" strike="noStrike" dirty="0" err="1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IoT</a:t>
            </a:r>
            <a:r>
              <a:rPr lang="en-US" sz="1700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 environments </a:t>
            </a:r>
          </a:p>
          <a:p>
            <a:pPr algn="ctr"/>
            <a:r>
              <a:rPr lang="en-US" sz="1700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and across different types of network architectures.</a:t>
            </a:r>
          </a:p>
        </p:txBody>
      </p:sp>
      <p:pic>
        <p:nvPicPr>
          <p:cNvPr id="105" name="Рисунок 104"/>
          <p:cNvPicPr/>
          <p:nvPr/>
        </p:nvPicPr>
        <p:blipFill>
          <a:blip r:embed="rId2"/>
          <a:stretch/>
        </p:blipFill>
        <p:spPr>
          <a:xfrm>
            <a:off x="353485" y="1395661"/>
            <a:ext cx="4223941" cy="4620128"/>
          </a:xfrm>
          <a:prstGeom prst="rect">
            <a:avLst/>
          </a:prstGeom>
          <a:ln w="0">
            <a:noFill/>
          </a:ln>
        </p:spPr>
      </p:pic>
      <p:pic>
        <p:nvPicPr>
          <p:cNvPr id="106" name="Рисунок 105"/>
          <p:cNvPicPr/>
          <p:nvPr/>
        </p:nvPicPr>
        <p:blipFill>
          <a:blip r:embed="rId3"/>
          <a:stretch/>
        </p:blipFill>
        <p:spPr>
          <a:xfrm>
            <a:off x="7074568" y="1299409"/>
            <a:ext cx="4868219" cy="5433585"/>
          </a:xfrm>
          <a:prstGeom prst="rect">
            <a:avLst/>
          </a:prstGeom>
          <a:ln w="0">
            <a:noFill/>
          </a:ln>
        </p:spPr>
      </p:pic>
      <p:sp>
        <p:nvSpPr>
          <p:cNvPr id="103" name="Пятиугольник 6"/>
          <p:cNvSpPr/>
          <p:nvPr/>
        </p:nvSpPr>
        <p:spPr>
          <a:xfrm>
            <a:off x="0" y="279000"/>
            <a:ext cx="4018547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ru-RU" sz="2800" b="0" u="none" strike="noStrike" dirty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Future work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71" y="2041176"/>
            <a:ext cx="1218716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6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</a:p>
          <a:p>
            <a:pPr algn="ctr">
              <a:spcAft>
                <a:spcPts val="600"/>
              </a:spcAft>
            </a:pPr>
            <a:r>
              <a:rPr lang="en-US" sz="4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Your Attention!</a:t>
            </a:r>
            <a:endParaRPr lang="en-US" sz="4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4836" y="4788529"/>
            <a:ext cx="12191999" cy="189843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1700" dirty="0" smtClean="0">
                <a:solidFill>
                  <a:srgbClr val="002060"/>
                </a:solidFill>
                <a:latin typeface="Bahnschrift Light"/>
              </a:rPr>
              <a:t>Amit Kumar</a:t>
            </a:r>
            <a:r>
              <a:rPr lang="ru-RU" sz="1700" dirty="0" smtClean="0">
                <a:solidFill>
                  <a:srgbClr val="002060"/>
                </a:solidFill>
                <a:latin typeface="Bahnschrift Light"/>
              </a:rPr>
              <a:t> </a:t>
            </a:r>
            <a:r>
              <a:rPr lang="en-US" sz="1700" dirty="0" err="1" smtClean="0">
                <a:solidFill>
                  <a:srgbClr val="002060"/>
                </a:solidFill>
                <a:latin typeface="Bahnschrift Light"/>
              </a:rPr>
              <a:t>Jaiswal</a:t>
            </a:r>
            <a:endParaRPr lang="en-US" sz="1700" dirty="0" smtClean="0">
              <a:solidFill>
                <a:srgbClr val="002060"/>
              </a:solidFill>
              <a:latin typeface="Bahnschrift Ligh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endParaRPr lang="en-US" sz="1700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1700" dirty="0" smtClean="0">
                <a:solidFill>
                  <a:srgbClr val="002060"/>
                </a:solidFill>
                <a:latin typeface="Bahnschrift Light"/>
              </a:rPr>
              <a:t>PhD researcher</a:t>
            </a:r>
            <a:endParaRPr lang="ru-RU" sz="1700" dirty="0" smtClean="0">
              <a:solidFill>
                <a:srgbClr val="002060"/>
              </a:solidFill>
              <a:latin typeface="Bahnschrift Ligh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1700" dirty="0" smtClean="0">
                <a:solidFill>
                  <a:srgbClr val="002060"/>
                </a:solidFill>
                <a:latin typeface="Bahnschrift Light"/>
                <a:ea typeface="DejaVu Sans"/>
              </a:rPr>
              <a:t>Moscow Institute of Physics and Technology, Moscow, Russia</a:t>
            </a:r>
            <a:endParaRPr lang="en-US" sz="1700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1700" dirty="0" smtClean="0">
                <a:solidFill>
                  <a:srgbClr val="002060"/>
                </a:solidFill>
                <a:latin typeface="Bahnschrift Light"/>
                <a:ea typeface="DejaVu Sans"/>
              </a:rPr>
              <a:t>Department of Radio Engineering and Cybernetics</a:t>
            </a:r>
            <a:endParaRPr lang="en-US" sz="1700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r>
              <a:rPr lang="en-US" sz="1700" dirty="0" smtClean="0">
                <a:solidFill>
                  <a:srgbClr val="002060"/>
                </a:solidFill>
                <a:latin typeface="Bahnschrift Light"/>
                <a:ea typeface="DejaVu Sans"/>
              </a:rPr>
              <a:t>E-mail: dzhaisval.a@phystech.edu</a:t>
            </a:r>
            <a:endParaRPr lang="en-US" sz="1700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endParaRPr lang="en-US" sz="1700" dirty="0" smtClean="0">
              <a:solidFill>
                <a:srgbClr val="00206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tabLst>
                <a:tab pos="0" algn="l"/>
              </a:tabLst>
            </a:pPr>
            <a:endParaRPr lang="en-US" sz="1700" dirty="0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ятиугольник 6"/>
          <p:cNvSpPr/>
          <p:nvPr/>
        </p:nvSpPr>
        <p:spPr>
          <a:xfrm>
            <a:off x="0" y="279000"/>
            <a:ext cx="9354960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ru-RU" sz="2800" dirty="0">
                <a:solidFill>
                  <a:schemeClr val="lt1"/>
                </a:solidFill>
                <a:latin typeface="Bahnschrift Light"/>
              </a:rPr>
              <a:t> </a:t>
            </a:r>
            <a:r>
              <a:rPr lang="en-US" sz="2800" dirty="0" smtClean="0">
                <a:solidFill>
                  <a:schemeClr val="lt1"/>
                </a:solidFill>
                <a:latin typeface="Bahnschrift Light"/>
              </a:rPr>
              <a:t>   </a:t>
            </a:r>
            <a:r>
              <a:rPr lang="ru-RU" sz="2800" dirty="0" err="1" smtClean="0">
                <a:solidFill>
                  <a:schemeClr val="lt1"/>
                </a:solidFill>
                <a:latin typeface="Bahnschrift Light"/>
              </a:rPr>
              <a:t>Growing</a:t>
            </a:r>
            <a:r>
              <a:rPr lang="ru-RU" sz="2800" dirty="0" smtClean="0">
                <a:solidFill>
                  <a:schemeClr val="lt1"/>
                </a:solidFill>
                <a:latin typeface="Bahnschrift Light"/>
              </a:rPr>
              <a:t> </a:t>
            </a:r>
            <a:r>
              <a:rPr lang="ru-RU" sz="2800" dirty="0" err="1">
                <a:solidFill>
                  <a:schemeClr val="lt1"/>
                </a:solidFill>
                <a:latin typeface="Bahnschrift Light"/>
              </a:rPr>
              <a:t>security</a:t>
            </a:r>
            <a:r>
              <a:rPr lang="ru-RU" sz="2800" dirty="0">
                <a:solidFill>
                  <a:schemeClr val="lt1"/>
                </a:solidFill>
                <a:latin typeface="Bahnschrift Light"/>
              </a:rPr>
              <a:t> </a:t>
            </a:r>
            <a:r>
              <a:rPr lang="ru-RU" sz="2800" dirty="0" err="1">
                <a:solidFill>
                  <a:schemeClr val="lt1"/>
                </a:solidFill>
                <a:latin typeface="Bahnschrift Light"/>
              </a:rPr>
              <a:t>concerns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" name="Рисунок 54"/>
          <p:cNvPicPr/>
          <p:nvPr/>
        </p:nvPicPr>
        <p:blipFill>
          <a:blip r:embed="rId2"/>
          <a:stretch/>
        </p:blipFill>
        <p:spPr>
          <a:xfrm>
            <a:off x="3249816" y="1057769"/>
            <a:ext cx="5400888" cy="2631593"/>
          </a:xfrm>
          <a:prstGeom prst="rect">
            <a:avLst/>
          </a:prstGeom>
          <a:ln w="0"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/>
        </p:blipFill>
        <p:spPr>
          <a:xfrm>
            <a:off x="4895194" y="3841440"/>
            <a:ext cx="5777068" cy="2824053"/>
          </a:xfrm>
          <a:prstGeom prst="rect">
            <a:avLst/>
          </a:prstGeom>
          <a:ln w="0">
            <a:noFill/>
          </a:ln>
        </p:spPr>
      </p:pic>
      <p:sp>
        <p:nvSpPr>
          <p:cNvPr id="6" name="Пятиугольник 6"/>
          <p:cNvSpPr/>
          <p:nvPr/>
        </p:nvSpPr>
        <p:spPr>
          <a:xfrm>
            <a:off x="0" y="1975025"/>
            <a:ext cx="3030049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E7F0F9"/>
              </a:gs>
              <a:gs pos="30000">
                <a:srgbClr val="BED7EF"/>
              </a:gs>
              <a:gs pos="100000">
                <a:srgbClr val="7CAFDE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spcAft>
                <a:spcPts val="1060"/>
              </a:spcAft>
              <a:tabLst>
                <a:tab pos="0" algn="l"/>
              </a:tabLst>
            </a:pPr>
            <a:r>
              <a:rPr lang="en-US" sz="2600" dirty="0" smtClean="0">
                <a:solidFill>
                  <a:srgbClr val="1A344E"/>
                </a:solidFill>
                <a:latin typeface="Arial Rounded MT Bold" panose="020F0704030504030204" pitchFamily="34" charset="0"/>
              </a:rPr>
              <a:t>     1 </a:t>
            </a:r>
            <a:r>
              <a:rPr lang="en-US" sz="2600" dirty="0" smtClean="0">
                <a:solidFill>
                  <a:srgbClr val="1A344E"/>
                </a:solidFill>
                <a:latin typeface="Bahnschrift Light" panose="020B0502040204020203" pitchFamily="34" charset="0"/>
              </a:rPr>
              <a:t>situation</a:t>
            </a:r>
            <a:endParaRPr lang="en-US" sz="2600" dirty="0">
              <a:solidFill>
                <a:srgbClr val="1A344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0" y="4843345"/>
            <a:ext cx="4895194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E7F0F9"/>
              </a:gs>
              <a:gs pos="30000">
                <a:srgbClr val="BED7EF"/>
              </a:gs>
              <a:gs pos="100000">
                <a:srgbClr val="7CAFDE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spcAft>
                <a:spcPts val="1060"/>
              </a:spcAft>
              <a:tabLst>
                <a:tab pos="0" algn="l"/>
              </a:tabLst>
            </a:pPr>
            <a:r>
              <a:rPr lang="en-US" sz="2600" dirty="0" smtClean="0">
                <a:solidFill>
                  <a:srgbClr val="1A344E"/>
                </a:solidFill>
                <a:latin typeface="Arial Rounded MT Bold" panose="020F0704030504030204" pitchFamily="34" charset="0"/>
              </a:rPr>
              <a:t>     2 </a:t>
            </a:r>
            <a:r>
              <a:rPr lang="en-US" sz="2600" dirty="0" smtClean="0">
                <a:solidFill>
                  <a:srgbClr val="1A344E"/>
                </a:solidFill>
                <a:latin typeface="Bahnschrift Light" panose="020B0502040204020203" pitchFamily="34" charset="0"/>
              </a:rPr>
              <a:t>situation</a:t>
            </a:r>
            <a:endParaRPr lang="en-US" sz="2600" dirty="0">
              <a:solidFill>
                <a:srgbClr val="1A344E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ятиугольник 6"/>
          <p:cNvSpPr/>
          <p:nvPr/>
        </p:nvSpPr>
        <p:spPr>
          <a:xfrm>
            <a:off x="0" y="279000"/>
            <a:ext cx="9354960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r>
              <a:rPr lang="ru-RU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Which problem are we solving?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9389" y="3250930"/>
            <a:ext cx="11117179" cy="3188369"/>
          </a:xfrm>
          <a:prstGeom prst="rect">
            <a:avLst/>
          </a:prstGeom>
          <a:solidFill>
            <a:srgbClr val="FFF6DD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spcAft>
                <a:spcPts val="1060"/>
              </a:spcAft>
              <a:tabLst>
                <a:tab pos="0" algn="l"/>
              </a:tabLst>
            </a:pPr>
            <a:r>
              <a:rPr lang="en-US" sz="2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– </a:t>
            </a:r>
            <a:r>
              <a:rPr lang="en-US" sz="2600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NOTE </a:t>
            </a:r>
            <a:r>
              <a:rPr lang="en-US" sz="2600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–</a:t>
            </a:r>
            <a:endParaRPr lang="en-US" sz="2600" u="none" strike="noStrike" dirty="0" smtClean="0">
              <a:solidFill>
                <a:srgbClr val="000000"/>
              </a:solidFill>
              <a:uFillTx/>
              <a:latin typeface="Bahnschrift Light" panose="020B0502040204020203" pitchFamily="34" charset="0"/>
            </a:endParaRPr>
          </a:p>
          <a:p>
            <a:pPr algn="ctr" defTabSz="914400">
              <a:lnSpc>
                <a:spcPct val="100000"/>
              </a:lnSpc>
              <a:spcAft>
                <a:spcPts val="1060"/>
              </a:spcAft>
              <a:tabLst>
                <a:tab pos="0" algn="l"/>
              </a:tabLst>
            </a:pP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Previous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Bahnschrift Light"/>
              </a:rPr>
              <a:t>authors have utilized several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Bahnschrift Light"/>
              </a:rPr>
              <a:t>thresholding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Bahnschrift Light"/>
              </a:rPr>
              <a:t> techniques on different field and datasets for different purpose research. </a:t>
            </a:r>
            <a:endParaRPr lang="en-US" sz="2000" b="0" u="none" strike="noStrike" dirty="0" smtClean="0">
              <a:solidFill>
                <a:srgbClr val="000000"/>
              </a:solidFill>
              <a:uFillTx/>
              <a:latin typeface="Bahnschrift Light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However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Bahnschrift Light"/>
              </a:rPr>
              <a:t>, our novel approach, that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is </a:t>
            </a: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1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network </a:t>
            </a:r>
            <a:r>
              <a:rPr lang="en-US" sz="2000" b="1" u="none" strike="noStrike" dirty="0">
                <a:solidFill>
                  <a:srgbClr val="000000"/>
                </a:solidFill>
                <a:uFillTx/>
                <a:latin typeface="Bahnschrift Light"/>
              </a:rPr>
              <a:t>traffic detection with time series analysis </a:t>
            </a:r>
            <a:endParaRPr lang="en-US" sz="2000" b="1" u="none" strike="noStrike" dirty="0" smtClean="0">
              <a:solidFill>
                <a:srgbClr val="000000"/>
              </a:solidFill>
              <a:uFillTx/>
              <a:latin typeface="Bahnschrift Light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1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using </a:t>
            </a:r>
            <a:r>
              <a:rPr lang="en-US" sz="2000" b="1" u="none" strike="noStrike" dirty="0">
                <a:solidFill>
                  <a:srgbClr val="000000"/>
                </a:solidFill>
                <a:uFillTx/>
                <a:latin typeface="Bahnschrift Light"/>
              </a:rPr>
              <a:t>cumulative entropy method with </a:t>
            </a:r>
            <a:r>
              <a:rPr lang="en-US" sz="2000" b="1" u="none" strike="noStrike" dirty="0" err="1" smtClean="0">
                <a:solidFill>
                  <a:srgbClr val="000000"/>
                </a:solidFill>
                <a:uFillTx/>
                <a:latin typeface="Bahnschrift Light"/>
              </a:rPr>
              <a:t>thresholding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 </a:t>
            </a: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has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Bahnschrift Light"/>
              </a:rPr>
              <a:t>not been used by any authors to detect such attacks most likely in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Bahnschrift Light"/>
              </a:rPr>
              <a:t>DDos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 </a:t>
            </a: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on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Bahnschrift Light"/>
              </a:rPr>
              <a:t>smart home systems and on IOT devices specifically, </a:t>
            </a:r>
            <a:endParaRPr lang="en-US" sz="2000" b="0" u="none" strike="noStrike" dirty="0" smtClean="0">
              <a:solidFill>
                <a:srgbClr val="000000"/>
              </a:solidFill>
              <a:uFillTx/>
              <a:latin typeface="Bahnschrift Light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Bahnschrift Light"/>
              </a:rPr>
              <a:t>which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Bahnschrift Light"/>
              </a:rPr>
              <a:t>ultimately will help future research scope growth. 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Пятиугольник 6"/>
          <p:cNvSpPr/>
          <p:nvPr/>
        </p:nvSpPr>
        <p:spPr>
          <a:xfrm>
            <a:off x="0" y="1457792"/>
            <a:ext cx="10578164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E7F0F9"/>
              </a:gs>
              <a:gs pos="30000">
                <a:srgbClr val="BED7EF"/>
              </a:gs>
              <a:gs pos="100000">
                <a:srgbClr val="7CAFDE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spcAft>
                <a:spcPts val="1060"/>
              </a:spcAft>
              <a:tabLst>
                <a:tab pos="0" algn="l"/>
              </a:tabLst>
            </a:pPr>
            <a:r>
              <a:rPr lang="en-US" sz="2600" dirty="0" smtClean="0">
                <a:solidFill>
                  <a:srgbClr val="1A344E"/>
                </a:solidFill>
                <a:latin typeface="Bahnschrift Light" panose="020B0502040204020203" pitchFamily="34" charset="0"/>
              </a:rPr>
              <a:t>     We </a:t>
            </a:r>
            <a:r>
              <a:rPr lang="en-US" sz="2600" dirty="0">
                <a:solidFill>
                  <a:srgbClr val="1A344E"/>
                </a:solidFill>
                <a:latin typeface="Bahnschrift Light" panose="020B0502040204020203" pitchFamily="34" charset="0"/>
              </a:rPr>
              <a:t>are trying to solve problems with </a:t>
            </a:r>
            <a:r>
              <a:rPr lang="en-US" sz="2600" dirty="0" err="1">
                <a:solidFill>
                  <a:srgbClr val="1A344E"/>
                </a:solidFill>
                <a:latin typeface="Bahnschrift Light" panose="020B0502040204020203" pitchFamily="34" charset="0"/>
              </a:rPr>
              <a:t>DDos</a:t>
            </a:r>
            <a:r>
              <a:rPr lang="en-US" sz="2600" dirty="0">
                <a:solidFill>
                  <a:srgbClr val="1A344E"/>
                </a:solidFill>
                <a:latin typeface="Bahnschrift Light" panose="020B0502040204020203" pitchFamily="34" charset="0"/>
              </a:rPr>
              <a:t> attack on </a:t>
            </a:r>
            <a:r>
              <a:rPr lang="en-US" sz="2600" dirty="0" err="1">
                <a:solidFill>
                  <a:srgbClr val="1A344E"/>
                </a:solidFill>
                <a:latin typeface="Bahnschrift Light" panose="020B0502040204020203" pitchFamily="34" charset="0"/>
              </a:rPr>
              <a:t>IoT</a:t>
            </a:r>
            <a:r>
              <a:rPr lang="en-US" sz="2600" dirty="0">
                <a:solidFill>
                  <a:srgbClr val="1A344E"/>
                </a:solidFill>
                <a:latin typeface="Bahnschrift Light" panose="020B0502040204020203" pitchFamily="34" charset="0"/>
              </a:rPr>
              <a:t> </a:t>
            </a:r>
            <a:r>
              <a:rPr lang="en-US" sz="2600" dirty="0" smtClean="0">
                <a:solidFill>
                  <a:srgbClr val="1A344E"/>
                </a:solidFill>
                <a:latin typeface="Bahnschrift Light" panose="020B0502040204020203" pitchFamily="34" charset="0"/>
              </a:rPr>
              <a:t>detection</a:t>
            </a:r>
            <a:endParaRPr lang="en-US" sz="2600" dirty="0">
              <a:solidFill>
                <a:srgbClr val="1A344E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Пятиугольник 6"/>
          <p:cNvSpPr/>
          <p:nvPr/>
        </p:nvSpPr>
        <p:spPr>
          <a:xfrm>
            <a:off x="-1" y="2209612"/>
            <a:ext cx="11454063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0">
                <a:srgbClr val="E7F0F9"/>
              </a:gs>
              <a:gs pos="30000">
                <a:srgbClr val="BED7EF"/>
              </a:gs>
              <a:gs pos="100000">
                <a:srgbClr val="7CAFDE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spcAft>
                <a:spcPts val="1060"/>
              </a:spcAft>
              <a:tabLst>
                <a:tab pos="0" algn="l"/>
              </a:tabLst>
            </a:pPr>
            <a:r>
              <a:rPr lang="en-US" sz="2600" dirty="0" smtClean="0">
                <a:solidFill>
                  <a:srgbClr val="1A344E"/>
                </a:solidFill>
                <a:latin typeface="Bahnschrift Light" panose="020B0502040204020203" pitchFamily="34" charset="0"/>
              </a:rPr>
              <a:t>     using </a:t>
            </a:r>
            <a:r>
              <a:rPr lang="en-US" sz="2600" dirty="0" smtClean="0">
                <a:solidFill>
                  <a:srgbClr val="1A344E"/>
                </a:solidFill>
                <a:latin typeface="Arial Rounded MT Bold" panose="020F0704030504030204" pitchFamily="34" charset="0"/>
              </a:rPr>
              <a:t>cumulative entropy method </a:t>
            </a:r>
            <a:r>
              <a:rPr lang="en-US" sz="2600" dirty="0" smtClean="0">
                <a:solidFill>
                  <a:srgbClr val="1A344E"/>
                </a:solidFill>
                <a:latin typeface="Bahnschrift Light" panose="020B0502040204020203" pitchFamily="34" charset="0"/>
              </a:rPr>
              <a:t>with </a:t>
            </a:r>
            <a:r>
              <a:rPr lang="en-US" sz="2600" dirty="0" err="1" smtClean="0">
                <a:solidFill>
                  <a:srgbClr val="1A344E"/>
                </a:solidFill>
                <a:latin typeface="Arial Rounded MT Bold" panose="020F0704030504030204" pitchFamily="34" charset="0"/>
              </a:rPr>
              <a:t>thresholding</a:t>
            </a:r>
            <a:endParaRPr lang="en-US" sz="2600" dirty="0">
              <a:solidFill>
                <a:srgbClr val="1A344E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ятиугольник 6"/>
          <p:cNvSpPr/>
          <p:nvPr/>
        </p:nvSpPr>
        <p:spPr>
          <a:xfrm>
            <a:off x="0" y="279000"/>
            <a:ext cx="9354960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r>
              <a:rPr lang="en-US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What are we trying to </a:t>
            </a:r>
            <a:r>
              <a:rPr lang="en-US" sz="2800" u="none" strike="noStrike" dirty="0" err="1" smtClean="0">
                <a:solidFill>
                  <a:schemeClr val="lt1"/>
                </a:solidFill>
                <a:uFillTx/>
                <a:latin typeface="Bahnschrift Light"/>
              </a:rPr>
              <a:t>achive</a:t>
            </a:r>
            <a:r>
              <a:rPr lang="en-US" sz="2800" dirty="0">
                <a:solidFill>
                  <a:schemeClr val="lt1"/>
                </a:solidFill>
                <a:latin typeface="Bahnschrift Light"/>
              </a:rPr>
              <a:t>?</a:t>
            </a:r>
            <a:endParaRPr lang="en-US" sz="280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716714915"/>
              </p:ext>
            </p:extLst>
          </p:nvPr>
        </p:nvGraphicFramePr>
        <p:xfrm>
          <a:off x="1128408" y="1284009"/>
          <a:ext cx="10547036" cy="498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ятиугольник 6"/>
          <p:cNvSpPr/>
          <p:nvPr/>
        </p:nvSpPr>
        <p:spPr>
          <a:xfrm>
            <a:off x="0" y="279000"/>
            <a:ext cx="9354960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2800" b="0" u="none" strike="noStrike" dirty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r>
              <a:rPr lang="ru-RU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Used methodology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638239" y="1754433"/>
            <a:ext cx="7464363" cy="1962350"/>
          </a:xfrm>
          <a:prstGeom prst="rect">
            <a:avLst/>
          </a:prstGeom>
          <a:ln w="0"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-95227" y="1070445"/>
            <a:ext cx="1803606" cy="45112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algn="ctr"/>
            <a:r>
              <a:rPr lang="en-US" sz="1200" u="none" strike="noStrike" dirty="0">
                <a:solidFill>
                  <a:srgbClr val="002060"/>
                </a:solidFill>
                <a:uFillTx/>
                <a:latin typeface="Arial Rounded MT Bold" panose="020F0704030504030204" pitchFamily="34" charset="0"/>
              </a:rPr>
              <a:t>Trusted Source</a:t>
            </a:r>
          </a:p>
          <a:p>
            <a:pPr algn="ctr"/>
            <a:r>
              <a:rPr lang="en-US" sz="1200" u="none" strike="noStrike" dirty="0">
                <a:solidFill>
                  <a:srgbClr val="002060"/>
                </a:solidFill>
                <a:uFillTx/>
                <a:latin typeface="Arial Rounded MT Bold" panose="020F0704030504030204" pitchFamily="34" charset="0"/>
              </a:rPr>
              <a:t>UCL </a:t>
            </a:r>
            <a:r>
              <a:rPr lang="en-US" sz="1200" u="none" strike="noStrike" dirty="0" err="1" smtClean="0">
                <a:solidFill>
                  <a:srgbClr val="002060"/>
                </a:solidFill>
                <a:uFillTx/>
                <a:latin typeface="Arial Rounded MT Bold" panose="020F0704030504030204" pitchFamily="34" charset="0"/>
              </a:rPr>
              <a:t>IoT</a:t>
            </a:r>
            <a:r>
              <a:rPr lang="en-US" sz="1200" u="none" strike="noStrike" dirty="0" smtClean="0">
                <a:solidFill>
                  <a:srgbClr val="002060"/>
                </a:solidFill>
                <a:uFillTx/>
                <a:latin typeface="Arial Rounded MT Bold" panose="020F0704030504030204" pitchFamily="34" charset="0"/>
              </a:rPr>
              <a:t> Dataset</a:t>
            </a:r>
            <a:endParaRPr lang="en-US" sz="1200" u="none" strike="noStrike" dirty="0">
              <a:solidFill>
                <a:srgbClr val="002060"/>
              </a:solidFill>
              <a:uFillTx/>
              <a:latin typeface="Arial Rounded MT Bold" panose="020F0704030504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14469" y="1216034"/>
            <a:ext cx="1629137" cy="35613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 anchorCtr="0">
            <a:noAutofit/>
          </a:bodyPr>
          <a:lstStyle/>
          <a:p>
            <a:pPr algn="ctr"/>
            <a:r>
              <a:rPr lang="en-US" sz="1200" u="none" strike="noStrike" dirty="0">
                <a:solidFill>
                  <a:srgbClr val="002060"/>
                </a:solidFill>
                <a:uFillTx/>
                <a:latin typeface="Arial Rounded MT Bold" panose="020F0704030504030204" pitchFamily="34" charset="0"/>
              </a:rPr>
              <a:t>EDA and FE</a:t>
            </a:r>
          </a:p>
        </p:txBody>
      </p:sp>
      <p:sp>
        <p:nvSpPr>
          <p:cNvPr id="12" name="Стрелка вниз 11"/>
          <p:cNvSpPr/>
          <p:nvPr/>
        </p:nvSpPr>
        <p:spPr>
          <a:xfrm>
            <a:off x="843131" y="1611589"/>
            <a:ext cx="200276" cy="440073"/>
          </a:xfrm>
          <a:prstGeom prst="downArrow">
            <a:avLst>
              <a:gd name="adj1" fmla="val 50000"/>
              <a:gd name="adj2" fmla="val 11250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6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/>
        </p:blipFill>
        <p:spPr>
          <a:xfrm>
            <a:off x="5245768" y="4186988"/>
            <a:ext cx="6749717" cy="2490491"/>
          </a:xfrm>
          <a:prstGeom prst="rect">
            <a:avLst/>
          </a:prstGeom>
          <a:ln w="0">
            <a:noFill/>
          </a:ln>
        </p:spPr>
      </p:pic>
      <p:sp>
        <p:nvSpPr>
          <p:cNvPr id="14" name="Стрелка вниз 13"/>
          <p:cNvSpPr/>
          <p:nvPr/>
        </p:nvSpPr>
        <p:spPr>
          <a:xfrm>
            <a:off x="1928900" y="1621375"/>
            <a:ext cx="200276" cy="440073"/>
          </a:xfrm>
          <a:prstGeom prst="downArrow">
            <a:avLst>
              <a:gd name="adj1" fmla="val 50000"/>
              <a:gd name="adj2" fmla="val 11250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6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ятиугольник 1"/>
          <p:cNvSpPr/>
          <p:nvPr/>
        </p:nvSpPr>
        <p:spPr>
          <a:xfrm>
            <a:off x="2958" y="4176177"/>
            <a:ext cx="6421906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83E6"/>
              </a:gs>
              <a:gs pos="59000">
                <a:srgbClr val="003192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2800" b="0" u="none" strike="noStrike" dirty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Exploratory data analysis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ятиугольник 6"/>
          <p:cNvSpPr/>
          <p:nvPr/>
        </p:nvSpPr>
        <p:spPr>
          <a:xfrm>
            <a:off x="0" y="279000"/>
            <a:ext cx="9354960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2800" b="0" u="none" strike="noStrike" dirty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r>
              <a:rPr lang="ru-RU" sz="2800" b="0" u="none" strike="noStrike" dirty="0" err="1" smtClean="0">
                <a:solidFill>
                  <a:schemeClr val="lt1"/>
                </a:solidFill>
                <a:uFillTx/>
                <a:latin typeface="Bahnschrift Light"/>
              </a:rPr>
              <a:t>Stratified</a:t>
            </a:r>
            <a:r>
              <a:rPr lang="ru-RU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s</a:t>
            </a:r>
            <a:r>
              <a:rPr lang="ru-RU" sz="2800" b="0" u="none" strike="noStrike" dirty="0" err="1" smtClean="0">
                <a:solidFill>
                  <a:schemeClr val="lt1"/>
                </a:solidFill>
                <a:uFillTx/>
                <a:latin typeface="Bahnschrift Light"/>
              </a:rPr>
              <a:t>ampling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8" name="Рисунок 77"/>
          <p:cNvPicPr/>
          <p:nvPr/>
        </p:nvPicPr>
        <p:blipFill rotWithShape="1">
          <a:blip r:embed="rId2"/>
          <a:srcRect b="11801"/>
          <a:stretch/>
        </p:blipFill>
        <p:spPr>
          <a:xfrm>
            <a:off x="451413" y="2338129"/>
            <a:ext cx="5029200" cy="2822713"/>
          </a:xfrm>
          <a:prstGeom prst="rect">
            <a:avLst/>
          </a:prstGeom>
          <a:ln w="0">
            <a:noFill/>
          </a:ln>
        </p:spPr>
      </p:pic>
      <p:pic>
        <p:nvPicPr>
          <p:cNvPr id="79" name="Рисунок 78"/>
          <p:cNvPicPr/>
          <p:nvPr/>
        </p:nvPicPr>
        <p:blipFill rotWithShape="1">
          <a:blip r:embed="rId3"/>
          <a:srcRect l="9565" t="14085" r="10609" b="8301"/>
          <a:stretch/>
        </p:blipFill>
        <p:spPr>
          <a:xfrm>
            <a:off x="6641432" y="1069406"/>
            <a:ext cx="4535905" cy="2537446"/>
          </a:xfrm>
          <a:prstGeom prst="rect">
            <a:avLst/>
          </a:prstGeom>
          <a:ln w="0">
            <a:noFill/>
          </a:ln>
        </p:spPr>
      </p:pic>
      <p:pic>
        <p:nvPicPr>
          <p:cNvPr id="80" name="Рисунок 79"/>
          <p:cNvPicPr/>
          <p:nvPr/>
        </p:nvPicPr>
        <p:blipFill rotWithShape="1">
          <a:blip r:embed="rId4"/>
          <a:srcRect l="4364" t="9223" r="6816" b="21063"/>
          <a:stretch/>
        </p:blipFill>
        <p:spPr>
          <a:xfrm>
            <a:off x="5821715" y="4405286"/>
            <a:ext cx="5945170" cy="202133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ятиугольник 6"/>
          <p:cNvSpPr/>
          <p:nvPr/>
        </p:nvSpPr>
        <p:spPr>
          <a:xfrm>
            <a:off x="0" y="279000"/>
            <a:ext cx="9354960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2800" b="0" u="none" strike="noStrike" dirty="0" smtClean="0">
                <a:solidFill>
                  <a:schemeClr val="lt1"/>
                </a:solidFill>
                <a:uFillTx/>
                <a:latin typeface="Bahnschrift Light"/>
                <a:ea typeface="DejaVu Sans"/>
              </a:rPr>
              <a:t>    </a:t>
            </a:r>
            <a:r>
              <a:rPr lang="en-US" sz="2800" b="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Feature engineering techniques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" name="Рисунок 81"/>
          <p:cNvPicPr/>
          <p:nvPr/>
        </p:nvPicPr>
        <p:blipFill>
          <a:blip r:embed="rId2"/>
          <a:stretch/>
        </p:blipFill>
        <p:spPr>
          <a:xfrm>
            <a:off x="228600" y="1495800"/>
            <a:ext cx="11629800" cy="467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ятиугольник 6"/>
          <p:cNvSpPr/>
          <p:nvPr/>
        </p:nvSpPr>
        <p:spPr>
          <a:xfrm>
            <a:off x="0" y="279000"/>
            <a:ext cx="9354960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ru-RU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  </a:t>
            </a:r>
            <a:r>
              <a:rPr lang="en-US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dirty="0" err="1">
                <a:solidFill>
                  <a:schemeClr val="lt1"/>
                </a:solidFill>
                <a:latin typeface="Bahnschrift Light"/>
              </a:rPr>
              <a:t>Results</a:t>
            </a:r>
            <a:r>
              <a:rPr lang="ru-RU" sz="2800" dirty="0">
                <a:solidFill>
                  <a:schemeClr val="lt1"/>
                </a:solidFill>
                <a:latin typeface="Bahnschrift Light"/>
              </a:rPr>
              <a:t> </a:t>
            </a:r>
            <a:r>
              <a:rPr lang="ru-RU" sz="2800" dirty="0" err="1">
                <a:solidFill>
                  <a:schemeClr val="lt1"/>
                </a:solidFill>
                <a:latin typeface="Bahnschrift Light"/>
              </a:rPr>
              <a:t>and</a:t>
            </a:r>
            <a:r>
              <a:rPr lang="ru-RU" sz="2800" dirty="0">
                <a:solidFill>
                  <a:schemeClr val="lt1"/>
                </a:solidFill>
                <a:latin typeface="Bahnschrift Light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Bahnschrift Light"/>
              </a:rPr>
              <a:t>e</a:t>
            </a:r>
            <a:r>
              <a:rPr lang="ru-RU" sz="2800" dirty="0" err="1" smtClean="0">
                <a:solidFill>
                  <a:schemeClr val="lt1"/>
                </a:solidFill>
                <a:latin typeface="Bahnschrift Light"/>
              </a:rPr>
              <a:t>valuation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9664920" y="1784880"/>
            <a:ext cx="2310120" cy="242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 defTabSz="914400">
              <a:lnSpc>
                <a:spcPct val="134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Bahnschrift Light"/>
              </a:rPr>
              <a:t> 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134000"/>
              </a:lnSpc>
              <a:buNone/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Рисунок 87"/>
          <p:cNvPicPr/>
          <p:nvPr/>
        </p:nvPicPr>
        <p:blipFill>
          <a:blip r:embed="rId2"/>
          <a:stretch/>
        </p:blipFill>
        <p:spPr>
          <a:xfrm>
            <a:off x="6031440" y="2234173"/>
            <a:ext cx="5943600" cy="4102769"/>
          </a:xfrm>
          <a:prstGeom prst="rect">
            <a:avLst/>
          </a:prstGeom>
          <a:ln w="0">
            <a:noFill/>
          </a:ln>
        </p:spPr>
      </p:pic>
      <p:pic>
        <p:nvPicPr>
          <p:cNvPr id="89" name="Рисунок 88"/>
          <p:cNvPicPr/>
          <p:nvPr/>
        </p:nvPicPr>
        <p:blipFill rotWithShape="1">
          <a:blip r:embed="rId3"/>
          <a:srcRect l="836" t="2277" b="5383"/>
          <a:stretch/>
        </p:blipFill>
        <p:spPr>
          <a:xfrm>
            <a:off x="137536" y="2234172"/>
            <a:ext cx="5893904" cy="4102769"/>
          </a:xfrm>
          <a:prstGeom prst="rect">
            <a:avLst/>
          </a:prstGeom>
          <a:ln w="0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5011" y="1028972"/>
            <a:ext cx="11480174" cy="108191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u="none" strike="noStrike" dirty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Time series analysis research findings on dataset comparing HTTP flood attacks and ICMP flood </a:t>
            </a:r>
            <a:r>
              <a:rPr lang="en-US" sz="1800" u="none" strike="noStrike" dirty="0" smtClean="0">
                <a:solidFill>
                  <a:srgbClr val="000000"/>
                </a:solidFill>
                <a:uFillTx/>
                <a:latin typeface="Bahnschrift Light" panose="020B0502040204020203" pitchFamily="34" charset="0"/>
              </a:rPr>
              <a:t>attacks.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Anomaly Detection using Cumulative Entropy and </a:t>
            </a:r>
            <a:r>
              <a:rPr lang="en-US" dirty="0" err="1">
                <a:solidFill>
                  <a:srgbClr val="000000"/>
                </a:solidFill>
                <a:latin typeface="Bahnschrift Light" panose="020B0502040204020203" pitchFamily="34" charset="0"/>
              </a:rPr>
              <a:t>Thresholding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 on dataset </a:t>
            </a:r>
            <a:endParaRPr lang="en-US" dirty="0" smtClean="0">
              <a:solidFill>
                <a:srgbClr val="000000"/>
              </a:solidFill>
              <a:latin typeface="Bahnschrift Light" panose="020B0502040204020203" pitchFamily="34" charset="0"/>
            </a:endParaRP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comparing 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HTTP flood attacks and ICMP flood </a:t>
            </a:r>
            <a:r>
              <a:rPr lang="en-US" dirty="0" smtClean="0">
                <a:solidFill>
                  <a:srgbClr val="000000"/>
                </a:solidFill>
                <a:latin typeface="Bahnschrift Light" panose="020B0502040204020203" pitchFamily="34" charset="0"/>
              </a:rPr>
              <a:t>attacks</a:t>
            </a:r>
            <a:r>
              <a:rPr lang="en-US" dirty="0">
                <a:solidFill>
                  <a:srgbClr val="000000"/>
                </a:solidFill>
                <a:latin typeface="Bahnschrift Light" panose="020B0502040204020203" pitchFamily="34" charset="0"/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46731" y="6336941"/>
            <a:ext cx="2356735" cy="369332"/>
          </a:xfrm>
          <a:prstGeom prst="rect">
            <a:avLst/>
          </a:prstGeom>
          <a:solidFill>
            <a:srgbClr val="FFF6DD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C3A00"/>
                </a:solidFill>
                <a:latin typeface="Arial Rounded MT Bold" panose="020F0704030504030204" pitchFamily="34" charset="0"/>
              </a:rPr>
              <a:t> </a:t>
            </a:r>
            <a:r>
              <a:rPr lang="ru-RU" dirty="0" err="1">
                <a:solidFill>
                  <a:srgbClr val="4C3A00"/>
                </a:solidFill>
                <a:latin typeface="Bahnschrift Light"/>
              </a:rPr>
              <a:t>Time</a:t>
            </a:r>
            <a:r>
              <a:rPr lang="ru-RU" dirty="0">
                <a:solidFill>
                  <a:srgbClr val="4C3A00"/>
                </a:solidFill>
                <a:latin typeface="Bahnschrift Light"/>
              </a:rPr>
              <a:t> </a:t>
            </a:r>
            <a:r>
              <a:rPr lang="ru-RU" dirty="0" err="1">
                <a:solidFill>
                  <a:srgbClr val="4C3A00"/>
                </a:solidFill>
                <a:latin typeface="Bahnschrift Light"/>
              </a:rPr>
              <a:t>series</a:t>
            </a:r>
            <a:r>
              <a:rPr lang="ru-RU" dirty="0">
                <a:solidFill>
                  <a:srgbClr val="4C3A00"/>
                </a:solidFill>
                <a:latin typeface="Bahnschrift Light"/>
              </a:rPr>
              <a:t> </a:t>
            </a:r>
            <a:r>
              <a:rPr lang="ru-RU" dirty="0" err="1">
                <a:solidFill>
                  <a:srgbClr val="4C3A00"/>
                </a:solidFill>
                <a:latin typeface="Bahnschrift Light"/>
              </a:rPr>
              <a:t>analysis</a:t>
            </a:r>
            <a:endParaRPr lang="ru-RU" dirty="0">
              <a:solidFill>
                <a:srgbClr val="4C3A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ятиугольник 6"/>
          <p:cNvSpPr/>
          <p:nvPr/>
        </p:nvSpPr>
        <p:spPr>
          <a:xfrm>
            <a:off x="0" y="279000"/>
            <a:ext cx="11405938" cy="626691"/>
          </a:xfrm>
          <a:prstGeom prst="homePlate">
            <a:avLst>
              <a:gd name="adj" fmla="val 50000"/>
            </a:avLst>
          </a:prstGeom>
          <a:gradFill rotWithShape="0">
            <a:gsLst>
              <a:gs pos="11000">
                <a:srgbClr val="0069B4"/>
              </a:gs>
              <a:gs pos="59000">
                <a:srgbClr val="002570"/>
              </a:gs>
            </a:gsLst>
            <a:lin ang="8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   </a:t>
            </a:r>
            <a:r>
              <a:rPr lang="ru-RU" sz="2800" u="none" strike="noStrike" dirty="0" err="1" smtClean="0">
                <a:solidFill>
                  <a:schemeClr val="lt1"/>
                </a:solidFill>
                <a:uFillTx/>
                <a:latin typeface="Bahnschrift Light"/>
              </a:rPr>
              <a:t>Anomaly</a:t>
            </a:r>
            <a:r>
              <a:rPr lang="ru-RU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u="none" strike="noStrike" dirty="0" err="1" smtClean="0">
                <a:solidFill>
                  <a:schemeClr val="lt1"/>
                </a:solidFill>
                <a:uFillTx/>
                <a:latin typeface="Bahnschrift Light"/>
              </a:rPr>
              <a:t>detection</a:t>
            </a:r>
            <a:r>
              <a:rPr lang="ru-RU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u="none" strike="noStrike" dirty="0" err="1" smtClean="0">
                <a:solidFill>
                  <a:schemeClr val="lt1"/>
                </a:solidFill>
                <a:uFillTx/>
                <a:latin typeface="Bahnschrift Light"/>
              </a:rPr>
              <a:t>using</a:t>
            </a:r>
            <a:r>
              <a:rPr lang="ru-RU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u="none" strike="noStrike" dirty="0" err="1" smtClean="0">
                <a:solidFill>
                  <a:schemeClr val="lt1"/>
                </a:solidFill>
                <a:uFillTx/>
                <a:latin typeface="Bahnschrift Light"/>
              </a:rPr>
              <a:t>Cumulative</a:t>
            </a:r>
            <a:r>
              <a:rPr lang="ru-RU" sz="2800" u="none" strike="noStrike" dirty="0" smtClean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u="none" strike="noStrike" dirty="0" err="1">
                <a:solidFill>
                  <a:schemeClr val="lt1"/>
                </a:solidFill>
                <a:uFillTx/>
                <a:latin typeface="Bahnschrift Light"/>
              </a:rPr>
              <a:t>Entropy</a:t>
            </a:r>
            <a:r>
              <a:rPr lang="ru-RU" sz="2800" u="none" strike="noStrike" dirty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u="none" strike="noStrike" dirty="0" err="1">
                <a:solidFill>
                  <a:schemeClr val="lt1"/>
                </a:solidFill>
                <a:uFillTx/>
                <a:latin typeface="Bahnschrift Light"/>
              </a:rPr>
              <a:t>and</a:t>
            </a:r>
            <a:r>
              <a:rPr lang="ru-RU" sz="2800" u="none" strike="noStrike" dirty="0">
                <a:solidFill>
                  <a:schemeClr val="lt1"/>
                </a:solidFill>
                <a:uFillTx/>
                <a:latin typeface="Bahnschrift Light"/>
              </a:rPr>
              <a:t> </a:t>
            </a:r>
            <a:r>
              <a:rPr lang="ru-RU" sz="2800" u="none" strike="noStrike" dirty="0" err="1">
                <a:solidFill>
                  <a:schemeClr val="lt1"/>
                </a:solidFill>
                <a:uFillTx/>
                <a:latin typeface="Bahnschrift Light"/>
              </a:rPr>
              <a:t>Thresholding</a:t>
            </a:r>
            <a:endParaRPr lang="en-US" sz="280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Рисунок 90"/>
          <p:cNvPicPr/>
          <p:nvPr/>
        </p:nvPicPr>
        <p:blipFill>
          <a:blip r:embed="rId3"/>
          <a:stretch/>
        </p:blipFill>
        <p:spPr>
          <a:xfrm>
            <a:off x="358509" y="1116510"/>
            <a:ext cx="5515642" cy="3214858"/>
          </a:xfrm>
          <a:prstGeom prst="rect">
            <a:avLst/>
          </a:prstGeom>
          <a:ln w="0"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/>
          <a:stretch/>
        </p:blipFill>
        <p:spPr>
          <a:xfrm>
            <a:off x="6232662" y="3330321"/>
            <a:ext cx="5515642" cy="3214858"/>
          </a:xfrm>
          <a:prstGeom prst="rect">
            <a:avLst/>
          </a:prstGeom>
          <a:ln w="0">
            <a:noFill/>
          </a:ln>
        </p:spPr>
      </p:pic>
      <p:sp>
        <p:nvSpPr>
          <p:cNvPr id="6" name="Пятиугольник 6"/>
          <p:cNvSpPr/>
          <p:nvPr/>
        </p:nvSpPr>
        <p:spPr>
          <a:xfrm>
            <a:off x="0" y="5581604"/>
            <a:ext cx="5874152" cy="626691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r>
              <a:rPr lang="ru-RU" sz="2800" b="0" u="none" strike="noStrike" dirty="0" smtClean="0">
                <a:solidFill>
                  <a:srgbClr val="4C3A00"/>
                </a:solidFill>
                <a:uFillTx/>
                <a:latin typeface="Bahnschrift Light"/>
              </a:rPr>
              <a:t>   </a:t>
            </a:r>
            <a:r>
              <a:rPr lang="en-US" sz="2800" b="0" u="none" strike="noStrike" dirty="0" smtClean="0">
                <a:solidFill>
                  <a:srgbClr val="4C3A00"/>
                </a:solidFill>
                <a:uFillTx/>
                <a:latin typeface="Bahnschrift Light"/>
              </a:rPr>
              <a:t> </a:t>
            </a:r>
            <a:r>
              <a:rPr lang="ru-RU" sz="2800" b="0" u="none" strike="noStrike" dirty="0" err="1" smtClean="0">
                <a:solidFill>
                  <a:srgbClr val="4C3A00"/>
                </a:solidFill>
                <a:uFillTx/>
                <a:latin typeface="Bahnschrift Light"/>
              </a:rPr>
              <a:t>No</a:t>
            </a:r>
            <a:r>
              <a:rPr lang="ru-RU" sz="2800" b="0" u="none" strike="noStrike" dirty="0" smtClean="0">
                <a:solidFill>
                  <a:srgbClr val="4C3A00"/>
                </a:solidFill>
                <a:uFillTx/>
                <a:latin typeface="Bahnschrift Light"/>
              </a:rPr>
              <a:t> </a:t>
            </a:r>
            <a:r>
              <a:rPr lang="ru-RU" sz="2800" b="0" u="none" strike="noStrike" dirty="0" err="1" smtClean="0">
                <a:solidFill>
                  <a:srgbClr val="4C3A00"/>
                </a:solidFill>
                <a:uFillTx/>
                <a:latin typeface="Bahnschrift Light"/>
              </a:rPr>
              <a:t>anomaly</a:t>
            </a:r>
            <a:r>
              <a:rPr lang="ru-RU" sz="2800" b="0" u="none" strike="noStrike" dirty="0" smtClean="0">
                <a:solidFill>
                  <a:srgbClr val="4C3A00"/>
                </a:solidFill>
                <a:uFillTx/>
                <a:latin typeface="Bahnschrift Light"/>
              </a:rPr>
              <a:t> </a:t>
            </a:r>
            <a:r>
              <a:rPr lang="ru-RU" sz="2800" b="0" u="none" strike="noStrike" dirty="0" err="1" smtClean="0">
                <a:solidFill>
                  <a:srgbClr val="4C3A00"/>
                </a:solidFill>
                <a:uFillTx/>
                <a:latin typeface="Bahnschrift Light"/>
              </a:rPr>
              <a:t>detected</a:t>
            </a:r>
            <a:r>
              <a:rPr lang="en-US" sz="2800" b="0" u="none" strike="noStrike" dirty="0" err="1" smtClean="0">
                <a:solidFill>
                  <a:srgbClr val="FFCA21"/>
                </a:solidFill>
                <a:uFillTx/>
                <a:latin typeface="Bahnschrift Light"/>
              </a:rPr>
              <a:t>ff</a:t>
            </a:r>
            <a:r>
              <a:rPr lang="en-US" sz="2800" b="0" u="none" strike="noStrike" dirty="0" err="1" smtClean="0">
                <a:solidFill>
                  <a:srgbClr val="FFC715"/>
                </a:solidFill>
                <a:uFillTx/>
                <a:latin typeface="Bahnschrift Light"/>
              </a:rPr>
              <a:t>f</a:t>
            </a:r>
            <a:endParaRPr lang="en-US" sz="2800" b="0" u="none" strike="noStrike" dirty="0">
              <a:solidFill>
                <a:srgbClr val="FFC715"/>
              </a:solidFill>
              <a:uFillTx/>
              <a:latin typeface="Arial"/>
            </a:endParaRPr>
          </a:p>
        </p:txBody>
      </p:sp>
      <p:sp>
        <p:nvSpPr>
          <p:cNvPr id="7" name="Пятиугольник 6"/>
          <p:cNvSpPr/>
          <p:nvPr/>
        </p:nvSpPr>
        <p:spPr>
          <a:xfrm flipH="1">
            <a:off x="6232662" y="1318414"/>
            <a:ext cx="5959338" cy="626691"/>
          </a:xfrm>
          <a:prstGeom prst="homePlate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ru-RU" sz="2800" b="0" u="none" strike="noStrike" dirty="0" smtClean="0">
                <a:solidFill>
                  <a:srgbClr val="4C3A00"/>
                </a:solidFill>
                <a:uFillTx/>
                <a:latin typeface="Bahnschrift Light"/>
              </a:rPr>
              <a:t>   </a:t>
            </a:r>
            <a:r>
              <a:rPr lang="en-US" sz="2800" b="0" u="none" strike="noStrike" dirty="0" smtClean="0">
                <a:solidFill>
                  <a:srgbClr val="4C3A00"/>
                </a:solidFill>
                <a:uFillTx/>
                <a:latin typeface="Bahnschrift Light"/>
              </a:rPr>
              <a:t> A</a:t>
            </a:r>
            <a:r>
              <a:rPr lang="ru-RU" sz="2800" b="0" u="none" strike="noStrike" dirty="0" err="1" smtClean="0">
                <a:solidFill>
                  <a:srgbClr val="4C3A00"/>
                </a:solidFill>
                <a:uFillTx/>
                <a:latin typeface="Bahnschrift Light"/>
              </a:rPr>
              <a:t>nomaly</a:t>
            </a:r>
            <a:r>
              <a:rPr lang="ru-RU" sz="2800" b="0" u="none" strike="noStrike" dirty="0" smtClean="0">
                <a:solidFill>
                  <a:srgbClr val="4C3A00"/>
                </a:solidFill>
                <a:uFillTx/>
                <a:latin typeface="Bahnschrift Light"/>
              </a:rPr>
              <a:t> </a:t>
            </a:r>
            <a:r>
              <a:rPr lang="ru-RU" sz="2800" b="0" u="none" strike="noStrike" dirty="0" err="1" smtClean="0">
                <a:solidFill>
                  <a:srgbClr val="4C3A00"/>
                </a:solidFill>
                <a:uFillTx/>
                <a:latin typeface="Bahnschrift Light"/>
              </a:rPr>
              <a:t>detected</a:t>
            </a:r>
            <a:endParaRPr lang="en-US" sz="2800" b="0" u="none" strike="noStrike" dirty="0">
              <a:solidFill>
                <a:srgbClr val="4C3A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522</Words>
  <Application>Microsoft Office PowerPoint</Application>
  <PresentationFormat>Широкоэкранный</PresentationFormat>
  <Paragraphs>68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12</vt:i4>
      </vt:variant>
    </vt:vector>
  </HeadingPairs>
  <TitlesOfParts>
    <vt:vector size="32" baseType="lpstr">
      <vt:lpstr>Arial</vt:lpstr>
      <vt:lpstr>Arial Rounded MT Bold</vt:lpstr>
      <vt:lpstr>Bahnschrift Light</vt:lpstr>
      <vt:lpstr>Bahnschrift SemiLight</vt:lpstr>
      <vt:lpstr>Calibri</vt:lpstr>
      <vt:lpstr>DejaVu Sans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  Principles and Concepts</dc:title>
  <dc:subject/>
  <dc:creator>Журкина Юлия Николаевна</dc:creator>
  <dc:description/>
  <cp:lastModifiedBy>User10</cp:lastModifiedBy>
  <cp:revision>66</cp:revision>
  <dcterms:created xsi:type="dcterms:W3CDTF">2024-12-06T11:06:14Z</dcterms:created>
  <dcterms:modified xsi:type="dcterms:W3CDTF">2024-12-16T21:38:23Z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r8>19</vt:r8>
  </property>
</Properties>
</file>