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Титульный слайд">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9D734D-7C63-4E4B-AF8A-34D4547155B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ъект с подписью">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C1CBB97-1938-4C99-86DB-067049A27D32}"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Рисунок с подписью">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4F918E68-B950-49FF-BC4C-D9FAD40062B2}"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Заголовок и вертикальный текст">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3A64BB3-F872-4C6A-B2D6-1B9F8A13676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Вертикальный заголовок и текст">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BB06706-6C78-4004-9654-E45D2D46D7F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Заголовок и объект">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84A0DCC-7C60-4318-8DC7-C0C96168028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Заголовок раздела">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40DF8DA-59FF-48E6-BCD5-F3F40EE3C28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Два объекта">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AC68D24-1F0C-4DA7-9129-43838729D61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Сравнение">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5DADD01-7C40-4966-B2A1-BB20BE660172}"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олько заголовок">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62ADD16-C5E9-4F0E-868C-09046EB2FD68}"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Пустой слайд">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E9B5BBD7-59B4-4CAC-8C16-0E59CEB91EC7}"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42349759-BDE6-423C-82BB-1413E9180567}" type="slidenum">
              <a:rPr b="0" lang="ru-RU" sz="1200" spc="-1" strike="noStrike">
                <a:solidFill>
                  <a:schemeClr val="dk1">
                    <a:tint val="75000"/>
                  </a:schemeClr>
                </a:solidFill>
                <a:latin typeface="Calibri"/>
              </a:rPr>
              <a:t>1</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B162B224-0470-4C60-8BB3-F45A5EE29B6E}"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7E1B3FA6-578E-4809-AA1C-400264D67DC0}"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5E4D20B-B252-4FCE-9AA1-18FDEEF3A1C6}"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EA6374B4-78E4-46FE-AB39-BA857FAD6BCE}"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6294FF90-F16F-43A9-B5EF-07800AE9DF04}"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6606F426-9B72-4851-8E38-C58695EFC03D}"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52E455DE-93E2-48DB-8768-8FF0AC1DC4FC}"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CAA33411-9A45-4722-8485-906139D11998}"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F1EE451-5C24-4E87-AF25-56FAD2FDD6E4}"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55CCB2B4-4180-444C-B73E-92660ACD4FE5}"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20000">
              <a:srgbClr val="0069b4"/>
            </a:gs>
            <a:gs pos="60000">
              <a:srgbClr val="163162"/>
            </a:gs>
            <a:gs pos="100000">
              <a:srgbClr val="1d345d"/>
            </a:gs>
          </a:gsLst>
          <a:lin ang="8100000"/>
        </a:gra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1828800" y="1600200"/>
            <a:ext cx="9142920" cy="1142640"/>
          </a:xfrm>
          <a:prstGeom prst="rect">
            <a:avLst/>
          </a:prstGeom>
          <a:noFill/>
          <a:ln w="0">
            <a:noFill/>
          </a:ln>
        </p:spPr>
        <p:txBody>
          <a:bodyPr lIns="91440" rIns="91440" tIns="45720" bIns="45720" anchor="b">
            <a:normAutofit/>
          </a:bodyPr>
          <a:p>
            <a:pPr indent="0" algn="ctr">
              <a:lnSpc>
                <a:spcPct val="120000"/>
              </a:lnSpc>
              <a:buNone/>
              <a:tabLst>
                <a:tab algn="l" pos="0"/>
              </a:tabLst>
            </a:pPr>
            <a:r>
              <a:rPr b="0" lang="en-US" sz="3300" spc="-1" strike="noStrike">
                <a:solidFill>
                  <a:srgbClr val="fafafa"/>
                </a:solidFill>
                <a:latin typeface="Arial"/>
              </a:rPr>
              <a:t>Cyber Attack Life Cycle</a:t>
            </a:r>
            <a:endParaRPr b="0" lang="en-US" sz="3300" spc="-1" strike="noStrike">
              <a:solidFill>
                <a:srgbClr val="fafafa"/>
              </a:solidFill>
              <a:latin typeface="Arial"/>
            </a:endParaRPr>
          </a:p>
        </p:txBody>
      </p:sp>
      <p:sp>
        <p:nvSpPr>
          <p:cNvPr id="50" name="PlaceHolder 2"/>
          <p:cNvSpPr>
            <a:spLocks noGrp="1"/>
          </p:cNvSpPr>
          <p:nvPr>
            <p:ph type="subTitle"/>
          </p:nvPr>
        </p:nvSpPr>
        <p:spPr>
          <a:xfrm>
            <a:off x="457200" y="4343400"/>
            <a:ext cx="9142920" cy="20570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lt1"/>
                </a:solidFill>
                <a:latin typeface="Bahnschrift Light"/>
              </a:rPr>
              <a:t>Amit Kumar</a:t>
            </a:r>
            <a:r>
              <a:rPr b="0" lang="ru-RU" sz="2400" spc="-1" strike="noStrike">
                <a:solidFill>
                  <a:schemeClr val="lt1"/>
                </a:solidFill>
                <a:latin typeface="Bahnschrift Light"/>
              </a:rPr>
              <a:t> </a:t>
            </a:r>
            <a:r>
              <a:rPr b="0" lang="en-US" sz="2400" spc="-1" strike="noStrike">
                <a:solidFill>
                  <a:schemeClr val="lt1"/>
                </a:solidFill>
                <a:latin typeface="Bahnschrift Light"/>
              </a:rPr>
              <a:t>Jaiswal</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PhD student Researcher. Lecturer-researcher , 2 course Group A01-305b</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Department of Intelligent Information Systems and Technologies </a:t>
            </a:r>
            <a:endParaRPr b="0" lang="en-US" sz="2400" spc="-1" strike="noStrike">
              <a:solidFill>
                <a:srgbClr val="ffffff"/>
              </a:solidFill>
              <a:latin typeface="Arial"/>
            </a:endParaRPr>
          </a:p>
          <a:p>
            <a:pPr indent="0" defTabSz="914400">
              <a:lnSpc>
                <a:spcPct val="90000"/>
              </a:lnSpc>
              <a:spcBef>
                <a:spcPts val="1001"/>
              </a:spcBef>
              <a:buNone/>
              <a:tabLst>
                <a:tab algn="l" pos="0"/>
              </a:tabLst>
            </a:pPr>
            <a:endParaRPr b="0" lang="en-US" sz="2400" spc="-1" strike="noStrike">
              <a:solidFill>
                <a:srgbClr val="ffffff"/>
              </a:solidFill>
              <a:latin typeface="Arial"/>
            </a:endParaRPr>
          </a:p>
        </p:txBody>
      </p:sp>
      <p:pic>
        <p:nvPicPr>
          <p:cNvPr id="51" name="Picture 4" descr="https://festivalnauki.ru/upload/iblock/08f/s8rdz86h37zhsgo6yfl5i2a8uiba09ir/mipt_rus_text_inv-_1_.png"/>
          <p:cNvPicPr/>
          <p:nvPr/>
        </p:nvPicPr>
        <p:blipFill>
          <a:blip r:embed="rId1"/>
          <a:srcRect l="9395" t="14497" r="0" b="21337"/>
          <a:stretch/>
        </p:blipFill>
        <p:spPr>
          <a:xfrm>
            <a:off x="8299080" y="0"/>
            <a:ext cx="3891600" cy="1230120"/>
          </a:xfrm>
          <a:prstGeom prst="rect">
            <a:avLst/>
          </a:prstGeom>
          <a:ln w="0">
            <a:noFill/>
          </a:ln>
          <a:effectLst>
            <a:softEdge rad="31680"/>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Actions on the objectives</a:t>
            </a:r>
            <a:endParaRPr b="0" lang="en-US" sz="3300" spc="-1" strike="noStrike">
              <a:solidFill>
                <a:srgbClr val="fafafa"/>
              </a:solidFill>
              <a:latin typeface="Arial"/>
            </a:endParaRPr>
          </a:p>
        </p:txBody>
      </p:sp>
      <p:sp>
        <p:nvSpPr>
          <p:cNvPr id="69" name="PlaceHolder 1"/>
          <p:cNvSpPr>
            <a:spLocks noGrp="1"/>
          </p:cNvSpPr>
          <p:nvPr>
            <p:ph/>
          </p:nvPr>
        </p:nvSpPr>
        <p:spPr>
          <a:xfrm>
            <a:off x="228600" y="1828800"/>
            <a:ext cx="11744640" cy="45716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This is the last step in which the attacker completes their purpose, which may include data exfiltration, damage of vital infrastructure, defacing online property, or instilling terror or extortion. Most targeted attackers do not depart the area when the task is accomplished, but instead remain in case a new assignment is assigned. In the aftermath, the organization must deal with the negative consequences while returning to normal operations.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Ways to Break the Cyber Attack Life Cycle</a:t>
            </a:r>
            <a:endParaRPr b="0" lang="en-US" sz="3300" spc="-1" strike="noStrike">
              <a:solidFill>
                <a:srgbClr val="fafafa"/>
              </a:solidFill>
              <a:latin typeface="Arial"/>
            </a:endParaRPr>
          </a:p>
        </p:txBody>
      </p:sp>
      <p:sp>
        <p:nvSpPr>
          <p:cNvPr id="71" name="PlaceHolder 1"/>
          <p:cNvSpPr>
            <a:spLocks noGrp="1"/>
          </p:cNvSpPr>
          <p:nvPr>
            <p:ph/>
          </p:nvPr>
        </p:nvSpPr>
        <p:spPr>
          <a:xfrm>
            <a:off x="228600" y="1784880"/>
            <a:ext cx="11746080" cy="4615560"/>
          </a:xfrm>
          <a:prstGeom prst="rect">
            <a:avLst/>
          </a:prstGeom>
          <a:noFill/>
          <a:ln w="0">
            <a:noFill/>
          </a:ln>
        </p:spPr>
        <p:txBody>
          <a:bodyPr lIns="0" rIns="0" tIns="0" bIns="0" anchor="t">
            <a:normAutofit/>
          </a:bodyPr>
          <a:p>
            <a:pPr indent="0" defTabSz="914400">
              <a:lnSpc>
                <a:spcPct val="100000"/>
              </a:lnSpc>
              <a:spcAft>
                <a:spcPts val="1060"/>
              </a:spcAft>
              <a:buNone/>
              <a:tabLst>
                <a:tab algn="l" pos="0"/>
              </a:tabLst>
            </a:pPr>
            <a:r>
              <a:rPr b="0" lang="en-US" sz="2400" spc="-1" strike="noStrike">
                <a:solidFill>
                  <a:srgbClr val="000000"/>
                </a:solidFill>
                <a:latin typeface="Arial"/>
              </a:rPr>
              <a:t>Implement security awareness training to help users understand what they should and should not post. In addition, undertake constant examination of network traffic flows.</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Protecting against perimeter breaches by blocking harmful websites, identifying unknown malware, and automatically providing security. Additionally, users will receive continual education and understanding about spear-phishing URLs, strange emails, and so on.</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Limiting users' local admin access and blocking the installation of known or unknown malware on endpoints, networks, or cloud services.</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Use threat intelligence tools to actively look for signs of network intrusion, and use URL filtering to prevent outbound communication to known URLs.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Real-World Examples: 7 Cyberattacks</a:t>
            </a:r>
            <a:endParaRPr b="0" lang="en-US" sz="3300" spc="-1" strike="noStrike">
              <a:solidFill>
                <a:srgbClr val="fafafa"/>
              </a:solidFill>
              <a:latin typeface="Arial"/>
            </a:endParaRPr>
          </a:p>
        </p:txBody>
      </p:sp>
      <p:sp>
        <p:nvSpPr>
          <p:cNvPr id="73" name="PlaceHolder 1"/>
          <p:cNvSpPr>
            <a:spLocks noGrp="1"/>
          </p:cNvSpPr>
          <p:nvPr>
            <p:ph/>
          </p:nvPr>
        </p:nvSpPr>
        <p:spPr>
          <a:xfrm>
            <a:off x="228600" y="1211040"/>
            <a:ext cx="11731320" cy="51894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Password Leak: In actuality, it was the greatest breach since the 2009 incident on the Dotcom Tools website, which affected 32 million accounts. That website still exists today, under the URL Dotcom-Tools.com.</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Cybercriminals' strategies for tricking organizations and employees into clicking on links and documents in emails, as well as data security measures and technologies, are always evolving. As a consequence, our blog post "10 Steps to Protect Your Business from Cybercrime" provides simple ways to avoid cybercrime.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1060"/>
              </a:spcAft>
              <a:tabLst>
                <a:tab algn="l" pos="0"/>
              </a:tabLst>
            </a:pPr>
            <a:r>
              <a:rPr b="0" lang="en-US" sz="3300" spc="-1" strike="noStrike">
                <a:solidFill>
                  <a:srgbClr val="fafafa"/>
                </a:solidFill>
                <a:latin typeface="Arial"/>
              </a:rPr>
              <a:t>Cyberattack with Ransomware</a:t>
            </a:r>
            <a:endParaRPr b="0" lang="en-US" sz="3300" spc="-1" strike="noStrike">
              <a:solidFill>
                <a:srgbClr val="fafafa"/>
              </a:solidFill>
              <a:latin typeface="Arial"/>
            </a:endParaRPr>
          </a:p>
        </p:txBody>
      </p:sp>
      <p:sp>
        <p:nvSpPr>
          <p:cNvPr id="75" name="PlaceHolder 1"/>
          <p:cNvSpPr>
            <a:spLocks noGrp="1"/>
          </p:cNvSpPr>
          <p:nvPr>
            <p:ph/>
          </p:nvPr>
        </p:nvSpPr>
        <p:spPr>
          <a:xfrm>
            <a:off x="228600" y="1600200"/>
            <a:ext cx="11682000" cy="48002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2017 marked one of the most major ransomware assaults in history. Furthermore, it affected around 200,000 computers in the north of 150 countries. To summarize, the ransomware had a substantial impact on a variety of companies, resulting in a global repair bill of around $6 billion.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Yahoo was Hacked Online</a:t>
            </a:r>
            <a:endParaRPr b="0" lang="en-US" sz="3300" spc="-1" strike="noStrike">
              <a:solidFill>
                <a:srgbClr val="fafafa"/>
              </a:solidFill>
              <a:latin typeface="Arial"/>
            </a:endParaRPr>
          </a:p>
        </p:txBody>
      </p:sp>
      <p:sp>
        <p:nvSpPr>
          <p:cNvPr id="77" name="PlaceHolder 1"/>
          <p:cNvSpPr>
            <a:spLocks noGrp="1"/>
          </p:cNvSpPr>
          <p:nvPr>
            <p:ph/>
          </p:nvPr>
        </p:nvSpPr>
        <p:spPr>
          <a:xfrm>
            <a:off x="228600" y="1371600"/>
            <a:ext cx="11604960" cy="50288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One of the most major cyberattacks of the year took place in 2014, when 500 million Yahoo accounts were hacked. Passwords and basic information were obtained during the hack, but no bank information was compromised.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p:nvPr>
        </p:nvSpPr>
        <p:spPr>
          <a:xfrm>
            <a:off x="165960" y="1371600"/>
            <a:ext cx="11492280" cy="52574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At first, it was believed that the Adobe breach had compromised the data of 2.9 million people. Furthermore, up to 38 million users' personal information was exposed! Adobe claims that only the first 2.9 million customers' passwords and credit card information were hacked, while the remaining 35.1 million users lost their user IDs and passwords.</a:t>
            </a:r>
            <a:endParaRPr b="0" lang="en-US" sz="2400" spc="-1" strike="noStrike">
              <a:solidFill>
                <a:srgbClr val="000000"/>
              </a:solidFill>
              <a:latin typeface="Arial"/>
            </a:endParaRPr>
          </a:p>
        </p:txBody>
      </p:sp>
      <p:sp>
        <p:nvSpPr>
          <p:cNvPr id="79"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Cyber-Attack on Adobe</a:t>
            </a:r>
            <a:endParaRPr b="0" lang="en-US" sz="3300" spc="-1" strike="noStrike">
              <a:solidFill>
                <a:srgbClr val="fafafa"/>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Пятиугольник 6"/>
          <p:cNvSpPr/>
          <p:nvPr/>
        </p:nvSpPr>
        <p:spPr>
          <a:xfrm>
            <a:off x="0" y="279000"/>
            <a:ext cx="111942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Virus Melissa</a:t>
            </a:r>
            <a:endParaRPr b="0" lang="en-US" sz="3300" spc="-1" strike="noStrike">
              <a:solidFill>
                <a:srgbClr val="fafafa"/>
              </a:solidFill>
              <a:latin typeface="Arial"/>
            </a:endParaRPr>
          </a:p>
        </p:txBody>
      </p:sp>
      <p:sp>
        <p:nvSpPr>
          <p:cNvPr id="81" name="PlaceHolder 1"/>
          <p:cNvSpPr>
            <a:spLocks noGrp="1"/>
          </p:cNvSpPr>
          <p:nvPr>
            <p:ph/>
          </p:nvPr>
        </p:nvSpPr>
        <p:spPr>
          <a:xfrm>
            <a:off x="228600" y="1371600"/>
            <a:ext cx="11768040" cy="52574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The Melissa Virus, invented in 1999 by programmer David Lee Smith, was one of the first and most serious cyber dangers. He emailed people a virus-infected file to open using Microsoft Word. Once opened, the malware became active, inflicting considerable harm to hundreds of firms, including Microsoft. The projected cost of fixing the impacted systems is $80 million.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Conclusion</a:t>
            </a:r>
            <a:endParaRPr b="0" lang="en-US" sz="3300" spc="-1" strike="noStrike">
              <a:solidFill>
                <a:srgbClr val="fafafa"/>
              </a:solidFill>
              <a:latin typeface="Arial"/>
            </a:endParaRPr>
          </a:p>
        </p:txBody>
      </p:sp>
      <p:sp>
        <p:nvSpPr>
          <p:cNvPr id="83" name="PlaceHolder 1"/>
          <p:cNvSpPr>
            <a:spLocks noGrp="1"/>
          </p:cNvSpPr>
          <p:nvPr>
            <p:ph/>
          </p:nvPr>
        </p:nvSpPr>
        <p:spPr>
          <a:xfrm>
            <a:off x="228600" y="1600200"/>
            <a:ext cx="11630160" cy="5028840"/>
          </a:xfrm>
          <a:prstGeom prst="rect">
            <a:avLst/>
          </a:prstGeom>
          <a:noFill/>
          <a:ln w="0">
            <a:noFill/>
          </a:ln>
        </p:spPr>
        <p:txBody>
          <a:bodyPr lIns="0" rIns="0" tIns="0" bIns="0" anchor="t">
            <a:noAutofit/>
          </a:bodyPr>
          <a:p>
            <a:pPr marL="216000" indent="0" defTabSz="914400">
              <a:lnSpc>
                <a:spcPct val="100000"/>
              </a:lnSpc>
              <a:spcAft>
                <a:spcPts val="1060"/>
              </a:spcAft>
              <a:buNone/>
              <a:tabLst>
                <a:tab algn="l" pos="0"/>
              </a:tabLst>
            </a:pPr>
            <a:r>
              <a:rPr b="0" lang="en-US" sz="2400" spc="-1" strike="noStrike">
                <a:solidFill>
                  <a:srgbClr val="000000"/>
                </a:solidFill>
                <a:latin typeface="Arial"/>
              </a:rPr>
              <a:t>Understanding the Cyber Attack Life Cycle is critical for successfully defending and mitigating cyber attacks. Recognizing the steps of reconnaissance, weaponization, delivery, exploitation, installation, command and control, and execution enables businesses to better prepare their defenses, respond to events, and mitigate the effect of prospective breaches. Each level offers various options for involvement, ranging from improving security measures to training staff and adopting sophisticated detection systems. Addressing each phase of the life cycle proactively contributes to a more robust cybersecurity posture, eventually protecting sensitive information and ensuring operational integrity.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Пятиугольник 6"/>
          <p:cNvSpPr/>
          <p:nvPr/>
        </p:nvSpPr>
        <p:spPr>
          <a:xfrm>
            <a:off x="0" y="279000"/>
            <a:ext cx="9354600" cy="10926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Frequently Asked Questions on Cyber Attack Life Cycle – FAQs</a:t>
            </a:r>
            <a:endParaRPr b="0" lang="en-US" sz="3300" spc="-1" strike="noStrike">
              <a:solidFill>
                <a:srgbClr val="fafafa"/>
              </a:solidFill>
              <a:latin typeface="Arial"/>
            </a:endParaRPr>
          </a:p>
        </p:txBody>
      </p:sp>
      <p:sp>
        <p:nvSpPr>
          <p:cNvPr id="85" name="PlaceHolder 1"/>
          <p:cNvSpPr>
            <a:spLocks noGrp="1"/>
          </p:cNvSpPr>
          <p:nvPr>
            <p:ph/>
          </p:nvPr>
        </p:nvSpPr>
        <p:spPr>
          <a:xfrm>
            <a:off x="395280" y="1600200"/>
            <a:ext cx="11280600" cy="4800240"/>
          </a:xfrm>
          <a:prstGeom prst="rect">
            <a:avLst/>
          </a:prstGeom>
          <a:noFill/>
          <a:ln w="0">
            <a:noFill/>
          </a:ln>
        </p:spPr>
        <p:txBody>
          <a:bodyPr lIns="0" rIns="0" tIns="0" bIns="0" anchor="t">
            <a:normAutofit/>
          </a:bodyPr>
          <a:p>
            <a:pPr indent="0">
              <a:lnSpc>
                <a:spcPct val="100000"/>
              </a:lnSpc>
              <a:spcAft>
                <a:spcPts val="1060"/>
              </a:spcAft>
              <a:buNone/>
              <a:tabLst>
                <a:tab algn="l" pos="0"/>
              </a:tabLst>
            </a:pPr>
            <a:r>
              <a:rPr b="0" lang="en-US" sz="2400" spc="-1" strike="noStrike">
                <a:solidFill>
                  <a:srgbClr val="000000"/>
                </a:solidFill>
                <a:latin typeface="Arial"/>
              </a:rPr>
              <a:t>Here we will discuss FAQs regarding this topic.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Пятиугольник 1"/>
          <p:cNvSpPr/>
          <p:nvPr/>
        </p:nvSpPr>
        <p:spPr>
          <a:xfrm>
            <a:off x="0" y="279000"/>
            <a:ext cx="9354600" cy="10926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How can organizations defend against each stage of the Cyber Attack Life Cycle?</a:t>
            </a:r>
            <a:endParaRPr b="0" lang="en-US" sz="3300" spc="-1" strike="noStrike">
              <a:solidFill>
                <a:srgbClr val="fafafa"/>
              </a:solidFill>
              <a:latin typeface="Arial"/>
            </a:endParaRPr>
          </a:p>
        </p:txBody>
      </p:sp>
      <p:sp>
        <p:nvSpPr>
          <p:cNvPr id="87" name="PlaceHolder 1"/>
          <p:cNvSpPr>
            <a:spLocks noGrp="1"/>
          </p:cNvSpPr>
          <p:nvPr>
            <p:ph/>
          </p:nvPr>
        </p:nvSpPr>
        <p:spPr>
          <a:xfrm>
            <a:off x="395280" y="1600200"/>
            <a:ext cx="11280600" cy="4800240"/>
          </a:xfrm>
          <a:prstGeom prst="rect">
            <a:avLst/>
          </a:prstGeom>
          <a:noFill/>
          <a:ln w="0">
            <a:noFill/>
          </a:ln>
        </p:spPr>
        <p:txBody>
          <a:bodyPr lIns="0" rIns="0" tIns="0" bIns="0" anchor="t">
            <a:normAutofit fontScale="87222" lnSpcReduction="10000"/>
          </a:bodyPr>
          <a:p>
            <a:pPr marL="432000" indent="0">
              <a:lnSpc>
                <a:spcPct val="100000"/>
              </a:lnSpc>
              <a:spcAft>
                <a:spcPts val="1060"/>
              </a:spcAft>
              <a:buNone/>
              <a:tabLst>
                <a:tab algn="l" pos="0"/>
              </a:tabLst>
            </a:pPr>
            <a:r>
              <a:rPr b="0" lang="en-US" sz="2400" spc="-1" strike="noStrike">
                <a:solidFill>
                  <a:srgbClr val="000000"/>
                </a:solidFill>
                <a:latin typeface="Arial"/>
              </a:rPr>
              <a:t>Organizations may apply many tactics to guard against each step; however, the ideal approach is to employ monitoring tools that assess your performance.</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Reconnaissance: Use threat intelligence to detect anomalous scanning or information collecting operations.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Weaponization: Use email and online filters to prevent harmful attachments and links.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Implement robust security measures including firewalls, intrusion detection systems, and secure email gateways.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Exploitation: Regularly patch and upgrade software to address vulnerabilities.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Install endpoint security and run frequent scans to identify malware.</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Monitor network traffic for unusual activity and employ DNS filtering to prevent known malicious sites.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Execution: Use behavioral analysis techniques to detect odd activity and implement strict access constraints.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p:nvPr>
        </p:nvSpPr>
        <p:spPr>
          <a:xfrm>
            <a:off x="406800" y="1249560"/>
            <a:ext cx="11306520" cy="5530320"/>
          </a:xfrm>
          <a:prstGeom prst="rect">
            <a:avLst/>
          </a:prstGeom>
          <a:noFill/>
          <a:ln w="0">
            <a:noFill/>
          </a:ln>
        </p:spPr>
        <p:txBody>
          <a:bodyPr lIns="0" rIns="0" tIns="0" bIns="0" anchor="t">
            <a:noAutofit/>
          </a:bodyPr>
          <a:p>
            <a:pPr indent="0" defTabSz="914400">
              <a:lnSpc>
                <a:spcPct val="100000"/>
              </a:lnSpc>
              <a:spcBef>
                <a:spcPts val="1057"/>
              </a:spcBef>
              <a:buNone/>
              <a:tabLst>
                <a:tab algn="l" pos="0"/>
              </a:tabLst>
            </a:pPr>
            <a:r>
              <a:rPr b="0" lang="en-US" sz="2400" spc="-1" strike="noStrike">
                <a:solidFill>
                  <a:srgbClr val="000000"/>
                </a:solidFill>
                <a:latin typeface="Arial"/>
              </a:rPr>
              <a:t>The Cyber Attack Lifecycle is a process or model that describes how a typical attacker would advance or move through a series of actions to successfully enter an organization's network and extract information, data, or trade secrets from it. When cyber attackers devise plans or tactics to enter an organization's network and exfiltrate data, they follow certain procedures or stages that must be completed precisely and properly in order for the assault to be successful. And if an adversary (organizational blocking or cyber threat prevention software) appears at any point throughout the cycle or stage, the assault chain might be broken.  </a:t>
            </a:r>
            <a:endParaRPr b="0" lang="en-US" sz="2400" spc="-1" strike="noStrike">
              <a:solidFill>
                <a:srgbClr val="000000"/>
              </a:solidFill>
              <a:latin typeface="Arial"/>
            </a:endParaRPr>
          </a:p>
          <a:p>
            <a:pPr indent="0" defTabSz="914400">
              <a:lnSpc>
                <a:spcPct val="100000"/>
              </a:lnSpc>
              <a:spcBef>
                <a:spcPts val="1057"/>
              </a:spcBef>
              <a:buNone/>
              <a:tabLst>
                <a:tab algn="l" pos="0"/>
              </a:tabLst>
            </a:pPr>
            <a:r>
              <a:rPr b="0" lang="en-US" sz="2400" spc="-1" strike="noStrike">
                <a:solidFill>
                  <a:srgbClr val="000000"/>
                </a:solidFill>
                <a:latin typeface="Arial"/>
              </a:rPr>
              <a:t>Now that we have the overview of the cyber-attack lifecycle and its way to be successful through some stages, therefore we must know and should have a deeper understanding of its cycle or stages.</a:t>
            </a:r>
            <a:endParaRPr b="0" lang="en-US" sz="2400" spc="-1" strike="noStrike">
              <a:solidFill>
                <a:srgbClr val="000000"/>
              </a:solidFill>
              <a:latin typeface="Arial"/>
            </a:endParaRPr>
          </a:p>
        </p:txBody>
      </p:sp>
      <p:sp>
        <p:nvSpPr>
          <p:cNvPr id="53"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Cyber Attack Life Cycle</a:t>
            </a:r>
            <a:endParaRPr b="0" lang="en-US" sz="3300" spc="-1" strike="noStrike">
              <a:solidFill>
                <a:srgbClr val="fafafa"/>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Пятиугольник 2"/>
          <p:cNvSpPr/>
          <p:nvPr/>
        </p:nvSpPr>
        <p:spPr>
          <a:xfrm>
            <a:off x="0" y="279000"/>
            <a:ext cx="9354600" cy="15498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What are some common signs that an attack might be progressing through the Cyber Attack Life Cycle?</a:t>
            </a:r>
            <a:endParaRPr b="0" lang="en-US" sz="3300" spc="-1" strike="noStrike">
              <a:solidFill>
                <a:srgbClr val="fafafa"/>
              </a:solidFill>
              <a:latin typeface="Arial"/>
            </a:endParaRPr>
          </a:p>
        </p:txBody>
      </p:sp>
      <p:sp>
        <p:nvSpPr>
          <p:cNvPr id="89" name="PlaceHolder 1"/>
          <p:cNvSpPr>
            <a:spLocks noGrp="1"/>
          </p:cNvSpPr>
          <p:nvPr>
            <p:ph/>
          </p:nvPr>
        </p:nvSpPr>
        <p:spPr>
          <a:xfrm>
            <a:off x="395280" y="2057400"/>
            <a:ext cx="11280600" cy="4343040"/>
          </a:xfrm>
          <a:prstGeom prst="rect">
            <a:avLst/>
          </a:prstGeom>
          <a:noFill/>
          <a:ln w="0">
            <a:noFill/>
          </a:ln>
        </p:spPr>
        <p:txBody>
          <a:bodyPr lIns="0" rIns="0" tIns="0" bIns="0" anchor="t">
            <a:normAutofit fontScale="93333" lnSpcReduction="10000"/>
          </a:bodyPr>
          <a:p>
            <a:pPr marL="432000" indent="0">
              <a:lnSpc>
                <a:spcPct val="100000"/>
              </a:lnSpc>
              <a:spcAft>
                <a:spcPts val="1060"/>
              </a:spcAft>
              <a:buNone/>
              <a:tabLst>
                <a:tab algn="l" pos="0"/>
              </a:tabLst>
            </a:pPr>
            <a:r>
              <a:rPr b="0" lang="en-US" sz="2400" spc="-1" strike="noStrike">
                <a:solidFill>
                  <a:srgbClr val="000000"/>
                </a:solidFill>
                <a:latin typeface="Arial"/>
              </a:rPr>
              <a:t>Signs that an assault may be in process include:</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Reconnaissance refers to unusual network scanning or probing actions.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Weaponization is the detection of malicious payloads or suspicious files.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Delivery: More phishing attempts or weird email attachments.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Exploitation includes unexpected system failures, error messages, and illegal access attempts.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Installation refers to new or unrecognized program installs or unlawful system configuration modifications.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Command and control: Outbound traffic to strange or suspicious IP addresses.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Execution refers to unexpected changes in system performance, strange file alterations, or illegal data access.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Пятиугольник 3"/>
          <p:cNvSpPr/>
          <p:nvPr/>
        </p:nvSpPr>
        <p:spPr>
          <a:xfrm>
            <a:off x="0" y="279000"/>
            <a:ext cx="9354600" cy="15498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How can organizations stay informed about evolving cyber threats and the Cyber Attack Life Cycle?</a:t>
            </a:r>
            <a:endParaRPr b="0" lang="en-US" sz="3300" spc="-1" strike="noStrike">
              <a:solidFill>
                <a:srgbClr val="fafafa"/>
              </a:solidFill>
              <a:latin typeface="Arial"/>
            </a:endParaRPr>
          </a:p>
        </p:txBody>
      </p:sp>
      <p:sp>
        <p:nvSpPr>
          <p:cNvPr id="91" name="PlaceHolder 1"/>
          <p:cNvSpPr>
            <a:spLocks noGrp="1"/>
          </p:cNvSpPr>
          <p:nvPr>
            <p:ph/>
          </p:nvPr>
        </p:nvSpPr>
        <p:spPr>
          <a:xfrm>
            <a:off x="395280" y="2057400"/>
            <a:ext cx="11280600" cy="4343040"/>
          </a:xfrm>
          <a:prstGeom prst="rect">
            <a:avLst/>
          </a:prstGeom>
          <a:noFill/>
          <a:ln w="0">
            <a:noFill/>
          </a:ln>
        </p:spPr>
        <p:txBody>
          <a:bodyPr lIns="0" rIns="0" tIns="0" bIns="0" anchor="t">
            <a:normAutofit/>
          </a:bodyPr>
          <a:p>
            <a:pPr marL="432000" indent="0">
              <a:lnSpc>
                <a:spcPct val="100000"/>
              </a:lnSpc>
              <a:spcAft>
                <a:spcPts val="1060"/>
              </a:spcAft>
              <a:buNone/>
              <a:tabLst>
                <a:tab algn="l" pos="0"/>
              </a:tabLst>
            </a:pPr>
            <a:r>
              <a:rPr b="0" lang="en-US" sz="2400" spc="-1" strike="noStrike">
                <a:solidFill>
                  <a:srgbClr val="000000"/>
                </a:solidFill>
                <a:latin typeface="Arial"/>
              </a:rPr>
              <a:t>To keep informed, organizations should subscribe to credible threat intelligence streams and security bulletins.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Participating in cybersecurity networks and forums to exchange ideas and learn from others' experiences.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Attending industry conferences and webinars to keep up with the newest threats and defense technology.</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Working with cybersecurity experts and consultants to do frequent security evaluations and reviews.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Пятиугольник 5"/>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US" sz="3200" spc="-1" strike="noStrike">
                <a:solidFill>
                  <a:schemeClr val="lt1"/>
                </a:solidFill>
                <a:latin typeface="Bahnschrift Light"/>
              </a:rPr>
              <a:t>   </a:t>
            </a:r>
            <a:r>
              <a:rPr b="0" lang="en-US" sz="3200" spc="-1" strike="noStrike">
                <a:solidFill>
                  <a:schemeClr val="lt1"/>
                </a:solidFill>
                <a:latin typeface="Bahnschrift Light"/>
              </a:rPr>
              <a:t>References</a:t>
            </a:r>
            <a:endParaRPr b="0" lang="en-US" sz="3200" spc="-1" strike="noStrike">
              <a:solidFill>
                <a:srgbClr val="000000"/>
              </a:solidFill>
              <a:latin typeface="Arial"/>
            </a:endParaRPr>
          </a:p>
        </p:txBody>
      </p:sp>
      <p:sp>
        <p:nvSpPr>
          <p:cNvPr id="93" name="PlaceHolder 1"/>
          <p:cNvSpPr>
            <a:spLocks noGrp="1"/>
          </p:cNvSpPr>
          <p:nvPr>
            <p:ph/>
          </p:nvPr>
        </p:nvSpPr>
        <p:spPr>
          <a:xfrm>
            <a:off x="501480" y="1713600"/>
            <a:ext cx="9070560" cy="3287160"/>
          </a:xfrm>
          <a:prstGeom prst="rect">
            <a:avLst/>
          </a:prstGeom>
          <a:noFill/>
          <a:ln w="0">
            <a:noFill/>
          </a:ln>
        </p:spPr>
        <p:txBody>
          <a:bodyPr lIns="0" rIns="0" tIns="0" bIns="0" anchor="t">
            <a:noAutofit/>
          </a:bodyPr>
          <a:p>
            <a:pPr indent="0">
              <a:lnSpc>
                <a:spcPct val="120000"/>
              </a:lnSpc>
              <a:buNone/>
              <a:tabLst>
                <a:tab algn="l" pos="0"/>
              </a:tabLst>
            </a:pPr>
            <a:r>
              <a:rPr b="0" lang="en-US" sz="2400" spc="-1" strike="noStrike">
                <a:solidFill>
                  <a:srgbClr val="000000"/>
                </a:solidFill>
                <a:latin typeface="Arial"/>
              </a:rPr>
              <a:t>2. Жизненный цикл атаки / Attack Life Cycle</a:t>
            </a:r>
            <a:endParaRPr b="0" lang="en-US" sz="2400" spc="-1" strike="noStrike">
              <a:solidFill>
                <a:srgbClr val="000000"/>
              </a:solidFill>
              <a:latin typeface="Arial"/>
            </a:endParaRPr>
          </a:p>
          <a:p>
            <a:pPr indent="0">
              <a:lnSpc>
                <a:spcPct val="120000"/>
              </a:lnSpc>
              <a:buNone/>
              <a:tabLst>
                <a:tab algn="l" pos="0"/>
              </a:tabLst>
            </a:pPr>
            <a:r>
              <a:rPr b="0" lang="en-US" sz="2400" spc="-1" strike="noStrike">
                <a:solidFill>
                  <a:srgbClr val="0070c0"/>
                </a:solidFill>
                <a:latin typeface="Arial"/>
              </a:rPr>
              <a:t>Диогенес Ю., Озкайя Э. Кибербезопасность: стратегии атак и обороны / пер. с анг. Д. А. Беликова. – М.: ДМК Пресс, 2020. – 326 с.: ил.</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What is the Cyber Attack Life Cycle?</a:t>
            </a:r>
            <a:endParaRPr b="0" lang="en-US" sz="3300" spc="-1" strike="noStrike">
              <a:solidFill>
                <a:srgbClr val="fafafa"/>
              </a:solidFill>
              <a:latin typeface="Arial"/>
            </a:endParaRPr>
          </a:p>
        </p:txBody>
      </p:sp>
      <p:sp>
        <p:nvSpPr>
          <p:cNvPr id="55" name="PlaceHolder 1"/>
          <p:cNvSpPr>
            <a:spLocks noGrp="1"/>
          </p:cNvSpPr>
          <p:nvPr>
            <p:ph/>
          </p:nvPr>
        </p:nvSpPr>
        <p:spPr>
          <a:xfrm>
            <a:off x="383040" y="1415880"/>
            <a:ext cx="11503800" cy="4635360"/>
          </a:xfrm>
          <a:prstGeom prst="rect">
            <a:avLst/>
          </a:prstGeom>
          <a:noFill/>
          <a:ln w="0">
            <a:noFill/>
          </a:ln>
        </p:spPr>
        <p:txBody>
          <a:bodyPr lIns="0" rIns="0" tIns="0" bIns="0" anchor="t">
            <a:noAutofit/>
          </a:bodyPr>
          <a:p>
            <a:pPr marL="432000" indent="-324000">
              <a:lnSpc>
                <a:spcPct val="100000"/>
              </a:lnSpc>
              <a:spcAft>
                <a:spcPts val="1060"/>
              </a:spcAft>
              <a:buClr>
                <a:srgbClr val="000000"/>
              </a:buClr>
              <a:buSzPct val="45000"/>
              <a:buFont typeface="Wingdings" charset="2"/>
              <a:buChar char=""/>
            </a:pPr>
            <a:r>
              <a:rPr b="0" lang="en-US" sz="2400" spc="-1" strike="noStrike">
                <a:solidFill>
                  <a:srgbClr val="000000"/>
                </a:solidFill>
                <a:latin typeface="Arial"/>
              </a:rPr>
              <a:t>The Cyber assault Life Cycle is a concept that describes the steps an attacker takes to launch a successful cyber assault. It typically consists of the following stages: reconnaissance (gathering information about the target), weaponization (creating malicious payloads), delivery (sending the payload to the target), exploitation (exploiting vulnerabilities), installation (installing malware or backdoors), command and control (establishing communication with the compromised system), and execution. Understanding the cycle enables firms to detect and mitigate dangers at each step.</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ea typeface="DejaVu Sans"/>
              </a:rPr>
              <a:t>Cyber Attack Lifecycle Stages</a:t>
            </a:r>
            <a:endParaRPr b="0" lang="en-US" sz="3300" spc="-1" strike="noStrike">
              <a:solidFill>
                <a:srgbClr val="fafafa"/>
              </a:solidFill>
              <a:latin typeface="Arial"/>
            </a:endParaRPr>
          </a:p>
        </p:txBody>
      </p:sp>
      <p:sp>
        <p:nvSpPr>
          <p:cNvPr id="57" name="PlaceHolder 1"/>
          <p:cNvSpPr>
            <a:spLocks noGrp="1"/>
          </p:cNvSpPr>
          <p:nvPr>
            <p:ph/>
          </p:nvPr>
        </p:nvSpPr>
        <p:spPr>
          <a:xfrm>
            <a:off x="228600" y="1371600"/>
            <a:ext cx="11657520" cy="41144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Reconnaissance</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Weaponization and Delivery</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Exploitation</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Installation</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Command and Control</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Actions on the objectives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Reconnaissance</a:t>
            </a:r>
            <a:endParaRPr b="0" lang="en-US" sz="3300" spc="-1" strike="noStrike">
              <a:solidFill>
                <a:srgbClr val="fafafa"/>
              </a:solidFill>
              <a:latin typeface="Arial"/>
            </a:endParaRPr>
          </a:p>
        </p:txBody>
      </p:sp>
      <p:sp>
        <p:nvSpPr>
          <p:cNvPr id="59" name="PlaceHolder 1"/>
          <p:cNvSpPr>
            <a:spLocks noGrp="1"/>
          </p:cNvSpPr>
          <p:nvPr>
            <p:ph/>
          </p:nvPr>
        </p:nvSpPr>
        <p:spPr>
          <a:xfrm>
            <a:off x="228600" y="1828800"/>
            <a:ext cx="11740680" cy="480024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The first phase of a cyberattack is to observe, investigate, and prepare for probable targets that meet the attackers' goals or objective. Attackers obtain intelligence/information on their targets by regularly studying them on publicly available sources and websites, such as Twitter, Facebook, Instagram, LinkedIn, and other business websites. They begin to hunt for specific weaknesses inside the organization network that they may attack, such as apps, target networks, and so on, and begin indicating/mapping out the locations where they can take advantage.  Once attackers have identified whatever protections are in place, they may pick the best weapon for their purposes to exploit the network, such as paying an employee, sending e-mail attachments with viruses, decrypting Wi-Fi traffic, or using other phishing techniques.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Weaponization and Delivery</a:t>
            </a:r>
            <a:endParaRPr b="0" lang="en-US" sz="3300" spc="-1" strike="noStrike">
              <a:solidFill>
                <a:srgbClr val="fafafa"/>
              </a:solidFill>
              <a:latin typeface="Arial"/>
            </a:endParaRPr>
          </a:p>
        </p:txBody>
      </p:sp>
      <p:sp>
        <p:nvSpPr>
          <p:cNvPr id="61" name="PlaceHolder 1"/>
          <p:cNvSpPr>
            <a:spLocks noGrp="1"/>
          </p:cNvSpPr>
          <p:nvPr>
            <p:ph/>
          </p:nvPr>
        </p:nvSpPr>
        <p:spPr>
          <a:xfrm>
            <a:off x="458280" y="1828800"/>
            <a:ext cx="11428560" cy="4571640"/>
          </a:xfrm>
          <a:prstGeom prst="rect">
            <a:avLst/>
          </a:prstGeom>
          <a:noFill/>
          <a:ln w="0">
            <a:noFill/>
          </a:ln>
        </p:spPr>
        <p:txBody>
          <a:bodyPr lIns="0" rIns="0" tIns="0" bIns="0" anchor="t">
            <a:noAutofit/>
          </a:bodyPr>
          <a:p>
            <a:pPr marL="432000" indent="0">
              <a:lnSpc>
                <a:spcPct val="100000"/>
              </a:lnSpc>
              <a:spcAft>
                <a:spcPts val="1060"/>
              </a:spcAft>
              <a:buNone/>
              <a:tabLst>
                <a:tab algn="l" pos="0"/>
              </a:tabLst>
            </a:pPr>
            <a:r>
              <a:rPr b="0" lang="en-US" sz="2400" spc="-1" strike="noStrike">
                <a:solidFill>
                  <a:srgbClr val="000000"/>
                </a:solidFill>
                <a:latin typeface="Arial"/>
              </a:rPr>
              <a:t>After the initial recon stage where they (cyber attackers) have gathered Intel and identified the vulnerabilities, then the attackers breach the organization network and install malware or any other viruses or a reverse shell program through which they gain unfettered access to their targeted network. Some of the common weaponization tactics involve:  </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Ransomware</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Spear Phishing attacks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Password attacks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Пятиугольник 6"/>
          <p:cNvSpPr/>
          <p:nvPr/>
        </p:nvSpPr>
        <p:spPr>
          <a:xfrm>
            <a:off x="0" y="279000"/>
            <a:ext cx="737604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Exploitation</a:t>
            </a:r>
            <a:endParaRPr b="0" lang="en-US" sz="3300" spc="-1" strike="noStrike">
              <a:solidFill>
                <a:srgbClr val="fafafa"/>
              </a:solidFill>
              <a:latin typeface="Arial"/>
            </a:endParaRPr>
          </a:p>
        </p:txBody>
      </p:sp>
      <p:sp>
        <p:nvSpPr>
          <p:cNvPr id="63" name="PlaceHolder 1"/>
          <p:cNvSpPr>
            <a:spLocks noGrp="1"/>
          </p:cNvSpPr>
          <p:nvPr>
            <p:ph/>
          </p:nvPr>
        </p:nvSpPr>
        <p:spPr>
          <a:xfrm>
            <a:off x="321120" y="1600200"/>
            <a:ext cx="11337120" cy="48002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Based on the information gathered in the previous step, cyber thieves begin an exploit against any vulnerabilities discovered in the network system. They exploit by utilizing an exploit kit or weaponization document. For example, an exploitation code may be dumped on servers, allowing them to get sensitive data such as password files, certificates, or other information. After the attackers have gained access to the network, they may move around freely, and the system is now compromised, putting the organization's data at danger. Here, the attacker can either cause havoc on the target machine or demand a ransom.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Installation</a:t>
            </a:r>
            <a:endParaRPr b="0" lang="en-US" sz="3300" spc="-1" strike="noStrike">
              <a:solidFill>
                <a:srgbClr val="fafafa"/>
              </a:solidFill>
              <a:latin typeface="Arial"/>
            </a:endParaRPr>
          </a:p>
        </p:txBody>
      </p:sp>
      <p:sp>
        <p:nvSpPr>
          <p:cNvPr id="65" name="PlaceHolder 1"/>
          <p:cNvSpPr>
            <a:spLocks noGrp="1"/>
          </p:cNvSpPr>
          <p:nvPr>
            <p:ph/>
          </p:nvPr>
        </p:nvSpPr>
        <p:spPr>
          <a:xfrm>
            <a:off x="228600" y="1143000"/>
            <a:ext cx="11613600" cy="54860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At this point, the attacker ensures that he has continuing control of the freshly hacked network. And now that they've got a foothold in the system, the attackers will install the malware to carry out additional activities. For example, following installation, they can keep access and raise their rights. This escalation enables the attacker to access more secure data. The attacker also has access to restricted protected systems that require certain permission to access.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Command and Control</a:t>
            </a:r>
            <a:endParaRPr b="0" lang="en-US" sz="3300" spc="-1" strike="noStrike">
              <a:solidFill>
                <a:srgbClr val="fafafa"/>
              </a:solidFill>
              <a:latin typeface="Arial"/>
            </a:endParaRPr>
          </a:p>
        </p:txBody>
      </p:sp>
      <p:sp>
        <p:nvSpPr>
          <p:cNvPr id="67" name="PlaceHolder 1"/>
          <p:cNvSpPr>
            <a:spLocks noGrp="1"/>
          </p:cNvSpPr>
          <p:nvPr>
            <p:ph/>
          </p:nvPr>
        </p:nvSpPr>
        <p:spPr>
          <a:xfrm>
            <a:off x="457200" y="1371600"/>
            <a:ext cx="11107800" cy="45716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If the data breach goes unnoticed until this point, cyber attackers will eventually be able to gain total control over the organization's network. The hacker can manipulate the network, automatically listen to packets across the network, and even crawl across it. At this point, the attackers will create a command channel to relay data between compromised devices and their own infrastructure.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2789</TotalTime>
  <Application>LibreOffice/24.2.0.3$Linux_X86_64 LibreOffice_project/420$Build-3</Application>
  <AppVersion>15.0000</AppVersion>
  <Words>1233</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2024-12-06T11:06:14Z</dcterms:created>
  <dc:creator>Журкина Юлия Николаевна</dc:creator>
  <dc:description/>
  <dc:language>en-US</dc:language>
  <cp:lastModifiedBy/>
  <dcterms:modified xsi:type="dcterms:W3CDTF">2024-12-09T08:54:52Z</dcterms:modified>
  <cp:revision>32</cp:revision>
  <dc:subject/>
  <dc:title>Cloud Security  Principles and Concepts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Широкоэкранный</vt:lpwstr>
  </property>
  <property fmtid="{D5CDD505-2E9C-101B-9397-08002B2CF9AE}" pid="3" name="Slides">
    <vt:i4>19</vt:i4>
  </property>
</Properties>
</file>