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_rels/presentation.xml.rels" ContentType="application/vnd.openxmlformats-package.relationships+xml"/>
  <Override PartName="/ppt/media/image1.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Титульный слайд">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 name="PlaceHolder 2"/>
          <p:cNvSpPr>
            <a:spLocks noGrp="1"/>
          </p:cNvSpPr>
          <p:nvPr>
            <p:ph type="subTitle"/>
          </p:nvPr>
        </p:nvSpPr>
        <p:spPr>
          <a:xfrm>
            <a:off x="838080" y="1825560"/>
            <a:ext cx="10514880" cy="435060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FFF3853-61C7-46FD-A10D-FC77CA664A04}"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Объект с подписью">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04F4C173-C941-4F22-809D-AA0E97032181}"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Рисунок с подписью">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2647B2C6-5FCC-4335-B15E-596BBC418626}"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Заголовок и вертикальный текст">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BD988580-2424-43CE-9BB6-59495B0F8946}"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Вертикальный заголовок и текст">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F30AB9A-4941-451E-BB6A-EC2B4B7C744F}"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Заголовок и объект">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9"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BC675A97-F03E-4077-96BF-F090AF0AB413}"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Заголовок раздела">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C136173F-1802-4DD5-AED5-603F8D541129}"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Два объекта">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0" name="PlaceHolder 2"/>
          <p:cNvSpPr>
            <a:spLocks noGrp="1"/>
          </p:cNvSpPr>
          <p:nvPr>
            <p:ph/>
          </p:nvPr>
        </p:nvSpPr>
        <p:spPr>
          <a:xfrm>
            <a:off x="838080" y="1825560"/>
            <a:ext cx="51310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1" name="PlaceHolder 3"/>
          <p:cNvSpPr>
            <a:spLocks noGrp="1"/>
          </p:cNvSpPr>
          <p:nvPr>
            <p:ph/>
          </p:nvPr>
        </p:nvSpPr>
        <p:spPr>
          <a:xfrm>
            <a:off x="6226200" y="1825560"/>
            <a:ext cx="5131080" cy="435060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3413425C-F84F-4442-8509-9C4163FD255F}"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Сравнение">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0452EF14-F162-4490-816F-E9978B2036E6}"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Только заголовок">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FF61E61D-32D6-4C92-ACEF-B4015099E890}"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Пустой слайд">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26FB2001-1E24-41EB-A700-24952116BB8F}"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998B429C-5E7E-4D3F-AE85-738634CF4D12}"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PlaceHolder 1"/>
          <p:cNvSpPr>
            <a:spLocks noGrp="1"/>
          </p:cNvSpPr>
          <p:nvPr>
            <p:ph type="ftr" idx="28"/>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4" name="PlaceHolder 2"/>
          <p:cNvSpPr>
            <a:spLocks noGrp="1"/>
          </p:cNvSpPr>
          <p:nvPr>
            <p:ph type="sldNum" idx="29"/>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F8942A22-4FB3-4708-ACC8-9DB98286254D}"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5" name="PlaceHolder 3"/>
          <p:cNvSpPr>
            <a:spLocks noGrp="1"/>
          </p:cNvSpPr>
          <p:nvPr>
            <p:ph type="dt" idx="30"/>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ftr" idx="3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7" name="PlaceHolder 2"/>
          <p:cNvSpPr>
            <a:spLocks noGrp="1"/>
          </p:cNvSpPr>
          <p:nvPr>
            <p:ph type="sldNum" idx="3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67A8C15A-6800-4C5F-9821-684D1A9BABFF}"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8" name="PlaceHolder 3"/>
          <p:cNvSpPr>
            <a:spLocks noGrp="1"/>
          </p:cNvSpPr>
          <p:nvPr>
            <p:ph type="dt" idx="3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8" name="PlaceHolder 2"/>
          <p:cNvSpPr>
            <a:spLocks noGrp="1"/>
          </p:cNvSpPr>
          <p:nvPr>
            <p:ph type="sldNum" idx="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94F66D0F-3F32-4CF2-8789-2537EA9E3288}"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9" name="PlaceHolder 3"/>
          <p:cNvSpPr>
            <a:spLocks noGrp="1"/>
          </p:cNvSpPr>
          <p:nvPr>
            <p:ph type="dt" idx="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2"/>
          <p:cNvSpPr>
            <a:spLocks noGrp="1"/>
          </p:cNvSpPr>
          <p:nvPr>
            <p:ph type="sldNum" idx="8"/>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BC6C1476-F114-46BA-BC22-6ED6558DBFAC}"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2" name="PlaceHolder 3"/>
          <p:cNvSpPr>
            <a:spLocks noGrp="1"/>
          </p:cNvSpPr>
          <p:nvPr>
            <p:ph type="dt" idx="9"/>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4"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 name="PlaceHolder 3"/>
          <p:cNvSpPr>
            <a:spLocks noGrp="1"/>
          </p:cNvSpPr>
          <p:nvPr>
            <p:ph type="ftr" idx="10"/>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4"/>
          <p:cNvSpPr>
            <a:spLocks noGrp="1"/>
          </p:cNvSpPr>
          <p:nvPr>
            <p:ph type="sldNum" idx="1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78037338-60C2-4506-A90D-E1286D1A0DC7}"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7" name="PlaceHolder 5"/>
          <p:cNvSpPr>
            <a:spLocks noGrp="1"/>
          </p:cNvSpPr>
          <p:nvPr>
            <p:ph type="dt" idx="12"/>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ftr" idx="13"/>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2"/>
          <p:cNvSpPr>
            <a:spLocks noGrp="1"/>
          </p:cNvSpPr>
          <p:nvPr>
            <p:ph type="sldNum" idx="1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1D266F67-4BCF-44C7-85A3-B45EBF77F432}"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2" name="PlaceHolder 3"/>
          <p:cNvSpPr>
            <a:spLocks noGrp="1"/>
          </p:cNvSpPr>
          <p:nvPr>
            <p:ph type="dt" idx="15"/>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4" name="PlaceHolder 2"/>
          <p:cNvSpPr>
            <a:spLocks noGrp="1"/>
          </p:cNvSpPr>
          <p:nvPr>
            <p:ph type="body"/>
          </p:nvPr>
        </p:nvSpPr>
        <p:spPr>
          <a:xfrm>
            <a:off x="83808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 name="PlaceHolder 3"/>
          <p:cNvSpPr>
            <a:spLocks noGrp="1"/>
          </p:cNvSpPr>
          <p:nvPr>
            <p:ph type="body"/>
          </p:nvPr>
        </p:nvSpPr>
        <p:spPr>
          <a:xfrm>
            <a:off x="6226200" y="1825560"/>
            <a:ext cx="513072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6" name="PlaceHolder 4"/>
          <p:cNvSpPr>
            <a:spLocks noGrp="1"/>
          </p:cNvSpPr>
          <p:nvPr>
            <p:ph type="ftr" idx="16"/>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7" name="PlaceHolder 5"/>
          <p:cNvSpPr>
            <a:spLocks noGrp="1"/>
          </p:cNvSpPr>
          <p:nvPr>
            <p:ph type="sldNum" idx="17"/>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26F8672B-EBF4-4A74-A891-A6D54BE6E36C}"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8" name="PlaceHolder 6"/>
          <p:cNvSpPr>
            <a:spLocks noGrp="1"/>
          </p:cNvSpPr>
          <p:nvPr>
            <p:ph type="dt" idx="18"/>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ftr" idx="19"/>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3" name="PlaceHolder 2"/>
          <p:cNvSpPr>
            <a:spLocks noGrp="1"/>
          </p:cNvSpPr>
          <p:nvPr>
            <p:ph type="sldNum" idx="20"/>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B91E308A-A61A-49E6-9406-BF30B86A0750}"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4" name="PlaceHolder 3"/>
          <p:cNvSpPr>
            <a:spLocks noGrp="1"/>
          </p:cNvSpPr>
          <p:nvPr>
            <p:ph type="dt" idx="21"/>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6" name="PlaceHolder 2"/>
          <p:cNvSpPr>
            <a:spLocks noGrp="1"/>
          </p:cNvSpPr>
          <p:nvPr>
            <p:ph type="ftr" idx="22"/>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7" name="PlaceHolder 3"/>
          <p:cNvSpPr>
            <a:spLocks noGrp="1"/>
          </p:cNvSpPr>
          <p:nvPr>
            <p:ph type="sldNum" idx="23"/>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101AA5FD-BF9D-4A1A-9A30-6D818ADF1BCE}"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8" name="PlaceHolder 4"/>
          <p:cNvSpPr>
            <a:spLocks noGrp="1"/>
          </p:cNvSpPr>
          <p:nvPr>
            <p:ph type="dt" idx="24"/>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0" name="PlaceHolder 1"/>
          <p:cNvSpPr>
            <a:spLocks noGrp="1"/>
          </p:cNvSpPr>
          <p:nvPr>
            <p:ph type="ftr" idx="25"/>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1" name="PlaceHolder 2"/>
          <p:cNvSpPr>
            <a:spLocks noGrp="1"/>
          </p:cNvSpPr>
          <p:nvPr>
            <p:ph type="sldNum" idx="26"/>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ru-RU" sz="1200" spc="-1" strike="noStrike">
                <a:solidFill>
                  <a:schemeClr val="dk1">
                    <a:tint val="75000"/>
                  </a:schemeClr>
                </a:solidFill>
                <a:latin typeface="Calibri"/>
              </a:defRPr>
            </a:lvl1pPr>
          </a:lstStyle>
          <a:p>
            <a:pPr indent="0" algn="r" defTabSz="914400">
              <a:lnSpc>
                <a:spcPct val="100000"/>
              </a:lnSpc>
              <a:buNone/>
              <a:tabLst>
                <a:tab algn="l" pos="0"/>
              </a:tabLst>
            </a:pPr>
            <a:fld id="{12E65D95-4A40-45F4-A7DC-2F5556CAD0E2}" type="slidenum">
              <a:rPr b="0" lang="ru-RU"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2" name="PlaceHolder 3"/>
          <p:cNvSpPr>
            <a:spLocks noGrp="1"/>
          </p:cNvSpPr>
          <p:nvPr>
            <p:ph type="dt" idx="27"/>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gradFill rotWithShape="0">
          <a:gsLst>
            <a:gs pos="20000">
              <a:srgbClr val="0069b4"/>
            </a:gs>
            <a:gs pos="60000">
              <a:srgbClr val="163162"/>
            </a:gs>
            <a:gs pos="100000">
              <a:srgbClr val="1d345d"/>
            </a:gs>
          </a:gsLst>
          <a:lin ang="8100000"/>
        </a:gradFill>
      </p:bgPr>
    </p:bg>
    <p:spTree>
      <p:nvGrpSpPr>
        <p:cNvPr id="1" name=""/>
        <p:cNvGrpSpPr/>
        <p:nvPr/>
      </p:nvGrpSpPr>
      <p:grpSpPr>
        <a:xfrm>
          <a:off x="0" y="0"/>
          <a:ext cx="0" cy="0"/>
          <a:chOff x="0" y="0"/>
          <a:chExt cx="0" cy="0"/>
        </a:xfrm>
      </p:grpSpPr>
      <p:sp>
        <p:nvSpPr>
          <p:cNvPr id="49" name="PlaceHolder 1"/>
          <p:cNvSpPr>
            <a:spLocks noGrp="1"/>
          </p:cNvSpPr>
          <p:nvPr>
            <p:ph type="title"/>
          </p:nvPr>
        </p:nvSpPr>
        <p:spPr>
          <a:xfrm>
            <a:off x="1828800" y="1600200"/>
            <a:ext cx="9143280" cy="1143000"/>
          </a:xfrm>
          <a:prstGeom prst="rect">
            <a:avLst/>
          </a:prstGeom>
          <a:noFill/>
          <a:ln w="0">
            <a:noFill/>
          </a:ln>
        </p:spPr>
        <p:txBody>
          <a:bodyPr lIns="91440" rIns="91440" tIns="45720" bIns="45720" anchor="b">
            <a:normAutofit/>
          </a:bodyPr>
          <a:p>
            <a:pPr indent="0" algn="ctr">
              <a:lnSpc>
                <a:spcPct val="120000"/>
              </a:lnSpc>
              <a:buNone/>
              <a:tabLst>
                <a:tab algn="l" pos="0"/>
              </a:tabLst>
            </a:pPr>
            <a:r>
              <a:rPr b="0" lang="en-US" sz="4000" spc="-1" strike="noStrike">
                <a:solidFill>
                  <a:srgbClr val="fafafa"/>
                </a:solidFill>
                <a:latin typeface="Arial"/>
              </a:rPr>
              <a:t>Cyber Security Strategies in cloud</a:t>
            </a:r>
            <a:endParaRPr b="0" lang="en-US" sz="4000" spc="-1" strike="noStrike">
              <a:solidFill>
                <a:srgbClr val="fafafa"/>
              </a:solidFill>
              <a:latin typeface="Arial"/>
            </a:endParaRPr>
          </a:p>
        </p:txBody>
      </p:sp>
      <p:sp>
        <p:nvSpPr>
          <p:cNvPr id="50" name="PlaceHolder 2"/>
          <p:cNvSpPr>
            <a:spLocks noGrp="1"/>
          </p:cNvSpPr>
          <p:nvPr>
            <p:ph type="subTitle"/>
          </p:nvPr>
        </p:nvSpPr>
        <p:spPr>
          <a:xfrm>
            <a:off x="457200" y="4343400"/>
            <a:ext cx="9143280" cy="205740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pc="-1" strike="noStrike">
                <a:solidFill>
                  <a:schemeClr val="lt1"/>
                </a:solidFill>
                <a:latin typeface="Bahnschrift Light"/>
              </a:rPr>
              <a:t>Amit Kumar</a:t>
            </a:r>
            <a:r>
              <a:rPr b="0" lang="ru-RU" sz="2400" spc="-1" strike="noStrike">
                <a:solidFill>
                  <a:schemeClr val="lt1"/>
                </a:solidFill>
                <a:latin typeface="Bahnschrift Light"/>
              </a:rPr>
              <a:t> </a:t>
            </a:r>
            <a:r>
              <a:rPr b="0" lang="en-US" sz="2400" spc="-1" strike="noStrike">
                <a:solidFill>
                  <a:schemeClr val="lt1"/>
                </a:solidFill>
                <a:latin typeface="Bahnschrift Light"/>
              </a:rPr>
              <a:t>Jaiswal</a:t>
            </a:r>
            <a:endParaRPr b="0" lang="en-US" sz="2400" spc="-1" strike="noStrike">
              <a:solidFill>
                <a:srgbClr val="ffffff"/>
              </a:solidFill>
              <a:latin typeface="Arial"/>
            </a:endParaRPr>
          </a:p>
          <a:p>
            <a:pPr indent="0" defTabSz="914400">
              <a:lnSpc>
                <a:spcPct val="90000"/>
              </a:lnSpc>
              <a:spcBef>
                <a:spcPts val="1001"/>
              </a:spcBef>
              <a:buNone/>
              <a:tabLst>
                <a:tab algn="l" pos="0"/>
              </a:tabLst>
            </a:pPr>
            <a:r>
              <a:rPr b="0" lang="en-US" sz="2400" spc="-1" strike="noStrike">
                <a:solidFill>
                  <a:schemeClr val="lt1"/>
                </a:solidFill>
                <a:latin typeface="Bahnschrift Light"/>
              </a:rPr>
              <a:t>PhD student Researcher. Lecturer-researcher , 2 course Group A01-305b</a:t>
            </a:r>
            <a:endParaRPr b="0" lang="en-US" sz="2400" spc="-1" strike="noStrike">
              <a:solidFill>
                <a:srgbClr val="ffffff"/>
              </a:solidFill>
              <a:latin typeface="Arial"/>
            </a:endParaRPr>
          </a:p>
          <a:p>
            <a:pPr indent="0" defTabSz="914400">
              <a:lnSpc>
                <a:spcPct val="90000"/>
              </a:lnSpc>
              <a:spcBef>
                <a:spcPts val="1001"/>
              </a:spcBef>
              <a:buNone/>
              <a:tabLst>
                <a:tab algn="l" pos="0"/>
              </a:tabLst>
            </a:pPr>
            <a:r>
              <a:rPr b="0" lang="en-US" sz="2400" spc="-1" strike="noStrike">
                <a:solidFill>
                  <a:schemeClr val="lt1"/>
                </a:solidFill>
                <a:latin typeface="Bahnschrift Light"/>
              </a:rPr>
              <a:t>Department of Intelligent Information Systems and Technologies </a:t>
            </a:r>
            <a:endParaRPr b="0" lang="en-US" sz="2400" spc="-1" strike="noStrike">
              <a:solidFill>
                <a:srgbClr val="ffffff"/>
              </a:solidFill>
              <a:latin typeface="Arial"/>
            </a:endParaRPr>
          </a:p>
          <a:p>
            <a:pPr indent="0" defTabSz="914400">
              <a:lnSpc>
                <a:spcPct val="90000"/>
              </a:lnSpc>
              <a:spcBef>
                <a:spcPts val="1001"/>
              </a:spcBef>
              <a:buNone/>
              <a:tabLst>
                <a:tab algn="l" pos="0"/>
              </a:tabLst>
            </a:pPr>
            <a:endParaRPr b="0" lang="en-US" sz="2400" spc="-1" strike="noStrike">
              <a:solidFill>
                <a:srgbClr val="ffffff"/>
              </a:solidFill>
              <a:latin typeface="Arial"/>
            </a:endParaRPr>
          </a:p>
        </p:txBody>
      </p:sp>
      <p:pic>
        <p:nvPicPr>
          <p:cNvPr id="51" name="Picture 4" descr="https://festivalnauki.ru/upload/iblock/08f/s8rdz86h37zhsgo6yfl5i2a8uiba09ir/mipt_rus_text_inv-_1_.png"/>
          <p:cNvPicPr/>
          <p:nvPr/>
        </p:nvPicPr>
        <p:blipFill>
          <a:blip r:embed="rId1"/>
          <a:srcRect l="9395" t="14497" r="0" b="21337"/>
          <a:stretch/>
        </p:blipFill>
        <p:spPr>
          <a:xfrm>
            <a:off x="8299080" y="0"/>
            <a:ext cx="3891960" cy="1230480"/>
          </a:xfrm>
          <a:prstGeom prst="rect">
            <a:avLst/>
          </a:prstGeom>
          <a:ln w="0">
            <a:noFill/>
          </a:ln>
          <a:effectLst>
            <a:softEdge rad="31680"/>
          </a:effectLst>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Пятиугольник 6"/>
          <p:cNvSpPr/>
          <p:nvPr/>
        </p:nvSpPr>
        <p:spPr>
          <a:xfrm>
            <a:off x="0" y="279000"/>
            <a:ext cx="935496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Compliance with Regulatory Standards</a:t>
            </a:r>
            <a:endParaRPr b="0" lang="en-US" sz="3300" spc="-1" strike="noStrike">
              <a:solidFill>
                <a:srgbClr val="fafafa"/>
              </a:solidFill>
              <a:latin typeface="Arial"/>
            </a:endParaRPr>
          </a:p>
        </p:txBody>
      </p:sp>
      <p:sp>
        <p:nvSpPr>
          <p:cNvPr id="69" name="PlaceHolder 1"/>
          <p:cNvSpPr>
            <a:spLocks noGrp="1"/>
          </p:cNvSpPr>
          <p:nvPr>
            <p:ph/>
          </p:nvPr>
        </p:nvSpPr>
        <p:spPr>
          <a:xfrm>
            <a:off x="228600" y="1828800"/>
            <a:ext cx="11745000" cy="4572000"/>
          </a:xfrm>
          <a:prstGeom prst="rect">
            <a:avLst/>
          </a:prstGeom>
          <a:noFill/>
          <a:ln w="0">
            <a:noFill/>
          </a:ln>
        </p:spPr>
        <p:txBody>
          <a:bodyPr lIns="0" rIns="0" tIns="0" bIns="0" anchor="t">
            <a:noAutofit/>
          </a:bodyPr>
          <a:p>
            <a:pPr indent="0" defTabSz="914400">
              <a:lnSpc>
                <a:spcPct val="100000"/>
              </a:lnSpc>
              <a:spcAft>
                <a:spcPts val="1060"/>
              </a:spcAft>
              <a:buNone/>
              <a:tabLst>
                <a:tab algn="l" pos="0"/>
              </a:tabLst>
            </a:pPr>
            <a:r>
              <a:rPr b="0" lang="en-US" sz="2400" spc="-1" strike="noStrike">
                <a:solidFill>
                  <a:srgbClr val="000000"/>
                </a:solidFill>
                <a:latin typeface="Arial"/>
              </a:rPr>
              <a:t>When your cloud environment spans many nations, adhering to regulatory norms becomes organically challenging. Each area has its own set of mandates, which cloud services must adhere to. Data protection standards such as GDPR and HIPAA also require stringent handling and preservation of sensitive information.</a:t>
            </a:r>
            <a:endParaRPr b="0" lang="en-US" sz="2400" spc="-1" strike="noStrike">
              <a:solidFill>
                <a:srgbClr val="000000"/>
              </a:solidFill>
              <a:latin typeface="Arial"/>
            </a:endParaRPr>
          </a:p>
          <a:p>
            <a:pPr indent="0" defTabSz="914400">
              <a:lnSpc>
                <a:spcPct val="100000"/>
              </a:lnSpc>
              <a:spcAft>
                <a:spcPts val="1060"/>
              </a:spcAft>
              <a:buNone/>
              <a:tabLst>
                <a:tab algn="l" pos="0"/>
              </a:tabLst>
            </a:pPr>
            <a:r>
              <a:rPr b="0" lang="en-US" sz="2400" spc="-1" strike="noStrike">
                <a:solidFill>
                  <a:srgbClr val="000000"/>
                </a:solidFill>
                <a:latin typeface="Arial"/>
              </a:rPr>
              <a:t>The key to cloud compliance is a complete grasp of data residency, security measures, and access rights. A detailed knowledge of the shared responsibility concept is also required in such situations. While cloud providers guarantee that their infrastructure fulfills compliance standards, enterprises are responsible for maintaining data integrity, securing their applications, and verifying third-party services for compliance.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Пятиугольник 6"/>
          <p:cNvSpPr/>
          <p:nvPr/>
        </p:nvSpPr>
        <p:spPr>
          <a:xfrm>
            <a:off x="0" y="279000"/>
            <a:ext cx="935496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Modern Cloud Security Strategy Principles</a:t>
            </a:r>
            <a:endParaRPr b="0" lang="en-US" sz="3300" spc="-1" strike="noStrike">
              <a:solidFill>
                <a:srgbClr val="fafafa"/>
              </a:solidFill>
              <a:latin typeface="Arial"/>
            </a:endParaRPr>
          </a:p>
        </p:txBody>
      </p:sp>
      <p:sp>
        <p:nvSpPr>
          <p:cNvPr id="71" name="PlaceHolder 1"/>
          <p:cNvSpPr>
            <a:spLocks noGrp="1"/>
          </p:cNvSpPr>
          <p:nvPr>
            <p:ph/>
          </p:nvPr>
        </p:nvSpPr>
        <p:spPr>
          <a:xfrm>
            <a:off x="228600" y="1784880"/>
            <a:ext cx="11746440" cy="4615920"/>
          </a:xfrm>
          <a:prstGeom prst="rect">
            <a:avLst/>
          </a:prstGeom>
          <a:noFill/>
          <a:ln w="0">
            <a:noFill/>
          </a:ln>
        </p:spPr>
        <p:txBody>
          <a:bodyPr lIns="0" rIns="0" tIns="0" bIns="0" anchor="t">
            <a:normAutofit/>
          </a:bodyPr>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Establishing Comprehensive Visibility</a:t>
            </a:r>
            <a:endParaRPr b="0" lang="en-US" sz="2400" spc="-1" strike="noStrike">
              <a:solidFill>
                <a:srgbClr val="000000"/>
              </a:solidFill>
              <a:latin typeface="Arial"/>
            </a:endParaRPr>
          </a:p>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Enabling Business Agility</a:t>
            </a:r>
            <a:endParaRPr b="0" lang="en-US" sz="2400" spc="-1" strike="noStrike">
              <a:solidFill>
                <a:srgbClr val="000000"/>
              </a:solidFill>
              <a:latin typeface="Arial"/>
            </a:endParaRPr>
          </a:p>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Cross-Functional Coordination</a:t>
            </a:r>
            <a:endParaRPr b="0" lang="en-US" sz="2400" spc="-1" strike="noStrike">
              <a:solidFill>
                <a:srgbClr val="000000"/>
              </a:solidFill>
              <a:latin typeface="Arial"/>
            </a:endParaRPr>
          </a:p>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Ongoing and Continuous Improvement</a:t>
            </a:r>
            <a:endParaRPr b="0" lang="en-US" sz="2400" spc="-1" strike="noStrike">
              <a:solidFill>
                <a:srgbClr val="000000"/>
              </a:solidFill>
              <a:latin typeface="Arial"/>
            </a:endParaRPr>
          </a:p>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Preventing Security Vulnerabilities Early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Пятиугольник 6"/>
          <p:cNvSpPr/>
          <p:nvPr/>
        </p:nvSpPr>
        <p:spPr>
          <a:xfrm>
            <a:off x="0" y="279000"/>
            <a:ext cx="935496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Establishing Comprehensive Visibility</a:t>
            </a:r>
            <a:endParaRPr b="0" lang="en-US" sz="3300" spc="-1" strike="noStrike">
              <a:solidFill>
                <a:srgbClr val="fafafa"/>
              </a:solidFill>
              <a:latin typeface="Arial"/>
            </a:endParaRPr>
          </a:p>
        </p:txBody>
      </p:sp>
      <p:sp>
        <p:nvSpPr>
          <p:cNvPr id="73" name="PlaceHolder 1"/>
          <p:cNvSpPr>
            <a:spLocks noGrp="1"/>
          </p:cNvSpPr>
          <p:nvPr>
            <p:ph/>
          </p:nvPr>
        </p:nvSpPr>
        <p:spPr>
          <a:xfrm>
            <a:off x="228600" y="1211040"/>
            <a:ext cx="11731680" cy="5189760"/>
          </a:xfrm>
          <a:prstGeom prst="rect">
            <a:avLst/>
          </a:prstGeom>
          <a:noFill/>
          <a:ln w="0">
            <a:noFill/>
          </a:ln>
        </p:spPr>
        <p:txBody>
          <a:bodyPr lIns="0" rIns="0" tIns="0" bIns="0" anchor="t">
            <a:noAutofit/>
          </a:bodyPr>
          <a:p>
            <a:pPr indent="0" defTabSz="914400">
              <a:lnSpc>
                <a:spcPct val="100000"/>
              </a:lnSpc>
              <a:spcAft>
                <a:spcPts val="1060"/>
              </a:spcAft>
              <a:buNone/>
              <a:tabLst>
                <a:tab algn="l" pos="0"/>
              </a:tabLst>
            </a:pPr>
            <a:r>
              <a:rPr b="0" lang="en-US" sz="2400" spc="-1" strike="noStrike">
                <a:solidFill>
                  <a:srgbClr val="000000"/>
                </a:solidFill>
                <a:latin typeface="Arial"/>
              </a:rPr>
              <a:t>Visibility is the primary beginning point. Total, accessible visibility throughout the cloud environment contributes to a better understanding of your systems' interactions and behaviors by providing a clear map of how data travels and is handled.</a:t>
            </a:r>
            <a:endParaRPr b="0" lang="en-US" sz="2400" spc="-1" strike="noStrike">
              <a:solidFill>
                <a:srgbClr val="000000"/>
              </a:solidFill>
              <a:latin typeface="Arial"/>
            </a:endParaRPr>
          </a:p>
          <a:p>
            <a:pPr indent="0" defTabSz="914400">
              <a:lnSpc>
                <a:spcPct val="100000"/>
              </a:lnSpc>
              <a:spcAft>
                <a:spcPts val="1060"/>
              </a:spcAft>
              <a:buNone/>
              <a:tabLst>
                <a:tab algn="l" pos="0"/>
              </a:tabLst>
            </a:pPr>
            <a:r>
              <a:rPr b="0" lang="en-US" sz="2400" spc="-1" strike="noStrike">
                <a:solidFill>
                  <a:srgbClr val="000000"/>
                </a:solidFill>
                <a:latin typeface="Arial"/>
              </a:rPr>
              <a:t>Create a model in which teams can get up-to-date, easy-to-digest overviews of their cloud assets, understand their setup, and see how data flows between them. Visibility also provides the framework for traceability and observability. Modern performance analysis stacks rely on the notion of visibility, which leads to traceability—the ability to track activities across your systems. Then comes observability—gaining insight from what your systems produce.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Пятиугольник 6"/>
          <p:cNvSpPr/>
          <p:nvPr/>
        </p:nvSpPr>
        <p:spPr>
          <a:xfrm>
            <a:off x="0" y="279000"/>
            <a:ext cx="935496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Enabling Business Agility</a:t>
            </a:r>
            <a:endParaRPr b="0" lang="en-US" sz="3300" spc="-1" strike="noStrike">
              <a:solidFill>
                <a:srgbClr val="fafafa"/>
              </a:solidFill>
              <a:latin typeface="Arial"/>
            </a:endParaRPr>
          </a:p>
        </p:txBody>
      </p:sp>
      <p:sp>
        <p:nvSpPr>
          <p:cNvPr id="75" name="PlaceHolder 1"/>
          <p:cNvSpPr>
            <a:spLocks noGrp="1"/>
          </p:cNvSpPr>
          <p:nvPr>
            <p:ph/>
          </p:nvPr>
        </p:nvSpPr>
        <p:spPr>
          <a:xfrm>
            <a:off x="228600" y="1600200"/>
            <a:ext cx="11682360" cy="4800600"/>
          </a:xfrm>
          <a:prstGeom prst="rect">
            <a:avLst/>
          </a:prstGeom>
          <a:noFill/>
          <a:ln w="0">
            <a:noFill/>
          </a:ln>
        </p:spPr>
        <p:txBody>
          <a:bodyPr lIns="0" rIns="0" tIns="0" bIns="0" anchor="t">
            <a:noAutofit/>
          </a:bodyPr>
          <a:p>
            <a:pPr indent="0" defTabSz="914400">
              <a:lnSpc>
                <a:spcPct val="100000"/>
              </a:lnSpc>
              <a:spcAft>
                <a:spcPts val="1060"/>
              </a:spcAft>
              <a:buNone/>
              <a:tabLst>
                <a:tab algn="l" pos="0"/>
              </a:tabLst>
            </a:pPr>
            <a:r>
              <a:rPr b="0" lang="en-US" sz="2400" spc="-1" strike="noStrike">
                <a:solidFill>
                  <a:srgbClr val="000000"/>
                </a:solidFill>
                <a:latin typeface="Arial"/>
              </a:rPr>
              <a:t>The cloud is recognized for its agility, allowing firms to adapt quickly to market changes, demands, and opportunities. However, this flexibility necessitates a security structure that is both strong and adaptive. Security measures must secure assets while maintaining the speed and flexibility that provide cloud-based organizations an advantage.</a:t>
            </a:r>
            <a:endParaRPr b="0" lang="en-US" sz="2400" spc="-1" strike="noStrike">
              <a:solidFill>
                <a:srgbClr val="000000"/>
              </a:solidFill>
              <a:latin typeface="Arial"/>
            </a:endParaRPr>
          </a:p>
          <a:p>
            <a:pPr indent="0" defTabSz="914400">
              <a:lnSpc>
                <a:spcPct val="100000"/>
              </a:lnSpc>
              <a:spcAft>
                <a:spcPts val="1060"/>
              </a:spcAft>
              <a:buNone/>
              <a:tabLst>
                <a:tab algn="l" pos="0"/>
              </a:tabLst>
            </a:pPr>
            <a:r>
              <a:rPr b="0" lang="en-US" sz="2400" spc="-1" strike="noStrike">
                <a:solidFill>
                  <a:srgbClr val="000000"/>
                </a:solidFill>
                <a:latin typeface="Arial"/>
              </a:rPr>
              <a:t>To fully grow and improve efficiency, your security plan should integrate the organization's technology, structure, and operations. This guarantees that the security infrastructure can support rapid development cycles, assures compliance, and promotes innovation without sacrificing security. In reality, this entails incorporating security into the development lifecycle from the start, automating security procedures where feasible, and ensuring that security standards allow for quick service release.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Пятиугольник 6"/>
          <p:cNvSpPr/>
          <p:nvPr/>
        </p:nvSpPr>
        <p:spPr>
          <a:xfrm>
            <a:off x="0" y="279000"/>
            <a:ext cx="935496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Cross-Functional Coordination</a:t>
            </a:r>
            <a:endParaRPr b="0" lang="en-US" sz="3300" spc="-1" strike="noStrike">
              <a:solidFill>
                <a:srgbClr val="fafafa"/>
              </a:solidFill>
              <a:latin typeface="Arial"/>
            </a:endParaRPr>
          </a:p>
        </p:txBody>
      </p:sp>
      <p:sp>
        <p:nvSpPr>
          <p:cNvPr id="77" name="PlaceHolder 1"/>
          <p:cNvSpPr>
            <a:spLocks noGrp="1"/>
          </p:cNvSpPr>
          <p:nvPr>
            <p:ph/>
          </p:nvPr>
        </p:nvSpPr>
        <p:spPr>
          <a:xfrm>
            <a:off x="228600" y="1371600"/>
            <a:ext cx="11605320" cy="5029200"/>
          </a:xfrm>
          <a:prstGeom prst="rect">
            <a:avLst/>
          </a:prstGeom>
          <a:noFill/>
          <a:ln w="0">
            <a:noFill/>
          </a:ln>
        </p:spPr>
        <p:txBody>
          <a:bodyPr lIns="0" rIns="0" tIns="0" bIns="0" anchor="t">
            <a:noAutofit/>
          </a:bodyPr>
          <a:p>
            <a:pPr indent="0">
              <a:lnSpc>
                <a:spcPct val="100000"/>
              </a:lnSpc>
              <a:spcAft>
                <a:spcPts val="1060"/>
              </a:spcAft>
              <a:buNone/>
            </a:pPr>
            <a:r>
              <a:rPr b="0" lang="en-US" sz="2000" spc="-1" strike="noStrike">
                <a:solidFill>
                  <a:srgbClr val="000000"/>
                </a:solidFill>
                <a:latin typeface="Arial"/>
              </a:rPr>
              <a:t>A future-focused security approach recognizes the need of adaptability in both action and cognition. A critical component of a strong cloud security strategy is avoiding the trap of assigning responsibility for security risks to security teams rather than the business owners of the assets. Such misunderstanding stems from the perception of security as a static technical barrier rather than the dynamic risk it might pose.</a:t>
            </a:r>
            <a:endParaRPr b="0" lang="en-US" sz="2000" spc="-1" strike="noStrike">
              <a:solidFill>
                <a:srgbClr val="000000"/>
              </a:solidFill>
              <a:latin typeface="Arial"/>
            </a:endParaRPr>
          </a:p>
          <a:p>
            <a:pPr indent="0">
              <a:lnSpc>
                <a:spcPct val="100000"/>
              </a:lnSpc>
              <a:spcAft>
                <a:spcPts val="1060"/>
              </a:spcAft>
              <a:buNone/>
            </a:pPr>
            <a:r>
              <a:rPr b="0" lang="en-US" sz="2000" spc="-1" strike="noStrike">
                <a:solidFill>
                  <a:srgbClr val="000000"/>
                </a:solidFill>
                <a:latin typeface="Arial"/>
              </a:rPr>
              <a:t>Security cannot be a segregated activity; rather, each stakeholder has a role to play in protecting cloud assets. Identifying good and unhealthy friction in DevOps and IT workflows has a significant impact on the effectiveness of your security approach. The strategic approach seamlessly integrates security into cloud operations, requiring teams to anticipate possible risks during design and address weaknesses early in the development process. This constructive friction improves systems against assaults, similar to stress tests that assess a system's resilience.</a:t>
            </a:r>
            <a:endParaRPr b="0" lang="en-US" sz="2000" spc="-1" strike="noStrike">
              <a:solidFill>
                <a:srgbClr val="000000"/>
              </a:solidFill>
              <a:latin typeface="Arial"/>
            </a:endParaRPr>
          </a:p>
          <a:p>
            <a:pPr indent="0">
              <a:lnSpc>
                <a:spcPct val="100000"/>
              </a:lnSpc>
              <a:spcAft>
                <a:spcPts val="1060"/>
              </a:spcAft>
              <a:buNone/>
            </a:pPr>
            <a:r>
              <a:rPr b="0" lang="en-US" sz="2000" spc="-1" strike="noStrike">
                <a:solidFill>
                  <a:srgbClr val="000000"/>
                </a:solidFill>
                <a:latin typeface="Arial"/>
              </a:rPr>
              <a:t>However, the practicality of security in a dynamic cloud environment necessitates clever, adaptable protocols, not just severe procedures. Excessive controls that cause frequent false positives or complicate risk evaluations can have an impact on the quick development cycles that are typical in cloud systems. To overcome this, it is critical to establish healthy connections inside and across teams.</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p:nvPr>
        </p:nvSpPr>
        <p:spPr>
          <a:xfrm>
            <a:off x="165960" y="1371600"/>
            <a:ext cx="11492640" cy="5257800"/>
          </a:xfrm>
          <a:prstGeom prst="rect">
            <a:avLst/>
          </a:prstGeom>
          <a:noFill/>
          <a:ln w="0">
            <a:noFill/>
          </a:ln>
        </p:spPr>
        <p:txBody>
          <a:bodyPr lIns="0" rIns="0" tIns="0" bIns="0" anchor="t">
            <a:noAutofit/>
          </a:bodyPr>
          <a:p>
            <a:pPr indent="0" defTabSz="914400">
              <a:lnSpc>
                <a:spcPct val="100000"/>
              </a:lnSpc>
              <a:spcAft>
                <a:spcPts val="1060"/>
              </a:spcAft>
              <a:buNone/>
              <a:tabLst>
                <a:tab algn="l" pos="0"/>
              </a:tabLst>
            </a:pPr>
            <a:r>
              <a:rPr b="0" lang="en-US" sz="2400" spc="-1" strike="noStrike">
                <a:solidFill>
                  <a:srgbClr val="000000"/>
                </a:solidFill>
                <a:latin typeface="Arial"/>
              </a:rPr>
              <a:t>Adopting agile security methods entails moving away from a perfectionist perspective and toward a baseline of "minimum viable security." This baseline grows by gradual upgrades that match the speed of cloud development. In a production-grade environment, this is based on a data-driven strategy in which user experiences, system performance, and security events influence platform evolution.</a:t>
            </a:r>
            <a:endParaRPr b="0" lang="en-US" sz="2400" spc="-1" strike="noStrike">
              <a:solidFill>
                <a:srgbClr val="000000"/>
              </a:solidFill>
              <a:latin typeface="Arial"/>
            </a:endParaRPr>
          </a:p>
          <a:p>
            <a:pPr indent="0" defTabSz="914400">
              <a:lnSpc>
                <a:spcPct val="100000"/>
              </a:lnSpc>
              <a:spcAft>
                <a:spcPts val="1060"/>
              </a:spcAft>
              <a:buNone/>
              <a:tabLst>
                <a:tab algn="l" pos="0"/>
              </a:tabLst>
            </a:pPr>
            <a:r>
              <a:rPr b="0" lang="en-US" sz="2400" spc="-1" strike="noStrike">
                <a:solidFill>
                  <a:srgbClr val="000000"/>
                </a:solidFill>
                <a:latin typeface="Arial"/>
              </a:rPr>
              <a:t>The commitment to continual development implies that no system is ever "finished." Security is viewed as a continual process, with DevSecOps methods ensuring that every code push is compared against security benchmarks, allowing for fast rectification and learning from any detected flaws.</a:t>
            </a:r>
            <a:endParaRPr b="0" lang="en-US" sz="2400" spc="-1" strike="noStrike">
              <a:solidFill>
                <a:srgbClr val="000000"/>
              </a:solidFill>
              <a:latin typeface="Arial"/>
            </a:endParaRPr>
          </a:p>
          <a:p>
            <a:pPr indent="0" defTabSz="914400">
              <a:lnSpc>
                <a:spcPct val="100000"/>
              </a:lnSpc>
              <a:spcAft>
                <a:spcPts val="1060"/>
              </a:spcAft>
              <a:buNone/>
              <a:tabLst>
                <a:tab algn="l" pos="0"/>
              </a:tabLst>
            </a:pPr>
            <a:r>
              <a:rPr b="0" lang="en-US" sz="2400" spc="-1" strike="noStrike">
                <a:solidFill>
                  <a:srgbClr val="000000"/>
                </a:solidFill>
                <a:latin typeface="Arial"/>
              </a:rPr>
              <a:t>To truly embody continuous improvement though, organizations must foster a culture that encourages experimentation and learning from failures. Blameless postmortems following security incidents, for example, can uncover root causes without fear of retribution, ensuring that each issue is a learning opportunity.</a:t>
            </a:r>
            <a:endParaRPr b="0" lang="en-US" sz="2400" spc="-1" strike="noStrike">
              <a:solidFill>
                <a:srgbClr val="000000"/>
              </a:solidFill>
              <a:latin typeface="Arial"/>
            </a:endParaRPr>
          </a:p>
        </p:txBody>
      </p:sp>
      <p:sp>
        <p:nvSpPr>
          <p:cNvPr id="79" name="Пятиугольник 6"/>
          <p:cNvSpPr/>
          <p:nvPr/>
        </p:nvSpPr>
        <p:spPr>
          <a:xfrm>
            <a:off x="0" y="279000"/>
            <a:ext cx="935496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Ongoing and Continuous Improvement</a:t>
            </a:r>
            <a:endParaRPr b="0" lang="en-US" sz="3300" spc="-1" strike="noStrike">
              <a:solidFill>
                <a:srgbClr val="fafafa"/>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Пятиугольник 6"/>
          <p:cNvSpPr/>
          <p:nvPr/>
        </p:nvSpPr>
        <p:spPr>
          <a:xfrm>
            <a:off x="0" y="279000"/>
            <a:ext cx="1119456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Preventing Security Vulnerabilities Early</a:t>
            </a:r>
            <a:endParaRPr b="0" lang="en-US" sz="3300" spc="-1" strike="noStrike">
              <a:solidFill>
                <a:srgbClr val="fafafa"/>
              </a:solidFill>
              <a:latin typeface="Arial"/>
            </a:endParaRPr>
          </a:p>
        </p:txBody>
      </p:sp>
      <p:sp>
        <p:nvSpPr>
          <p:cNvPr id="81" name="PlaceHolder 1"/>
          <p:cNvSpPr>
            <a:spLocks noGrp="1"/>
          </p:cNvSpPr>
          <p:nvPr>
            <p:ph/>
          </p:nvPr>
        </p:nvSpPr>
        <p:spPr>
          <a:xfrm>
            <a:off x="228600" y="1371600"/>
            <a:ext cx="11768400" cy="5257800"/>
          </a:xfrm>
          <a:prstGeom prst="rect">
            <a:avLst/>
          </a:prstGeom>
          <a:noFill/>
          <a:ln w="0">
            <a:noFill/>
          </a:ln>
        </p:spPr>
        <p:txBody>
          <a:bodyPr lIns="0" rIns="0" tIns="0" bIns="0" anchor="t">
            <a:noAutofit/>
          </a:bodyPr>
          <a:p>
            <a:pPr indent="0">
              <a:lnSpc>
                <a:spcPct val="100000"/>
              </a:lnSpc>
              <a:spcAft>
                <a:spcPts val="1060"/>
              </a:spcAft>
              <a:buNone/>
            </a:pPr>
            <a:r>
              <a:rPr b="0" lang="en-US" sz="2200" spc="-1" strike="noStrike">
                <a:solidFill>
                  <a:srgbClr val="000000"/>
                </a:solidFill>
                <a:latin typeface="Arial"/>
              </a:rPr>
              <a:t>A forward-thinking security approach focuses on preventing threats. The 'shift left' idea arose to address this issue by including security measures from the start and throughout the application development lifecycle. Practically speaking, this strategy incorporates security tools and tests into the pipeline where code is produced, tested, and deployed.</a:t>
            </a:r>
            <a:endParaRPr b="0" lang="en-US" sz="2200" spc="-1" strike="noStrike">
              <a:solidFill>
                <a:srgbClr val="000000"/>
              </a:solidFill>
              <a:latin typeface="Arial"/>
            </a:endParaRPr>
          </a:p>
          <a:p>
            <a:pPr indent="0">
              <a:lnSpc>
                <a:spcPct val="100000"/>
              </a:lnSpc>
              <a:spcAft>
                <a:spcPts val="1060"/>
              </a:spcAft>
              <a:buNone/>
            </a:pPr>
            <a:r>
              <a:rPr b="0" lang="en-US" sz="2200" spc="-1" strike="noStrike">
                <a:solidFill>
                  <a:srgbClr val="000000"/>
                </a:solidFill>
                <a:latin typeface="Arial"/>
              </a:rPr>
              <a:t>Begin by creating a succinct strategy paper that describes your shift-left approach. It requires a clear goal, defined responsibilities, milestones, and explicit measurements. For big businesses, this might be a difficult but necessary process, involving detailed mapping of software development across several teams and perhaps external vendors.</a:t>
            </a:r>
            <a:endParaRPr b="0" lang="en-US" sz="2200" spc="-1" strike="noStrike">
              <a:solidFill>
                <a:srgbClr val="000000"/>
              </a:solidFill>
              <a:latin typeface="Arial"/>
            </a:endParaRPr>
          </a:p>
          <a:p>
            <a:pPr indent="0">
              <a:lnSpc>
                <a:spcPct val="100000"/>
              </a:lnSpc>
              <a:spcAft>
                <a:spcPts val="1060"/>
              </a:spcAft>
              <a:buNone/>
            </a:pPr>
            <a:r>
              <a:rPr b="0" lang="en-US" sz="2200" spc="-1" strike="noStrike">
                <a:solidFill>
                  <a:srgbClr val="000000"/>
                </a:solidFill>
                <a:latin typeface="Arial"/>
              </a:rPr>
              <a:t>The goal here is to map out the software lifecycle from development to deployment, identifying the individuals involved, the procedures utilized, and the technologies employed. A successful approach to early vulnerability prevention also includes a comprehensive strategy for supply chain risk management. This involves scrutinizing open-source components for vulnerabilities and establishing a robust process for regularly updating dependencies.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Пятиугольник 6"/>
          <p:cNvSpPr/>
          <p:nvPr/>
        </p:nvSpPr>
        <p:spPr>
          <a:xfrm>
            <a:off x="0" y="279000"/>
            <a:ext cx="935496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How to Create a Robust Cloud Security Strategy?</a:t>
            </a:r>
            <a:endParaRPr b="0" lang="en-US" sz="3300" spc="-1" strike="noStrike">
              <a:solidFill>
                <a:srgbClr val="fafafa"/>
              </a:solidFill>
              <a:latin typeface="Arial"/>
            </a:endParaRPr>
          </a:p>
        </p:txBody>
      </p:sp>
      <p:sp>
        <p:nvSpPr>
          <p:cNvPr id="83" name="PlaceHolder 1"/>
          <p:cNvSpPr>
            <a:spLocks noGrp="1"/>
          </p:cNvSpPr>
          <p:nvPr>
            <p:ph/>
          </p:nvPr>
        </p:nvSpPr>
        <p:spPr>
          <a:xfrm>
            <a:off x="228600" y="1600200"/>
            <a:ext cx="11630520" cy="5029200"/>
          </a:xfrm>
          <a:prstGeom prst="rect">
            <a:avLst/>
          </a:prstGeom>
          <a:noFill/>
          <a:ln w="0">
            <a:noFill/>
          </a:ln>
        </p:spPr>
        <p:txBody>
          <a:bodyPr lIns="0" rIns="0" tIns="0" bIns="0" anchor="t">
            <a:noAutofit/>
          </a:bodyPr>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Access and Authentication Controls</a:t>
            </a:r>
            <a:endParaRPr b="0" lang="en-US" sz="2400" spc="-1" strike="noStrike">
              <a:solidFill>
                <a:srgbClr val="000000"/>
              </a:solidFill>
              <a:latin typeface="Arial"/>
            </a:endParaRPr>
          </a:p>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Identify and Classify Sensitive Data</a:t>
            </a:r>
            <a:endParaRPr b="0" lang="en-US" sz="2400" spc="-1" strike="noStrike">
              <a:solidFill>
                <a:srgbClr val="000000"/>
              </a:solidFill>
              <a:latin typeface="Arial"/>
            </a:endParaRPr>
          </a:p>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Monitoring and Auditing</a:t>
            </a:r>
            <a:endParaRPr b="0" lang="en-US" sz="2400" spc="-1" strike="noStrike">
              <a:solidFill>
                <a:srgbClr val="000000"/>
              </a:solidFill>
              <a:latin typeface="Arial"/>
            </a:endParaRPr>
          </a:p>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Data Encryption and Tokenization</a:t>
            </a:r>
            <a:endParaRPr b="0" lang="en-US" sz="2400" spc="-1" strike="noStrike">
              <a:solidFill>
                <a:srgbClr val="000000"/>
              </a:solidFill>
              <a:latin typeface="Arial"/>
            </a:endParaRPr>
          </a:p>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Incident Response and Disaster Recovery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Пятиугольник 6"/>
          <p:cNvSpPr/>
          <p:nvPr/>
        </p:nvSpPr>
        <p:spPr>
          <a:xfrm>
            <a:off x="0" y="279000"/>
            <a:ext cx="935496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Access and Authentication Controls</a:t>
            </a:r>
            <a:endParaRPr b="0" lang="en-US" sz="3300" spc="-1" strike="noStrike">
              <a:solidFill>
                <a:srgbClr val="fafafa"/>
              </a:solidFill>
              <a:latin typeface="Arial"/>
            </a:endParaRPr>
          </a:p>
        </p:txBody>
      </p:sp>
      <p:sp>
        <p:nvSpPr>
          <p:cNvPr id="85" name="PlaceHolder 1"/>
          <p:cNvSpPr>
            <a:spLocks noGrp="1"/>
          </p:cNvSpPr>
          <p:nvPr>
            <p:ph/>
          </p:nvPr>
        </p:nvSpPr>
        <p:spPr>
          <a:xfrm>
            <a:off x="395280" y="1600200"/>
            <a:ext cx="11280960" cy="4800600"/>
          </a:xfrm>
          <a:prstGeom prst="rect">
            <a:avLst/>
          </a:prstGeom>
          <a:noFill/>
          <a:ln w="0">
            <a:noFill/>
          </a:ln>
        </p:spPr>
        <p:txBody>
          <a:bodyPr lIns="0" rIns="0" tIns="0" bIns="0" anchor="t">
            <a:normAutofit fontScale="87222" lnSpcReduction="10000"/>
          </a:bodyPr>
          <a:p>
            <a:pPr marL="432000" indent="0">
              <a:lnSpc>
                <a:spcPct val="100000"/>
              </a:lnSpc>
              <a:spcAft>
                <a:spcPts val="1060"/>
              </a:spcAft>
              <a:buNone/>
              <a:tabLst>
                <a:tab algn="l" pos="0"/>
              </a:tabLst>
            </a:pPr>
            <a:r>
              <a:rPr b="0" lang="en-US" sz="2400" spc="-1" strike="noStrike">
                <a:solidFill>
                  <a:srgbClr val="000000"/>
                </a:solidFill>
                <a:latin typeface="Arial"/>
              </a:rPr>
              <a:t>The fundamental idea of cloud security is to guarantee that only authorized users have access to your system. The emphasis should be on robust, adaptive authentication techniques capable of responding to varied risk levels.</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Create an authentication framework that is not static. It should scale with risk, taking into account context, user behavior, and threat information. This versatility means that security is not a rigid barrier, but rather a responsive, intelligent gateway that can be tailored to the complexity of various cloud environments and sophisticated threat actors.</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Actionable Steps</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    </a:t>
            </a:r>
            <a:r>
              <a:rPr b="0" lang="en-US" sz="2400" spc="-1" strike="noStrike">
                <a:solidFill>
                  <a:srgbClr val="000000"/>
                </a:solidFill>
                <a:latin typeface="Arial"/>
              </a:rPr>
              <a:t>Enforce multi-factor authentication (MFA) procedures to promote a dynamic security culture.</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    </a:t>
            </a:r>
            <a:r>
              <a:rPr b="0" lang="en-US" sz="2400" spc="-1" strike="noStrike">
                <a:solidFill>
                  <a:srgbClr val="000000"/>
                </a:solidFill>
                <a:latin typeface="Arial"/>
              </a:rPr>
              <a:t>Permissions can be adjusted dynamically based on contextual data.</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    </a:t>
            </a:r>
            <a:r>
              <a:rPr b="0" lang="en-US" sz="2400" spc="-1" strike="noStrike">
                <a:solidFill>
                  <a:srgbClr val="000000"/>
                </a:solidFill>
                <a:latin typeface="Arial"/>
              </a:rPr>
              <a:t>Integrate real-time risk evaluations to shape and guide access control methods.</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    </a:t>
            </a:r>
            <a:r>
              <a:rPr b="0" lang="en-US" sz="2400" spc="-1" strike="noStrike">
                <a:solidFill>
                  <a:srgbClr val="000000"/>
                </a:solidFill>
                <a:latin typeface="Arial"/>
              </a:rPr>
              <a:t>Apply AI methods to behavioral analytics and adaptive issues.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Пятиугольник 1"/>
          <p:cNvSpPr/>
          <p:nvPr/>
        </p:nvSpPr>
        <p:spPr>
          <a:xfrm>
            <a:off x="0" y="279000"/>
            <a:ext cx="935496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Identify and Classify Sensitive Data</a:t>
            </a:r>
            <a:endParaRPr b="0" lang="en-US" sz="3300" spc="-1" strike="noStrike">
              <a:solidFill>
                <a:srgbClr val="fafafa"/>
              </a:solidFill>
              <a:latin typeface="Arial"/>
            </a:endParaRPr>
          </a:p>
        </p:txBody>
      </p:sp>
      <p:sp>
        <p:nvSpPr>
          <p:cNvPr id="87" name="PlaceHolder 1"/>
          <p:cNvSpPr>
            <a:spLocks noGrp="1"/>
          </p:cNvSpPr>
          <p:nvPr>
            <p:ph/>
          </p:nvPr>
        </p:nvSpPr>
        <p:spPr>
          <a:xfrm>
            <a:off x="395280" y="1600200"/>
            <a:ext cx="11280960" cy="4800600"/>
          </a:xfrm>
          <a:prstGeom prst="rect">
            <a:avLst/>
          </a:prstGeom>
          <a:noFill/>
          <a:ln w="0">
            <a:noFill/>
          </a:ln>
        </p:spPr>
        <p:txBody>
          <a:bodyPr lIns="0" rIns="0" tIns="0" bIns="0" anchor="t">
            <a:normAutofit fontScale="83888"/>
          </a:bodyPr>
          <a:p>
            <a:pPr marL="432000" indent="0">
              <a:lnSpc>
                <a:spcPct val="100000"/>
              </a:lnSpc>
              <a:spcAft>
                <a:spcPts val="1060"/>
              </a:spcAft>
              <a:buNone/>
              <a:tabLst>
                <a:tab algn="l" pos="0"/>
              </a:tabLst>
            </a:pPr>
            <a:r>
              <a:rPr b="0" lang="en-US" sz="2400" spc="-1" strike="noStrike">
                <a:solidFill>
                  <a:srgbClr val="000000"/>
                </a:solidFill>
                <a:latin typeface="Arial"/>
              </a:rPr>
              <a:t>Find sensitive cloud data first, then classify it. To locate critical data points, use enterprise-grade data discovery tools and powerful scanning algorithms that easily connect with cloud storage providers.</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Once discovered, the data should be labeled with metadata that indicates its sensitivity level, which is usually done using automated classification frameworks capable of processing huge datasets at scale. These systems should be set up to recognize various data privacy requirements (e.g., GDPR, HIPAA) as well as proprietary sensitivity levels.</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Steps to take action</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Create a data governance structure that is adaptable enough to the changing nature of the cloud.</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Make an indexed inventory of data assets, which is required for real-time risk assessment and fine-grained access restrictions.</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Ensure the classification system is backed by policies that dynamically adjust controls based on the data’s changing context and content.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p:nvPr>
        </p:nvSpPr>
        <p:spPr>
          <a:xfrm>
            <a:off x="406800" y="1249560"/>
            <a:ext cx="11306880" cy="5530680"/>
          </a:xfrm>
          <a:prstGeom prst="rect">
            <a:avLst/>
          </a:prstGeom>
          <a:noFill/>
          <a:ln w="0">
            <a:noFill/>
          </a:ln>
        </p:spPr>
        <p:txBody>
          <a:bodyPr lIns="0" rIns="0" tIns="0" bIns="0" anchor="t">
            <a:noAutofit/>
          </a:bodyPr>
          <a:p>
            <a:pPr indent="0" defTabSz="914400">
              <a:lnSpc>
                <a:spcPct val="100000"/>
              </a:lnSpc>
              <a:spcAft>
                <a:spcPts val="1060"/>
              </a:spcAft>
              <a:buNone/>
              <a:tabLst>
                <a:tab algn="l" pos="0"/>
              </a:tabLst>
            </a:pPr>
            <a:r>
              <a:rPr b="0" lang="en-US" sz="2400" spc="-1" strike="noStrike">
                <a:solidFill>
                  <a:srgbClr val="000000"/>
                </a:solidFill>
                <a:latin typeface="Arial"/>
              </a:rPr>
              <a:t>During the early stages of digital transformation, enterprises may see cloud services as an extension of their conventional data centers. However, in order to properly utilize cloud security, progress must be made beyond this viewpoint.</a:t>
            </a:r>
            <a:endParaRPr b="0" lang="en-US" sz="2400" spc="-1" strike="noStrike">
              <a:solidFill>
                <a:srgbClr val="000000"/>
              </a:solidFill>
              <a:latin typeface="Arial"/>
            </a:endParaRPr>
          </a:p>
          <a:p>
            <a:pPr indent="0" defTabSz="914400">
              <a:lnSpc>
                <a:spcPct val="100000"/>
              </a:lnSpc>
              <a:spcAft>
                <a:spcPts val="1060"/>
              </a:spcAft>
              <a:buNone/>
              <a:tabLst>
                <a:tab algn="l" pos="0"/>
              </a:tabLst>
            </a:pPr>
            <a:r>
              <a:rPr b="0" lang="en-US" sz="2400" spc="-1" strike="noStrike">
                <a:solidFill>
                  <a:srgbClr val="000000"/>
                </a:solidFill>
                <a:latin typeface="Arial"/>
              </a:rPr>
              <a:t>A cloud security plan is a comprehensive framework that describes how a company controls its dynamic, software-defined security environment and safeguards its cloud assets. Security is fundamentally about risk management, which entails addressing the likelihood and effect of assaults rather than completely eradicating them. This fact effectively portrays security as an ongoing undertaking rather than a discrete problem with a single solution.</a:t>
            </a:r>
            <a:endParaRPr b="0" lang="en-US" sz="2400" spc="-1" strike="noStrike">
              <a:solidFill>
                <a:srgbClr val="000000"/>
              </a:solidFill>
              <a:latin typeface="Arial"/>
            </a:endParaRPr>
          </a:p>
        </p:txBody>
      </p:sp>
      <p:sp>
        <p:nvSpPr>
          <p:cNvPr id="53" name="Пятиугольник 6"/>
          <p:cNvSpPr/>
          <p:nvPr/>
        </p:nvSpPr>
        <p:spPr>
          <a:xfrm>
            <a:off x="0" y="279000"/>
            <a:ext cx="935496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What is a Cloud Security Strategy?</a:t>
            </a:r>
            <a:endParaRPr b="0" lang="en-US" sz="3300" spc="-1" strike="noStrike">
              <a:solidFill>
                <a:srgbClr val="fafafa"/>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Пятиугольник 2"/>
          <p:cNvSpPr/>
          <p:nvPr/>
        </p:nvSpPr>
        <p:spPr>
          <a:xfrm>
            <a:off x="0" y="279000"/>
            <a:ext cx="935496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Monitoring and Auditing</a:t>
            </a:r>
            <a:endParaRPr b="0" lang="en-US" sz="3300" spc="-1" strike="noStrike">
              <a:solidFill>
                <a:srgbClr val="fafafa"/>
              </a:solidFill>
              <a:latin typeface="Arial"/>
            </a:endParaRPr>
          </a:p>
        </p:txBody>
      </p:sp>
      <p:sp>
        <p:nvSpPr>
          <p:cNvPr id="89" name="PlaceHolder 1"/>
          <p:cNvSpPr>
            <a:spLocks noGrp="1"/>
          </p:cNvSpPr>
          <p:nvPr>
            <p:ph/>
          </p:nvPr>
        </p:nvSpPr>
        <p:spPr>
          <a:xfrm>
            <a:off x="395280" y="1600200"/>
            <a:ext cx="11280960" cy="4800600"/>
          </a:xfrm>
          <a:prstGeom prst="rect">
            <a:avLst/>
          </a:prstGeom>
          <a:noFill/>
          <a:ln w="0">
            <a:noFill/>
          </a:ln>
        </p:spPr>
        <p:txBody>
          <a:bodyPr lIns="0" rIns="0" tIns="0" bIns="0" anchor="t">
            <a:normAutofit fontScale="71666"/>
          </a:bodyPr>
          <a:p>
            <a:pPr marL="432000" indent="0">
              <a:lnSpc>
                <a:spcPct val="100000"/>
              </a:lnSpc>
              <a:spcAft>
                <a:spcPts val="1060"/>
              </a:spcAft>
              <a:buNone/>
              <a:tabLst>
                <a:tab algn="l" pos="0"/>
              </a:tabLst>
            </a:pPr>
            <a:r>
              <a:rPr b="0" lang="en-US" sz="2400" spc="-1" strike="noStrike">
                <a:solidFill>
                  <a:srgbClr val="000000"/>
                </a:solidFill>
                <a:latin typeface="Arial"/>
              </a:rPr>
              <a:t>Define a monitoring approach that provides service visibility at all levels and dimensions. A recommended technique is to combine detailed telemetry gathering with a comprehensive, end-to-end view and east-west monitoring that covers all elements of service health.</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Treat each dimension as critical—depth ensures you're collecting the proper data, breadth ensures you're seeing the big picture, and an east-west emphasis means you're constantly aware of availability, performance, security, and continuity. This tridimensional technique also enables continual compliance checks against industry standards, as well as automatic repair steps in the event of deviations.</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Actionable Steps</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Implement deep-dive telemetry to collect extensive information about transactions, system performance, and possible security incidents.</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Use specialized monitoring agents that cover the entire stack and provide insights on the operating system, applications, and services.</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Ensure full visibility by correlating events across networks, servers, databases, and application performance.</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Deploy network traffic analysis to track lateral movement within the cloud, which is indicative of potential security threats.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Пятиугольник 3"/>
          <p:cNvSpPr/>
          <p:nvPr/>
        </p:nvSpPr>
        <p:spPr>
          <a:xfrm>
            <a:off x="0" y="279000"/>
            <a:ext cx="935496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Data Encryption and Tokenization</a:t>
            </a:r>
            <a:endParaRPr b="0" lang="en-US" sz="3300" spc="-1" strike="noStrike">
              <a:solidFill>
                <a:srgbClr val="fafafa"/>
              </a:solidFill>
              <a:latin typeface="Arial"/>
            </a:endParaRPr>
          </a:p>
        </p:txBody>
      </p:sp>
      <p:sp>
        <p:nvSpPr>
          <p:cNvPr id="91" name="PlaceHolder 1"/>
          <p:cNvSpPr>
            <a:spLocks noGrp="1"/>
          </p:cNvSpPr>
          <p:nvPr>
            <p:ph/>
          </p:nvPr>
        </p:nvSpPr>
        <p:spPr>
          <a:xfrm>
            <a:off x="395280" y="1600200"/>
            <a:ext cx="11280960" cy="4800600"/>
          </a:xfrm>
          <a:prstGeom prst="rect">
            <a:avLst/>
          </a:prstGeom>
          <a:noFill/>
          <a:ln w="0">
            <a:noFill/>
          </a:ln>
        </p:spPr>
        <p:txBody>
          <a:bodyPr lIns="0" rIns="0" tIns="0" bIns="0" anchor="t">
            <a:normAutofit fontScale="75000" lnSpcReduction="20000"/>
          </a:bodyPr>
          <a:p>
            <a:pPr marL="432000" indent="0">
              <a:lnSpc>
                <a:spcPct val="100000"/>
              </a:lnSpc>
              <a:spcAft>
                <a:spcPts val="1060"/>
              </a:spcAft>
              <a:buNone/>
              <a:tabLst>
                <a:tab algn="l" pos="0"/>
              </a:tabLst>
            </a:pPr>
            <a:r>
              <a:rPr b="0" lang="en-US" sz="2400" spc="-1" strike="noStrike">
                <a:solidFill>
                  <a:srgbClr val="000000"/>
                </a:solidFill>
                <a:latin typeface="Arial"/>
              </a:rPr>
              <a:t>Create a holistic method that integrates security into the data itself. This method assures that data is indecipherable and worthless to unauthorized entities when at rest and in transit.</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When encrypting data at rest, algorithms such as AES-256 ensure that if physical security safeguards fail, the data is rendered useless to unauthorized users. TLS protects the channels via which data is transmitted to prevent interceptions and leaks.</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Tokenization uses a different method, replacing sensitive data with unique symbols (also known as tokens) to keep the original data secure. Tokens may move safely via systems and networks without exposing what they represent.</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Actionable Steps</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Implement robust encryption for data at rest to make it unavailable to outsiders.</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Use industry-standard standards like AES-256 for storage and database encryption.</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Mandate TLS protocols to protect data in transit, hence reducing weaknesses in data migration throughout the cloud ecosystem.</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Use tokenization to replace sensitive data components with non-sensitive tokens. This makes the data non-exploitable in its tokenized form.</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Isolate the tokenization system, storing the token mappings in a secure environment apart from the operational cloud services.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Пятиугольник 4"/>
          <p:cNvSpPr/>
          <p:nvPr/>
        </p:nvSpPr>
        <p:spPr>
          <a:xfrm>
            <a:off x="0" y="279000"/>
            <a:ext cx="935496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Incident Response and Disaster Recovery</a:t>
            </a:r>
            <a:endParaRPr b="0" lang="en-US" sz="3300" spc="-1" strike="noStrike">
              <a:solidFill>
                <a:srgbClr val="fafafa"/>
              </a:solidFill>
              <a:latin typeface="Arial"/>
            </a:endParaRPr>
          </a:p>
        </p:txBody>
      </p:sp>
      <p:sp>
        <p:nvSpPr>
          <p:cNvPr id="93" name="PlaceHolder 1"/>
          <p:cNvSpPr>
            <a:spLocks noGrp="1"/>
          </p:cNvSpPr>
          <p:nvPr>
            <p:ph/>
          </p:nvPr>
        </p:nvSpPr>
        <p:spPr>
          <a:xfrm>
            <a:off x="395280" y="1600200"/>
            <a:ext cx="11280960" cy="4800600"/>
          </a:xfrm>
          <a:prstGeom prst="rect">
            <a:avLst/>
          </a:prstGeom>
          <a:noFill/>
          <a:ln w="0">
            <a:noFill/>
          </a:ln>
        </p:spPr>
        <p:txBody>
          <a:bodyPr lIns="0" rIns="0" tIns="0" bIns="0" anchor="t">
            <a:normAutofit fontScale="81111" lnSpcReduction="10000"/>
          </a:bodyPr>
          <a:p>
            <a:pPr marL="432000" indent="0">
              <a:lnSpc>
                <a:spcPct val="100000"/>
              </a:lnSpc>
              <a:spcAft>
                <a:spcPts val="1060"/>
              </a:spcAft>
              <a:buNone/>
              <a:tabLst>
                <a:tab algn="l" pos="0"/>
              </a:tabLst>
            </a:pPr>
            <a:r>
              <a:rPr b="0" lang="en-US" sz="2400" spc="-1" strike="noStrike">
                <a:solidFill>
                  <a:srgbClr val="000000"/>
                </a:solidFill>
                <a:latin typeface="Arial"/>
              </a:rPr>
              <a:t>Modern disaster recovery (DR) techniques usually revolve around intelligent, automated, and geographically varied backups. With this in mind, build your infrastructure to anticipate failure, with a focus on speedy failback.</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Planning for the unknown entails planning for all outage scenarios. Classify and plan for the broader effect of outages, including security, connection, and access.</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Determine your recovery time target (RTO) and recovery point objective (RPO) depending on data volatility. For essential, often updated data, strive for a low RPO and set the RTO to the minimum possible downtime.</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Actionable Steps</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Set up smart backups that are automatic, redundant, and cross-zone.</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Create incident response methods specifically for the cloud. Keep these dynamic and test them periodically.</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Diligently choose between active-active or active-passive configurations to balance expense and complexity.</a:t>
            </a:r>
            <a:endParaRPr b="0" lang="en-US" sz="2400" spc="-1" strike="noStrike">
              <a:solidFill>
                <a:srgbClr val="000000"/>
              </a:solidFill>
              <a:latin typeface="Arial"/>
            </a:endParaRPr>
          </a:p>
          <a:p>
            <a:pPr marL="216000" indent="-2160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Focus on quick isolation and recovery by using the cloud's flexibility to your advantage.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Пятиугольник 7"/>
          <p:cNvSpPr/>
          <p:nvPr/>
        </p:nvSpPr>
        <p:spPr>
          <a:xfrm>
            <a:off x="0" y="279000"/>
            <a:ext cx="935496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Conclusion</a:t>
            </a:r>
            <a:endParaRPr b="0" lang="en-US" sz="3300" spc="-1" strike="noStrike">
              <a:solidFill>
                <a:srgbClr val="fafafa"/>
              </a:solidFill>
              <a:latin typeface="Arial"/>
            </a:endParaRPr>
          </a:p>
        </p:txBody>
      </p:sp>
      <p:sp>
        <p:nvSpPr>
          <p:cNvPr id="95" name="PlaceHolder 1"/>
          <p:cNvSpPr>
            <a:spLocks noGrp="1"/>
          </p:cNvSpPr>
          <p:nvPr>
            <p:ph/>
          </p:nvPr>
        </p:nvSpPr>
        <p:spPr>
          <a:xfrm>
            <a:off x="395280" y="1600200"/>
            <a:ext cx="11280960" cy="4800600"/>
          </a:xfrm>
          <a:prstGeom prst="rect">
            <a:avLst/>
          </a:prstGeom>
          <a:noFill/>
          <a:ln w="0">
            <a:noFill/>
          </a:ln>
        </p:spPr>
        <p:txBody>
          <a:bodyPr lIns="0" rIns="0" tIns="0" bIns="0" anchor="t">
            <a:normAutofit fontScale="96666" lnSpcReduction="10000"/>
          </a:bodyPr>
          <a:p>
            <a:pPr indent="0">
              <a:lnSpc>
                <a:spcPct val="100000"/>
              </a:lnSpc>
              <a:spcAft>
                <a:spcPts val="1060"/>
              </a:spcAft>
              <a:buNone/>
              <a:tabLst>
                <a:tab algn="l" pos="0"/>
              </a:tabLst>
            </a:pPr>
            <a:r>
              <a:rPr b="0" lang="en-US" sz="2400" spc="-1" strike="noStrike">
                <a:solidFill>
                  <a:srgbClr val="000000"/>
                </a:solidFill>
                <a:latin typeface="Arial"/>
              </a:rPr>
              <a:t>Organizations must overcome the notion that what works in traditional data centers would operate in the cloud. Sticking to traditional on-premises security solutions and relying primarily on perimeter protection is obsolete in the cloud. The conventional approach, in where data remained a static thing within an organization's fortress, has likewise become outmoded.</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The present IT landscape, like previous transitions in computing, necessitates new ways and agile thinking to combat cloud-centric risks. The task is to reinvent cloud data security from the ground up, focusing on the data rather than the infrastructure.</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Sentra's novel data-centric strategy, centered on Data Security Posture Management (DSPM), stresses the necessity of safeguarding sensitive data in all formats. This ensures the security of data whether at rest, in motion, or even during transitions across platforms.</a:t>
            </a:r>
            <a:endParaRPr b="0" lang="en-US" sz="2400" spc="-1" strike="noStrike">
              <a:solidFill>
                <a:srgbClr val="000000"/>
              </a:solidFill>
              <a:latin typeface="Arial"/>
            </a:endParaRPr>
          </a:p>
          <a:p>
            <a:pPr indent="0">
              <a:lnSpc>
                <a:spcPct val="100000"/>
              </a:lnSpc>
              <a:spcAft>
                <a:spcPts val="1060"/>
              </a:spcAft>
              <a:buNone/>
              <a:tabLst>
                <a:tab algn="l" pos="0"/>
              </a:tabLst>
            </a:pPr>
            <a:r>
              <a:rPr b="0" lang="en-US" sz="2400" spc="-1" strike="noStrike">
                <a:solidFill>
                  <a:srgbClr val="000000"/>
                </a:solidFill>
                <a:latin typeface="Arial"/>
              </a:rPr>
              <a:t>Book a demo to explore how Sentra's solutions can transform your approach to your enterprise's cloud security strategy.</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Пятиугольник 5"/>
          <p:cNvSpPr/>
          <p:nvPr/>
        </p:nvSpPr>
        <p:spPr>
          <a:xfrm>
            <a:off x="0" y="279000"/>
            <a:ext cx="935496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defTabSz="914400">
              <a:lnSpc>
                <a:spcPct val="100000"/>
              </a:lnSpc>
            </a:pPr>
            <a:r>
              <a:rPr b="0" lang="en-US" sz="3200" spc="-1" strike="noStrike">
                <a:solidFill>
                  <a:schemeClr val="lt1"/>
                </a:solidFill>
                <a:latin typeface="Bahnschrift Light"/>
              </a:rPr>
              <a:t>   </a:t>
            </a:r>
            <a:r>
              <a:rPr b="0" lang="en-US" sz="3200" spc="-1" strike="noStrike">
                <a:solidFill>
                  <a:schemeClr val="lt1"/>
                </a:solidFill>
                <a:latin typeface="Bahnschrift Light"/>
              </a:rPr>
              <a:t>References</a:t>
            </a:r>
            <a:endParaRPr b="0" lang="en-US" sz="3200" spc="-1" strike="noStrike">
              <a:solidFill>
                <a:srgbClr val="000000"/>
              </a:solidFill>
              <a:latin typeface="Arial"/>
            </a:endParaRPr>
          </a:p>
        </p:txBody>
      </p:sp>
      <p:sp>
        <p:nvSpPr>
          <p:cNvPr id="97" name="PlaceHolder 1"/>
          <p:cNvSpPr>
            <a:spLocks noGrp="1"/>
          </p:cNvSpPr>
          <p:nvPr>
            <p:ph/>
          </p:nvPr>
        </p:nvSpPr>
        <p:spPr>
          <a:xfrm>
            <a:off x="501480" y="1713600"/>
            <a:ext cx="9070920" cy="3287520"/>
          </a:xfrm>
          <a:prstGeom prst="rect">
            <a:avLst/>
          </a:prstGeom>
          <a:noFill/>
          <a:ln w="0">
            <a:noFill/>
          </a:ln>
        </p:spPr>
        <p:txBody>
          <a:bodyPr lIns="0" rIns="0" tIns="0" bIns="0" anchor="t">
            <a:noAutofit/>
          </a:bodyPr>
          <a:p>
            <a:pPr indent="0">
              <a:lnSpc>
                <a:spcPct val="120000"/>
              </a:lnSpc>
              <a:buNone/>
              <a:tabLst>
                <a:tab algn="l" pos="0"/>
              </a:tabLst>
            </a:pPr>
            <a:r>
              <a:rPr b="0" lang="en-US" sz="2400" spc="-1" strike="noStrike">
                <a:solidFill>
                  <a:srgbClr val="000000"/>
                </a:solidFill>
                <a:latin typeface="Arial"/>
              </a:rPr>
              <a:t>1. Стратегия безопасности / Security strategy</a:t>
            </a:r>
            <a:endParaRPr b="0" lang="en-US" sz="2400" spc="-1" strike="noStrike">
              <a:solidFill>
                <a:srgbClr val="000000"/>
              </a:solidFill>
              <a:latin typeface="Arial"/>
            </a:endParaRPr>
          </a:p>
          <a:p>
            <a:pPr indent="0">
              <a:lnSpc>
                <a:spcPct val="120000"/>
              </a:lnSpc>
              <a:buNone/>
              <a:tabLst>
                <a:tab algn="l" pos="0"/>
              </a:tabLst>
            </a:pPr>
            <a:r>
              <a:rPr b="0" lang="en-US" sz="2400" spc="-1" strike="noStrike">
                <a:solidFill>
                  <a:srgbClr val="0070c0"/>
                </a:solidFill>
                <a:latin typeface="Arial"/>
              </a:rPr>
              <a:t>Диогенес Ю., Озкайя Э. Кибербезопасность: стратегии атак и обороны / пер. с анг. Д. А. Беликова. – М.: ДМК Пресс, 2020. – 326 с.: ил.</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Пятиугольник 6"/>
          <p:cNvSpPr/>
          <p:nvPr/>
        </p:nvSpPr>
        <p:spPr>
          <a:xfrm>
            <a:off x="0" y="279000"/>
            <a:ext cx="935496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What Cloud security strategy advocates for?</a:t>
            </a:r>
            <a:endParaRPr b="0" lang="en-US" sz="3300" spc="-1" strike="noStrike">
              <a:solidFill>
                <a:srgbClr val="fafafa"/>
              </a:solidFill>
              <a:latin typeface="Arial"/>
            </a:endParaRPr>
          </a:p>
        </p:txBody>
      </p:sp>
      <p:sp>
        <p:nvSpPr>
          <p:cNvPr id="55" name="PlaceHolder 1"/>
          <p:cNvSpPr>
            <a:spLocks noGrp="1"/>
          </p:cNvSpPr>
          <p:nvPr>
            <p:ph/>
          </p:nvPr>
        </p:nvSpPr>
        <p:spPr>
          <a:xfrm>
            <a:off x="383040" y="1415880"/>
            <a:ext cx="11504160" cy="4635720"/>
          </a:xfrm>
          <a:prstGeom prst="rect">
            <a:avLst/>
          </a:prstGeom>
          <a:noFill/>
          <a:ln w="0">
            <a:noFill/>
          </a:ln>
        </p:spPr>
        <p:txBody>
          <a:bodyPr lIns="0" rIns="0" tIns="0" bIns="0" anchor="t">
            <a:noAutofit/>
          </a:bodyPr>
          <a:p>
            <a:pPr marL="432000" indent="-324000">
              <a:lnSpc>
                <a:spcPct val="100000"/>
              </a:lnSpc>
              <a:spcAft>
                <a:spcPts val="1060"/>
              </a:spcAft>
              <a:buClr>
                <a:srgbClr val="000000"/>
              </a:buClr>
              <a:buSzPct val="45000"/>
              <a:buFont typeface="Wingdings" charset="2"/>
              <a:buChar char=""/>
            </a:pPr>
            <a:r>
              <a:rPr b="1" lang="en-US" sz="2400" spc="-1" strike="noStrike">
                <a:solidFill>
                  <a:srgbClr val="000000"/>
                </a:solidFill>
                <a:latin typeface="Arial"/>
              </a:rPr>
              <a:t>Ensuring the cloud framework’s integrity</a:t>
            </a:r>
            <a:r>
              <a:rPr b="0" lang="en-US" sz="2400" spc="-1" strike="noStrike">
                <a:solidFill>
                  <a:srgbClr val="000000"/>
                </a:solidFill>
                <a:latin typeface="Arial"/>
              </a:rPr>
              <a:t>: Implementing security measures is an essential component of cloud service design and operational operations. The goal is to guarantee that security measures are an integral element of the cloud environment, protecting all resources.</a:t>
            </a:r>
            <a:endParaRPr b="0" lang="en-US" sz="2400" spc="-1" strike="noStrike">
              <a:solidFill>
                <a:srgbClr val="000000"/>
              </a:solidFill>
              <a:latin typeface="Arial"/>
            </a:endParaRPr>
          </a:p>
          <a:p>
            <a:pPr marL="432000" indent="-324000">
              <a:lnSpc>
                <a:spcPct val="100000"/>
              </a:lnSpc>
              <a:spcAft>
                <a:spcPts val="1060"/>
              </a:spcAft>
              <a:buClr>
                <a:srgbClr val="000000"/>
              </a:buClr>
              <a:buSzPct val="45000"/>
              <a:buFont typeface="Wingdings" charset="2"/>
              <a:buChar char=""/>
            </a:pPr>
            <a:r>
              <a:rPr b="1" lang="en-US" sz="2400" spc="-1" strike="noStrike">
                <a:solidFill>
                  <a:srgbClr val="000000"/>
                </a:solidFill>
                <a:latin typeface="Arial"/>
              </a:rPr>
              <a:t>Harnessing cloud capabilities for defense</a:t>
            </a:r>
            <a:r>
              <a:rPr b="0" lang="en-US" sz="2400" spc="-1" strike="noStrike">
                <a:solidFill>
                  <a:srgbClr val="000000"/>
                </a:solidFill>
                <a:latin typeface="Arial"/>
              </a:rPr>
              <a:t>: Using the cloud as a force multiplier to improve the overall security posture. This shift in strategy takes advantage of the cloud's speed and enhanced capabilities to improve security procedures, particularly those built within the cloud architecture.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Пятиугольник 6"/>
          <p:cNvSpPr/>
          <p:nvPr/>
        </p:nvSpPr>
        <p:spPr>
          <a:xfrm>
            <a:off x="0" y="279000"/>
            <a:ext cx="935496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200" spc="-1" strike="noStrike">
                <a:solidFill>
                  <a:srgbClr val="fafafa"/>
                </a:solidFill>
                <a:latin typeface="Bahnschrift Light"/>
                <a:ea typeface="DejaVu Sans"/>
              </a:rPr>
              <a:t>   </a:t>
            </a:r>
            <a:r>
              <a:rPr b="0" lang="en-US" sz="3300" spc="-1" strike="noStrike">
                <a:solidFill>
                  <a:srgbClr val="fafafa"/>
                </a:solidFill>
                <a:latin typeface="Arial"/>
              </a:rPr>
              <a:t>Why is a Cloud Security Strategy Important?</a:t>
            </a:r>
            <a:endParaRPr b="0" lang="en-US" sz="3300" spc="-1" strike="noStrike">
              <a:solidFill>
                <a:srgbClr val="fafafa"/>
              </a:solidFill>
              <a:latin typeface="Arial"/>
            </a:endParaRPr>
          </a:p>
        </p:txBody>
      </p:sp>
      <p:sp>
        <p:nvSpPr>
          <p:cNvPr id="57" name="PlaceHolder 1"/>
          <p:cNvSpPr>
            <a:spLocks noGrp="1"/>
          </p:cNvSpPr>
          <p:nvPr>
            <p:ph/>
          </p:nvPr>
        </p:nvSpPr>
        <p:spPr>
          <a:xfrm>
            <a:off x="228600" y="1371600"/>
            <a:ext cx="11657880" cy="4114800"/>
          </a:xfrm>
          <a:prstGeom prst="rect">
            <a:avLst/>
          </a:prstGeom>
          <a:noFill/>
          <a:ln w="0">
            <a:noFill/>
          </a:ln>
        </p:spPr>
        <p:txBody>
          <a:bodyPr lIns="0" rIns="0" tIns="0" bIns="0" anchor="t">
            <a:noAutofit/>
          </a:bodyPr>
          <a:p>
            <a:pPr indent="0" defTabSz="914400">
              <a:lnSpc>
                <a:spcPct val="100000"/>
              </a:lnSpc>
              <a:spcAft>
                <a:spcPts val="1060"/>
              </a:spcAft>
              <a:buNone/>
              <a:tabLst>
                <a:tab algn="l" pos="0"/>
              </a:tabLst>
            </a:pPr>
            <a:r>
              <a:rPr b="0" lang="en-US" sz="2400" spc="-1" strike="noStrike">
                <a:solidFill>
                  <a:srgbClr val="000000"/>
                </a:solidFill>
                <a:latin typeface="Arial"/>
              </a:rPr>
              <a:t>Some businesses make the error of miscalculating the duality of production and security. They frequently learn the hard way that, although innovation fosters competition, strong security protects it. The absence of either might result in decreased market presence or organizational failure. As a result, a balanced approach on both fronts is essential.</a:t>
            </a:r>
            <a:endParaRPr b="0" lang="en-US" sz="2400" spc="-1" strike="noStrike">
              <a:solidFill>
                <a:srgbClr val="000000"/>
              </a:solidFill>
              <a:latin typeface="Arial"/>
            </a:endParaRPr>
          </a:p>
          <a:p>
            <a:pPr indent="0" defTabSz="914400">
              <a:lnSpc>
                <a:spcPct val="100000"/>
              </a:lnSpc>
              <a:spcAft>
                <a:spcPts val="1060"/>
              </a:spcAft>
              <a:buNone/>
              <a:tabLst>
                <a:tab algn="l" pos="0"/>
              </a:tabLst>
            </a:pPr>
            <a:r>
              <a:rPr b="0" lang="en-US" sz="2400" spc="-1" strike="noStrike">
                <a:solidFill>
                  <a:srgbClr val="000000"/>
                </a:solidFill>
                <a:latin typeface="Arial"/>
              </a:rPr>
              <a:t>Customers are more inclined to do business with companies who regularly uphold their promise to preserve private data. When there is a single data breach or security event that may undermine consumer trust and harm an organization's brand, the stakes are obviously high. A cloud security plan can assist firms handle these issues by offering a framework for risk management.</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Пятиугольник 6"/>
          <p:cNvSpPr/>
          <p:nvPr/>
        </p:nvSpPr>
        <p:spPr>
          <a:xfrm>
            <a:off x="0" y="279000"/>
            <a:ext cx="935496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A well-crafted cloud security strategy will include?</a:t>
            </a:r>
            <a:endParaRPr b="0" lang="en-US" sz="3300" spc="-1" strike="noStrike">
              <a:solidFill>
                <a:srgbClr val="fafafa"/>
              </a:solidFill>
              <a:latin typeface="Arial"/>
            </a:endParaRPr>
          </a:p>
        </p:txBody>
      </p:sp>
      <p:sp>
        <p:nvSpPr>
          <p:cNvPr id="59" name="PlaceHolder 1"/>
          <p:cNvSpPr>
            <a:spLocks noGrp="1"/>
          </p:cNvSpPr>
          <p:nvPr>
            <p:ph/>
          </p:nvPr>
        </p:nvSpPr>
        <p:spPr>
          <a:xfrm>
            <a:off x="228600" y="1828800"/>
            <a:ext cx="11741040" cy="4800600"/>
          </a:xfrm>
          <a:prstGeom prst="rect">
            <a:avLst/>
          </a:prstGeom>
          <a:noFill/>
          <a:ln w="0">
            <a:noFill/>
          </a:ln>
        </p:spPr>
        <p:txBody>
          <a:bodyPr lIns="0" rIns="0" tIns="0" bIns="0" anchor="t">
            <a:noAutofit/>
          </a:bodyPr>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Risk assessment is used to identify and prioritize the organization's top security threats.</a:t>
            </a:r>
            <a:endParaRPr b="0" lang="en-US" sz="2400" spc="-1" strike="noStrike">
              <a:solidFill>
                <a:srgbClr val="000000"/>
              </a:solidFill>
              <a:latin typeface="Arial"/>
            </a:endParaRPr>
          </a:p>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A set of security rules designed to reduce these threats.</a:t>
            </a:r>
            <a:endParaRPr b="0" lang="en-US" sz="2400" spc="-1" strike="noStrike">
              <a:solidFill>
                <a:srgbClr val="000000"/>
              </a:solidFill>
              <a:latin typeface="Arial"/>
            </a:endParaRPr>
          </a:p>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A process architecture for continuously monitoring and enhancing the cloud environment's security posture.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Пятиугольник 6"/>
          <p:cNvSpPr/>
          <p:nvPr/>
        </p:nvSpPr>
        <p:spPr>
          <a:xfrm>
            <a:off x="0" y="279000"/>
            <a:ext cx="935496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Key Challenges in Building a Cloud Security Strategy</a:t>
            </a:r>
            <a:endParaRPr b="0" lang="en-US" sz="3300" spc="-1" strike="noStrike">
              <a:solidFill>
                <a:srgbClr val="fafafa"/>
              </a:solidFill>
              <a:latin typeface="Arial"/>
            </a:endParaRPr>
          </a:p>
        </p:txBody>
      </p:sp>
      <p:sp>
        <p:nvSpPr>
          <p:cNvPr id="61" name="PlaceHolder 1"/>
          <p:cNvSpPr>
            <a:spLocks noGrp="1"/>
          </p:cNvSpPr>
          <p:nvPr>
            <p:ph/>
          </p:nvPr>
        </p:nvSpPr>
        <p:spPr>
          <a:xfrm>
            <a:off x="458280" y="1828800"/>
            <a:ext cx="11428920" cy="4572000"/>
          </a:xfrm>
          <a:prstGeom prst="rect">
            <a:avLst/>
          </a:prstGeom>
          <a:noFill/>
          <a:ln w="0">
            <a:noFill/>
          </a:ln>
        </p:spPr>
        <p:txBody>
          <a:bodyPr lIns="0" rIns="0" tIns="0" bIns="0" anchor="t">
            <a:noAutofit/>
          </a:bodyPr>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Lack of Visibility</a:t>
            </a:r>
            <a:endParaRPr b="0" lang="en-US" sz="2400" spc="-1" strike="noStrike">
              <a:solidFill>
                <a:srgbClr val="000000"/>
              </a:solidFill>
              <a:latin typeface="Arial"/>
            </a:endParaRPr>
          </a:p>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Human Errors</a:t>
            </a:r>
            <a:endParaRPr b="0" lang="en-US" sz="2400" spc="-1" strike="noStrike">
              <a:solidFill>
                <a:srgbClr val="000000"/>
              </a:solidFill>
              <a:latin typeface="Arial"/>
            </a:endParaRPr>
          </a:p>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Misconfiguration</a:t>
            </a:r>
            <a:endParaRPr b="0" lang="en-US" sz="2400" spc="-1" strike="noStrike">
              <a:solidFill>
                <a:srgbClr val="000000"/>
              </a:solidFill>
              <a:latin typeface="Arial"/>
            </a:endParaRPr>
          </a:p>
          <a:p>
            <a:pPr marL="216000" indent="-216000" defTabSz="914400">
              <a:lnSpc>
                <a:spcPct val="100000"/>
              </a:lnSpc>
              <a:spcAft>
                <a:spcPts val="1060"/>
              </a:spcAft>
              <a:buClr>
                <a:srgbClr val="000000"/>
              </a:buClr>
              <a:buSzPct val="45000"/>
              <a:buFont typeface="Wingdings" charset="2"/>
              <a:buChar char=""/>
              <a:tabLst>
                <a:tab algn="l" pos="0"/>
              </a:tabLst>
            </a:pPr>
            <a:r>
              <a:rPr b="0" lang="en-US" sz="2400" spc="-1" strike="noStrike">
                <a:solidFill>
                  <a:srgbClr val="000000"/>
                </a:solidFill>
                <a:latin typeface="Arial"/>
              </a:rPr>
              <a:t>Compliance with Regulatory Standards</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 name="Пятиугольник 6"/>
          <p:cNvSpPr/>
          <p:nvPr/>
        </p:nvSpPr>
        <p:spPr>
          <a:xfrm>
            <a:off x="0" y="279000"/>
            <a:ext cx="737640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Lack of Visibility</a:t>
            </a:r>
            <a:endParaRPr b="0" lang="en-US" sz="3300" spc="-1" strike="noStrike">
              <a:solidFill>
                <a:srgbClr val="fafafa"/>
              </a:solidFill>
              <a:latin typeface="Arial"/>
            </a:endParaRPr>
          </a:p>
        </p:txBody>
      </p:sp>
      <p:sp>
        <p:nvSpPr>
          <p:cNvPr id="63" name="PlaceHolder 1"/>
          <p:cNvSpPr>
            <a:spLocks noGrp="1"/>
          </p:cNvSpPr>
          <p:nvPr>
            <p:ph/>
          </p:nvPr>
        </p:nvSpPr>
        <p:spPr>
          <a:xfrm>
            <a:off x="321120" y="1600200"/>
            <a:ext cx="11337480" cy="4800600"/>
          </a:xfrm>
          <a:prstGeom prst="rect">
            <a:avLst/>
          </a:prstGeom>
          <a:noFill/>
          <a:ln w="0">
            <a:noFill/>
          </a:ln>
        </p:spPr>
        <p:txBody>
          <a:bodyPr lIns="0" rIns="0" tIns="0" bIns="0" anchor="t">
            <a:noAutofit/>
          </a:bodyPr>
          <a:p>
            <a:pPr indent="0">
              <a:lnSpc>
                <a:spcPct val="100000"/>
              </a:lnSpc>
              <a:spcAft>
                <a:spcPts val="1060"/>
              </a:spcAft>
              <a:buNone/>
            </a:pPr>
            <a:r>
              <a:rPr b="0" lang="en-US" sz="2400" spc="-1" strike="noStrike">
                <a:solidFill>
                  <a:srgbClr val="000000"/>
                </a:solidFill>
                <a:latin typeface="Arial"/>
              </a:rPr>
              <a:t>If your firm lacks visibility over its cloud operations, it will be unable to appropriately analyze the dangers involved. Lack of visibility presents a variety of issues. Initially, it may be about documenting active items in your cloud. As a result, it can limit understanding of the data, operations, and relationships of such systems.</a:t>
            </a:r>
            <a:endParaRPr b="0" lang="en-US" sz="2400" spc="-1" strike="noStrike">
              <a:solidFill>
                <a:srgbClr val="000000"/>
              </a:solidFill>
              <a:latin typeface="Arial"/>
            </a:endParaRPr>
          </a:p>
          <a:p>
            <a:pPr indent="0">
              <a:lnSpc>
                <a:spcPct val="100000"/>
              </a:lnSpc>
              <a:spcAft>
                <a:spcPts val="1060"/>
              </a:spcAft>
              <a:buNone/>
            </a:pPr>
            <a:r>
              <a:rPr b="0" lang="en-US" sz="2400" spc="-1" strike="noStrike">
                <a:solidFill>
                  <a:srgbClr val="000000"/>
                </a:solidFill>
                <a:latin typeface="Arial"/>
              </a:rPr>
              <a:t>Consider carefully testing each cloud service across several HA zones for each provider. You'd be creating virtual computers, surveying databases, and managing user accounts. It is a difficult task that can quickly become overwhelming.</a:t>
            </a:r>
            <a:endParaRPr b="0" lang="en-US" sz="2400" spc="-1" strike="noStrike">
              <a:solidFill>
                <a:srgbClr val="000000"/>
              </a:solidFill>
              <a:latin typeface="Arial"/>
            </a:endParaRPr>
          </a:p>
          <a:p>
            <a:pPr indent="0">
              <a:lnSpc>
                <a:spcPct val="100000"/>
              </a:lnSpc>
              <a:spcAft>
                <a:spcPts val="1060"/>
              </a:spcAft>
              <a:buNone/>
            </a:pPr>
            <a:r>
              <a:rPr b="0" lang="en-US" sz="2400" spc="-1" strike="noStrike">
                <a:solidFill>
                  <a:srgbClr val="000000"/>
                </a:solidFill>
                <a:latin typeface="Arial"/>
              </a:rPr>
              <a:t>Most major cloud service providers (CSPs) provide monitoring services to help reduce complexity and create a more efficient strategy. Even with these technologies, you primarily see the numbers—data storage, resources—rather than the substance or their interrelationship. In reality, a production-grade observability stack depends on a mix of CSP provider tools, third-party services, and architecture blueprints to assess the security landscape.</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Пятиугольник 6"/>
          <p:cNvSpPr/>
          <p:nvPr/>
        </p:nvSpPr>
        <p:spPr>
          <a:xfrm>
            <a:off x="0" y="279000"/>
            <a:ext cx="935496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Human Errors</a:t>
            </a:r>
            <a:endParaRPr b="0" lang="en-US" sz="3300" spc="-1" strike="noStrike">
              <a:solidFill>
                <a:srgbClr val="fafafa"/>
              </a:solidFill>
              <a:latin typeface="Arial"/>
            </a:endParaRPr>
          </a:p>
        </p:txBody>
      </p:sp>
      <p:sp>
        <p:nvSpPr>
          <p:cNvPr id="65" name="PlaceHolder 1"/>
          <p:cNvSpPr>
            <a:spLocks noGrp="1"/>
          </p:cNvSpPr>
          <p:nvPr>
            <p:ph/>
          </p:nvPr>
        </p:nvSpPr>
        <p:spPr>
          <a:xfrm>
            <a:off x="228600" y="1143000"/>
            <a:ext cx="11613960" cy="5486400"/>
          </a:xfrm>
          <a:prstGeom prst="rect">
            <a:avLst/>
          </a:prstGeom>
          <a:noFill/>
          <a:ln w="0">
            <a:noFill/>
          </a:ln>
        </p:spPr>
        <p:txBody>
          <a:bodyPr lIns="0" rIns="0" tIns="0" bIns="0" anchor="t">
            <a:noAutofit/>
          </a:bodyPr>
          <a:p>
            <a:pPr indent="0" defTabSz="914400">
              <a:lnSpc>
                <a:spcPct val="100000"/>
              </a:lnSpc>
              <a:spcAft>
                <a:spcPts val="1060"/>
              </a:spcAft>
              <a:buNone/>
              <a:tabLst>
                <a:tab algn="l" pos="0"/>
              </a:tabLst>
            </a:pPr>
            <a:r>
              <a:rPr b="0" lang="en-US" sz="2400" spc="-1" strike="noStrike">
                <a:solidFill>
                  <a:srgbClr val="000000"/>
                </a:solidFill>
                <a:latin typeface="Arial"/>
              </a:rPr>
              <a:t>Surprisingly, the most serious cloud security issue stems from your own IT team's oversight. Gartner predicts that by 2025, human mistake will account for 99% of cloud security breaches.</a:t>
            </a:r>
            <a:endParaRPr b="0" lang="en-US" sz="2400" spc="-1" strike="noStrike">
              <a:solidFill>
                <a:srgbClr val="000000"/>
              </a:solidFill>
              <a:latin typeface="Arial"/>
            </a:endParaRPr>
          </a:p>
          <a:p>
            <a:pPr indent="0" defTabSz="914400">
              <a:lnSpc>
                <a:spcPct val="100000"/>
              </a:lnSpc>
              <a:spcAft>
                <a:spcPts val="1060"/>
              </a:spcAft>
              <a:buNone/>
              <a:tabLst>
                <a:tab algn="l" pos="0"/>
              </a:tabLst>
            </a:pPr>
            <a:r>
              <a:rPr b="0" lang="en-US" sz="2400" spc="-1" strike="noStrike">
                <a:solidFill>
                  <a:srgbClr val="000000"/>
                </a:solidFill>
                <a:latin typeface="Arial"/>
              </a:rPr>
              <a:t>One major issue is the move to the cloud, which necessitates specific expertise. Seasoned IT experts who are already familiar with on-premises security may mishandle cloud systems. These failures often entail vulnerabilities such as misconfigured storage buckets, open network ports, or unsecured account usage. Such flaws, if left unchecked, provide attackers with simple access to cloud systems.</a:t>
            </a:r>
            <a:endParaRPr b="0" lang="en-US" sz="2400" spc="-1" strike="noStrike">
              <a:solidFill>
                <a:srgbClr val="000000"/>
              </a:solidFill>
              <a:latin typeface="Arial"/>
            </a:endParaRPr>
          </a:p>
          <a:p>
            <a:pPr indent="0" defTabSz="914400">
              <a:lnSpc>
                <a:spcPct val="100000"/>
              </a:lnSpc>
              <a:spcAft>
                <a:spcPts val="1060"/>
              </a:spcAft>
              <a:buNone/>
              <a:tabLst>
                <a:tab algn="l" pos="0"/>
              </a:tabLst>
            </a:pPr>
            <a:r>
              <a:rPr b="0" lang="en-US" sz="2400" spc="-1" strike="noStrike">
                <a:solidFill>
                  <a:srgbClr val="000000"/>
                </a:solidFill>
                <a:latin typeface="Arial"/>
              </a:rPr>
              <a:t>An enterprise can most likely use a combination of service models: Infrastructure as a Service (IaaS) for fundamental computational resources, Platform as a Service (PaaS) for middleware orchestration, and Software as a Service (SaaS) for on-demand applications.  For each tier, manual security controls might entail crafting bespoke policies for every service. This method provides meticulous oversight, albeit with considerable demands on time and the ever-present risk of human error.</a:t>
            </a:r>
            <a:endParaRPr b="0" lang="en-US"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Пятиугольник 6"/>
          <p:cNvSpPr/>
          <p:nvPr/>
        </p:nvSpPr>
        <p:spPr>
          <a:xfrm>
            <a:off x="0" y="279000"/>
            <a:ext cx="9354960" cy="792360"/>
          </a:xfrm>
          <a:prstGeom prst="homePlate">
            <a:avLst>
              <a:gd name="adj" fmla="val 50000"/>
            </a:avLst>
          </a:prstGeom>
          <a:gradFill rotWithShape="0">
            <a:gsLst>
              <a:gs pos="11000">
                <a:srgbClr val="0069b4"/>
              </a:gs>
              <a:gs pos="59000">
                <a:srgbClr val="002570"/>
              </a:gs>
            </a:gsLst>
            <a:lin ang="810000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tabLst>
                <a:tab algn="l" pos="0"/>
              </a:tabLst>
            </a:pPr>
            <a:r>
              <a:rPr b="0" lang="en-US" sz="3300" spc="-1" strike="noStrike">
                <a:solidFill>
                  <a:srgbClr val="fafafa"/>
                </a:solidFill>
                <a:latin typeface="Arial"/>
              </a:rPr>
              <a:t>Misconfiguration</a:t>
            </a:r>
            <a:endParaRPr b="0" lang="en-US" sz="3300" spc="-1" strike="noStrike">
              <a:solidFill>
                <a:srgbClr val="fafafa"/>
              </a:solidFill>
              <a:latin typeface="Arial"/>
            </a:endParaRPr>
          </a:p>
        </p:txBody>
      </p:sp>
      <p:sp>
        <p:nvSpPr>
          <p:cNvPr id="67" name="PlaceHolder 1"/>
          <p:cNvSpPr>
            <a:spLocks noGrp="1"/>
          </p:cNvSpPr>
          <p:nvPr>
            <p:ph/>
          </p:nvPr>
        </p:nvSpPr>
        <p:spPr>
          <a:xfrm>
            <a:off x="457200" y="1371600"/>
            <a:ext cx="11108160" cy="4572000"/>
          </a:xfrm>
          <a:prstGeom prst="rect">
            <a:avLst/>
          </a:prstGeom>
          <a:noFill/>
          <a:ln w="0">
            <a:noFill/>
          </a:ln>
        </p:spPr>
        <p:txBody>
          <a:bodyPr lIns="0" rIns="0" tIns="0" bIns="0" anchor="t">
            <a:noAutofit/>
          </a:bodyPr>
          <a:p>
            <a:pPr indent="0" defTabSz="914400">
              <a:lnSpc>
                <a:spcPct val="100000"/>
              </a:lnSpc>
              <a:spcAft>
                <a:spcPts val="1060"/>
              </a:spcAft>
              <a:buNone/>
              <a:tabLst>
                <a:tab algn="l" pos="0"/>
              </a:tabLst>
            </a:pPr>
            <a:r>
              <a:rPr b="0" lang="en-US" sz="2200" spc="-1" strike="noStrike">
                <a:solidFill>
                  <a:srgbClr val="000000"/>
                </a:solidFill>
                <a:latin typeface="Arial"/>
              </a:rPr>
              <a:t>According to OWASP, around 4.51% of apps are vulnerable when incorrectly designed or deployed. The dynamic of cloud systems, where assets are frequently deployed and updated, heightens the danger.</a:t>
            </a:r>
            <a:endParaRPr b="0" lang="en-US" sz="2200" spc="-1" strike="noStrike">
              <a:solidFill>
                <a:srgbClr val="000000"/>
              </a:solidFill>
              <a:latin typeface="Arial"/>
            </a:endParaRPr>
          </a:p>
          <a:p>
            <a:pPr indent="0" defTabSz="914400">
              <a:lnSpc>
                <a:spcPct val="100000"/>
              </a:lnSpc>
              <a:spcAft>
                <a:spcPts val="1060"/>
              </a:spcAft>
              <a:buNone/>
              <a:tabLst>
                <a:tab algn="l" pos="0"/>
              </a:tabLst>
            </a:pPr>
            <a:r>
              <a:rPr b="0" lang="en-US" sz="2200" spc="-1" strike="noStrike">
                <a:solidFill>
                  <a:srgbClr val="000000"/>
                </a:solidFill>
                <a:latin typeface="Arial"/>
              </a:rPr>
              <a:t>While human errors are primarily about a lack of expertise and oversight, the underlying cause of misconfiguration is frequently the complexity of an environment, especially when a deployment does not follow best practices. Cloud configurations are complex, and each update or newly deployed service has the potential for mistake. And as cloud products expand, so do configuration settings, raising the possibility of supervision.</a:t>
            </a:r>
            <a:endParaRPr b="0" lang="en-US" sz="2200" spc="-1" strike="noStrike">
              <a:solidFill>
                <a:srgbClr val="000000"/>
              </a:solidFill>
              <a:latin typeface="Arial"/>
            </a:endParaRPr>
          </a:p>
          <a:p>
            <a:pPr indent="0" defTabSz="914400">
              <a:lnSpc>
                <a:spcPct val="100000"/>
              </a:lnSpc>
              <a:spcAft>
                <a:spcPts val="1060"/>
              </a:spcAft>
              <a:buNone/>
              <a:tabLst>
                <a:tab algn="l" pos="0"/>
              </a:tabLst>
            </a:pPr>
            <a:r>
              <a:rPr b="0" lang="en-US" sz="2200" spc="-1" strike="noStrike">
                <a:solidFill>
                  <a:srgbClr val="000000"/>
                </a:solidFill>
                <a:latin typeface="Arial"/>
              </a:rPr>
              <a:t>Some claim that the cloud provider is responsible for the security of the cloud. However, the shared responsibility model assigns a major chunk of configuration control to the user. Besides the lack of clarity, this division often leads to gaps in security postures.</a:t>
            </a:r>
            <a:endParaRPr b="0" lang="en-US" sz="2200" spc="-1" strike="noStrike">
              <a:solidFill>
                <a:srgbClr val="000000"/>
              </a:solidFill>
              <a:latin typeface="Arial"/>
            </a:endParaRPr>
          </a:p>
          <a:p>
            <a:pPr indent="0" defTabSz="914400">
              <a:lnSpc>
                <a:spcPct val="100000"/>
              </a:lnSpc>
              <a:spcAft>
                <a:spcPts val="1060"/>
              </a:spcAft>
              <a:buNone/>
              <a:tabLst>
                <a:tab algn="l" pos="0"/>
              </a:tabLst>
            </a:pPr>
            <a:r>
              <a:rPr b="0" lang="en-US" sz="2200" spc="-1" strike="noStrike">
                <a:solidFill>
                  <a:srgbClr val="000000"/>
                </a:solidFill>
                <a:latin typeface="Arial"/>
              </a:rPr>
              <a:t>Automated tools can help but have their own limitations. They require precise tuning to recognize the correct configurations for a given context. Without comprehensive visibility and understanding of the environment, these tools tend to miss critical misconfigurations.</a:t>
            </a:r>
            <a:endParaRPr b="0" lang="en-US"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2769</TotalTime>
  <Application>LibreOffice/24.2.0.3$Linux_X86_64 LibreOffice_project/420$Build-3</Application>
  <AppVersion>15.0000</AppVersion>
  <Words>1233</Words>
  <Paragraphs>113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2024-12-06T11:06:14Z</dcterms:created>
  <dc:creator>Журкина Юлия Николаевна</dc:creator>
  <dc:description/>
  <dc:language>en-US</dc:language>
  <cp:lastModifiedBy/>
  <dcterms:modified xsi:type="dcterms:W3CDTF">2024-12-09T08:18:26Z</dcterms:modified>
  <cp:revision>30</cp:revision>
  <dc:subject/>
  <dc:title>Cloud Security  Principles and Concepts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Широкоэкранный</vt:lpwstr>
  </property>
  <property fmtid="{D5CDD505-2E9C-101B-9397-08002B2CF9AE}" pid="3" name="Slides">
    <vt:i4>19</vt:i4>
  </property>
</Properties>
</file>