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260" r:id="rId7"/>
    <p:sldId id="261" r:id="rId8"/>
    <p:sldId id="262" r:id="rId9"/>
    <p:sldId id="280" r:id="rId10"/>
    <p:sldId id="281" r:id="rId11"/>
    <p:sldId id="258" r:id="rId12"/>
    <p:sldId id="282" r:id="rId13"/>
    <p:sldId id="283" r:id="rId14"/>
    <p:sldId id="284" r:id="rId15"/>
    <p:sldId id="285" r:id="rId16"/>
    <p:sldId id="267" r:id="rId17"/>
    <p:sldId id="289" r:id="rId18"/>
    <p:sldId id="268" r:id="rId19"/>
    <p:sldId id="286" r:id="rId20"/>
    <p:sldId id="290" r:id="rId21"/>
    <p:sldId id="264" r:id="rId22"/>
    <p:sldId id="269" r:id="rId23"/>
    <p:sldId id="288" r:id="rId24"/>
    <p:sldId id="270" r:id="rId25"/>
    <p:sldId id="294" r:id="rId26"/>
    <p:sldId id="291" r:id="rId27"/>
    <p:sldId id="292" r:id="rId28"/>
    <p:sldId id="293" r:id="rId29"/>
    <p:sldId id="274" r:id="rId3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60112A55-0BD1-7EAB-8D9D-3A838077C53C}" v="151" dt="2023-02-23T17:49:30.003"/>
    <p1510:client id="{A205629B-65DD-CBFA-B69B-1A1AB7B489A1}" v="37" dt="2023-02-20T15:06:35.035"/>
    <p1510:client id="{B16EEC2A-D078-997E-BCFC-7A43ED56B421}" v="122" dt="2023-02-21T18:39:42.340"/>
    <p1510:client id="{F5D7B98B-17AF-3CFB-DE79-1F11DA58A8E1}" v="1140" dt="2023-02-20T19:34:15.18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4" d="100"/>
          <a:sy n="44" d="100"/>
        </p:scale>
        <p:origin x="1392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6.pn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780213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Falcon9 first stage landing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53065"/>
            <a:ext cx="5181600" cy="2123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Amit Sain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20th Feb ,2023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10" descr="A picture containing text, grass, outdoor, nature&#10;&#10;Description automatically generated">
            <a:extLst>
              <a:ext uri="{FF2B5EF4-FFF2-40B4-BE49-F238E27FC236}">
                <a16:creationId xmlns:a16="http://schemas.microsoft.com/office/drawing/2014/main" id="{CEC8742F-44EE-102A-571C-8B6932EBB86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26459" y="1519350"/>
            <a:ext cx="5141259" cy="42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SQL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A6FE48C-F977-CBC5-95DC-270FB49A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465" y="1825625"/>
            <a:ext cx="107733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399EB-358B-A857-DF76-C7B5CA80D0EC}"/>
              </a:ext>
            </a:extLst>
          </p:cNvPr>
          <p:cNvSpPr txBox="1"/>
          <p:nvPr/>
        </p:nvSpPr>
        <p:spPr>
          <a:xfrm>
            <a:off x="896470" y="1989044"/>
            <a:ext cx="101357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payload mass of NASA (CRS)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0572EB-676D-CB7A-5228-9C258617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83" y="1850499"/>
            <a:ext cx="6620433" cy="1700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4E106-7B76-FFA5-3358-6C17693D91F3}"/>
              </a:ext>
            </a:extLst>
          </p:cNvPr>
          <p:cNvSpPr txBox="1"/>
          <p:nvPr/>
        </p:nvSpPr>
        <p:spPr>
          <a:xfrm>
            <a:off x="1109381" y="4190999"/>
            <a:ext cx="406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1st successful land in ground pad:</a:t>
            </a: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7B18CE-0B2C-2AAD-D105-9BB9DD71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41" y="3834687"/>
            <a:ext cx="6676464" cy="20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SQL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A6FE48C-F977-CBC5-95DC-270FB49A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465" y="1825625"/>
            <a:ext cx="107733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399EB-358B-A857-DF76-C7B5CA80D0EC}"/>
              </a:ext>
            </a:extLst>
          </p:cNvPr>
          <p:cNvSpPr txBox="1"/>
          <p:nvPr/>
        </p:nvSpPr>
        <p:spPr>
          <a:xfrm>
            <a:off x="896470" y="1989044"/>
            <a:ext cx="101357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record count in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4E106-7B76-FFA5-3358-6C17693D91F3}"/>
              </a:ext>
            </a:extLst>
          </p:cNvPr>
          <p:cNvSpPr txBox="1"/>
          <p:nvPr/>
        </p:nvSpPr>
        <p:spPr>
          <a:xfrm>
            <a:off x="1109381" y="4190999"/>
            <a:ext cx="406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Booster carries maximum payload</a:t>
            </a: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399355-C720-EFA2-19E9-45495CC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29" y="1989690"/>
            <a:ext cx="4580964" cy="175803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927A5E3-0351-FBD6-FFCB-DAF5B205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29" y="3940584"/>
            <a:ext cx="6261846" cy="24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SQL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A6FE48C-F977-CBC5-95DC-270FB49A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465" y="1825625"/>
            <a:ext cx="107733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399EB-358B-A857-DF76-C7B5CA80D0EC}"/>
              </a:ext>
            </a:extLst>
          </p:cNvPr>
          <p:cNvSpPr txBox="1"/>
          <p:nvPr/>
        </p:nvSpPr>
        <p:spPr>
          <a:xfrm>
            <a:off x="896470" y="1989044"/>
            <a:ext cx="101357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List the failed </a:t>
            </a:r>
            <a:r>
              <a:rPr lang="en-US" dirty="0" err="1"/>
              <a:t>landing_outcomes</a:t>
            </a:r>
            <a:r>
              <a:rPr lang="en-US" dirty="0"/>
              <a:t> in drone ship -&gt;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4E106-7B76-FFA5-3358-6C17693D91F3}"/>
              </a:ext>
            </a:extLst>
          </p:cNvPr>
          <p:cNvSpPr txBox="1"/>
          <p:nvPr/>
        </p:nvSpPr>
        <p:spPr>
          <a:xfrm>
            <a:off x="5546911" y="4000499"/>
            <a:ext cx="4616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&lt;---Landing outcomes</a:t>
            </a:r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25EE20A-E600-F994-4983-694123B4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3" y="2104569"/>
            <a:ext cx="5387787" cy="1774804"/>
          </a:xfrm>
          <a:prstGeom prst="rect">
            <a:avLst/>
          </a:prstGeom>
        </p:spPr>
      </p:pic>
      <p:pic>
        <p:nvPicPr>
          <p:cNvPr id="6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D0A3C7-323E-4EA0-4E9F-8EAC7DF4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49" y="2649071"/>
            <a:ext cx="25321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27" y="365125"/>
            <a:ext cx="10436773" cy="89201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visualization</a:t>
            </a:r>
            <a:endParaRPr lang="en-US" dirty="0"/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AD21B9E-19B7-02CD-0D1B-EC6F2F5B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7703"/>
            <a:ext cx="10515600" cy="3154548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FD4A2-E57D-59E4-5997-7E1124E44BDF}"/>
              </a:ext>
            </a:extLst>
          </p:cNvPr>
          <p:cNvSpPr txBox="1"/>
          <p:nvPr/>
        </p:nvSpPr>
        <p:spPr>
          <a:xfrm>
            <a:off x="729155" y="1340069"/>
            <a:ext cx="10484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Flight number  Vs </a:t>
            </a:r>
            <a:r>
              <a:rPr lang="en-US" dirty="0"/>
              <a:t>Payload mass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27" y="365125"/>
            <a:ext cx="10436773" cy="89201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visualization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4A2-E57D-59E4-5997-7E1124E44BDF}"/>
              </a:ext>
            </a:extLst>
          </p:cNvPr>
          <p:cNvSpPr txBox="1"/>
          <p:nvPr/>
        </p:nvSpPr>
        <p:spPr>
          <a:xfrm>
            <a:off x="729155" y="1340069"/>
            <a:ext cx="10484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Orbit Vs Success rate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EEF7E-196F-6101-105F-EE4C43D3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FD0E4-8B50-3616-F4A5-D339BD29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98" y="1792333"/>
            <a:ext cx="6724244" cy="41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9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EDA with visualization</a:t>
            </a:r>
            <a:endParaRPr lang="en-US">
              <a:latin typeface="IBM Plex Mono SemiBold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01854-4608-D0BA-1775-FADDAAD04FD0}"/>
              </a:ext>
            </a:extLst>
          </p:cNvPr>
          <p:cNvSpPr txBox="1"/>
          <p:nvPr/>
        </p:nvSpPr>
        <p:spPr>
          <a:xfrm>
            <a:off x="874059" y="1563220"/>
            <a:ext cx="9278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Flight Number Vs Launch site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6D034CA-D023-FBF2-02FB-53CB4778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8" y="2195905"/>
            <a:ext cx="657561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AB2A-55D0-C208-2359-47FCF831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344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IBM Plex Mono SemiBold"/>
              </a:rPr>
            </a:br>
            <a:r>
              <a:rPr lang="en-US" dirty="0">
                <a:latin typeface="IBM Plex Mono SemiBold"/>
              </a:rPr>
              <a:t>EDA with visualization</a:t>
            </a:r>
          </a:p>
          <a:p>
            <a:br>
              <a:rPr lang="en-US" sz="2000" dirty="0">
                <a:latin typeface="IBM Plex Mono SemiBold"/>
              </a:rPr>
            </a:br>
            <a:br>
              <a:rPr lang="en-US" sz="2000" dirty="0">
                <a:latin typeface="IBM Plex Mono SemiBold"/>
              </a:rPr>
            </a:br>
            <a:r>
              <a:rPr lang="en-US" sz="2000" dirty="0">
                <a:solidFill>
                  <a:schemeClr val="tx1"/>
                </a:solidFill>
                <a:latin typeface="IBM Plex Mono SemiBold"/>
              </a:rPr>
              <a:t>Payload mass vs Launch Site</a:t>
            </a:r>
          </a:p>
          <a:p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7ED8C25-4154-8D6B-C2C3-2A2465E5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424" y="2217364"/>
            <a:ext cx="8363210" cy="3723809"/>
          </a:xfrm>
        </p:spPr>
      </p:pic>
    </p:spTree>
    <p:extLst>
      <p:ext uri="{BB962C8B-B14F-4D97-AF65-F5344CB8AC3E}">
        <p14:creationId xmlns:p14="http://schemas.microsoft.com/office/powerpoint/2010/main" val="366780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AB2A-55D0-C208-2359-47FCF831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344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IBM Plex Mono SemiBold"/>
              </a:rPr>
            </a:br>
            <a:r>
              <a:rPr lang="en-US" dirty="0">
                <a:latin typeface="IBM Plex Mono SemiBold"/>
              </a:rPr>
              <a:t>EDA with visualization</a:t>
            </a:r>
          </a:p>
          <a:p>
            <a:br>
              <a:rPr lang="en-US" sz="2000" dirty="0">
                <a:latin typeface="IBM Plex Mono SemiBold"/>
              </a:rPr>
            </a:br>
            <a:br>
              <a:rPr lang="en-US" sz="2000" dirty="0">
                <a:latin typeface="IBM Plex Mono SemiBold"/>
              </a:rPr>
            </a:br>
            <a:r>
              <a:rPr lang="en-US" sz="2000" dirty="0">
                <a:solidFill>
                  <a:schemeClr val="tx1"/>
                </a:solidFill>
                <a:latin typeface="IBM Plex Mono SemiBold"/>
              </a:rPr>
              <a:t>Payload mass vs Launch Site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790C36-B085-BDAB-05D3-25EE70B7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F621-C3C2-E431-1609-C4211A02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4" y="1553030"/>
            <a:ext cx="10749012" cy="44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IBM Plex Mono SemiBold"/>
              </a:rPr>
              <a:t>Interactive map using Folium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021" y="1825625"/>
            <a:ext cx="1050439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7679365-90D4-B637-B8C0-C3AAC90F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8286"/>
            <a:ext cx="7752229" cy="1730714"/>
          </a:xfrm>
          <a:prstGeom prst="rect">
            <a:avLst/>
          </a:prstGeom>
        </p:spPr>
      </p:pic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C7ECD0FB-25B6-9E19-128E-7E4B5BC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6" y="3429000"/>
            <a:ext cx="7584141" cy="30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IBM Plex Mono SemiBold"/>
              </a:rPr>
              <a:t>Interactive map using Folium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A5984C3-4A20-AD85-189C-F1548A21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32" y="2103925"/>
            <a:ext cx="8957440" cy="45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IBM Plex Mono SemiBold"/>
              </a:rPr>
              <a:t>Interactive map using Folium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F6320-86AE-BD21-D3F9-24F2CB50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16016"/>
            <a:ext cx="9434286" cy="40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1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IBM Plex Mono SemiBold"/>
              </a:rPr>
              <a:t>Interactive map using Folium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09B9-CD01-73CC-ABF8-C397592E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4" y="2244664"/>
            <a:ext cx="9492343" cy="37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F1A8-3162-288F-3C8B-AF107836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075C-518D-0B61-B52C-77FC3883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We have used below methods to predict the accuracy: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Decision Tree </a:t>
            </a:r>
          </a:p>
        </p:txBody>
      </p:sp>
    </p:spTree>
    <p:extLst>
      <p:ext uri="{BB962C8B-B14F-4D97-AF65-F5344CB8AC3E}">
        <p14:creationId xmlns:p14="http://schemas.microsoft.com/office/powerpoint/2010/main" val="264499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9A9-01C5-B7F1-0703-DDE97E6E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70394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43CD-51D6-C896-EB67-82FDBB95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64" y="1948528"/>
            <a:ext cx="8725949" cy="148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F7D71-4132-94B1-50F5-EECC5CDF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64" y="3479785"/>
            <a:ext cx="9001722" cy="14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9A9-01C5-B7F1-0703-DDE97E6E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70394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B991-A6F5-ED8F-6B56-C262899D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00" y="2273738"/>
            <a:ext cx="8883299" cy="1398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7FA60-C0CA-E072-B2A2-8483F3FE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00" y="3875752"/>
            <a:ext cx="8883299" cy="13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6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9A9-01C5-B7F1-0703-DDE97E6E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70394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17F28-DD12-5487-7877-3D706231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5" y="2032001"/>
            <a:ext cx="7532914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21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IBM Plex Mono Text"/>
              </a:rPr>
              <a:t>After 2013 success rate has been improved</a:t>
            </a:r>
          </a:p>
          <a:p>
            <a:r>
              <a:rPr lang="en-US" b="1" dirty="0">
                <a:latin typeface="IBM Plex Mono Text"/>
              </a:rPr>
              <a:t>ES-L1, GEO, HEO,SSO have 100 % success rate</a:t>
            </a:r>
            <a:endParaRPr lang="en-US" dirty="0"/>
          </a:p>
          <a:p>
            <a:r>
              <a:rPr lang="en-US" b="1" dirty="0">
                <a:latin typeface="IBM Plex Mono Text"/>
              </a:rPr>
              <a:t>Increasing </a:t>
            </a:r>
            <a:r>
              <a:rPr lang="en-US" b="1" dirty="0" err="1">
                <a:latin typeface="IBM Plex Mono Text"/>
              </a:rPr>
              <a:t>PayloadMass</a:t>
            </a:r>
            <a:r>
              <a:rPr lang="en-US" b="1" dirty="0">
                <a:latin typeface="IBM Plex Mono Text"/>
              </a:rPr>
              <a:t> has an impact of decreasing rate of success</a:t>
            </a:r>
          </a:p>
          <a:p>
            <a:r>
              <a:rPr lang="en-US" b="1" dirty="0">
                <a:latin typeface="IBM Plex Mono Text"/>
              </a:rPr>
              <a:t>Among all the machine learning model decision tree model predicts with more accuracy</a:t>
            </a:r>
            <a:endParaRPr lang="en-US" b="1" dirty="0"/>
          </a:p>
          <a:p>
            <a:endParaRPr lang="en-US" sz="16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70" y="1825624"/>
            <a:ext cx="10699430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IBM Plex Mono Text"/>
              </a:rPr>
              <a:t>Data collection via SpaceX API, SQL and Web scrapping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IBM Plex Mono Text"/>
              </a:rPr>
              <a:t>Data clean up and analysis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IBM Plex Mono Text"/>
              </a:rPr>
              <a:t>Interactive map using folium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IBM Plex Mono Text"/>
              </a:rPr>
              <a:t>Machine learning model for prediction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IBM Plex Mono Text"/>
              </a:rPr>
              <a:t>Best model identification</a:t>
            </a:r>
          </a:p>
          <a:p>
            <a:pPr marL="0" indent="0">
              <a:buNone/>
            </a:pPr>
            <a:endParaRPr lang="en-US" sz="2200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SpaceX is the only private company in the world who dared to build reusable rockets 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Many times the reusable falcon 9 </a:t>
            </a:r>
            <a:r>
              <a:rPr lang="en-US" sz="2200" dirty="0" err="1">
                <a:latin typeface="IBM Plex Mono Text"/>
              </a:rPr>
              <a:t>rockets's</a:t>
            </a:r>
            <a:r>
              <a:rPr lang="en-US" sz="2200" dirty="0">
                <a:latin typeface="IBM Plex Mono Text"/>
              </a:rPr>
              <a:t> first stage landing gets failed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We will use data dump from the SpaceX API as data source for our analysis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We will explore all the factors involved in success and failure of the landing.</a:t>
            </a:r>
          </a:p>
          <a:p>
            <a:pPr lvl="1"/>
            <a:endParaRPr lang="en-US" sz="1800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121840" cy="133676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Data collection &amp; 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281" y="1825625"/>
            <a:ext cx="108675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IBM Plex Mono Text"/>
              </a:rPr>
              <a:t>Data collection :</a:t>
            </a:r>
            <a:r>
              <a:rPr lang="en-US" sz="2200" dirty="0">
                <a:latin typeface="IBM Plex Mono Text"/>
              </a:rPr>
              <a:t> </a:t>
            </a: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   We read the source CSV file using panda library</a:t>
            </a:r>
          </a:p>
          <a:p>
            <a:r>
              <a:rPr lang="en-US" sz="2200" dirty="0" err="1">
                <a:latin typeface="Consolas"/>
              </a:rPr>
              <a:t>df</a:t>
            </a:r>
            <a:r>
              <a:rPr lang="en-US" sz="2200" dirty="0">
                <a:latin typeface="Consolas"/>
              </a:rPr>
              <a:t> </a:t>
            </a:r>
            <a:r>
              <a:rPr lang="en-US" sz="2200" b="1" dirty="0">
                <a:latin typeface="Consolas"/>
              </a:rPr>
              <a:t>= </a:t>
            </a:r>
            <a:r>
              <a:rPr lang="en-US" sz="2200" dirty="0" err="1">
                <a:latin typeface="Consolas"/>
              </a:rPr>
              <a:t>pd</a:t>
            </a:r>
            <a:r>
              <a:rPr lang="en-US" sz="2200" b="1" dirty="0" err="1">
                <a:latin typeface="Consolas"/>
              </a:rPr>
              <a:t>.</a:t>
            </a:r>
            <a:r>
              <a:rPr lang="en-US" sz="2200" dirty="0" err="1">
                <a:latin typeface="Consolas"/>
              </a:rPr>
              <a:t>read_csv</a:t>
            </a:r>
            <a:r>
              <a:rPr lang="en-US" sz="2200" dirty="0">
                <a:latin typeface="Consolas"/>
              </a:rPr>
              <a:t>("https://cf-courses-data.s3.us.cloud-object-storage.appdomain.cloud/IBM-DS0321EN-SkillsNetwork/datasets/dataset_part_1.csv")</a:t>
            </a:r>
          </a:p>
          <a:p>
            <a:r>
              <a:rPr lang="en-US" sz="2200" dirty="0">
                <a:latin typeface="Consolas"/>
              </a:rPr>
              <a:t>Columns &amp; Data types</a:t>
            </a:r>
          </a:p>
          <a:p>
            <a:endParaRPr lang="en-US" sz="2200" dirty="0">
              <a:latin typeface="Consolas"/>
            </a:endParaRPr>
          </a:p>
          <a:p>
            <a:endParaRPr lang="en-US" sz="2200" dirty="0">
              <a:latin typeface="Consolas"/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D7F9BD9-9E2C-EA0A-7C91-AF264EA4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65" y="4166347"/>
            <a:ext cx="2743200" cy="177501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7E4E09C-B509-CB79-FF0E-AF109FBD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35" y="4245924"/>
            <a:ext cx="2743200" cy="16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Data collection &amp; 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8743"/>
            <a:ext cx="5853952" cy="4508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IBM Plex Mono Text"/>
              </a:rPr>
              <a:t>Payloadmass</a:t>
            </a:r>
            <a:r>
              <a:rPr lang="en-US" dirty="0">
                <a:latin typeface="IBM Plex Mono Text"/>
              </a:rPr>
              <a:t> and </a:t>
            </a:r>
            <a:r>
              <a:rPr lang="en-US" dirty="0" err="1">
                <a:latin typeface="IBM Plex Mono Text"/>
              </a:rPr>
              <a:t>LandingPad</a:t>
            </a:r>
            <a:r>
              <a:rPr lang="en-US" dirty="0">
                <a:latin typeface="IBM Plex Mono Text"/>
              </a:rPr>
              <a:t> have null values</a:t>
            </a:r>
          </a:p>
          <a:p>
            <a:r>
              <a:rPr lang="en-US" dirty="0">
                <a:latin typeface="IBM Plex Mono Text"/>
              </a:rPr>
              <a:t>We are replacing null value of </a:t>
            </a:r>
            <a:r>
              <a:rPr lang="en-US" dirty="0" err="1">
                <a:latin typeface="IBM Plex Mono Text"/>
              </a:rPr>
              <a:t>payloadmass</a:t>
            </a:r>
            <a:r>
              <a:rPr lang="en-US" dirty="0">
                <a:latin typeface="IBM Plex Mono Text"/>
              </a:rPr>
              <a:t> with average value of that field.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  <p:pic>
        <p:nvPicPr>
          <p:cNvPr id="5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2711D2B-39AC-4913-8113-D5EF7ED8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118" y="1763806"/>
            <a:ext cx="2549294" cy="2534771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AE375F4-F7F5-928B-7734-4E5E293B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59" y="4233745"/>
            <a:ext cx="6116170" cy="1505744"/>
          </a:xfrm>
          <a:prstGeom prst="rect">
            <a:avLst/>
          </a:prstGeom>
        </p:spPr>
      </p:pic>
      <p:pic>
        <p:nvPicPr>
          <p:cNvPr id="9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7952F0A0-5477-9FFB-A869-A04CEC69D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269" y="1842247"/>
            <a:ext cx="2485637" cy="23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Data collection &amp; 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Number of launch site: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IBM Plex Mono Text"/>
              </a:rPr>
              <a:t>Number of Orbit</a:t>
            </a:r>
            <a:endParaRPr lang="en-US" dirty="0"/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C02F1F25-3CAB-2E5F-E3DA-47A14D20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45" y="1709869"/>
            <a:ext cx="5181600" cy="1320007"/>
          </a:xfrm>
          <a:prstGeom prst="rect">
            <a:avLst/>
          </a:prstGeom>
          <a:noFill/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8DDE6C7-8F48-634E-41AC-F6049BD3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47" y="3287614"/>
            <a:ext cx="2743200" cy="28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SQL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A6FE48C-F977-CBC5-95DC-270FB49A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465" y="1556684"/>
            <a:ext cx="10773335" cy="46202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4722F4-223F-FC8C-ECD7-681307F9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34" y="2444085"/>
            <a:ext cx="6145924" cy="2597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AB80CA-06FA-C584-3766-C8D48FD2E1AB}"/>
              </a:ext>
            </a:extLst>
          </p:cNvPr>
          <p:cNvSpPr txBox="1"/>
          <p:nvPr/>
        </p:nvSpPr>
        <p:spPr>
          <a:xfrm>
            <a:off x="1142999" y="1748117"/>
            <a:ext cx="8185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Number of Launch sites: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 with SQL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A6FE48C-F977-CBC5-95DC-270FB49A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465" y="1825625"/>
            <a:ext cx="107733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069349FB-4A64-79C1-FA8B-5271B5CB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6" y="1824963"/>
            <a:ext cx="10773335" cy="42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436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399</Words>
  <Application>Microsoft Office PowerPoint</Application>
  <PresentationFormat>Widescreen</PresentationFormat>
  <Paragraphs>97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Helv</vt:lpstr>
      <vt:lpstr>IBM Plex Mono SemiBold</vt:lpstr>
      <vt:lpstr>IBM Plex Mono Text</vt:lpstr>
      <vt:lpstr>IBM Plex Sans Text</vt:lpstr>
      <vt:lpstr>SLIDE_TEMPLATE_skill_network</vt:lpstr>
      <vt:lpstr>Falcon9 first stage landing analysis</vt:lpstr>
      <vt:lpstr>OUTLINE</vt:lpstr>
      <vt:lpstr>EXECUTIVE SUMMARY</vt:lpstr>
      <vt:lpstr>INTRODUCTION</vt:lpstr>
      <vt:lpstr>Data collection &amp; Data wrangling</vt:lpstr>
      <vt:lpstr>Data collection &amp; Data wrangling</vt:lpstr>
      <vt:lpstr>Data collection &amp; Data wrangling</vt:lpstr>
      <vt:lpstr>EDA with SQL</vt:lpstr>
      <vt:lpstr>EDA with SQL</vt:lpstr>
      <vt:lpstr>EDA with SQL</vt:lpstr>
      <vt:lpstr>EDA with SQL</vt:lpstr>
      <vt:lpstr>EDA with SQL</vt:lpstr>
      <vt:lpstr>EDA with visualization</vt:lpstr>
      <vt:lpstr>EDA with visualization</vt:lpstr>
      <vt:lpstr>EDA with visualization </vt:lpstr>
      <vt:lpstr> EDA with visualization   Payload mass vs Launch Site </vt:lpstr>
      <vt:lpstr> EDA with visualization   Payload mass vs Launch Site </vt:lpstr>
      <vt:lpstr>Interactive map using Folium</vt:lpstr>
      <vt:lpstr>Interactive map using Folium</vt:lpstr>
      <vt:lpstr>Interactive map using Folium</vt:lpstr>
      <vt:lpstr>Interactive map using Folium</vt:lpstr>
      <vt:lpstr>Predictive analysis methodology</vt:lpstr>
      <vt:lpstr>Machine Learning</vt:lpstr>
      <vt:lpstr>Machine Learning</vt:lpstr>
      <vt:lpstr>Machine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Sain, Amit</cp:lastModifiedBy>
  <cp:revision>501</cp:revision>
  <dcterms:created xsi:type="dcterms:W3CDTF">2020-10-28T18:29:43Z</dcterms:created>
  <dcterms:modified xsi:type="dcterms:W3CDTF">2023-02-23T19:01:36Z</dcterms:modified>
</cp:coreProperties>
</file>