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996" y="66"/>
      </p:cViewPr>
      <p:guideLst/>
    </p:cSldViewPr>
  </p:slideViewPr>
  <p:notesTextViewPr>
    <p:cViewPr>
      <p:scale>
        <a:sx n="1" d="1"/>
        <a:sy n="1" d="1"/>
      </p:scale>
      <p:origin x="0" y="0"/>
    </p:cViewPr>
  </p:notesTextViewPr>
  <p:notesViewPr>
    <p:cSldViewPr snapToGrid="0">
      <p:cViewPr varScale="1">
        <p:scale>
          <a:sx n="52" d="100"/>
          <a:sy n="52" d="100"/>
        </p:scale>
        <p:origin x="294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E18EA8-1815-496D-BA0B-BDE50978E85F}" type="datetimeFigureOut">
              <a:rPr lang="en-US" smtClean="0"/>
              <a:t>5/14/2025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CCFD63-6F32-4C38-8A74-D15805265BBA}" type="slidenum">
              <a:rPr lang="en-US" smtClean="0"/>
              <a:t>‹#›</a:t>
            </a:fld>
            <a:endParaRPr lang="en-US"/>
          </a:p>
        </p:txBody>
      </p:sp>
    </p:spTree>
    <p:extLst>
      <p:ext uri="{BB962C8B-B14F-4D97-AF65-F5344CB8AC3E}">
        <p14:creationId xmlns:p14="http://schemas.microsoft.com/office/powerpoint/2010/main" val="20581097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CCFD63-6F32-4C38-8A74-D15805265BBA}" type="slidenum">
              <a:rPr lang="en-US" smtClean="0"/>
              <a:t>2</a:t>
            </a:fld>
            <a:endParaRPr lang="en-US"/>
          </a:p>
        </p:txBody>
      </p:sp>
    </p:spTree>
    <p:extLst>
      <p:ext uri="{BB962C8B-B14F-4D97-AF65-F5344CB8AC3E}">
        <p14:creationId xmlns:p14="http://schemas.microsoft.com/office/powerpoint/2010/main" val="8171401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31260D4-8E23-4083-AEBB-74783A647687}" type="datetimeFigureOut">
              <a:rPr lang="en-US" smtClean="0"/>
              <a:t>5/14/2025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90137765-6876-4CA6-AF4B-887D750AF8E8}" type="slidenum">
              <a:rPr lang="en-US" smtClean="0"/>
              <a:t>‹#›</a:t>
            </a:fld>
            <a:endParaRPr lang="en-US"/>
          </a:p>
        </p:txBody>
      </p:sp>
    </p:spTree>
    <p:extLst>
      <p:ext uri="{BB962C8B-B14F-4D97-AF65-F5344CB8AC3E}">
        <p14:creationId xmlns:p14="http://schemas.microsoft.com/office/powerpoint/2010/main" val="1291720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1260D4-8E23-4083-AEBB-74783A647687}" type="datetimeFigureOut">
              <a:rPr lang="en-US" smtClean="0"/>
              <a:t>5/14/2025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0137765-6876-4CA6-AF4B-887D750AF8E8}" type="slidenum">
              <a:rPr lang="en-US" smtClean="0"/>
              <a:t>‹#›</a:t>
            </a:fld>
            <a:endParaRPr lang="en-US"/>
          </a:p>
        </p:txBody>
      </p:sp>
    </p:spTree>
    <p:extLst>
      <p:ext uri="{BB962C8B-B14F-4D97-AF65-F5344CB8AC3E}">
        <p14:creationId xmlns:p14="http://schemas.microsoft.com/office/powerpoint/2010/main" val="3334082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31260D4-8E23-4083-AEBB-74783A647687}"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137765-6876-4CA6-AF4B-887D750AF8E8}" type="slidenum">
              <a:rPr lang="en-US" smtClean="0"/>
              <a:t>‹#›</a:t>
            </a:fld>
            <a:endParaRPr lang="en-US"/>
          </a:p>
        </p:txBody>
      </p:sp>
    </p:spTree>
    <p:extLst>
      <p:ext uri="{BB962C8B-B14F-4D97-AF65-F5344CB8AC3E}">
        <p14:creationId xmlns:p14="http://schemas.microsoft.com/office/powerpoint/2010/main" val="329997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31260D4-8E23-4083-AEBB-74783A647687}"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137765-6876-4CA6-AF4B-887D750AF8E8}" type="slidenum">
              <a:rPr lang="en-US" smtClean="0"/>
              <a:t>‹#›</a:t>
            </a:fld>
            <a:endParaRPr lang="en-US"/>
          </a:p>
        </p:txBody>
      </p:sp>
    </p:spTree>
    <p:extLst>
      <p:ext uri="{BB962C8B-B14F-4D97-AF65-F5344CB8AC3E}">
        <p14:creationId xmlns:p14="http://schemas.microsoft.com/office/powerpoint/2010/main" val="3371373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1260D4-8E23-4083-AEBB-74783A647687}"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137765-6876-4CA6-AF4B-887D750AF8E8}" type="slidenum">
              <a:rPr lang="en-US" smtClean="0"/>
              <a:t>‹#›</a:t>
            </a:fld>
            <a:endParaRPr lang="en-US"/>
          </a:p>
        </p:txBody>
      </p:sp>
    </p:spTree>
    <p:extLst>
      <p:ext uri="{BB962C8B-B14F-4D97-AF65-F5344CB8AC3E}">
        <p14:creationId xmlns:p14="http://schemas.microsoft.com/office/powerpoint/2010/main" val="1698722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31260D4-8E23-4083-AEBB-74783A647687}" type="datetimeFigureOut">
              <a:rPr lang="en-US" smtClean="0"/>
              <a:t>5/14/2025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137765-6876-4CA6-AF4B-887D750AF8E8}" type="slidenum">
              <a:rPr lang="en-US" smtClean="0"/>
              <a:t>‹#›</a:t>
            </a:fld>
            <a:endParaRPr lang="en-US"/>
          </a:p>
        </p:txBody>
      </p:sp>
    </p:spTree>
    <p:extLst>
      <p:ext uri="{BB962C8B-B14F-4D97-AF65-F5344CB8AC3E}">
        <p14:creationId xmlns:p14="http://schemas.microsoft.com/office/powerpoint/2010/main" val="1868140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31260D4-8E23-4083-AEBB-74783A647687}" type="datetimeFigureOut">
              <a:rPr lang="en-US" smtClean="0"/>
              <a:t>5/14/2025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90137765-6876-4CA6-AF4B-887D750AF8E8}" type="slidenum">
              <a:rPr lang="en-US" smtClean="0"/>
              <a:t>‹#›</a:t>
            </a:fld>
            <a:endParaRPr lang="en-US"/>
          </a:p>
        </p:txBody>
      </p:sp>
    </p:spTree>
    <p:extLst>
      <p:ext uri="{BB962C8B-B14F-4D97-AF65-F5344CB8AC3E}">
        <p14:creationId xmlns:p14="http://schemas.microsoft.com/office/powerpoint/2010/main" val="2855450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31260D4-8E23-4083-AEBB-74783A647687}"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137765-6876-4CA6-AF4B-887D750AF8E8}" type="slidenum">
              <a:rPr lang="en-US" smtClean="0"/>
              <a:t>‹#›</a:t>
            </a:fld>
            <a:endParaRPr lang="en-US"/>
          </a:p>
        </p:txBody>
      </p:sp>
    </p:spTree>
    <p:extLst>
      <p:ext uri="{BB962C8B-B14F-4D97-AF65-F5344CB8AC3E}">
        <p14:creationId xmlns:p14="http://schemas.microsoft.com/office/powerpoint/2010/main" val="24472070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31260D4-8E23-4083-AEBB-74783A647687}"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137765-6876-4CA6-AF4B-887D750AF8E8}" type="slidenum">
              <a:rPr lang="en-US" smtClean="0"/>
              <a:t>‹#›</a:t>
            </a:fld>
            <a:endParaRPr lang="en-US"/>
          </a:p>
        </p:txBody>
      </p:sp>
    </p:spTree>
    <p:extLst>
      <p:ext uri="{BB962C8B-B14F-4D97-AF65-F5344CB8AC3E}">
        <p14:creationId xmlns:p14="http://schemas.microsoft.com/office/powerpoint/2010/main" val="96189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1260D4-8E23-4083-AEBB-74783A647687}"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137765-6876-4CA6-AF4B-887D750AF8E8}" type="slidenum">
              <a:rPr lang="en-US" smtClean="0"/>
              <a:t>‹#›</a:t>
            </a:fld>
            <a:endParaRPr lang="en-US"/>
          </a:p>
        </p:txBody>
      </p:sp>
    </p:spTree>
    <p:extLst>
      <p:ext uri="{BB962C8B-B14F-4D97-AF65-F5344CB8AC3E}">
        <p14:creationId xmlns:p14="http://schemas.microsoft.com/office/powerpoint/2010/main" val="1951115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1260D4-8E23-4083-AEBB-74783A647687}"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90137765-6876-4CA6-AF4B-887D750AF8E8}" type="slidenum">
              <a:rPr lang="en-US" smtClean="0"/>
              <a:t>‹#›</a:t>
            </a:fld>
            <a:endParaRPr lang="en-US"/>
          </a:p>
        </p:txBody>
      </p:sp>
    </p:spTree>
    <p:extLst>
      <p:ext uri="{BB962C8B-B14F-4D97-AF65-F5344CB8AC3E}">
        <p14:creationId xmlns:p14="http://schemas.microsoft.com/office/powerpoint/2010/main" val="2606839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1260D4-8E23-4083-AEBB-74783A647687}" type="datetimeFigureOut">
              <a:rPr lang="en-US" smtClean="0"/>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137765-6876-4CA6-AF4B-887D750AF8E8}" type="slidenum">
              <a:rPr lang="en-US" smtClean="0"/>
              <a:t>‹#›</a:t>
            </a:fld>
            <a:endParaRPr lang="en-US"/>
          </a:p>
        </p:txBody>
      </p:sp>
    </p:spTree>
    <p:extLst>
      <p:ext uri="{BB962C8B-B14F-4D97-AF65-F5344CB8AC3E}">
        <p14:creationId xmlns:p14="http://schemas.microsoft.com/office/powerpoint/2010/main" val="1585710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1260D4-8E23-4083-AEBB-74783A647687}" type="datetimeFigureOut">
              <a:rPr lang="en-US" smtClean="0"/>
              <a:t>5/14/2025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137765-6876-4CA6-AF4B-887D750AF8E8}" type="slidenum">
              <a:rPr lang="en-US" smtClean="0"/>
              <a:t>‹#›</a:t>
            </a:fld>
            <a:endParaRPr lang="en-US"/>
          </a:p>
        </p:txBody>
      </p:sp>
    </p:spTree>
    <p:extLst>
      <p:ext uri="{BB962C8B-B14F-4D97-AF65-F5344CB8AC3E}">
        <p14:creationId xmlns:p14="http://schemas.microsoft.com/office/powerpoint/2010/main" val="1377094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1260D4-8E23-4083-AEBB-74783A647687}" type="datetimeFigureOut">
              <a:rPr lang="en-US" smtClean="0"/>
              <a:t>5/14/2025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137765-6876-4CA6-AF4B-887D750AF8E8}" type="slidenum">
              <a:rPr lang="en-US" smtClean="0"/>
              <a:t>‹#›</a:t>
            </a:fld>
            <a:endParaRPr lang="en-US"/>
          </a:p>
        </p:txBody>
      </p:sp>
    </p:spTree>
    <p:extLst>
      <p:ext uri="{BB962C8B-B14F-4D97-AF65-F5344CB8AC3E}">
        <p14:creationId xmlns:p14="http://schemas.microsoft.com/office/powerpoint/2010/main" val="104826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1260D4-8E23-4083-AEBB-74783A647687}" type="datetimeFigureOut">
              <a:rPr lang="en-US" smtClean="0"/>
              <a:t>5/14/2025</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90137765-6876-4CA6-AF4B-887D750AF8E8}" type="slidenum">
              <a:rPr lang="en-US" smtClean="0"/>
              <a:t>‹#›</a:t>
            </a:fld>
            <a:endParaRPr lang="en-US"/>
          </a:p>
        </p:txBody>
      </p:sp>
    </p:spTree>
    <p:extLst>
      <p:ext uri="{BB962C8B-B14F-4D97-AF65-F5344CB8AC3E}">
        <p14:creationId xmlns:p14="http://schemas.microsoft.com/office/powerpoint/2010/main" val="2401737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1260D4-8E23-4083-AEBB-74783A647687}" type="datetimeFigureOut">
              <a:rPr lang="en-US" smtClean="0"/>
              <a:t>5/14/2025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0137765-6876-4CA6-AF4B-887D750AF8E8}" type="slidenum">
              <a:rPr lang="en-US" smtClean="0"/>
              <a:t>‹#›</a:t>
            </a:fld>
            <a:endParaRPr lang="en-US"/>
          </a:p>
        </p:txBody>
      </p:sp>
    </p:spTree>
    <p:extLst>
      <p:ext uri="{BB962C8B-B14F-4D97-AF65-F5344CB8AC3E}">
        <p14:creationId xmlns:p14="http://schemas.microsoft.com/office/powerpoint/2010/main" val="813461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1260D4-8E23-4083-AEBB-74783A647687}" type="datetimeFigureOut">
              <a:rPr lang="en-US" smtClean="0"/>
              <a:t>5/14/2025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90137765-6876-4CA6-AF4B-887D750AF8E8}" type="slidenum">
              <a:rPr lang="en-US" smtClean="0"/>
              <a:t>‹#›</a:t>
            </a:fld>
            <a:endParaRPr lang="en-US"/>
          </a:p>
        </p:txBody>
      </p:sp>
    </p:spTree>
    <p:extLst>
      <p:ext uri="{BB962C8B-B14F-4D97-AF65-F5344CB8AC3E}">
        <p14:creationId xmlns:p14="http://schemas.microsoft.com/office/powerpoint/2010/main" val="91674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31260D4-8E23-4083-AEBB-74783A647687}" type="datetimeFigureOut">
              <a:rPr lang="en-US" smtClean="0"/>
              <a:t>5/14/2025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90137765-6876-4CA6-AF4B-887D750AF8E8}" type="slidenum">
              <a:rPr lang="en-US" smtClean="0"/>
              <a:t>‹#›</a:t>
            </a:fld>
            <a:endParaRPr lang="en-US"/>
          </a:p>
        </p:txBody>
      </p:sp>
    </p:spTree>
    <p:extLst>
      <p:ext uri="{BB962C8B-B14F-4D97-AF65-F5344CB8AC3E}">
        <p14:creationId xmlns:p14="http://schemas.microsoft.com/office/powerpoint/2010/main" val="2312145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55773-E8A5-0120-95F1-F0769E1ACE73}"/>
              </a:ext>
            </a:extLst>
          </p:cNvPr>
          <p:cNvSpPr>
            <a:spLocks noGrp="1"/>
          </p:cNvSpPr>
          <p:nvPr>
            <p:ph type="ctrTitle"/>
          </p:nvPr>
        </p:nvSpPr>
        <p:spPr>
          <a:xfrm>
            <a:off x="511734" y="856048"/>
            <a:ext cx="11842229" cy="1111538"/>
          </a:xfrm>
        </p:spPr>
        <p:txBody>
          <a:bodyPr/>
          <a:lstStyle/>
          <a:p>
            <a:r>
              <a:rPr lang="en-US" dirty="0"/>
              <a:t>Electronics eCommerce Platform</a:t>
            </a:r>
          </a:p>
        </p:txBody>
      </p:sp>
      <p:sp>
        <p:nvSpPr>
          <p:cNvPr id="7" name="Rectangle 3">
            <a:extLst>
              <a:ext uri="{FF2B5EF4-FFF2-40B4-BE49-F238E27FC236}">
                <a16:creationId xmlns:a16="http://schemas.microsoft.com/office/drawing/2014/main" id="{D483CA82-B106-50CF-9C76-B15616709C44}"/>
              </a:ext>
            </a:extLst>
          </p:cNvPr>
          <p:cNvSpPr>
            <a:spLocks noGrp="1" noChangeArrowheads="1"/>
          </p:cNvSpPr>
          <p:nvPr>
            <p:ph type="subTitle" idx="1"/>
          </p:nvPr>
        </p:nvSpPr>
        <p:spPr bwMode="auto">
          <a:xfrm>
            <a:off x="1186763" y="4713898"/>
            <a:ext cx="9681240" cy="1692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tabLst/>
            </a:pPr>
            <a:r>
              <a:rPr lang="en-US" sz="3200" b="1" dirty="0"/>
              <a:t>Amit Sharma</a:t>
            </a:r>
          </a:p>
          <a:p>
            <a:pPr marL="0" marR="0" lvl="0" indent="0" algn="ctr" defTabSz="914400" rtl="0" eaLnBrk="0" fontAlgn="base" latinLnBrk="0" hangingPunct="0">
              <a:lnSpc>
                <a:spcPct val="100000"/>
              </a:lnSpc>
              <a:spcBef>
                <a:spcPct val="0"/>
              </a:spcBef>
              <a:spcAft>
                <a:spcPct val="0"/>
              </a:spcAft>
              <a:buClrTx/>
              <a:buSzTx/>
              <a:tabLst/>
            </a:pPr>
            <a:r>
              <a:rPr lang="en-US" sz="2400" b="1" dirty="0"/>
              <a:t>Affiliation:</a:t>
            </a:r>
            <a:r>
              <a:rPr lang="en-US" sz="2400" dirty="0"/>
              <a:t> MATS University, Raipur</a:t>
            </a: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Course:</a:t>
            </a:r>
            <a:r>
              <a:rPr kumimoji="0" lang="en-US" altLang="en-US" sz="2400" b="0" i="0" u="none" strike="noStrike" cap="none" normalizeH="0" baseline="0" dirty="0">
                <a:ln>
                  <a:noFill/>
                </a:ln>
                <a:solidFill>
                  <a:schemeClr val="tx1"/>
                </a:solidFill>
                <a:effectLst/>
                <a:latin typeface="Arial" panose="020B0604020202020204" pitchFamily="34" charset="0"/>
              </a:rPr>
              <a:t> Bachelor of Technology in Computer Science &amp; Engineering </a:t>
            </a:r>
          </a:p>
          <a:p>
            <a:pPr marL="0" marR="0" lvl="0" indent="0" algn="ctr"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Year:</a:t>
            </a:r>
            <a:r>
              <a:rPr kumimoji="0" lang="en-US" altLang="en-US" sz="2400" b="0" i="0" u="none" strike="noStrike" cap="none" normalizeH="0" baseline="0" dirty="0">
                <a:ln>
                  <a:noFill/>
                </a:ln>
                <a:solidFill>
                  <a:schemeClr val="tx1"/>
                </a:solidFill>
                <a:effectLst/>
                <a:latin typeface="Arial" panose="020B0604020202020204" pitchFamily="34" charset="0"/>
              </a:rPr>
              <a:t> 2025 </a:t>
            </a:r>
          </a:p>
        </p:txBody>
      </p:sp>
      <p:pic>
        <p:nvPicPr>
          <p:cNvPr id="1028" name="Picture 1" descr="MATS University LOGO FINAL">
            <a:extLst>
              <a:ext uri="{FF2B5EF4-FFF2-40B4-BE49-F238E27FC236}">
                <a16:creationId xmlns:a16="http://schemas.microsoft.com/office/drawing/2014/main" id="{FB2764AD-BF2D-A64C-631A-FAD09587D6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9597" y="2221555"/>
            <a:ext cx="1941998" cy="2209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3406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077AD-D042-0AA0-6583-BD8170645BE3}"/>
              </a:ext>
            </a:extLst>
          </p:cNvPr>
          <p:cNvSpPr>
            <a:spLocks noGrp="1"/>
          </p:cNvSpPr>
          <p:nvPr>
            <p:ph type="title"/>
          </p:nvPr>
        </p:nvSpPr>
        <p:spPr/>
        <p:txBody>
          <a:bodyPr/>
          <a:lstStyle/>
          <a:p>
            <a:r>
              <a:rPr lang="en-US" b="1" u="sng" dirty="0"/>
              <a:t>Future Enhancements</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E623521-6181-3E13-B9C5-0F7418A33A5B}"/>
              </a:ext>
            </a:extLst>
          </p:cNvPr>
          <p:cNvSpPr>
            <a:spLocks noGrp="1"/>
          </p:cNvSpPr>
          <p:nvPr>
            <p:ph idx="1"/>
          </p:nvPr>
        </p:nvSpPr>
        <p:spPr/>
        <p:txBody>
          <a:bodyPr/>
          <a:lstStyle/>
          <a:p>
            <a:pPr marL="236538" marR="0" lvl="0" indent="-236538" eaLnBrk="0" fontAlgn="base" hangingPunct="0">
              <a:lnSpc>
                <a:spcPct val="130000"/>
              </a:lnSpc>
              <a:spcBef>
                <a:spcPct val="0"/>
              </a:spcBef>
              <a:spcAft>
                <a:spcPct val="0"/>
              </a:spcAft>
              <a:buFontTx/>
              <a:buChar char="•"/>
            </a:pPr>
            <a:r>
              <a:rPr lang="en-US" sz="2600" dirty="0">
                <a:latin typeface="Arial" panose="020B0604020202020204" pitchFamily="34" charset="0"/>
              </a:rPr>
              <a:t>Integrate a payment gateway for real transactions.</a:t>
            </a:r>
          </a:p>
          <a:p>
            <a:pPr marL="236538" marR="0" lvl="0" indent="-236538" eaLnBrk="0" fontAlgn="base" hangingPunct="0">
              <a:lnSpc>
                <a:spcPct val="130000"/>
              </a:lnSpc>
              <a:spcBef>
                <a:spcPct val="0"/>
              </a:spcBef>
              <a:spcAft>
                <a:spcPct val="0"/>
              </a:spcAft>
              <a:buFontTx/>
              <a:buChar char="•"/>
            </a:pPr>
            <a:r>
              <a:rPr lang="en-US" sz="2600" dirty="0">
                <a:latin typeface="Arial" panose="020B0604020202020204" pitchFamily="34" charset="0"/>
              </a:rPr>
              <a:t>Add multi-language support for global accessibility.</a:t>
            </a:r>
          </a:p>
          <a:p>
            <a:pPr marL="236538" marR="0" lvl="0" indent="-236538" eaLnBrk="0" fontAlgn="base" hangingPunct="0">
              <a:lnSpc>
                <a:spcPct val="130000"/>
              </a:lnSpc>
              <a:spcBef>
                <a:spcPct val="0"/>
              </a:spcBef>
              <a:spcAft>
                <a:spcPct val="0"/>
              </a:spcAft>
              <a:buFontTx/>
              <a:buChar char="•"/>
            </a:pPr>
            <a:r>
              <a:rPr lang="en-US" sz="2600" dirty="0">
                <a:latin typeface="Arial" panose="020B0604020202020204" pitchFamily="34" charset="0"/>
              </a:rPr>
              <a:t>Deploy the application on a cloud platform like </a:t>
            </a:r>
            <a:r>
              <a:rPr lang="en-US" sz="2600" dirty="0" err="1">
                <a:latin typeface="Arial" panose="020B0604020202020204" pitchFamily="34" charset="0"/>
              </a:rPr>
              <a:t>Vercel</a:t>
            </a:r>
            <a:r>
              <a:rPr lang="en-US" sz="2600" dirty="0">
                <a:latin typeface="Arial" panose="020B0604020202020204" pitchFamily="34" charset="0"/>
              </a:rPr>
              <a:t> or AWS.</a:t>
            </a:r>
          </a:p>
          <a:p>
            <a:pPr marL="236538" marR="0" lvl="0" indent="-236538" eaLnBrk="0" fontAlgn="base" hangingPunct="0">
              <a:lnSpc>
                <a:spcPct val="130000"/>
              </a:lnSpc>
              <a:spcBef>
                <a:spcPct val="0"/>
              </a:spcBef>
              <a:spcAft>
                <a:spcPct val="0"/>
              </a:spcAft>
              <a:buFontTx/>
              <a:buChar char="•"/>
            </a:pPr>
            <a:r>
              <a:rPr lang="en-US" sz="2600" dirty="0">
                <a:latin typeface="Arial" panose="020B0604020202020204" pitchFamily="34" charset="0"/>
              </a:rPr>
              <a:t>Implement AI-based product recommendations</a:t>
            </a:r>
            <a:r>
              <a:rPr lang="en-US" sz="1800" dirty="0">
                <a:solidFill>
                  <a:srgbClr val="000000"/>
                </a:solidFill>
                <a:effectLst/>
                <a:latin typeface="Times New Roman" panose="02020603050405020304" pitchFamily="18"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08482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19EE5-BD34-D78F-4151-EF905D23EB15}"/>
              </a:ext>
            </a:extLst>
          </p:cNvPr>
          <p:cNvSpPr>
            <a:spLocks noGrp="1"/>
          </p:cNvSpPr>
          <p:nvPr>
            <p:ph type="title"/>
          </p:nvPr>
        </p:nvSpPr>
        <p:spPr/>
        <p:txBody>
          <a:bodyPr/>
          <a:lstStyle/>
          <a:p>
            <a:r>
              <a:rPr lang="en-US" b="1" u="sng" dirty="0"/>
              <a:t>Conclusion</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5C844AFD-F22A-7818-C64F-D2D2D8CEB68F}"/>
              </a:ext>
            </a:extLst>
          </p:cNvPr>
          <p:cNvSpPr>
            <a:spLocks noGrp="1"/>
          </p:cNvSpPr>
          <p:nvPr>
            <p:ph idx="1"/>
          </p:nvPr>
        </p:nvSpPr>
        <p:spPr/>
        <p:txBody>
          <a:bodyPr>
            <a:normAutofit fontScale="92500" lnSpcReduction="10000"/>
          </a:bodyPr>
          <a:lstStyle/>
          <a:p>
            <a:pPr marL="0" indent="0" algn="just">
              <a:buNone/>
            </a:pPr>
            <a:r>
              <a:rPr lang="en-US" sz="2400" dirty="0">
                <a:latin typeface="Arial" panose="020B0604020202020204" pitchFamily="34" charset="0"/>
              </a:rPr>
              <a:t>This project successfully delivers a modern eCommerce platform for electronics, complete with a responsive online store and a powerful admin dashboard. By leveraging Next.js, Node.js, and MySQL, the system achieves high performance, scalability, and user satisfaction. Customizations made to the platform demonstrate its flexibility to meet specific requirements. The development process adhered to software engineering principles, ensuring a robust and maintainable codebase. This thesis provides a comprehensive overview of the project, equipping the developer with the knowledge to confidently present and defend the work.</a:t>
            </a:r>
          </a:p>
        </p:txBody>
      </p:sp>
    </p:spTree>
    <p:extLst>
      <p:ext uri="{BB962C8B-B14F-4D97-AF65-F5344CB8AC3E}">
        <p14:creationId xmlns:p14="http://schemas.microsoft.com/office/powerpoint/2010/main" val="1153608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6C9AD5-A38B-3FC3-0CDC-F7FC481B6CCE}"/>
              </a:ext>
            </a:extLst>
          </p:cNvPr>
          <p:cNvSpPr/>
          <p:nvPr/>
        </p:nvSpPr>
        <p:spPr>
          <a:xfrm>
            <a:off x="2823446" y="2767280"/>
            <a:ext cx="6545108" cy="1323439"/>
          </a:xfrm>
          <a:prstGeom prst="rect">
            <a:avLst/>
          </a:prstGeom>
          <a:noFill/>
        </p:spPr>
        <p:txBody>
          <a:bodyPr wrap="square" lIns="91440" tIns="45720" rIns="91440" bIns="45720">
            <a:spAutoFit/>
          </a:bodyPr>
          <a:lstStyle/>
          <a:p>
            <a:pPr algn="ctr"/>
            <a:r>
              <a:rPr lang="en-US" sz="80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
        <p:nvSpPr>
          <p:cNvPr id="5" name="Rectangle 4">
            <a:extLst>
              <a:ext uri="{FF2B5EF4-FFF2-40B4-BE49-F238E27FC236}">
                <a16:creationId xmlns:a16="http://schemas.microsoft.com/office/drawing/2014/main" id="{6158F799-1424-4ABC-D8A8-EA9466D04B2B}"/>
              </a:ext>
            </a:extLst>
          </p:cNvPr>
          <p:cNvSpPr/>
          <p:nvPr/>
        </p:nvSpPr>
        <p:spPr>
          <a:xfrm>
            <a:off x="5302099" y="4559660"/>
            <a:ext cx="1713931" cy="584775"/>
          </a:xfrm>
          <a:prstGeom prst="rect">
            <a:avLst/>
          </a:prstGeom>
          <a:noFill/>
        </p:spPr>
        <p:txBody>
          <a:bodyPr wrap="none" lIns="91440" tIns="45720" rIns="91440" bIns="45720">
            <a:spAutoFit/>
          </a:bodyPr>
          <a:lstStyle/>
          <a:p>
            <a:pPr algn="ctr"/>
            <a:r>
              <a:rPr lang="en-US" sz="3200" b="1" cap="none" spc="0" dirty="0">
                <a:ln/>
                <a:pattFill prst="dkUpDiag">
                  <a:fgClr>
                    <a:schemeClr val="bg1">
                      <a:lumMod val="50000"/>
                    </a:schemeClr>
                  </a:fgClr>
                  <a:bgClr>
                    <a:schemeClr val="tx1">
                      <a:lumMod val="75000"/>
                      <a:lumOff val="25000"/>
                    </a:schemeClr>
                  </a:bgClr>
                </a:pattFill>
                <a:effectLst>
                  <a:outerShdw blurRad="38100" dist="19050" dir="2700000" algn="tl" rotWithShape="0">
                    <a:schemeClr val="dk1">
                      <a:lumMod val="50000"/>
                      <a:alpha val="40000"/>
                    </a:schemeClr>
                  </a:outerShdw>
                </a:effectLst>
              </a:rPr>
              <a:t>The End</a:t>
            </a:r>
          </a:p>
        </p:txBody>
      </p:sp>
    </p:spTree>
    <p:extLst>
      <p:ext uri="{BB962C8B-B14F-4D97-AF65-F5344CB8AC3E}">
        <p14:creationId xmlns:p14="http://schemas.microsoft.com/office/powerpoint/2010/main" val="1089943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23957-4738-94D7-EFD8-2CBBC78FE52D}"/>
              </a:ext>
            </a:extLst>
          </p:cNvPr>
          <p:cNvSpPr>
            <a:spLocks noGrp="1"/>
          </p:cNvSpPr>
          <p:nvPr>
            <p:ph type="title"/>
          </p:nvPr>
        </p:nvSpPr>
        <p:spPr/>
        <p:txBody>
          <a:bodyPr/>
          <a:lstStyle/>
          <a:p>
            <a:r>
              <a:rPr lang="en-US" b="1" u="sng" dirty="0"/>
              <a:t>Introduction</a:t>
            </a:r>
          </a:p>
        </p:txBody>
      </p:sp>
      <p:sp>
        <p:nvSpPr>
          <p:cNvPr id="4" name="Rectangle 1">
            <a:extLst>
              <a:ext uri="{FF2B5EF4-FFF2-40B4-BE49-F238E27FC236}">
                <a16:creationId xmlns:a16="http://schemas.microsoft.com/office/drawing/2014/main" id="{80CDF1D8-88B0-86FF-7E3B-34473F65E933}"/>
              </a:ext>
            </a:extLst>
          </p:cNvPr>
          <p:cNvSpPr>
            <a:spLocks noGrp="1" noChangeArrowheads="1"/>
          </p:cNvSpPr>
          <p:nvPr>
            <p:ph idx="1"/>
          </p:nvPr>
        </p:nvSpPr>
        <p:spPr bwMode="auto">
          <a:xfrm>
            <a:off x="838200" y="1793664"/>
            <a:ext cx="10389433" cy="4825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236538" marR="0" lvl="0" indent="-236538"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Briefly introduce the concept of eCommerce and its significance in the electronics industry. </a:t>
            </a:r>
          </a:p>
          <a:p>
            <a:pPr marL="236538" marR="0" lvl="0" indent="-236538"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State the project's objective: To develop a modern eCommerce platform specifically for electronics. </a:t>
            </a:r>
          </a:p>
          <a:p>
            <a:pPr marL="236538" marR="0" lvl="0" indent="-236538"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Mention the key technologies used: Next.js, Node.js, MySQL. </a:t>
            </a:r>
          </a:p>
          <a:p>
            <a:pPr marL="236538" marR="0" lvl="0" indent="-236538" algn="l" defTabSz="914400" rtl="0" eaLnBrk="0" fontAlgn="base" latinLnBrk="0" hangingPunct="0">
              <a:lnSpc>
                <a:spcPct val="150000"/>
              </a:lnSpc>
              <a:spcBef>
                <a:spcPct val="0"/>
              </a:spcBef>
              <a:spcAft>
                <a:spcPct val="0"/>
              </a:spcAft>
              <a:buClrTx/>
              <a:buSzTx/>
              <a:buFontTx/>
              <a:buChar char="•"/>
              <a:tabLst/>
            </a:pPr>
            <a:r>
              <a:rPr lang="en-US" sz="2400" dirty="0">
                <a:latin typeface="Arial" panose="020B0604020202020204" pitchFamily="34" charset="0"/>
              </a:rPr>
              <a:t>Electronics are a high-demand category.</a:t>
            </a:r>
          </a:p>
          <a:p>
            <a:pPr marL="236538" marR="0" lvl="0" indent="-236538" algn="l" defTabSz="914400" rtl="0" eaLnBrk="0" fontAlgn="base" latinLnBrk="0" hangingPunct="0">
              <a:lnSpc>
                <a:spcPct val="150000"/>
              </a:lnSpc>
              <a:spcBef>
                <a:spcPct val="0"/>
              </a:spcBef>
              <a:spcAft>
                <a:spcPct val="0"/>
              </a:spcAft>
              <a:buClrTx/>
              <a:buSzTx/>
              <a:buFontTx/>
              <a:buChar char="•"/>
              <a:tabLst/>
            </a:pPr>
            <a:r>
              <a:rPr lang="en-US" sz="2400" dirty="0">
                <a:latin typeface="Arial" panose="020B0604020202020204" pitchFamily="34" charset="0"/>
              </a:rPr>
              <a:t>eCommerce platforms have become essential for businesses to reach global markets.</a:t>
            </a:r>
            <a:endParaRPr lang="en-US" altLang="en-US" sz="2400" dirty="0">
              <a:latin typeface="Arial" panose="020B0604020202020204" pitchFamily="34" charset="0"/>
            </a:endParaRPr>
          </a:p>
        </p:txBody>
      </p:sp>
    </p:spTree>
    <p:extLst>
      <p:ext uri="{BB962C8B-B14F-4D97-AF65-F5344CB8AC3E}">
        <p14:creationId xmlns:p14="http://schemas.microsoft.com/office/powerpoint/2010/main" val="2605095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E2951-1692-F70E-81C1-918FE6296807}"/>
              </a:ext>
            </a:extLst>
          </p:cNvPr>
          <p:cNvSpPr>
            <a:spLocks noGrp="1"/>
          </p:cNvSpPr>
          <p:nvPr>
            <p:ph type="title"/>
          </p:nvPr>
        </p:nvSpPr>
        <p:spPr/>
        <p:txBody>
          <a:bodyPr/>
          <a:lstStyle/>
          <a:p>
            <a:r>
              <a:rPr lang="en-US" b="1" u="sng" dirty="0"/>
              <a:t>Project Motivation &amp; Goals</a:t>
            </a:r>
          </a:p>
        </p:txBody>
      </p:sp>
      <p:sp>
        <p:nvSpPr>
          <p:cNvPr id="3" name="Content Placeholder 2">
            <a:extLst>
              <a:ext uri="{FF2B5EF4-FFF2-40B4-BE49-F238E27FC236}">
                <a16:creationId xmlns:a16="http://schemas.microsoft.com/office/drawing/2014/main" id="{E3715907-073A-2373-01E2-B8A7F781A7F5}"/>
              </a:ext>
            </a:extLst>
          </p:cNvPr>
          <p:cNvSpPr>
            <a:spLocks noGrp="1"/>
          </p:cNvSpPr>
          <p:nvPr>
            <p:ph idx="1"/>
          </p:nvPr>
        </p:nvSpPr>
        <p:spPr/>
        <p:txBody>
          <a:bodyPr>
            <a:normAutofit fontScale="92500" lnSpcReduction="10000"/>
          </a:bodyPr>
          <a:lstStyle/>
          <a:p>
            <a:pPr marL="0" indent="0">
              <a:buNone/>
            </a:pPr>
            <a:r>
              <a:rPr lang="en-US" sz="2400" dirty="0">
                <a:latin typeface="Arial" panose="020B0604020202020204" pitchFamily="34" charset="0"/>
              </a:rPr>
              <a:t>Traditional eCommerce platforms often lack flexibility for customization, scalability for growing businesses, or efficient admin tools for managing inventory and orders. Small businesses need cost-effective, open-source solutions that can be tailored to their needs without compromising on performance or user experience. </a:t>
            </a:r>
          </a:p>
          <a:p>
            <a:pPr marL="0" indent="0">
              <a:buNone/>
            </a:pPr>
            <a:endParaRPr lang="en-US" sz="2400" dirty="0">
              <a:latin typeface="Arial" panose="020B0604020202020204" pitchFamily="34" charset="0"/>
            </a:endParaRPr>
          </a:p>
          <a:p>
            <a:pPr marL="0" indent="0">
              <a:buNone/>
            </a:pPr>
            <a:r>
              <a:rPr lang="en-US" sz="2400" dirty="0">
                <a:latin typeface="Arial" panose="020B0604020202020204" pitchFamily="34" charset="0"/>
              </a:rPr>
              <a:t>the goals of the project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Developing a user-friendly online store for electronics.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Creating a robust admin interface for managing the platform.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Achieving high performance and scalability. </a:t>
            </a:r>
          </a:p>
          <a:p>
            <a:pPr marL="0" indent="0">
              <a:buNone/>
            </a:pPr>
            <a:endParaRPr lang="en-US" sz="2400" dirty="0">
              <a:latin typeface="Arial" panose="020B0604020202020204" pitchFamily="34" charset="0"/>
            </a:endParaRPr>
          </a:p>
        </p:txBody>
      </p:sp>
    </p:spTree>
    <p:extLst>
      <p:ext uri="{BB962C8B-B14F-4D97-AF65-F5344CB8AC3E}">
        <p14:creationId xmlns:p14="http://schemas.microsoft.com/office/powerpoint/2010/main" val="1155914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70CA2-D6BE-83FC-2B95-31E160F5B419}"/>
              </a:ext>
            </a:extLst>
          </p:cNvPr>
          <p:cNvSpPr>
            <a:spLocks noGrp="1"/>
          </p:cNvSpPr>
          <p:nvPr>
            <p:ph type="title"/>
          </p:nvPr>
        </p:nvSpPr>
        <p:spPr/>
        <p:txBody>
          <a:bodyPr/>
          <a:lstStyle/>
          <a:p>
            <a:r>
              <a:rPr lang="en-US" b="1" u="sng" dirty="0"/>
              <a:t>System Architecture</a:t>
            </a:r>
          </a:p>
        </p:txBody>
      </p:sp>
      <p:sp>
        <p:nvSpPr>
          <p:cNvPr id="3" name="Content Placeholder 2">
            <a:extLst>
              <a:ext uri="{FF2B5EF4-FFF2-40B4-BE49-F238E27FC236}">
                <a16:creationId xmlns:a16="http://schemas.microsoft.com/office/drawing/2014/main" id="{C5D4A2EB-B641-5110-586D-B84826569B29}"/>
              </a:ext>
            </a:extLst>
          </p:cNvPr>
          <p:cNvSpPr>
            <a:spLocks noGrp="1"/>
          </p:cNvSpPr>
          <p:nvPr>
            <p:ph idx="1"/>
          </p:nvPr>
        </p:nvSpPr>
        <p:spPr>
          <a:xfrm>
            <a:off x="835572" y="2272416"/>
            <a:ext cx="10830910" cy="3907659"/>
          </a:xfrm>
        </p:spPr>
        <p:txBody>
          <a:bodyPr>
            <a:noAutofit/>
          </a:bodyPr>
          <a:lstStyle/>
          <a:p>
            <a:pPr marL="0" marR="0">
              <a:lnSpc>
                <a:spcPct val="115000"/>
              </a:lnSpc>
              <a:spcAft>
                <a:spcPts val="800"/>
              </a:spcAft>
              <a:buNone/>
            </a:pPr>
            <a:r>
              <a:rPr lang="en-US" sz="2200" dirty="0">
                <a:solidFill>
                  <a:schemeClr val="tx1"/>
                </a:solidFill>
                <a:latin typeface="Arial" panose="020B0604020202020204" pitchFamily="34" charset="0"/>
              </a:rPr>
              <a:t>The platform follows a client-server architecture with a decoupled frontend and backend:</a:t>
            </a:r>
          </a:p>
          <a:p>
            <a:pPr marL="173038" indent="-173038" defTabSz="914400" eaLnBrk="0" fontAlgn="base" hangingPunct="0">
              <a:lnSpc>
                <a:spcPct val="110000"/>
              </a:lnSpc>
              <a:spcBef>
                <a:spcPct val="0"/>
              </a:spcBef>
              <a:spcAft>
                <a:spcPct val="0"/>
              </a:spcAft>
              <a:buClrTx/>
              <a:buSzTx/>
              <a:buFontTx/>
              <a:buChar char="•"/>
            </a:pPr>
            <a:r>
              <a:rPr lang="en-US" sz="2200" dirty="0">
                <a:solidFill>
                  <a:schemeClr val="tx1"/>
                </a:solidFill>
                <a:latin typeface="Arial" panose="020B0604020202020204" pitchFamily="34" charset="0"/>
              </a:rPr>
              <a:t>Frontend: Built with Next.js, utilizing Server-Side Rendering (SSR) and Static Site Generation (SSG) for performance and SEO.</a:t>
            </a:r>
          </a:p>
          <a:p>
            <a:pPr marL="173038" indent="-173038" defTabSz="914400" eaLnBrk="0" fontAlgn="base" hangingPunct="0">
              <a:lnSpc>
                <a:spcPct val="110000"/>
              </a:lnSpc>
              <a:spcBef>
                <a:spcPct val="0"/>
              </a:spcBef>
              <a:spcAft>
                <a:spcPct val="0"/>
              </a:spcAft>
              <a:buClrTx/>
              <a:buSzTx/>
              <a:buFontTx/>
              <a:buChar char="•"/>
            </a:pPr>
            <a:r>
              <a:rPr lang="en-US" sz="2200" dirty="0">
                <a:solidFill>
                  <a:schemeClr val="tx1"/>
                </a:solidFill>
                <a:latin typeface="Arial" panose="020B0604020202020204" pitchFamily="34" charset="0"/>
              </a:rPr>
              <a:t>Backend: Powered by Node.js with Express.js, handling API requests and business logic.</a:t>
            </a:r>
          </a:p>
          <a:p>
            <a:pPr marL="173038" indent="-173038" defTabSz="914400" eaLnBrk="0" fontAlgn="base" hangingPunct="0">
              <a:lnSpc>
                <a:spcPct val="110000"/>
              </a:lnSpc>
              <a:spcBef>
                <a:spcPct val="0"/>
              </a:spcBef>
              <a:spcAft>
                <a:spcPct val="0"/>
              </a:spcAft>
              <a:buClrTx/>
              <a:buSzTx/>
              <a:buFontTx/>
              <a:buChar char="•"/>
            </a:pPr>
            <a:r>
              <a:rPr lang="en-US" sz="2200" dirty="0">
                <a:solidFill>
                  <a:schemeClr val="tx1"/>
                </a:solidFill>
                <a:latin typeface="Arial" panose="020B0604020202020204" pitchFamily="34" charset="0"/>
              </a:rPr>
              <a:t>Database: MySQL, used for storing product details, user data, and order information.</a:t>
            </a:r>
          </a:p>
          <a:p>
            <a:pPr marL="173038" indent="-173038" defTabSz="914400" eaLnBrk="0" fontAlgn="base" hangingPunct="0">
              <a:lnSpc>
                <a:spcPct val="110000"/>
              </a:lnSpc>
              <a:spcBef>
                <a:spcPct val="0"/>
              </a:spcBef>
              <a:spcAft>
                <a:spcPct val="0"/>
              </a:spcAft>
              <a:buClrTx/>
              <a:buSzTx/>
              <a:buFontTx/>
              <a:buChar char="•"/>
            </a:pPr>
            <a:r>
              <a:rPr lang="en-US" sz="2200" dirty="0">
                <a:solidFill>
                  <a:schemeClr val="tx1"/>
                </a:solidFill>
                <a:latin typeface="Arial" panose="020B0604020202020204" pitchFamily="34" charset="0"/>
              </a:rPr>
              <a:t>Authentication: NextAuth.js for secure user login and session management.</a:t>
            </a:r>
          </a:p>
          <a:p>
            <a:pPr marL="173038" indent="-173038" defTabSz="914400" eaLnBrk="0" fontAlgn="base" hangingPunct="0">
              <a:lnSpc>
                <a:spcPct val="110000"/>
              </a:lnSpc>
              <a:spcBef>
                <a:spcPct val="0"/>
              </a:spcBef>
              <a:spcAft>
                <a:spcPct val="0"/>
              </a:spcAft>
              <a:buClrTx/>
              <a:buSzTx/>
              <a:buFontTx/>
              <a:buChar char="•"/>
            </a:pPr>
            <a:r>
              <a:rPr lang="en-US" sz="2200" dirty="0">
                <a:solidFill>
                  <a:schemeClr val="tx1"/>
                </a:solidFill>
                <a:latin typeface="Arial" panose="020B0604020202020204" pitchFamily="34" charset="0"/>
              </a:rPr>
              <a:t>Environment Configuration: Managed via a “.env” file for database credentials and API keys.</a:t>
            </a:r>
          </a:p>
          <a:p>
            <a:endParaRPr lang="en-US" sz="2200" dirty="0"/>
          </a:p>
        </p:txBody>
      </p:sp>
    </p:spTree>
    <p:extLst>
      <p:ext uri="{BB962C8B-B14F-4D97-AF65-F5344CB8AC3E}">
        <p14:creationId xmlns:p14="http://schemas.microsoft.com/office/powerpoint/2010/main" val="3406578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3BE5B-5CD3-D544-BA01-FC975A49F183}"/>
              </a:ext>
            </a:extLst>
          </p:cNvPr>
          <p:cNvSpPr>
            <a:spLocks noGrp="1"/>
          </p:cNvSpPr>
          <p:nvPr>
            <p:ph type="title"/>
          </p:nvPr>
        </p:nvSpPr>
        <p:spPr/>
        <p:txBody>
          <a:bodyPr/>
          <a:lstStyle/>
          <a:p>
            <a:r>
              <a:rPr lang="en-US" b="1" u="sng" dirty="0"/>
              <a:t>Key Features</a:t>
            </a:r>
          </a:p>
        </p:txBody>
      </p:sp>
      <p:sp>
        <p:nvSpPr>
          <p:cNvPr id="3" name="Content Placeholder 2">
            <a:extLst>
              <a:ext uri="{FF2B5EF4-FFF2-40B4-BE49-F238E27FC236}">
                <a16:creationId xmlns:a16="http://schemas.microsoft.com/office/drawing/2014/main" id="{D153A769-2316-1F05-CF3C-D931C019C97B}"/>
              </a:ext>
            </a:extLst>
          </p:cNvPr>
          <p:cNvSpPr>
            <a:spLocks noGrp="1"/>
          </p:cNvSpPr>
          <p:nvPr>
            <p:ph idx="1"/>
          </p:nvPr>
        </p:nvSpPr>
        <p:spPr/>
        <p:txBody>
          <a:bodyPr/>
          <a:lstStyle/>
          <a:p>
            <a:pPr marL="0" marR="0">
              <a:lnSpc>
                <a:spcPct val="115000"/>
              </a:lnSpc>
              <a:spcAft>
                <a:spcPts val="800"/>
              </a:spcAft>
              <a:buNone/>
            </a:pPr>
            <a:r>
              <a:rPr lang="en-US" sz="2400" dirty="0">
                <a:latin typeface="Arial" panose="020B0604020202020204" pitchFamily="34" charset="0"/>
              </a:rPr>
              <a:t>User Features:</a:t>
            </a:r>
          </a:p>
          <a:p>
            <a:pPr marL="342900" marR="0" lvl="1" indent="-342900" defTabSz="914400" eaLnBrk="0" fontAlgn="base" hangingPunct="0">
              <a:lnSpc>
                <a:spcPct val="110000"/>
              </a:lnSpc>
              <a:spcBef>
                <a:spcPct val="0"/>
              </a:spcBef>
              <a:spcAft>
                <a:spcPct val="0"/>
              </a:spcAft>
              <a:buClrTx/>
              <a:buSzTx/>
              <a:buFont typeface="Wingdings" panose="05000000000000000000" pitchFamily="2" charset="2"/>
              <a:buChar char="q"/>
            </a:pPr>
            <a:r>
              <a:rPr lang="en-US" sz="2200" dirty="0">
                <a:solidFill>
                  <a:schemeClr val="tx1"/>
                </a:solidFill>
                <a:latin typeface="Arial" panose="020B0604020202020204" pitchFamily="34" charset="0"/>
              </a:rPr>
              <a:t>Product browsing with filters (category, price, brand).</a:t>
            </a:r>
          </a:p>
          <a:p>
            <a:pPr marL="342900" marR="0" lvl="1" indent="-342900" defTabSz="914400" eaLnBrk="0" fontAlgn="base" hangingPunct="0">
              <a:lnSpc>
                <a:spcPct val="110000"/>
              </a:lnSpc>
              <a:spcBef>
                <a:spcPct val="0"/>
              </a:spcBef>
              <a:spcAft>
                <a:spcPct val="0"/>
              </a:spcAft>
              <a:buClrTx/>
              <a:buSzTx/>
              <a:buFont typeface="Wingdings" panose="05000000000000000000" pitchFamily="2" charset="2"/>
              <a:buChar char="q"/>
            </a:pPr>
            <a:r>
              <a:rPr lang="en-US" sz="2200" dirty="0">
                <a:solidFill>
                  <a:schemeClr val="tx1"/>
                </a:solidFill>
                <a:latin typeface="Arial" panose="020B0604020202020204" pitchFamily="34" charset="0"/>
              </a:rPr>
              <a:t>Shopping cart and checkout functionality.</a:t>
            </a:r>
          </a:p>
          <a:p>
            <a:pPr marL="342900" marR="0" lvl="1" indent="-342900" defTabSz="914400" eaLnBrk="0" fontAlgn="base" hangingPunct="0">
              <a:lnSpc>
                <a:spcPct val="110000"/>
              </a:lnSpc>
              <a:spcBef>
                <a:spcPct val="0"/>
              </a:spcBef>
              <a:spcAft>
                <a:spcPct val="0"/>
              </a:spcAft>
              <a:buClrTx/>
              <a:buSzTx/>
              <a:buFont typeface="Wingdings" panose="05000000000000000000" pitchFamily="2" charset="2"/>
              <a:buChar char="q"/>
            </a:pPr>
            <a:r>
              <a:rPr lang="en-US" sz="2200" dirty="0">
                <a:solidFill>
                  <a:schemeClr val="tx1"/>
                </a:solidFill>
                <a:latin typeface="Arial" panose="020B0604020202020204" pitchFamily="34" charset="0"/>
              </a:rPr>
              <a:t>User authentication and profile management.</a:t>
            </a:r>
          </a:p>
          <a:p>
            <a:pPr marL="342900" marR="0" lvl="1" indent="-342900" defTabSz="914400" eaLnBrk="0" fontAlgn="base" hangingPunct="0">
              <a:lnSpc>
                <a:spcPct val="110000"/>
              </a:lnSpc>
              <a:spcBef>
                <a:spcPct val="0"/>
              </a:spcBef>
              <a:spcAft>
                <a:spcPct val="0"/>
              </a:spcAft>
              <a:buClrTx/>
              <a:buSzTx/>
              <a:buFont typeface="Wingdings" panose="05000000000000000000" pitchFamily="2" charset="2"/>
              <a:buChar char="q"/>
            </a:pPr>
            <a:r>
              <a:rPr lang="en-US" sz="2200" dirty="0">
                <a:solidFill>
                  <a:schemeClr val="tx1"/>
                </a:solidFill>
                <a:latin typeface="Arial" panose="020B0604020202020204" pitchFamily="34" charset="0"/>
              </a:rPr>
              <a:t>Responsive design for desktop.</a:t>
            </a:r>
          </a:p>
          <a:p>
            <a:endParaRPr lang="en-US" dirty="0"/>
          </a:p>
        </p:txBody>
      </p:sp>
    </p:spTree>
    <p:extLst>
      <p:ext uri="{BB962C8B-B14F-4D97-AF65-F5344CB8AC3E}">
        <p14:creationId xmlns:p14="http://schemas.microsoft.com/office/powerpoint/2010/main" val="3583474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32711-C451-CACF-926B-8AFF8F78D97B}"/>
              </a:ext>
            </a:extLst>
          </p:cNvPr>
          <p:cNvSpPr>
            <a:spLocks noGrp="1"/>
          </p:cNvSpPr>
          <p:nvPr>
            <p:ph type="title"/>
          </p:nvPr>
        </p:nvSpPr>
        <p:spPr/>
        <p:txBody>
          <a:bodyPr/>
          <a:lstStyle/>
          <a:p>
            <a:r>
              <a:rPr lang="en-US" b="1" u="sng" dirty="0"/>
              <a:t>Technologies Used</a:t>
            </a:r>
          </a:p>
        </p:txBody>
      </p:sp>
      <p:sp>
        <p:nvSpPr>
          <p:cNvPr id="3" name="Content Placeholder 2">
            <a:extLst>
              <a:ext uri="{FF2B5EF4-FFF2-40B4-BE49-F238E27FC236}">
                <a16:creationId xmlns:a16="http://schemas.microsoft.com/office/drawing/2014/main" id="{27A6461E-D904-D9B9-D572-CAA545AA5245}"/>
              </a:ext>
            </a:extLst>
          </p:cNvPr>
          <p:cNvSpPr>
            <a:spLocks noGrp="1"/>
          </p:cNvSpPr>
          <p:nvPr>
            <p:ph idx="1"/>
          </p:nvPr>
        </p:nvSpPr>
        <p:spPr/>
        <p:txBody>
          <a:bodyPr>
            <a:normAutofit fontScale="85000" lnSpcReduction="10000"/>
          </a:bodyPr>
          <a:lstStyle/>
          <a:p>
            <a:pPr marL="284163" indent="-284163">
              <a:buNone/>
            </a:pPr>
            <a:r>
              <a:rPr lang="en-US" sz="2800" dirty="0">
                <a:solidFill>
                  <a:schemeClr val="tx1"/>
                </a:solidFill>
                <a:latin typeface="Arial" panose="020B0604020202020204" pitchFamily="34" charset="0"/>
              </a:rPr>
              <a:t>why the chosen technologies were suitable for this project:</a:t>
            </a:r>
          </a:p>
          <a:p>
            <a:pPr marL="284163" indent="-284163">
              <a:buNone/>
            </a:pPr>
            <a:endParaRPr lang="en-US" sz="2800" dirty="0">
              <a:solidFill>
                <a:schemeClr val="tx1"/>
              </a:solidFill>
              <a:latin typeface="Arial" panose="020B0604020202020204" pitchFamily="34" charset="0"/>
            </a:endParaRPr>
          </a:p>
          <a:p>
            <a:pPr marL="284163" marR="0" lvl="0" indent="-284163"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Next.js:</a:t>
            </a:r>
            <a:r>
              <a:rPr kumimoji="0" lang="en-US" altLang="en-US" sz="2800" b="0" i="0" u="none" strike="noStrike" cap="none" normalizeH="0" baseline="0" dirty="0">
                <a:ln>
                  <a:noFill/>
                </a:ln>
                <a:solidFill>
                  <a:schemeClr val="tx1"/>
                </a:solidFill>
                <a:effectLst/>
                <a:latin typeface="Arial" panose="020B0604020202020204" pitchFamily="34" charset="0"/>
              </a:rPr>
              <a:t> For building a performant and SEO-friendly frontend. </a:t>
            </a:r>
          </a:p>
          <a:p>
            <a:pPr marL="284163" marR="0" lvl="0" indent="-284163"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Node.js:</a:t>
            </a:r>
            <a:r>
              <a:rPr kumimoji="0" lang="en-US" altLang="en-US" sz="2800" b="0" i="0" u="none" strike="noStrike" cap="none" normalizeH="0" baseline="0" dirty="0">
                <a:ln>
                  <a:noFill/>
                </a:ln>
                <a:solidFill>
                  <a:schemeClr val="tx1"/>
                </a:solidFill>
                <a:effectLst/>
                <a:latin typeface="Arial" panose="020B0604020202020204" pitchFamily="34" charset="0"/>
              </a:rPr>
              <a:t> For a scalable and efficient backend. </a:t>
            </a:r>
          </a:p>
          <a:p>
            <a:pPr marL="284163" marR="0" lvl="0" indent="-284163"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MySQL:</a:t>
            </a:r>
            <a:r>
              <a:rPr kumimoji="0" lang="en-US" altLang="en-US" sz="2800" b="0" i="0" u="none" strike="noStrike" cap="none" normalizeH="0" baseline="0" dirty="0">
                <a:ln>
                  <a:noFill/>
                </a:ln>
                <a:solidFill>
                  <a:schemeClr val="tx1"/>
                </a:solidFill>
                <a:effectLst/>
                <a:latin typeface="Arial" panose="020B0604020202020204" pitchFamily="34" charset="0"/>
              </a:rPr>
              <a:t> For reliable data storage. </a:t>
            </a:r>
          </a:p>
          <a:p>
            <a:pPr marL="284163" marR="0" lvl="0" indent="-284163" algn="l"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Tailwind CSS:</a:t>
            </a:r>
            <a:r>
              <a:rPr kumimoji="0" lang="en-US" altLang="en-US" sz="2800" b="0" i="0" u="none" strike="noStrike" cap="none" normalizeH="0" baseline="0" dirty="0">
                <a:ln>
                  <a:noFill/>
                </a:ln>
                <a:solidFill>
                  <a:schemeClr val="tx1"/>
                </a:solidFill>
                <a:effectLst/>
                <a:latin typeface="Arial" panose="020B0604020202020204" pitchFamily="34" charset="0"/>
              </a:rPr>
              <a:t> For rapid and responsive UI development. </a:t>
            </a:r>
          </a:p>
          <a:p>
            <a:pPr marL="284163" indent="-284163"/>
            <a:endParaRPr lang="en-US" dirty="0"/>
          </a:p>
        </p:txBody>
      </p:sp>
    </p:spTree>
    <p:extLst>
      <p:ext uri="{BB962C8B-B14F-4D97-AF65-F5344CB8AC3E}">
        <p14:creationId xmlns:p14="http://schemas.microsoft.com/office/powerpoint/2010/main" val="202697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3604C-0681-E0BF-BFEB-7FF4069D99C3}"/>
              </a:ext>
            </a:extLst>
          </p:cNvPr>
          <p:cNvSpPr>
            <a:spLocks noGrp="1"/>
          </p:cNvSpPr>
          <p:nvPr>
            <p:ph type="title"/>
          </p:nvPr>
        </p:nvSpPr>
        <p:spPr/>
        <p:txBody>
          <a:bodyPr/>
          <a:lstStyle/>
          <a:p>
            <a:r>
              <a:rPr lang="en-US" b="1" u="sng" dirty="0"/>
              <a:t>Challenges</a:t>
            </a:r>
            <a:r>
              <a:rPr lang="en-US" sz="1800" b="1" u="sng" dirty="0">
                <a:solidFill>
                  <a:srgbClr val="000000"/>
                </a:solidFill>
                <a:effectLst/>
                <a:latin typeface="Calibri" panose="020F0502020204030204" pitchFamily="34" charset="0"/>
                <a:ea typeface="Calibri" panose="020F0502020204030204" pitchFamily="34" charset="0"/>
                <a:cs typeface="Mangal" panose="02040503050203030202" pitchFamily="18" charset="0"/>
              </a:rPr>
              <a:t> </a:t>
            </a:r>
            <a:endParaRPr lang="en-US" dirty="0"/>
          </a:p>
        </p:txBody>
      </p:sp>
      <p:sp>
        <p:nvSpPr>
          <p:cNvPr id="3" name="Content Placeholder 2">
            <a:extLst>
              <a:ext uri="{FF2B5EF4-FFF2-40B4-BE49-F238E27FC236}">
                <a16:creationId xmlns:a16="http://schemas.microsoft.com/office/drawing/2014/main" id="{1DAC080C-12EF-D609-E2C3-713344240218}"/>
              </a:ext>
            </a:extLst>
          </p:cNvPr>
          <p:cNvSpPr>
            <a:spLocks noGrp="1"/>
          </p:cNvSpPr>
          <p:nvPr>
            <p:ph idx="1"/>
          </p:nvPr>
        </p:nvSpPr>
        <p:spPr/>
        <p:txBody>
          <a:bodyPr>
            <a:normAutofit/>
          </a:bodyPr>
          <a:lstStyle/>
          <a:p>
            <a:r>
              <a:rPr lang="en-US" sz="2400" b="1" dirty="0">
                <a:latin typeface="Arial" panose="020B0604020202020204" pitchFamily="34" charset="0"/>
              </a:rPr>
              <a:t>Database Configuration</a:t>
            </a:r>
          </a:p>
          <a:p>
            <a:r>
              <a:rPr lang="en-US" sz="2400" b="1" dirty="0">
                <a:latin typeface="Arial" panose="020B0604020202020204" pitchFamily="34" charset="0"/>
              </a:rPr>
              <a:t>Responsive Design</a:t>
            </a:r>
          </a:p>
          <a:p>
            <a:r>
              <a:rPr lang="en-US" sz="2400" b="1" dirty="0">
                <a:latin typeface="Arial" panose="020B0604020202020204" pitchFamily="34" charset="0"/>
              </a:rPr>
              <a:t>Authentication Security</a:t>
            </a:r>
          </a:p>
          <a:p>
            <a:r>
              <a:rPr lang="en-US" sz="2400" b="1" dirty="0">
                <a:latin typeface="Arial" panose="020B0604020202020204" pitchFamily="34" charset="0"/>
              </a:rPr>
              <a:t>Performance Optimization</a:t>
            </a:r>
          </a:p>
        </p:txBody>
      </p:sp>
    </p:spTree>
    <p:extLst>
      <p:ext uri="{BB962C8B-B14F-4D97-AF65-F5344CB8AC3E}">
        <p14:creationId xmlns:p14="http://schemas.microsoft.com/office/powerpoint/2010/main" val="349467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29711-5A07-D3C1-26E2-D2C39A25E513}"/>
              </a:ext>
            </a:extLst>
          </p:cNvPr>
          <p:cNvSpPr>
            <a:spLocks noGrp="1"/>
          </p:cNvSpPr>
          <p:nvPr>
            <p:ph type="title"/>
          </p:nvPr>
        </p:nvSpPr>
        <p:spPr/>
        <p:txBody>
          <a:bodyPr/>
          <a:lstStyle/>
          <a:p>
            <a:r>
              <a:rPr lang="en-US" b="1" u="sng" dirty="0"/>
              <a:t>Limitations</a:t>
            </a:r>
            <a:br>
              <a:rPr lang="en-US" sz="1800" dirty="0">
                <a:effectLst/>
                <a:latin typeface="Times New Roman" panose="02020603050405020304" pitchFamily="18" charset="0"/>
                <a:ea typeface="Times New Roman" panose="02020603050405020304" pitchFamily="18" charset="0"/>
              </a:rPr>
            </a:br>
            <a:endParaRPr lang="en-US" b="1" u="sng" dirty="0"/>
          </a:p>
        </p:txBody>
      </p:sp>
      <p:sp>
        <p:nvSpPr>
          <p:cNvPr id="3" name="Content Placeholder 2">
            <a:extLst>
              <a:ext uri="{FF2B5EF4-FFF2-40B4-BE49-F238E27FC236}">
                <a16:creationId xmlns:a16="http://schemas.microsoft.com/office/drawing/2014/main" id="{8C5EEE6E-F442-5820-34D6-BA991C3C2144}"/>
              </a:ext>
            </a:extLst>
          </p:cNvPr>
          <p:cNvSpPr>
            <a:spLocks noGrp="1"/>
          </p:cNvSpPr>
          <p:nvPr>
            <p:ph idx="1"/>
          </p:nvPr>
        </p:nvSpPr>
        <p:spPr/>
        <p:txBody>
          <a:bodyPr>
            <a:normAutofit lnSpcReduction="10000"/>
          </a:bodyPr>
          <a:lstStyle/>
          <a:p>
            <a:pPr>
              <a:lnSpc>
                <a:spcPct val="150000"/>
              </a:lnSpc>
            </a:pPr>
            <a:r>
              <a:rPr lang="en-US" sz="2400" dirty="0"/>
              <a:t>Payment gateway integration (e.g., Stripe) is not implemented but planned for future iterations.</a:t>
            </a:r>
          </a:p>
          <a:p>
            <a:pPr>
              <a:lnSpc>
                <a:spcPct val="150000"/>
              </a:lnSpc>
            </a:pPr>
            <a:r>
              <a:rPr lang="en-US" sz="2400" dirty="0"/>
              <a:t>Limited support for internationalization (multi-language support).</a:t>
            </a:r>
          </a:p>
          <a:p>
            <a:pPr>
              <a:lnSpc>
                <a:spcPct val="150000"/>
              </a:lnSpc>
            </a:pPr>
            <a:r>
              <a:rPr lang="en-US" sz="2400" dirty="0"/>
              <a:t>Cloud deployment is not fully configured, currently running locally.</a:t>
            </a:r>
          </a:p>
        </p:txBody>
      </p:sp>
    </p:spTree>
    <p:extLst>
      <p:ext uri="{BB962C8B-B14F-4D97-AF65-F5344CB8AC3E}">
        <p14:creationId xmlns:p14="http://schemas.microsoft.com/office/powerpoint/2010/main" val="4209533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9FC58-9B35-E4F0-837F-D5C25612C061}"/>
              </a:ext>
            </a:extLst>
          </p:cNvPr>
          <p:cNvSpPr>
            <a:spLocks noGrp="1"/>
          </p:cNvSpPr>
          <p:nvPr>
            <p:ph type="title"/>
          </p:nvPr>
        </p:nvSpPr>
        <p:spPr/>
        <p:txBody>
          <a:bodyPr/>
          <a:lstStyle/>
          <a:p>
            <a:r>
              <a:rPr lang="en-US" b="1" u="sng" dirty="0"/>
              <a:t>Achievements</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B24F793C-5203-FBF3-645C-2BA360E8EE0D}"/>
              </a:ext>
            </a:extLst>
          </p:cNvPr>
          <p:cNvSpPr>
            <a:spLocks noGrp="1"/>
          </p:cNvSpPr>
          <p:nvPr>
            <p:ph idx="1"/>
          </p:nvPr>
        </p:nvSpPr>
        <p:spPr>
          <a:xfrm>
            <a:off x="1154954" y="2603500"/>
            <a:ext cx="10038563" cy="3416300"/>
          </a:xfrm>
        </p:spPr>
        <p:txBody>
          <a:bodyPr>
            <a:noAutofit/>
          </a:bodyPr>
          <a:lstStyle/>
          <a:p>
            <a:pPr marL="236538" indent="-236538" eaLnBrk="0" fontAlgn="base" hangingPunct="0">
              <a:lnSpc>
                <a:spcPct val="150000"/>
              </a:lnSpc>
              <a:spcBef>
                <a:spcPct val="0"/>
              </a:spcBef>
              <a:spcAft>
                <a:spcPct val="0"/>
              </a:spcAft>
              <a:buFontTx/>
              <a:buChar char="•"/>
            </a:pPr>
            <a:r>
              <a:rPr lang="en-US" sz="2200" dirty="0">
                <a:latin typeface="Arial" panose="020B0604020202020204" pitchFamily="34" charset="0"/>
              </a:rPr>
              <a:t>Developed a fully functional eCommerce platform with a responsive design.</a:t>
            </a:r>
          </a:p>
          <a:p>
            <a:pPr marL="236538" indent="-236538" eaLnBrk="0" fontAlgn="base" hangingPunct="0">
              <a:lnSpc>
                <a:spcPct val="150000"/>
              </a:lnSpc>
              <a:spcBef>
                <a:spcPct val="0"/>
              </a:spcBef>
              <a:spcAft>
                <a:spcPct val="0"/>
              </a:spcAft>
              <a:buFontTx/>
              <a:buChar char="•"/>
            </a:pPr>
            <a:r>
              <a:rPr lang="en-US" sz="2200" dirty="0">
                <a:latin typeface="Arial" panose="020B0604020202020204" pitchFamily="34" charset="0"/>
              </a:rPr>
              <a:t>Implemented a secure and scalable admin dashboard.</a:t>
            </a:r>
          </a:p>
          <a:p>
            <a:pPr marL="236538" indent="-236538" eaLnBrk="0" fontAlgn="base" hangingPunct="0">
              <a:lnSpc>
                <a:spcPct val="150000"/>
              </a:lnSpc>
              <a:spcBef>
                <a:spcPct val="0"/>
              </a:spcBef>
              <a:spcAft>
                <a:spcPct val="0"/>
              </a:spcAft>
              <a:buFontTx/>
              <a:buChar char="•"/>
            </a:pPr>
            <a:r>
              <a:rPr lang="en-US" sz="2200" dirty="0">
                <a:latin typeface="Arial" panose="020B0604020202020204" pitchFamily="34" charset="0"/>
              </a:rPr>
              <a:t>Customized the application to meet specific functional and aesthetic goals.</a:t>
            </a:r>
          </a:p>
          <a:p>
            <a:pPr marL="236538" indent="-236538" eaLnBrk="0" fontAlgn="base" hangingPunct="0">
              <a:lnSpc>
                <a:spcPct val="150000"/>
              </a:lnSpc>
              <a:spcBef>
                <a:spcPct val="0"/>
              </a:spcBef>
              <a:spcAft>
                <a:spcPct val="0"/>
              </a:spcAft>
              <a:buFontTx/>
              <a:buChar char="•"/>
            </a:pPr>
            <a:r>
              <a:rPr lang="en-US" sz="2200" dirty="0">
                <a:latin typeface="Arial" panose="020B0604020202020204" pitchFamily="34" charset="0"/>
              </a:rPr>
              <a:t>Achieved fast load times and SEO-friendly pages using Next.js features.</a:t>
            </a:r>
          </a:p>
          <a:p>
            <a:pPr marL="236538" indent="-236538" eaLnBrk="0" fontAlgn="base" hangingPunct="0">
              <a:lnSpc>
                <a:spcPct val="150000"/>
              </a:lnSpc>
              <a:spcBef>
                <a:spcPct val="0"/>
              </a:spcBef>
              <a:spcAft>
                <a:spcPct val="0"/>
              </a:spcAft>
              <a:buFontTx/>
              <a:buChar char="•"/>
            </a:pPr>
            <a:r>
              <a:rPr lang="en-US" sz="2200" dirty="0">
                <a:latin typeface="Arial" panose="020B0604020202020204" pitchFamily="34" charset="0"/>
              </a:rPr>
              <a:t>Successfully tested the application for usability and performance.</a:t>
            </a:r>
          </a:p>
        </p:txBody>
      </p:sp>
    </p:spTree>
    <p:extLst>
      <p:ext uri="{BB962C8B-B14F-4D97-AF65-F5344CB8AC3E}">
        <p14:creationId xmlns:p14="http://schemas.microsoft.com/office/powerpoint/2010/main" val="18084982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84</TotalTime>
  <Words>607</Words>
  <Application>Microsoft Office PowerPoint</Application>
  <PresentationFormat>Widescreen</PresentationFormat>
  <Paragraphs>64</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vt:lpstr>
      <vt:lpstr>Arial</vt:lpstr>
      <vt:lpstr>Calibri</vt:lpstr>
      <vt:lpstr>Century Gothic</vt:lpstr>
      <vt:lpstr>Times New Roman</vt:lpstr>
      <vt:lpstr>Wingdings</vt:lpstr>
      <vt:lpstr>Wingdings 3</vt:lpstr>
      <vt:lpstr>Ion Boardroom</vt:lpstr>
      <vt:lpstr>Electronics eCommerce Platform</vt:lpstr>
      <vt:lpstr>Introduction</vt:lpstr>
      <vt:lpstr>Project Motivation &amp; Goals</vt:lpstr>
      <vt:lpstr>System Architecture</vt:lpstr>
      <vt:lpstr>Key Features</vt:lpstr>
      <vt:lpstr>Technologies Used</vt:lpstr>
      <vt:lpstr>Challenges </vt:lpstr>
      <vt:lpstr>Limitations </vt:lpstr>
      <vt:lpstr>Achievements </vt:lpstr>
      <vt:lpstr>Future Enhancements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AMIT SHARMA</dc:creator>
  <cp:lastModifiedBy>AMIT SHARMA</cp:lastModifiedBy>
  <cp:revision>5</cp:revision>
  <dcterms:created xsi:type="dcterms:W3CDTF">2025-05-12T02:21:54Z</dcterms:created>
  <dcterms:modified xsi:type="dcterms:W3CDTF">2025-05-14T01:40:35Z</dcterms:modified>
</cp:coreProperties>
</file>