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0" r:id="rId4"/>
    <p:sldId id="261" r:id="rId5"/>
    <p:sldId id="277" r:id="rId6"/>
    <p:sldId id="262" r:id="rId7"/>
    <p:sldId id="275" r:id="rId8"/>
    <p:sldId id="263" r:id="rId9"/>
    <p:sldId id="264" r:id="rId10"/>
    <p:sldId id="276" r:id="rId11"/>
    <p:sldId id="265" r:id="rId12"/>
    <p:sldId id="266" r:id="rId13"/>
    <p:sldId id="267" r:id="rId14"/>
    <p:sldId id="270" r:id="rId15"/>
    <p:sldId id="273" r:id="rId16"/>
    <p:sldId id="278" r:id="rId17"/>
    <p:sldId id="258" r:id="rId18"/>
    <p:sldId id="274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5268" autoAdjust="0"/>
  </p:normalViewPr>
  <p:slideViewPr>
    <p:cSldViewPr>
      <p:cViewPr varScale="1">
        <p:scale>
          <a:sx n="86" d="100"/>
          <a:sy n="86" d="100"/>
        </p:scale>
        <p:origin x="634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83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3F8A22-BF86-4D89-B884-4BAF43C248F5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1875E6C0-C669-4060-BD9C-BE2E24BB809E}">
      <dgm:prSet/>
      <dgm:spPr/>
      <dgm:t>
        <a:bodyPr/>
        <a:lstStyle/>
        <a:p>
          <a:pPr algn="l"/>
          <a:r>
            <a:rPr lang="en-IN" dirty="0"/>
            <a:t>The segmented parts are subtracted from the original images in order to get rid of blood-vessels and optic-disk that has less contribution in detection</a:t>
          </a:r>
          <a:r>
            <a:rPr lang="en-IN" b="1" dirty="0"/>
            <a:t>.</a:t>
          </a:r>
          <a:endParaRPr lang="en-IN" dirty="0"/>
        </a:p>
      </dgm:t>
    </dgm:pt>
    <dgm:pt modelId="{629F1652-5B60-4531-A689-C6B872FB53A5}" type="parTrans" cxnId="{24EE25E8-BBF3-4A55-9098-035521DB46C8}">
      <dgm:prSet/>
      <dgm:spPr/>
      <dgm:t>
        <a:bodyPr/>
        <a:lstStyle/>
        <a:p>
          <a:endParaRPr lang="en-IN"/>
        </a:p>
      </dgm:t>
    </dgm:pt>
    <dgm:pt modelId="{D0F7FECB-619A-444A-9F80-6B8AC2D770DE}" type="sibTrans" cxnId="{24EE25E8-BBF3-4A55-9098-035521DB46C8}">
      <dgm:prSet/>
      <dgm:spPr/>
      <dgm:t>
        <a:bodyPr/>
        <a:lstStyle/>
        <a:p>
          <a:endParaRPr lang="en-IN"/>
        </a:p>
      </dgm:t>
    </dgm:pt>
    <dgm:pt modelId="{98A249A8-3258-4EFD-B4C7-E68C8BF7B97C}" type="pres">
      <dgm:prSet presAssocID="{473F8A22-BF86-4D89-B884-4BAF43C248F5}" presName="linearFlow" presStyleCnt="0">
        <dgm:presLayoutVars>
          <dgm:dir/>
          <dgm:resizeHandles val="exact"/>
        </dgm:presLayoutVars>
      </dgm:prSet>
      <dgm:spPr/>
    </dgm:pt>
    <dgm:pt modelId="{C2B7E22E-F2C0-41A5-8FA0-7B4BB8D136E1}" type="pres">
      <dgm:prSet presAssocID="{1875E6C0-C669-4060-BD9C-BE2E24BB809E}" presName="composite" presStyleCnt="0"/>
      <dgm:spPr/>
    </dgm:pt>
    <dgm:pt modelId="{E0414821-5CA0-4E79-9B16-D10762B7F4CD}" type="pres">
      <dgm:prSet presAssocID="{1875E6C0-C669-4060-BD9C-BE2E24BB809E}" presName="imgShp" presStyleLbl="fgImgPlace1" presStyleIdx="0" presStyleCnt="1" custLinFactNeighborX="-797" custLinFactNeighborY="-508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4CB9C698-878F-474E-8D4F-7424D47CFEED}" type="pres">
      <dgm:prSet presAssocID="{1875E6C0-C669-4060-BD9C-BE2E24BB809E}" presName="txShp" presStyleLbl="node1" presStyleIdx="0" presStyleCnt="1">
        <dgm:presLayoutVars>
          <dgm:bulletEnabled val="1"/>
        </dgm:presLayoutVars>
      </dgm:prSet>
      <dgm:spPr/>
    </dgm:pt>
  </dgm:ptLst>
  <dgm:cxnLst>
    <dgm:cxn modelId="{3372B01D-9103-47F7-8676-EE8683E45D34}" type="presOf" srcId="{1875E6C0-C669-4060-BD9C-BE2E24BB809E}" destId="{4CB9C698-878F-474E-8D4F-7424D47CFEED}" srcOrd="0" destOrd="0" presId="urn:microsoft.com/office/officeart/2005/8/layout/vList3"/>
    <dgm:cxn modelId="{9300A0D5-C9F5-423E-902D-47C5424D6B89}" type="presOf" srcId="{473F8A22-BF86-4D89-B884-4BAF43C248F5}" destId="{98A249A8-3258-4EFD-B4C7-E68C8BF7B97C}" srcOrd="0" destOrd="0" presId="urn:microsoft.com/office/officeart/2005/8/layout/vList3"/>
    <dgm:cxn modelId="{24EE25E8-BBF3-4A55-9098-035521DB46C8}" srcId="{473F8A22-BF86-4D89-B884-4BAF43C248F5}" destId="{1875E6C0-C669-4060-BD9C-BE2E24BB809E}" srcOrd="0" destOrd="0" parTransId="{629F1652-5B60-4531-A689-C6B872FB53A5}" sibTransId="{D0F7FECB-619A-444A-9F80-6B8AC2D770DE}"/>
    <dgm:cxn modelId="{F291B3D7-ABF6-4CB1-B321-F881DBA57574}" type="presParOf" srcId="{98A249A8-3258-4EFD-B4C7-E68C8BF7B97C}" destId="{C2B7E22E-F2C0-41A5-8FA0-7B4BB8D136E1}" srcOrd="0" destOrd="0" presId="urn:microsoft.com/office/officeart/2005/8/layout/vList3"/>
    <dgm:cxn modelId="{055F21C1-BA24-4F74-999E-69A94CF57E0B}" type="presParOf" srcId="{C2B7E22E-F2C0-41A5-8FA0-7B4BB8D136E1}" destId="{E0414821-5CA0-4E79-9B16-D10762B7F4CD}" srcOrd="0" destOrd="0" presId="urn:microsoft.com/office/officeart/2005/8/layout/vList3"/>
    <dgm:cxn modelId="{57193A3D-6BDC-48CA-84AA-F4A6E86DEFBE}" type="presParOf" srcId="{C2B7E22E-F2C0-41A5-8FA0-7B4BB8D136E1}" destId="{4CB9C698-878F-474E-8D4F-7424D47CFEE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B9C698-878F-474E-8D4F-7424D47CFEED}">
      <dsp:nvSpPr>
        <dsp:cNvPr id="0" name=""/>
        <dsp:cNvSpPr/>
      </dsp:nvSpPr>
      <dsp:spPr>
        <a:xfrm rot="10800000">
          <a:off x="2125122" y="47719"/>
          <a:ext cx="5624703" cy="2833497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9493" tIns="106680" rIns="199136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The segmented parts are subtracted from the original images in order to get rid of blood-vessels and optic-disk that has less contribution in detection</a:t>
          </a:r>
          <a:r>
            <a:rPr lang="en-IN" sz="2800" b="1" kern="1200" dirty="0"/>
            <a:t>.</a:t>
          </a:r>
          <a:endParaRPr lang="en-IN" sz="2800" kern="1200" dirty="0"/>
        </a:p>
      </dsp:txBody>
      <dsp:txXfrm rot="10800000">
        <a:off x="2833496" y="47719"/>
        <a:ext cx="4916329" cy="2833497"/>
      </dsp:txXfrm>
    </dsp:sp>
    <dsp:sp modelId="{E0414821-5CA0-4E79-9B16-D10762B7F4CD}">
      <dsp:nvSpPr>
        <dsp:cNvPr id="0" name=""/>
        <dsp:cNvSpPr/>
      </dsp:nvSpPr>
      <dsp:spPr>
        <a:xfrm>
          <a:off x="685791" y="33325"/>
          <a:ext cx="2833497" cy="2833497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BFE33-638B-4156-BA53-993DECF05EBD}" type="datetimeFigureOut">
              <a:rPr lang="en-IN" smtClean="0"/>
              <a:t>26-10-2020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VISHAL KR.SINGH (ROLL#CSE201610731) &amp; PANKAJ KR. PATRA (ROLL#CSE201610736)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6F362-2A11-4C9F-97C4-9528AB412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6674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B-TECH PROJECT MID-SEM PRESENTATION 2011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/>
              <a:t>VISHAL KR.SINGH (ROLL#CSE201610731) &amp; PANKAJ KR. PATRA (ROLL#CSE201610736)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90173F01-018E-44DD-8CA5-6162639342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3310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VISHAL KR.SINGH (ROLL#CSE201610731) &amp; PANKAJ KR. PATRA (ROLL#CSE201610736)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86F327-06FC-42EA-BF79-15D71132BE00}" type="slidenum">
              <a:rPr lang="en-US"/>
              <a:pPr/>
              <a:t>1</a:t>
            </a:fld>
            <a:endParaRPr lang="en-US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765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388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VISHAL KR.SINGH (ROLL#CSE201610731) &amp; PANKAJ KR. PATRA (ROLL#CSE201610736)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11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11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90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VISHAL KR.SINGH (ROLL#CSE201610731) &amp; PANKAJ KR. PATRA (ROLL#CSE201610736)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12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12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90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VISHAL KR.SINGH (ROLL#CSE201610731) &amp; PANKAJ KR. PATRA (ROLL#CSE201610736)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13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13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90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VISHAL KR.SINGH (ROLL#CSE201610731) &amp; PANKAJ KR. PATRA (ROLL#CSE201610736)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14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14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549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VISHAL KR.SINGH (ROLL#CSE201610731) &amp; PANKAJ KR. PATRA (ROLL#CSE201610736)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15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15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039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VISHAL KR.SINGH (ROLL#CSE201610731) &amp; PANKAJ KR. PATRA (ROLL#CSE201610736)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16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16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648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VISHAL KR.SINGH (ROLL#CSE201610731) &amp; PANKAJ KR. PATRA (ROLL#CSE201610736)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17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17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2092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VISHAL KR.SINGH (ROLL#CSE201610731) &amp; PANKAJ KR. PATRA (ROLL#CSE201610736)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18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18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826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VISHAL KR.SINGH (ROLL#CSE201610731) &amp; PANKAJ KR. PATRA (ROLL#CSE201610736)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2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9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VISHAL KR.SINGH (ROLL#CSE201610731) &amp; PANKAJ KR. PATRA (ROLL#CSE201610736)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3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90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VISHAL KR.SINGH (ROLL#CSE201610731) &amp; PANKAJ KR. PATRA (ROLL#CSE201610736)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4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90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VISHAL KR.SINGH (ROLL#CSE201610731) &amp; PANKAJ KR. PATRA (ROLL#CSE201610736)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6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90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VISHAL KR.SINGH (ROLL#CSE201610731) &amp; PANKAJ KR. PATRA (ROLL#CSE201610736)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7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42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VISHAL KR.SINGH (ROLL#CSE201610731) &amp; PANKAJ KR. PATRA (ROLL#CSE201610736)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8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90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VISHAL KR.SINGH (ROLL#CSE201610731) &amp; PANKAJ KR. PATRA (ROLL#CSE201610736)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9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9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90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/>
              <a:t>VISHAL KR.SINGH (ROLL#CSE201610731) &amp; PANKAJ KR. PATRA (ROLL#CSE201610736)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10</a:t>
            </a:fld>
            <a:endParaRPr lang="en-US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10</a:t>
            </a:fld>
            <a:endParaRPr 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48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B7C4798-E2AF-465E-9D5F-E9326750675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38D04-3EA5-4042-8C99-9E671BE61CA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36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4798-E2AF-465E-9D5F-E9326750675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7C2F-919A-4714-8017-BCE2DEF765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9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4798-E2AF-465E-9D5F-E9326750675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7336-7C4C-4AF0-8AA8-A63363E87B6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99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4798-E2AF-465E-9D5F-E9326750675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58C4-3311-401C-9243-59C9BFC4B2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3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4798-E2AF-465E-9D5F-E9326750675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3D29-6D26-49D7-B899-5643A6B9D35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648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4798-E2AF-465E-9D5F-E9326750675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F347-24FB-4204-AE19-7EB7958FB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4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4798-E2AF-465E-9D5F-E9326750675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229B-5AB4-4CE9-87EE-777FB1531A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6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4798-E2AF-465E-9D5F-E93267506758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E10B-21D6-47DB-8930-6F92BEE7E0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9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4798-E2AF-465E-9D5F-E9326750675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BD7F-A4C8-4EB0-9265-1AA4FFBE32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7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4798-E2AF-465E-9D5F-E9326750675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8A7C-61BC-4C1B-B6DA-BF1CFD6D2A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4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4798-E2AF-465E-9D5F-E9326750675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9AE3-D28F-44D9-901A-47D4ABBFB18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7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B7C4798-E2AF-465E-9D5F-E93267506758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5449305-3B3D-4A8F-982C-3C8E87D48CE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4">
            <a:extLst>
              <a:ext uri="{FF2B5EF4-FFF2-40B4-BE49-F238E27FC236}">
                <a16:creationId xmlns:a16="http://schemas.microsoft.com/office/drawing/2014/main" id="{F9B2D6ED-704D-4469-B7BC-29CEA3D65C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8125" y="228600"/>
            <a:ext cx="5901337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3333CC"/>
                </a:solidFill>
                <a:latin typeface="Arial" charset="0"/>
                <a:ea typeface="DejaVu Sans" charset="0"/>
                <a:cs typeface="DejaVu Sans" charset="0"/>
              </a:rPr>
              <a:t>B.TECH  MAJOR PROJECT  PRESENTATION 2019-20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1D86A070-018B-41E8-9E62-6DFD8A097D0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0813" y="6370732"/>
            <a:ext cx="8099787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Amitkumar Rautray</a:t>
            </a:r>
          </a:p>
        </p:txBody>
      </p:sp>
    </p:spTree>
    <p:extLst>
      <p:ext uri="{BB962C8B-B14F-4D97-AF65-F5344CB8AC3E}">
        <p14:creationId xmlns:p14="http://schemas.microsoft.com/office/powerpoint/2010/main" val="30937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1485829" y="1023181"/>
            <a:ext cx="6642172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>
            <a:noFill/>
            <a:round/>
            <a:headEnd/>
            <a:tailEnd/>
          </a:ln>
          <a:effectLst>
            <a:outerShdw blurRad="50800" dist="50800" dir="5400000" algn="ctr" rotWithShape="0">
              <a:srgbClr val="FFC000"/>
            </a:outerShdw>
          </a:effectLst>
        </p:spPr>
        <p:txBody>
          <a:bodyPr wrap="square" anchor="ctr">
            <a:spAutoFit/>
          </a:bodyPr>
          <a:lstStyle/>
          <a:p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rPr>
              <a:t>	AUTOMATIC DIABETIC RETINOPATHY 		 SCREENING USING DEEP LEARNING</a:t>
            </a:r>
            <a:endParaRPr lang="en-IN" sz="2800" dirty="0">
              <a:solidFill>
                <a:schemeClr val="bg2">
                  <a:lumMod val="50000"/>
                </a:schemeClr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485828" y="3261568"/>
            <a:ext cx="4191458" cy="11983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Amitkumar Manojkumar Rautray</a:t>
            </a:r>
          </a:p>
          <a:p>
            <a:pPr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00"/>
                </a:solidFill>
                <a:ea typeface="DejaVu Sans" charset="0"/>
                <a:cs typeface="DejaVu Sans" charset="0"/>
              </a:rPr>
              <a:t>National Institute of Science and Technology Berhampur</a:t>
            </a:r>
          </a:p>
        </p:txBody>
      </p:sp>
      <p:sp>
        <p:nvSpPr>
          <p:cNvPr id="2" name="Rectangle 1"/>
          <p:cNvSpPr/>
          <p:nvPr/>
        </p:nvSpPr>
        <p:spPr>
          <a:xfrm>
            <a:off x="4300130" y="2115636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  <a:ea typeface="DejaVu Sans" charset="0"/>
                <a:cs typeface="DejaVu Sans" charset="0"/>
              </a:rPr>
              <a:t>By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976969" y="5562600"/>
            <a:ext cx="3733800" cy="94535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FF"/>
                </a:solidFill>
                <a:ea typeface="DejaVu Sans" charset="0"/>
                <a:cs typeface="DejaVu Sans" charset="0"/>
              </a:rPr>
              <a:t>Under the guidance of</a:t>
            </a:r>
          </a:p>
          <a:p>
            <a:pPr algn="ctr" eaLnBrk="1" hangingPunct="1">
              <a:spcBef>
                <a:spcPts val="500"/>
              </a:spcBef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1" dirty="0">
                <a:solidFill>
                  <a:srgbClr val="0000FF"/>
                </a:solidFill>
                <a:ea typeface="DejaVu Sans" charset="0"/>
                <a:cs typeface="DejaVu Sans" charset="0"/>
              </a:rPr>
              <a:t>Mr. Pradeep Kumar Jena</a:t>
            </a:r>
          </a:p>
          <a:p>
            <a:pPr algn="ctr" eaLnBrk="1" hangingPunct="1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dirty="0">
              <a:solidFill>
                <a:srgbClr val="0000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BD7F-A4C8-4EB0-9265-1AA4FFBE3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>
                <a:solidFill>
                  <a:srgbClr val="3333CC"/>
                </a:solidFill>
                <a:ea typeface="DejaVu Sans" charset="0"/>
                <a:cs typeface="DejaVu Sans" charset="0"/>
              </a:rPr>
              <a:t>AUTO-ENCODER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BD7F-A4C8-4EB0-9265-1AA4FFBE328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49540E-A9BD-4CC9-B2C5-CBD28FE708BA}"/>
              </a:ext>
            </a:extLst>
          </p:cNvPr>
          <p:cNvSpPr txBox="1"/>
          <p:nvPr/>
        </p:nvSpPr>
        <p:spPr>
          <a:xfrm>
            <a:off x="533400" y="1323975"/>
            <a:ext cx="8229600" cy="26161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6" charset="0"/>
                <a:cs typeface="+mn-cs"/>
              </a:rPr>
              <a:t>There are various methods a</a:t>
            </a:r>
            <a:r>
              <a:rPr lang="en-US" dirty="0">
                <a:solidFill>
                  <a:schemeClr val="tx1"/>
                </a:solidFill>
              </a:rPr>
              <a:t>vailable for segmentation.</a:t>
            </a:r>
          </a:p>
          <a:p>
            <a:pPr marL="342900" indent="-342900"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6" charset="0"/>
                <a:cs typeface="+mn-cs"/>
              </a:rPr>
              <a:t>Since our database has a lot of variation in color-space, we have opted for Auto-encoder segmentation technique.</a:t>
            </a:r>
          </a:p>
          <a:p>
            <a:pPr marL="342900" indent="-342900"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chemeClr val="tx1"/>
                </a:solidFill>
              </a:rPr>
              <a:t>It is a Deep-Learning approach which trains over images in to generate masks and then implement on raw images for segmentation.</a:t>
            </a:r>
            <a:endParaRPr lang="en-IN" dirty="0">
              <a:solidFill>
                <a:schemeClr val="tx1"/>
              </a:solidFill>
              <a:latin typeface="Times New Roman" pitchFamily="16" charset="0"/>
              <a:cs typeface="+mn-cs"/>
            </a:endParaRPr>
          </a:p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IN" sz="2000" b="1" dirty="0">
              <a:solidFill>
                <a:schemeClr val="tx1"/>
              </a:solidFill>
              <a:latin typeface="Times New Roman" pitchFamily="16" charset="0"/>
              <a:cs typeface="+mn-cs"/>
            </a:endParaRPr>
          </a:p>
        </p:txBody>
      </p:sp>
      <p:pic>
        <p:nvPicPr>
          <p:cNvPr id="2050" name="Picture 5" descr="Basics of Autoencoders - Deepak Birla - Medium">
            <a:extLst>
              <a:ext uri="{FF2B5EF4-FFF2-40B4-BE49-F238E27FC236}">
                <a16:creationId xmlns:a16="http://schemas.microsoft.com/office/drawing/2014/main" id="{80ABD64B-4D7F-44E8-AE8C-0ECF49A6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131" y="3627537"/>
            <a:ext cx="5672138" cy="2579759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2716893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>
                <a:solidFill>
                  <a:srgbClr val="3333CC"/>
                </a:solidFill>
                <a:ea typeface="DejaVu Sans" charset="0"/>
                <a:cs typeface="DejaVu Sans" charset="0"/>
              </a:rPr>
              <a:t>REMOVAL OF SEGMENTED PORTION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BD7F-A4C8-4EB0-9265-1AA4FFBE3281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0D63928-0E16-4ADD-8516-0169F59274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9069753"/>
              </p:ext>
            </p:extLst>
          </p:nvPr>
        </p:nvGraphicFramePr>
        <p:xfrm>
          <a:off x="0" y="1524000"/>
          <a:ext cx="8458200" cy="2928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54794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>
                <a:solidFill>
                  <a:srgbClr val="3333CC"/>
                </a:solidFill>
                <a:ea typeface="DejaVu Sans" charset="0"/>
                <a:cs typeface="DejaVu Sans" charset="0"/>
              </a:rPr>
              <a:t>CLASSIFICATION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BD7F-A4C8-4EB0-9265-1AA4FFBE328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AEC44E-3577-4F5E-85B8-BA74C7998AF6}"/>
              </a:ext>
            </a:extLst>
          </p:cNvPr>
          <p:cNvSpPr txBox="1"/>
          <p:nvPr/>
        </p:nvSpPr>
        <p:spPr>
          <a:xfrm>
            <a:off x="762000" y="1600200"/>
            <a:ext cx="76946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Convolutional neural networks (CNNs) are frequently used for the tasks of image classification.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The processed images are fed into the CNN and then it classifies them accordingly.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3074" name="Picture 2" descr="Convolutional Neural Network(CNN) with Practical Implementation">
            <a:extLst>
              <a:ext uri="{FF2B5EF4-FFF2-40B4-BE49-F238E27FC236}">
                <a16:creationId xmlns:a16="http://schemas.microsoft.com/office/drawing/2014/main" id="{644FF7C3-7185-4509-A708-9704251B0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28" r="-206"/>
          <a:stretch>
            <a:fillRect/>
          </a:stretch>
        </p:blipFill>
        <p:spPr bwMode="auto">
          <a:xfrm>
            <a:off x="1828800" y="3264808"/>
            <a:ext cx="584835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7606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0292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>
                <a:solidFill>
                  <a:srgbClr val="3333CC"/>
                </a:solidFill>
                <a:ea typeface="DejaVu Sans" charset="0"/>
                <a:cs typeface="DejaVu Sans" charset="0"/>
              </a:rPr>
              <a:t>DR-GRADING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BD7F-A4C8-4EB0-9265-1AA4FFBE328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77C38-CD10-4F2B-B68D-8AEA90D169F9}"/>
              </a:ext>
            </a:extLst>
          </p:cNvPr>
          <p:cNvSpPr txBox="1"/>
          <p:nvPr/>
        </p:nvSpPr>
        <p:spPr>
          <a:xfrm>
            <a:off x="762000" y="1600200"/>
            <a:ext cx="76946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According to the severity of the diabetic the retinal images are affected. The gradation is done as mentioned below: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</a:rPr>
              <a:t>Class 0: Non-diabetic retinopathy. 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</a:rPr>
              <a:t>Class 1: Microaneurysms, presence of mild diabetic retinopathy.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tx1"/>
                </a:solidFill>
              </a:rPr>
              <a:t>Class 2: Hemorrhages, moderate level DR without affecting the fovea.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Class 3: Exudates, severe DR condition that affect the fovea.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356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0292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>
                <a:solidFill>
                  <a:srgbClr val="3333CC"/>
                </a:solidFill>
                <a:ea typeface="DejaVu Sans" charset="0"/>
                <a:cs typeface="DejaVu Sans" charset="0"/>
              </a:rPr>
              <a:t>RESULT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BD7F-A4C8-4EB0-9265-1AA4FFBE328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9C98D-1480-4A82-A664-75FFB3EF15C3}"/>
              </a:ext>
            </a:extLst>
          </p:cNvPr>
          <p:cNvSpPr txBox="1"/>
          <p:nvPr/>
        </p:nvSpPr>
        <p:spPr>
          <a:xfrm>
            <a:off x="609600" y="1413556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The performances of model are presented in terms of recall, precision, accuracy and F1-score values.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23845E-2564-4B65-AA81-331E8C876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33037"/>
              </p:ext>
            </p:extLst>
          </p:nvPr>
        </p:nvGraphicFramePr>
        <p:xfrm>
          <a:off x="1066800" y="2499617"/>
          <a:ext cx="6324601" cy="35148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{912C8C85-51F0-491E-9774-3900AFEF0FD7}</a:tableStyleId>
              </a:tblPr>
              <a:tblGrid>
                <a:gridCol w="945055">
                  <a:extLst>
                    <a:ext uri="{9D8B030D-6E8A-4147-A177-3AD203B41FA5}">
                      <a16:colId xmlns:a16="http://schemas.microsoft.com/office/drawing/2014/main" val="3095404259"/>
                    </a:ext>
                  </a:extLst>
                </a:gridCol>
                <a:gridCol w="1453931">
                  <a:extLst>
                    <a:ext uri="{9D8B030D-6E8A-4147-A177-3AD203B41FA5}">
                      <a16:colId xmlns:a16="http://schemas.microsoft.com/office/drawing/2014/main" val="2176865085"/>
                    </a:ext>
                  </a:extLst>
                </a:gridCol>
                <a:gridCol w="1090449">
                  <a:extLst>
                    <a:ext uri="{9D8B030D-6E8A-4147-A177-3AD203B41FA5}">
                      <a16:colId xmlns:a16="http://schemas.microsoft.com/office/drawing/2014/main" val="2720932907"/>
                    </a:ext>
                  </a:extLst>
                </a:gridCol>
                <a:gridCol w="1453931">
                  <a:extLst>
                    <a:ext uri="{9D8B030D-6E8A-4147-A177-3AD203B41FA5}">
                      <a16:colId xmlns:a16="http://schemas.microsoft.com/office/drawing/2014/main" val="850619937"/>
                    </a:ext>
                  </a:extLst>
                </a:gridCol>
                <a:gridCol w="1381235">
                  <a:extLst>
                    <a:ext uri="{9D8B030D-6E8A-4147-A177-3AD203B41FA5}">
                      <a16:colId xmlns:a16="http://schemas.microsoft.com/office/drawing/2014/main" val="2337503410"/>
                    </a:ext>
                  </a:extLst>
                </a:gridCol>
              </a:tblGrid>
              <a:tr h="671248">
                <a:tc>
                  <a:txBody>
                    <a:bodyPr/>
                    <a:lstStyle/>
                    <a:p>
                      <a:pPr marL="75565" marR="69850" algn="ctr">
                        <a:lnSpc>
                          <a:spcPts val="10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Class</a:t>
                      </a:r>
                      <a:endParaRPr lang="en-IN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9375" marR="71120" algn="ctr">
                        <a:lnSpc>
                          <a:spcPts val="10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Precision</a:t>
                      </a:r>
                      <a:endParaRPr lang="en-IN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9060" marR="92710" algn="ctr">
                        <a:lnSpc>
                          <a:spcPts val="10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Recall</a:t>
                      </a:r>
                      <a:endParaRPr lang="en-IN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3345" marR="86995" algn="ctr">
                        <a:lnSpc>
                          <a:spcPts val="10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F1-Score</a:t>
                      </a:r>
                      <a:endParaRPr lang="en-IN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0960" marR="56515" algn="ctr">
                        <a:lnSpc>
                          <a:spcPts val="10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Accuracy</a:t>
                      </a:r>
                      <a:endParaRPr lang="en-IN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809491"/>
                  </a:ext>
                </a:extLst>
              </a:tr>
              <a:tr h="710893">
                <a:tc>
                  <a:txBody>
                    <a:bodyPr/>
                    <a:lstStyle/>
                    <a:p>
                      <a:pPr marL="3810" algn="ctr">
                        <a:lnSpc>
                          <a:spcPts val="111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0</a:t>
                      </a:r>
                      <a:endParaRPr lang="en-IN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835" marR="73025" algn="ctr">
                        <a:lnSpc>
                          <a:spcPts val="111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88.80</a:t>
                      </a:r>
                      <a:endParaRPr lang="en-IN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885" marR="92710" algn="ctr">
                        <a:lnSpc>
                          <a:spcPts val="111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93.65</a:t>
                      </a:r>
                      <a:endParaRPr lang="en-IN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6995" algn="ctr">
                        <a:lnSpc>
                          <a:spcPts val="111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91.16</a:t>
                      </a:r>
                      <a:endParaRPr lang="en-IN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420" marR="56515" algn="ctr">
                        <a:lnSpc>
                          <a:spcPts val="111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</a:rPr>
                        <a:t>91.70</a:t>
                      </a:r>
                      <a:endParaRPr lang="en-IN" sz="20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814191"/>
                  </a:ext>
                </a:extLst>
              </a:tr>
              <a:tr h="710893">
                <a:tc>
                  <a:txBody>
                    <a:bodyPr/>
                    <a:lstStyle/>
                    <a:p>
                      <a:pPr marL="3810" algn="ctr">
                        <a:lnSpc>
                          <a:spcPts val="111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1</a:t>
                      </a:r>
                      <a:endParaRPr lang="en-IN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835" marR="73025" algn="ctr">
                        <a:lnSpc>
                          <a:spcPts val="111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82.78</a:t>
                      </a:r>
                      <a:endParaRPr lang="en-IN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885" marR="92710" algn="ctr">
                        <a:lnSpc>
                          <a:spcPts val="111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88.72</a:t>
                      </a:r>
                      <a:endParaRPr lang="en-IN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6995" algn="ctr">
                        <a:lnSpc>
                          <a:spcPts val="111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85.64</a:t>
                      </a:r>
                      <a:endParaRPr lang="en-IN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420" marR="56515" algn="ctr">
                        <a:lnSpc>
                          <a:spcPts val="111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</a:rPr>
                        <a:t>94.20</a:t>
                      </a:r>
                      <a:endParaRPr lang="en-IN" sz="20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391580"/>
                  </a:ext>
                </a:extLst>
              </a:tr>
              <a:tr h="710893">
                <a:tc>
                  <a:txBody>
                    <a:bodyPr/>
                    <a:lstStyle/>
                    <a:p>
                      <a:pPr marL="3810" algn="ctr">
                        <a:lnSpc>
                          <a:spcPts val="111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2</a:t>
                      </a:r>
                      <a:endParaRPr lang="en-IN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835" marR="73025" algn="ctr">
                        <a:lnSpc>
                          <a:spcPts val="111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91.88</a:t>
                      </a:r>
                      <a:endParaRPr lang="en-IN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885" marR="92710" algn="ctr">
                        <a:lnSpc>
                          <a:spcPts val="111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82.06</a:t>
                      </a:r>
                      <a:endParaRPr lang="en-IN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6995" algn="ctr">
                        <a:lnSpc>
                          <a:spcPts val="111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86.69</a:t>
                      </a:r>
                      <a:endParaRPr lang="en-IN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420" marR="56515" algn="ctr">
                        <a:lnSpc>
                          <a:spcPts val="111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</a:rPr>
                        <a:t>93.40</a:t>
                      </a:r>
                      <a:endParaRPr lang="en-IN" sz="20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327675"/>
                  </a:ext>
                </a:extLst>
              </a:tr>
              <a:tr h="710893">
                <a:tc>
                  <a:txBody>
                    <a:bodyPr/>
                    <a:lstStyle/>
                    <a:p>
                      <a:pPr marL="3810" algn="ctr">
                        <a:lnSpc>
                          <a:spcPts val="111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3</a:t>
                      </a:r>
                      <a:endParaRPr lang="en-IN" sz="200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835" marR="73025" algn="ctr">
                        <a:lnSpc>
                          <a:spcPts val="111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</a:rPr>
                        <a:t>96.00</a:t>
                      </a:r>
                      <a:endParaRPr lang="en-IN" sz="20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885" marR="92710" algn="ctr">
                        <a:lnSpc>
                          <a:spcPts val="111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</a:rPr>
                        <a:t>83.72</a:t>
                      </a:r>
                      <a:endParaRPr lang="en-IN" sz="20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86995" algn="ctr">
                        <a:lnSpc>
                          <a:spcPts val="111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</a:rPr>
                        <a:t>89.44</a:t>
                      </a:r>
                      <a:endParaRPr lang="en-IN" sz="20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420" marR="56515" algn="ctr">
                        <a:lnSpc>
                          <a:spcPts val="111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</a:rPr>
                        <a:t>98.30</a:t>
                      </a:r>
                      <a:endParaRPr lang="en-IN" sz="2000" b="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924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5059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0292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>
                <a:solidFill>
                  <a:srgbClr val="3333CC"/>
                </a:solidFill>
                <a:ea typeface="DejaVu Sans" charset="0"/>
                <a:cs typeface="DejaVu Sans" charset="0"/>
              </a:rPr>
              <a:t>WORK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BD7F-A4C8-4EB0-9265-1AA4FFBE328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C77EC-2755-4CBF-AA71-F6A393CF90C0}"/>
              </a:ext>
            </a:extLst>
          </p:cNvPr>
          <p:cNvSpPr txBox="1"/>
          <p:nvPr/>
        </p:nvSpPr>
        <p:spPr>
          <a:xfrm>
            <a:off x="685800" y="1490008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We have compared the average sensitivity and specificity values of all our four classes with others.</a:t>
            </a:r>
          </a:p>
        </p:txBody>
      </p:sp>
      <p:pic>
        <p:nvPicPr>
          <p:cNvPr id="1026" name="image13.png">
            <a:extLst>
              <a:ext uri="{FF2B5EF4-FFF2-40B4-BE49-F238E27FC236}">
                <a16:creationId xmlns:a16="http://schemas.microsoft.com/office/drawing/2014/main" id="{21181FD0-2FF5-4DD1-B673-ED1AE00BE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19400"/>
            <a:ext cx="6781800" cy="3142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8300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0292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>
                <a:solidFill>
                  <a:srgbClr val="3333CC"/>
                </a:solidFill>
                <a:ea typeface="DejaVu Sans" charset="0"/>
                <a:cs typeface="DejaVu Sans" charset="0"/>
              </a:rPr>
              <a:t>WORK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BD7F-A4C8-4EB0-9265-1AA4FFBE328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C77EC-2755-4CBF-AA71-F6A393CF90C0}"/>
              </a:ext>
            </a:extLst>
          </p:cNvPr>
          <p:cNvSpPr txBox="1"/>
          <p:nvPr/>
        </p:nvSpPr>
        <p:spPr>
          <a:xfrm>
            <a:off x="685800" y="1490008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We have compared the average sensitivity and specificity values of all our four classes with others.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218103-B289-4735-8B9C-97B81057D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213589"/>
              </p:ext>
            </p:extLst>
          </p:nvPr>
        </p:nvGraphicFramePr>
        <p:xfrm>
          <a:off x="1143000" y="2647275"/>
          <a:ext cx="5607762" cy="327485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{912C8C85-51F0-491E-9774-3900AFEF0FD7}</a:tableStyleId>
              </a:tblPr>
              <a:tblGrid>
                <a:gridCol w="4175677">
                  <a:extLst>
                    <a:ext uri="{9D8B030D-6E8A-4147-A177-3AD203B41FA5}">
                      <a16:colId xmlns:a16="http://schemas.microsoft.com/office/drawing/2014/main" val="2426444153"/>
                    </a:ext>
                  </a:extLst>
                </a:gridCol>
                <a:gridCol w="1432085">
                  <a:extLst>
                    <a:ext uri="{9D8B030D-6E8A-4147-A177-3AD203B41FA5}">
                      <a16:colId xmlns:a16="http://schemas.microsoft.com/office/drawing/2014/main" val="1180323090"/>
                    </a:ext>
                  </a:extLst>
                </a:gridCol>
              </a:tblGrid>
              <a:tr h="640902">
                <a:tc>
                  <a:txBody>
                    <a:bodyPr/>
                    <a:lstStyle/>
                    <a:p>
                      <a:pPr marL="986790" marR="981710" algn="ctr">
                        <a:lnSpc>
                          <a:spcPts val="108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Methods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7315" marR="98425" algn="ctr">
                        <a:lnSpc>
                          <a:spcPts val="108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Accuracy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405660"/>
                  </a:ext>
                </a:extLst>
              </a:tr>
              <a:tr h="658488">
                <a:tc>
                  <a:txBody>
                    <a:bodyPr/>
                    <a:lstStyle/>
                    <a:p>
                      <a:pPr marL="66675" algn="l">
                        <a:lnSpc>
                          <a:spcPts val="111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Kedir M. Adal et al. 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3505" marR="99060" algn="ctr">
                        <a:lnSpc>
                          <a:spcPts val="111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92.30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871332"/>
                  </a:ext>
                </a:extLst>
              </a:tr>
              <a:tr h="658488">
                <a:tc>
                  <a:txBody>
                    <a:bodyPr/>
                    <a:lstStyle/>
                    <a:p>
                      <a:pPr marL="66675" algn="l">
                        <a:lnSpc>
                          <a:spcPts val="111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S. S. Rahim et al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2870" marR="99060" algn="ctr">
                        <a:lnSpc>
                          <a:spcPts val="111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55.00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874856"/>
                  </a:ext>
                </a:extLst>
              </a:tr>
              <a:tr h="658488">
                <a:tc>
                  <a:txBody>
                    <a:bodyPr/>
                    <a:lstStyle/>
                    <a:p>
                      <a:pPr marL="66675" algn="l">
                        <a:lnSpc>
                          <a:spcPts val="111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Kumar S. et al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2870" marR="99060" algn="ctr">
                        <a:lnSpc>
                          <a:spcPts val="111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93.00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51041"/>
                  </a:ext>
                </a:extLst>
              </a:tr>
              <a:tr h="658488">
                <a:tc>
                  <a:txBody>
                    <a:bodyPr/>
                    <a:lstStyle/>
                    <a:p>
                      <a:pPr marL="66675" algn="l">
                        <a:lnSpc>
                          <a:spcPts val="111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Proposed method, APTOS dataset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1600" marR="99060" algn="ctr">
                        <a:lnSpc>
                          <a:spcPts val="111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98.07</a:t>
                      </a:r>
                      <a:endParaRPr lang="en-IN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991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834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>
                <a:solidFill>
                  <a:srgbClr val="3333CC"/>
                </a:solidFill>
                <a:ea typeface="DejaVu Sans" charset="0"/>
                <a:cs typeface="DejaVu Sans" charset="0"/>
              </a:rPr>
              <a:t>CONCLUSION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1546273"/>
            <a:ext cx="8305800" cy="373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</a:rPr>
              <a:t>Here, an effective image DR-grading is presented by implementing the methods.	Its worth of mentioning that the better OD, BV segmentation and contrast enhancement of the retinal images improves the of DR grading.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1"/>
                </a:solidFill>
              </a:rPr>
              <a:t> Further investigation can be done on medical image analysis using deep learning-based image segmentation and deep learning approaches to support the clinical process.</a:t>
            </a:r>
          </a:p>
          <a:p>
            <a:pPr algn="just">
              <a:lnSpc>
                <a:spcPct val="150000"/>
              </a:lnSpc>
            </a:pPr>
            <a:endParaRPr lang="en-IN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BD7F-A4C8-4EB0-9265-1AA4FFBE328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41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>
                <a:solidFill>
                  <a:srgbClr val="3333CC"/>
                </a:solidFill>
                <a:ea typeface="DejaVu Sans" charset="0"/>
                <a:cs typeface="DejaVu Sans" charset="0"/>
              </a:rPr>
              <a:t>REFERENCE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342073"/>
            <a:ext cx="8305800" cy="4059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altLang="en-US" sz="1800" dirty="0">
                <a:solidFill>
                  <a:schemeClr val="tx1"/>
                </a:solidFill>
              </a:rPr>
              <a:t>[1]. 	Dong-Xia Zhang, Song Yang, Shu-</a:t>
            </a:r>
            <a:r>
              <a:rPr lang="en-IN" altLang="en-US" sz="1800" dirty="0" err="1">
                <a:solidFill>
                  <a:schemeClr val="tx1"/>
                </a:solidFill>
              </a:rPr>
              <a:t>Ya</a:t>
            </a:r>
            <a:r>
              <a:rPr lang="en-IN" altLang="en-US" sz="1800" dirty="0">
                <a:solidFill>
                  <a:schemeClr val="tx1"/>
                </a:solidFill>
              </a:rPr>
              <a:t> Song. “Hemorrhages Detection in 		Fundus Image Based on Human Visual Characteristics ”. </a:t>
            </a:r>
            <a:r>
              <a:rPr lang="en-IN" altLang="en-US" sz="1800" i="1" dirty="0">
                <a:solidFill>
                  <a:schemeClr val="tx1"/>
                </a:solidFill>
              </a:rPr>
              <a:t>International 	Journal of Engineering Inventions.</a:t>
            </a:r>
            <a:r>
              <a:rPr lang="en-IN" altLang="en-US" sz="1800" dirty="0">
                <a:solidFill>
                  <a:schemeClr val="tx1"/>
                </a:solidFill>
              </a:rPr>
              <a:t> Jan, 2018 .</a:t>
            </a:r>
          </a:p>
          <a:p>
            <a:r>
              <a:rPr lang="en-IN" altLang="en-US" sz="1800" dirty="0">
                <a:solidFill>
                  <a:schemeClr val="tx1"/>
                </a:solidFill>
              </a:rPr>
              <a:t>[2]. 	Roberto Romero-</a:t>
            </a:r>
            <a:r>
              <a:rPr lang="en-IN" altLang="en-US" sz="1800" dirty="0" err="1">
                <a:solidFill>
                  <a:schemeClr val="tx1"/>
                </a:solidFill>
              </a:rPr>
              <a:t>Oraá</a:t>
            </a:r>
            <a:r>
              <a:rPr lang="en-IN" altLang="en-US" sz="1800" dirty="0">
                <a:solidFill>
                  <a:schemeClr val="tx1"/>
                </a:solidFill>
              </a:rPr>
              <a:t> , Jorge Jiménez-García , María García , María I. 	López-</a:t>
            </a:r>
            <a:r>
              <a:rPr lang="en-IN" altLang="en-US" sz="1800" dirty="0" err="1">
                <a:solidFill>
                  <a:schemeClr val="tx1"/>
                </a:solidFill>
              </a:rPr>
              <a:t>Gálvez</a:t>
            </a:r>
            <a:r>
              <a:rPr lang="en-IN" altLang="en-US" sz="1800" dirty="0">
                <a:solidFill>
                  <a:schemeClr val="tx1"/>
                </a:solidFill>
              </a:rPr>
              <a:t> , Javier </a:t>
            </a:r>
            <a:r>
              <a:rPr lang="en-IN" altLang="en-US" sz="1800" dirty="0" err="1">
                <a:solidFill>
                  <a:schemeClr val="tx1"/>
                </a:solidFill>
              </a:rPr>
              <a:t>Oraá</a:t>
            </a:r>
            <a:r>
              <a:rPr lang="en-IN" altLang="en-US" sz="1800" dirty="0">
                <a:solidFill>
                  <a:schemeClr val="tx1"/>
                </a:solidFill>
              </a:rPr>
              <a:t>-Pérez and Roberto </a:t>
            </a:r>
            <a:r>
              <a:rPr lang="en-IN" altLang="en-US" sz="1800" dirty="0" err="1">
                <a:solidFill>
                  <a:schemeClr val="tx1"/>
                </a:solidFill>
              </a:rPr>
              <a:t>Hornero</a:t>
            </a:r>
            <a:r>
              <a:rPr lang="en-IN" altLang="en-US" sz="1800" dirty="0">
                <a:solidFill>
                  <a:schemeClr val="tx1"/>
                </a:solidFill>
              </a:rPr>
              <a:t> . “Entropy Rate 	</a:t>
            </a:r>
            <a:r>
              <a:rPr lang="en-IN" altLang="en-US" sz="1800" dirty="0" err="1">
                <a:solidFill>
                  <a:schemeClr val="tx1"/>
                </a:solidFill>
              </a:rPr>
              <a:t>Superpixel</a:t>
            </a:r>
            <a:r>
              <a:rPr lang="en-IN" altLang="en-US" sz="1800" dirty="0">
                <a:solidFill>
                  <a:schemeClr val="tx1"/>
                </a:solidFill>
              </a:rPr>
              <a:t> Classiﬁcation for Automatic Red Lesion Detection in Fundus 	Images” . 19 April, 2019 </a:t>
            </a:r>
          </a:p>
          <a:p>
            <a:r>
              <a:rPr lang="en-IN" altLang="en-US" sz="1800" dirty="0">
                <a:solidFill>
                  <a:schemeClr val="tx1"/>
                </a:solidFill>
              </a:rPr>
              <a:t>[3].	 </a:t>
            </a:r>
            <a:r>
              <a:rPr lang="en-IN" altLang="en-US" sz="1800" dirty="0" err="1">
                <a:solidFill>
                  <a:schemeClr val="tx1"/>
                </a:solidFill>
              </a:rPr>
              <a:t>Godlin</a:t>
            </a:r>
            <a:r>
              <a:rPr lang="en-IN" altLang="en-US" sz="1800" dirty="0">
                <a:solidFill>
                  <a:schemeClr val="tx1"/>
                </a:solidFill>
              </a:rPr>
              <a:t> Atlas , Kumar Parasuraman. “Detection of retinal </a:t>
            </a:r>
            <a:r>
              <a:rPr lang="en-IN" altLang="en-US" sz="1800" dirty="0" err="1">
                <a:solidFill>
                  <a:schemeClr val="tx1"/>
                </a:solidFill>
              </a:rPr>
              <a:t>hemorrhage</a:t>
            </a:r>
            <a:r>
              <a:rPr lang="en-IN" altLang="en-US" sz="1800" dirty="0">
                <a:solidFill>
                  <a:schemeClr val="tx1"/>
                </a:solidFill>
              </a:rPr>
              <a:t> from f	</a:t>
            </a:r>
            <a:r>
              <a:rPr lang="en-IN" altLang="en-US" sz="1800" dirty="0" err="1">
                <a:solidFill>
                  <a:schemeClr val="tx1"/>
                </a:solidFill>
              </a:rPr>
              <a:t>undus</a:t>
            </a:r>
            <a:r>
              <a:rPr lang="en-IN" altLang="en-US" sz="1800" dirty="0">
                <a:solidFill>
                  <a:schemeClr val="tx1"/>
                </a:solidFill>
              </a:rPr>
              <a:t> images using ANFIS classifier ” .</a:t>
            </a:r>
            <a:r>
              <a:rPr lang="en-IN" altLang="en-US" sz="1800" i="1" dirty="0">
                <a:solidFill>
                  <a:schemeClr val="tx1"/>
                </a:solidFill>
              </a:rPr>
              <a:t>Biomedical Research 2018; 29 (7): 	1489 . 28 Jul, 2018 </a:t>
            </a:r>
            <a:r>
              <a:rPr lang="en-IN" altLang="en-US" sz="1800" dirty="0">
                <a:solidFill>
                  <a:schemeClr val="tx1"/>
                </a:solidFill>
              </a:rPr>
              <a:t>http://www.biomedres.info</a:t>
            </a:r>
          </a:p>
          <a:p>
            <a:r>
              <a:rPr lang="en-IN" altLang="en-US" sz="1800" dirty="0">
                <a:solidFill>
                  <a:schemeClr val="tx1"/>
                </a:solidFill>
              </a:rPr>
              <a:t>[4].	 </a:t>
            </a:r>
            <a:r>
              <a:rPr lang="en-IN" altLang="en-US" sz="1800" dirty="0" err="1">
                <a:solidFill>
                  <a:schemeClr val="tx1"/>
                </a:solidFill>
              </a:rPr>
              <a:t>Sonali</a:t>
            </a:r>
            <a:r>
              <a:rPr lang="en-IN" altLang="en-US" sz="1800" dirty="0">
                <a:solidFill>
                  <a:schemeClr val="tx1"/>
                </a:solidFill>
              </a:rPr>
              <a:t> S. Gaikwad, Ramesh R. </a:t>
            </a:r>
            <a:r>
              <a:rPr lang="en-IN" altLang="en-US" sz="1800" dirty="0" err="1">
                <a:solidFill>
                  <a:schemeClr val="tx1"/>
                </a:solidFill>
              </a:rPr>
              <a:t>Manza</a:t>
            </a:r>
            <a:r>
              <a:rPr lang="en-IN" altLang="en-US" sz="1800" dirty="0">
                <a:solidFill>
                  <a:schemeClr val="tx1"/>
                </a:solidFill>
              </a:rPr>
              <a:t> . “Detection of </a:t>
            </a:r>
            <a:r>
              <a:rPr lang="en-IN" altLang="en-US" sz="1800" dirty="0" err="1">
                <a:solidFill>
                  <a:schemeClr val="tx1"/>
                </a:solidFill>
              </a:rPr>
              <a:t>Hemorrhage</a:t>
            </a:r>
            <a:r>
              <a:rPr lang="en-IN" altLang="en-US" sz="1800" dirty="0">
                <a:solidFill>
                  <a:schemeClr val="tx1"/>
                </a:solidFill>
              </a:rPr>
              <a:t> from 	Retinal Images Using Digital Image Processing Techniques ”. </a:t>
            </a:r>
            <a:r>
              <a:rPr lang="en-IN" altLang="en-US" sz="1800" i="1" dirty="0">
                <a:solidFill>
                  <a:schemeClr val="tx1"/>
                </a:solidFill>
              </a:rPr>
              <a:t>2017 IJEDR 	Volume 5, Issue 4 ISSN: 2321-9939</a:t>
            </a:r>
            <a:r>
              <a:rPr lang="en-IN" altLang="en-US" sz="1800" dirty="0">
                <a:solidFill>
                  <a:schemeClr val="tx1"/>
                </a:solidFill>
              </a:rPr>
              <a:t>. http://www.ijedr.org </a:t>
            </a:r>
          </a:p>
          <a:p>
            <a:r>
              <a:rPr lang="en-IN" altLang="en-US" sz="1800" dirty="0">
                <a:solidFill>
                  <a:schemeClr val="tx1"/>
                </a:solidFill>
              </a:rPr>
              <a:t>	.2016 </a:t>
            </a:r>
          </a:p>
          <a:p>
            <a:pPr lvl="0" algn="just"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BD7F-A4C8-4EB0-9265-1AA4FFBE328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81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D58593-D5BA-4415-B5B7-F64BAF49C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BD7F-A4C8-4EB0-9265-1AA4FFBE328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C0018-556F-4AB6-8281-088C38F893E7}"/>
              </a:ext>
            </a:extLst>
          </p:cNvPr>
          <p:cNvSpPr txBox="1"/>
          <p:nvPr/>
        </p:nvSpPr>
        <p:spPr>
          <a:xfrm>
            <a:off x="2895600" y="3044279"/>
            <a:ext cx="586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tx2"/>
                </a:solidFill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131885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>
                <a:solidFill>
                  <a:srgbClr val="3333CC"/>
                </a:solidFill>
                <a:ea typeface="DejaVu Sans" charset="0"/>
                <a:cs typeface="DejaVu Sans" charset="0"/>
              </a:rPr>
              <a:t>OUTLINE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49275" y="1295399"/>
            <a:ext cx="8366126" cy="411480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numCol="2"/>
          <a:lstStyle/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b="1" dirty="0">
                <a:solidFill>
                  <a:srgbClr val="000000"/>
                </a:solidFill>
                <a:cs typeface="Times New Roman" pitchFamily="16" charset="0"/>
              </a:rPr>
              <a:t>Introduction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b="1" dirty="0">
                <a:solidFill>
                  <a:srgbClr val="000000"/>
                </a:solidFill>
                <a:cs typeface="Times New Roman" pitchFamily="16" charset="0"/>
              </a:rPr>
              <a:t>Objective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b="1" dirty="0">
                <a:solidFill>
                  <a:srgbClr val="000000"/>
                </a:solidFill>
                <a:cs typeface="Times New Roman" pitchFamily="16" charset="0"/>
              </a:rPr>
              <a:t>Databases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b="1" dirty="0">
                <a:solidFill>
                  <a:srgbClr val="000000"/>
                </a:solidFill>
                <a:cs typeface="Times New Roman" pitchFamily="16" charset="0"/>
              </a:rPr>
              <a:t>Stages of Framework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solidFill>
                  <a:srgbClr val="000000"/>
                </a:solidFill>
                <a:cs typeface="Times New Roman" pitchFamily="16" charset="0"/>
              </a:rPr>
              <a:t>P</a:t>
            </a:r>
            <a:r>
              <a:rPr lang="en-IN" sz="2000" b="1" dirty="0">
                <a:solidFill>
                  <a:srgbClr val="000000"/>
                </a:solidFill>
                <a:cs typeface="Times New Roman" pitchFamily="16" charset="0"/>
              </a:rPr>
              <a:t>re-processing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solidFill>
                  <a:srgbClr val="000000"/>
                </a:solidFill>
                <a:cs typeface="Times New Roman" pitchFamily="16" charset="0"/>
              </a:rPr>
              <a:t>Candidate Segmentation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solidFill>
                  <a:srgbClr val="000000"/>
                </a:solidFill>
                <a:cs typeface="Times New Roman" pitchFamily="16" charset="0"/>
              </a:rPr>
              <a:t>Auto-encoder</a:t>
            </a:r>
            <a:endParaRPr lang="en-IN" sz="2000"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b="1" dirty="0">
                <a:solidFill>
                  <a:srgbClr val="000000"/>
                </a:solidFill>
                <a:cs typeface="Times New Roman" pitchFamily="16" charset="0"/>
              </a:rPr>
              <a:t>Removal of Segmented Parts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b="1" dirty="0">
                <a:solidFill>
                  <a:srgbClr val="000000"/>
                </a:solidFill>
                <a:cs typeface="Times New Roman" pitchFamily="16" charset="0"/>
              </a:rPr>
              <a:t>Classification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b="1" dirty="0">
                <a:solidFill>
                  <a:srgbClr val="000000"/>
                </a:solidFill>
                <a:cs typeface="Times New Roman" pitchFamily="16" charset="0"/>
              </a:rPr>
              <a:t>DR-Screening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b="1" dirty="0">
                <a:solidFill>
                  <a:srgbClr val="000000"/>
                </a:solidFill>
                <a:cs typeface="Times New Roman" pitchFamily="16" charset="0"/>
              </a:rPr>
              <a:t>Results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b="1" dirty="0">
                <a:solidFill>
                  <a:srgbClr val="000000"/>
                </a:solidFill>
                <a:cs typeface="Times New Roman" pitchFamily="16" charset="0"/>
              </a:rPr>
              <a:t>Work Analysis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b="1" dirty="0">
                <a:solidFill>
                  <a:srgbClr val="000000"/>
                </a:solidFill>
                <a:cs typeface="Times New Roman" pitchFamily="16" charset="0"/>
              </a:rPr>
              <a:t>References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b="1" dirty="0">
                <a:solidFill>
                  <a:srgbClr val="000000"/>
                </a:solidFill>
                <a:cs typeface="Times New Roman" pitchFamily="16" charset="0"/>
              </a:rPr>
              <a:t>Conclusion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BD7F-A4C8-4EB0-9265-1AA4FFBE328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>
                <a:solidFill>
                  <a:srgbClr val="3333CC"/>
                </a:solidFill>
                <a:ea typeface="DejaVu Sans" charset="0"/>
                <a:cs typeface="DejaVu Sans" charset="0"/>
              </a:rPr>
              <a:t>INTRODUCTION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49274" y="1295400"/>
            <a:ext cx="8366125" cy="48656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IN" altLang="en-US" dirty="0">
                <a:solidFill>
                  <a:schemeClr val="tx1"/>
                </a:solidFill>
              </a:rPr>
              <a:t>Diabetic Retinopathy(DR) is a disorder in which the retina gets injured due to leakage of blood and this causes vision loss.</a:t>
            </a:r>
          </a:p>
          <a:p>
            <a:pPr marL="342900" lvl="0" indent="-342900">
              <a:buFont typeface="Wingdings" panose="05000000000000000000" pitchFamily="2" charset="2"/>
              <a:buChar char="q"/>
              <a:defRPr/>
            </a:pPr>
            <a:endParaRPr lang="en-US" dirty="0">
              <a:solidFill>
                <a:srgbClr val="000000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chemeClr val="tx1"/>
                </a:solidFill>
              </a:rPr>
              <a:t> The initial signs of DR that appear on the surface of the retina are microaneurysms, hemorrhages, and exudates.</a:t>
            </a:r>
          </a:p>
          <a:p>
            <a:pPr lvl="0">
              <a:buFont typeface="Arial" pitchFamily="34" charset="0"/>
              <a:buChar char="•"/>
              <a:defRPr/>
            </a:pPr>
            <a:endParaRPr lang="en-US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eaLnBrk="1" hangingPunct="1">
              <a:lnSpc>
                <a:spcPct val="150000"/>
              </a:lnSpc>
              <a:spcBef>
                <a:spcPts val="600"/>
              </a:spcBef>
              <a:buFont typeface="Times New Roman" pitchFamily="16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BD7F-A4C8-4EB0-9265-1AA4FFBE328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9AB86E-357A-49DF-BEAD-3D4F0B250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3810000"/>
            <a:ext cx="1490662" cy="235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83C1C6E-6F64-4355-838F-9797E721A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363" y="4203700"/>
            <a:ext cx="1971675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DF9E721D-C21D-449C-828D-376D885EA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810000"/>
            <a:ext cx="1490663" cy="223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3002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1813" y="736899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>
                <a:solidFill>
                  <a:srgbClr val="3333CC"/>
                </a:solidFill>
                <a:ea typeface="DejaVu Sans" charset="0"/>
                <a:cs typeface="DejaVu Sans" charset="0"/>
              </a:rPr>
              <a:t>OBJECTIVE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BD7F-A4C8-4EB0-9265-1AA4FFBE328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F42621-5424-41BC-BCD5-F13DD24FCED4}"/>
              </a:ext>
            </a:extLst>
          </p:cNvPr>
          <p:cNvSpPr/>
          <p:nvPr/>
        </p:nvSpPr>
        <p:spPr>
          <a:xfrm>
            <a:off x="685800" y="1536174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altLang="en-US" dirty="0">
                <a:solidFill>
                  <a:schemeClr val="tx1"/>
                </a:solidFill>
              </a:rPr>
              <a:t>This project is aimed at building a model that will grade the fundus image of retina according to their severity.</a:t>
            </a:r>
          </a:p>
          <a:p>
            <a:endParaRPr lang="en-IN" alt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chemeClr val="tx1"/>
                </a:solidFill>
              </a:rPr>
              <a:t>Grading makes it easier to identify the severity and hence necessary actions can be taken accordingly.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chemeClr val="tx1"/>
                </a:solidFill>
              </a:rPr>
              <a:t>A deep learning approach is used in our framework for DR-grading of fundus images.</a:t>
            </a:r>
          </a:p>
        </p:txBody>
      </p:sp>
    </p:spTree>
    <p:extLst>
      <p:ext uri="{BB962C8B-B14F-4D97-AF65-F5344CB8AC3E}">
        <p14:creationId xmlns:p14="http://schemas.microsoft.com/office/powerpoint/2010/main" val="40991151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A88934-8F1F-4E3F-A0FB-46384DF9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BD7F-A4C8-4EB0-9265-1AA4FFBE328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CABA512-E847-435C-94AA-EEF677A35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6524"/>
              </p:ext>
            </p:extLst>
          </p:nvPr>
        </p:nvGraphicFramePr>
        <p:xfrm>
          <a:off x="579822" y="915194"/>
          <a:ext cx="8305801" cy="47228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8718">
                  <a:extLst>
                    <a:ext uri="{9D8B030D-6E8A-4147-A177-3AD203B41FA5}">
                      <a16:colId xmlns:a16="http://schemas.microsoft.com/office/drawing/2014/main" val="836874763"/>
                    </a:ext>
                  </a:extLst>
                </a:gridCol>
                <a:gridCol w="4086684">
                  <a:extLst>
                    <a:ext uri="{9D8B030D-6E8A-4147-A177-3AD203B41FA5}">
                      <a16:colId xmlns:a16="http://schemas.microsoft.com/office/drawing/2014/main" val="263982851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80029591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val="522812748"/>
                    </a:ext>
                  </a:extLst>
                </a:gridCol>
              </a:tblGrid>
              <a:tr h="704897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RESOLUTION</a:t>
                      </a:r>
                    </a:p>
                    <a:p>
                      <a:r>
                        <a:rPr lang="en-US" dirty="0"/>
                        <a:t>/ SIZE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1232515"/>
                  </a:ext>
                </a:extLst>
              </a:tr>
              <a:tr h="1339305">
                <a:tc>
                  <a:txBody>
                    <a:bodyPr/>
                    <a:lstStyle/>
                    <a:p>
                      <a:r>
                        <a:rPr lang="en-US" dirty="0"/>
                        <a:t>APTOS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2400 x 2300</a:t>
                      </a:r>
                    </a:p>
                    <a:p>
                      <a:r>
                        <a:rPr lang="en-US" dirty="0"/>
                        <a:t>/ 4.5 GB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 -Screening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8629480"/>
                  </a:ext>
                </a:extLst>
              </a:tr>
              <a:tr h="1339305">
                <a:tc>
                  <a:txBody>
                    <a:bodyPr/>
                    <a:lstStyle/>
                    <a:p>
                      <a:r>
                        <a:rPr lang="en-US" dirty="0"/>
                        <a:t>CHASE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1000 x 1000</a:t>
                      </a:r>
                    </a:p>
                    <a:p>
                      <a:r>
                        <a:rPr lang="en-US" dirty="0"/>
                        <a:t>/ 2.24 Mb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Blood vessel-Segmentation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1014235"/>
                  </a:ext>
                </a:extLst>
              </a:tr>
              <a:tr h="1339305">
                <a:tc>
                  <a:txBody>
                    <a:bodyPr/>
                    <a:lstStyle/>
                    <a:p>
                      <a:r>
                        <a:rPr lang="en-US" dirty="0"/>
                        <a:t>DRIVE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500 x 500</a:t>
                      </a:r>
                    </a:p>
                    <a:p>
                      <a:r>
                        <a:rPr lang="en-US" dirty="0"/>
                        <a:t>/ 30 Mb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Optic Disk-Segmentation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680718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9B8E3F8-9334-4B9C-A7AE-A640A82909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34"/>
          <a:stretch/>
        </p:blipFill>
        <p:spPr>
          <a:xfrm>
            <a:off x="1828800" y="1692329"/>
            <a:ext cx="3657600" cy="1143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D3E61A-5EB7-4CCB-85A7-BEDC2FB08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443" y="3064700"/>
            <a:ext cx="3657600" cy="10955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7AA3ED-E54A-4D6C-84DE-ED1A9DE5C5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389599"/>
            <a:ext cx="3657600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>
                <a:solidFill>
                  <a:srgbClr val="3333CC"/>
                </a:solidFill>
                <a:ea typeface="DejaVu Sans" charset="0"/>
                <a:cs typeface="DejaVu Sans" charset="0"/>
              </a:rPr>
              <a:t>METHODOLOGY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BD7F-A4C8-4EB0-9265-1AA4FFBE328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368379-3434-450A-90A2-5D8065FBBC26}"/>
              </a:ext>
            </a:extLst>
          </p:cNvPr>
          <p:cNvSpPr txBox="1"/>
          <p:nvPr/>
        </p:nvSpPr>
        <p:spPr>
          <a:xfrm>
            <a:off x="609600" y="1524000"/>
            <a:ext cx="3657600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IN" dirty="0">
                <a:solidFill>
                  <a:schemeClr val="tx1"/>
                </a:solidFill>
                <a:latin typeface="Times New Roman" pitchFamily="16" charset="0"/>
                <a:cs typeface="+mn-cs"/>
              </a:rPr>
              <a:t>The steps are divided as:</a:t>
            </a:r>
          </a:p>
          <a:p>
            <a:pPr marL="342900" indent="-342900"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IN" dirty="0">
                <a:solidFill>
                  <a:schemeClr val="tx1"/>
                </a:solidFill>
                <a:latin typeface="Times New Roman" pitchFamily="16" charset="0"/>
                <a:cs typeface="+mn-cs"/>
              </a:rPr>
              <a:t>Pre-processing</a:t>
            </a:r>
          </a:p>
          <a:p>
            <a:pPr marL="342900" indent="-342900"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IN" dirty="0">
                <a:solidFill>
                  <a:schemeClr val="tx1"/>
                </a:solidFill>
                <a:latin typeface="Times New Roman" pitchFamily="16" charset="0"/>
                <a:cs typeface="+mn-cs"/>
              </a:rPr>
              <a:t>Candidate Segmentation</a:t>
            </a:r>
          </a:p>
          <a:p>
            <a:pPr marL="342900" indent="-342900"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IN" dirty="0">
                <a:solidFill>
                  <a:schemeClr val="tx1"/>
                </a:solidFill>
                <a:latin typeface="Times New Roman" pitchFamily="16" charset="0"/>
                <a:cs typeface="+mn-cs"/>
              </a:rPr>
              <a:t>Removal of</a:t>
            </a:r>
          </a:p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IN" dirty="0">
                <a:solidFill>
                  <a:schemeClr val="tx1"/>
                </a:solidFill>
                <a:latin typeface="Times New Roman" pitchFamily="16" charset="0"/>
                <a:cs typeface="+mn-cs"/>
              </a:rPr>
              <a:t>    Segmented part</a:t>
            </a:r>
          </a:p>
          <a:p>
            <a:pPr marL="342900" indent="-342900"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IN" dirty="0">
                <a:solidFill>
                  <a:schemeClr val="tx1"/>
                </a:solidFill>
                <a:latin typeface="Times New Roman" pitchFamily="16" charset="0"/>
                <a:cs typeface="+mn-cs"/>
              </a:rPr>
              <a:t>Classification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7C52962-F362-4E33-8CFC-E2749BB02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328" y="1524000"/>
            <a:ext cx="3886200" cy="4133850"/>
          </a:xfrm>
          <a:prstGeom prst="rect">
            <a:avLst/>
          </a:prstGeom>
          <a:solidFill>
            <a:schemeClr val="accent1">
              <a:lumMod val="50000"/>
              <a:alpha val="67000"/>
            </a:schemeClr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4115434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>
                <a:solidFill>
                  <a:srgbClr val="3333CC"/>
                </a:solidFill>
                <a:ea typeface="DejaVu Sans" charset="0"/>
                <a:cs typeface="DejaVu Sans" charset="0"/>
              </a:rPr>
              <a:t>Methodology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BD7F-A4C8-4EB0-9265-1AA4FFBE328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7C52962-F362-4E33-8CFC-E2749BB02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  <a:alpha val="93000"/>
            </a:schemeClr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02434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>
                <a:solidFill>
                  <a:srgbClr val="3333CC"/>
                </a:solidFill>
                <a:ea typeface="DejaVu Sans" charset="0"/>
                <a:cs typeface="DejaVu Sans" charset="0"/>
              </a:rPr>
              <a:t>PRE-PROCESSING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BD7F-A4C8-4EB0-9265-1AA4FFBE328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234497-20AB-4B22-8010-40AB84875864}"/>
              </a:ext>
            </a:extLst>
          </p:cNvPr>
          <p:cNvSpPr txBox="1"/>
          <p:nvPr/>
        </p:nvSpPr>
        <p:spPr>
          <a:xfrm>
            <a:off x="560388" y="1317625"/>
            <a:ext cx="8305800" cy="26776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IN" dirty="0">
                <a:solidFill>
                  <a:schemeClr val="tx1"/>
                </a:solidFill>
                <a:latin typeface="Times New Roman" pitchFamily="16" charset="0"/>
                <a:cs typeface="+mn-cs"/>
              </a:rPr>
              <a:t> This step commonly involves removing low-frequency background noise, normalizing the intensity and masking portions of images.</a:t>
            </a:r>
          </a:p>
          <a:p>
            <a:pPr>
              <a:buClr>
                <a:srgbClr val="000000"/>
              </a:buClr>
              <a:buSzPct val="100000"/>
              <a:defRPr/>
            </a:pPr>
            <a:endParaRPr lang="en-IN" dirty="0">
              <a:solidFill>
                <a:schemeClr val="tx1"/>
              </a:solidFill>
              <a:latin typeface="Times New Roman" pitchFamily="16" charset="0"/>
              <a:cs typeface="+mn-cs"/>
            </a:endParaRPr>
          </a:p>
          <a:p>
            <a:pPr marL="342900" indent="-342900"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IN" dirty="0">
                <a:solidFill>
                  <a:schemeClr val="tx1"/>
                </a:solidFill>
                <a:latin typeface="Times New Roman" pitchFamily="16" charset="0"/>
                <a:cs typeface="+mn-cs"/>
              </a:rPr>
              <a:t>For improving </a:t>
            </a:r>
            <a:r>
              <a:rPr lang="en-IN" dirty="0">
                <a:solidFill>
                  <a:schemeClr val="tx1"/>
                </a:solidFill>
              </a:rPr>
              <a:t>segmentation efficiency of fundus images</a:t>
            </a:r>
            <a:r>
              <a:rPr lang="en-IN" dirty="0">
                <a:solidFill>
                  <a:schemeClr val="tx1"/>
                </a:solidFill>
                <a:latin typeface="Times New Roman" pitchFamily="16" charset="0"/>
                <a:cs typeface="+mn-cs"/>
              </a:rPr>
              <a:t> Contrast Limited Adaptive Histogram Equalization(CLAHE) is used.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78BAE400-B64C-43BF-8D20-EC3EF2730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688013"/>
            <a:ext cx="2413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1600" b="1">
                <a:solidFill>
                  <a:schemeClr val="tx1"/>
                </a:solidFill>
              </a:rPr>
              <a:t>Before pre-processing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270AED21-B78A-4A45-A47B-AE0EC0D45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689600"/>
            <a:ext cx="26082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1600" b="1">
                <a:solidFill>
                  <a:schemeClr val="tx1"/>
                </a:solidFill>
              </a:rPr>
              <a:t>After pre-processing</a:t>
            </a:r>
          </a:p>
        </p:txBody>
      </p:sp>
      <p:pic>
        <p:nvPicPr>
          <p:cNvPr id="12" name="Picture 12" descr="C:\Users\Administrator\AppData\Local\Microsoft\Windows\INetCache\Content.MSO\FE8D871.tmp">
            <a:extLst>
              <a:ext uri="{FF2B5EF4-FFF2-40B4-BE49-F238E27FC236}">
                <a16:creationId xmlns:a16="http://schemas.microsoft.com/office/drawing/2014/main" id="{AAC1DADA-FBD8-4257-A90C-224067CC1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2" t="8653" r="7074" b="9891"/>
          <a:stretch>
            <a:fillRect/>
          </a:stretch>
        </p:blipFill>
        <p:spPr bwMode="auto">
          <a:xfrm>
            <a:off x="5410200" y="3995738"/>
            <a:ext cx="2608263" cy="174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24F4C9DD-C734-426E-B961-E0E11F592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995738"/>
            <a:ext cx="2514600" cy="174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3090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533400" y="739775"/>
            <a:ext cx="7924800" cy="5794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>
                <a:solidFill>
                  <a:srgbClr val="3333CC"/>
                </a:solidFill>
                <a:ea typeface="DejaVu Sans" charset="0"/>
                <a:cs typeface="DejaVu Sans" charset="0"/>
              </a:rPr>
              <a:t>Candidate Segmentation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1BD7F-A4C8-4EB0-9265-1AA4FFBE328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49540E-A9BD-4CC9-B2C5-CBD28FE708BA}"/>
              </a:ext>
            </a:extLst>
          </p:cNvPr>
          <p:cNvSpPr txBox="1"/>
          <p:nvPr/>
        </p:nvSpPr>
        <p:spPr>
          <a:xfrm>
            <a:off x="533400" y="1323975"/>
            <a:ext cx="8229600" cy="18774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IN" dirty="0">
                <a:solidFill>
                  <a:schemeClr val="tx1"/>
                </a:solidFill>
                <a:latin typeface="Times New Roman" pitchFamily="16" charset="0"/>
                <a:cs typeface="+mn-cs"/>
              </a:rPr>
              <a:t>Image segmentation is the process of partitioning the image into multiple segments.</a:t>
            </a:r>
          </a:p>
          <a:p>
            <a:pPr marL="342900" indent="-342900"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IN" dirty="0">
                <a:solidFill>
                  <a:schemeClr val="tx1"/>
                </a:solidFill>
                <a:latin typeface="Times New Roman" pitchFamily="16" charset="0"/>
                <a:cs typeface="+mn-cs"/>
              </a:rPr>
              <a:t>It outputs the segmented blood-vessel and optic-disk from the fundus image.</a:t>
            </a:r>
            <a:endParaRPr lang="en-IN" b="1" dirty="0">
              <a:solidFill>
                <a:schemeClr val="tx1"/>
              </a:solidFill>
              <a:latin typeface="Times New Roman" pitchFamily="16" charset="0"/>
              <a:cs typeface="+mn-cs"/>
            </a:endParaRPr>
          </a:p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IN" sz="2000" b="1" dirty="0">
              <a:solidFill>
                <a:schemeClr val="tx1"/>
              </a:solidFill>
              <a:latin typeface="Times New Roman" pitchFamily="16" charset="0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A66FA-FB38-4AC3-B2A2-E61CAE76F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413" y="5732463"/>
            <a:ext cx="2438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1600" b="1">
                <a:solidFill>
                  <a:schemeClr val="tx1"/>
                </a:solidFill>
              </a:rPr>
              <a:t>Original Image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64EE0310-ABC2-47F5-8592-7C661D69D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2525" y="5688013"/>
            <a:ext cx="24368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1600" b="1">
                <a:solidFill>
                  <a:schemeClr val="tx1"/>
                </a:solidFill>
              </a:rPr>
              <a:t>Segmented Blood-vessels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98717075-B33B-4163-B4FC-B9A4490AB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3457575"/>
            <a:ext cx="2325688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E17B42FB-46E3-47B3-9112-38DAFF70A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75" y="3429000"/>
            <a:ext cx="2325688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6" descr="C:\Users\Administrator\AppData\Local\Microsoft\Windows\INetCache\Content.MSO\11F45DEA.tmp">
            <a:extLst>
              <a:ext uri="{FF2B5EF4-FFF2-40B4-BE49-F238E27FC236}">
                <a16:creationId xmlns:a16="http://schemas.microsoft.com/office/drawing/2014/main" id="{932D8D5F-1868-424B-9746-EF554332C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3457575"/>
            <a:ext cx="2524125" cy="21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id="{47846D8D-010E-41B1-8C74-4655CBB99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3188" y="5664200"/>
            <a:ext cx="2325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1600" b="1">
                <a:solidFill>
                  <a:schemeClr val="tx1"/>
                </a:solidFill>
              </a:rPr>
              <a:t>Segmented optic Disk</a:t>
            </a:r>
          </a:p>
        </p:txBody>
      </p:sp>
    </p:spTree>
    <p:extLst>
      <p:ext uri="{BB962C8B-B14F-4D97-AF65-F5344CB8AC3E}">
        <p14:creationId xmlns:p14="http://schemas.microsoft.com/office/powerpoint/2010/main" val="22662030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6349</TotalTime>
  <Words>1201</Words>
  <Application>Microsoft Office PowerPoint</Application>
  <PresentationFormat>On-screen Show (4:3)</PresentationFormat>
  <Paragraphs>257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DejaVu Sans</vt:lpstr>
      <vt:lpstr>Times New Roman</vt:lpstr>
      <vt:lpstr>Tw Cen MT</vt:lpstr>
      <vt:lpstr>Tw Cen MT Condensed</vt:lpstr>
      <vt:lpstr>Wingdings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TECHNICAL SEMINAR  ON  CARBON NANOTUBE</dc:title>
  <dc:creator>Surjyo</dc:creator>
  <cp:lastModifiedBy>amit pc</cp:lastModifiedBy>
  <cp:revision>729</cp:revision>
  <cp:lastPrinted>1601-01-01T00:00:00Z</cp:lastPrinted>
  <dcterms:created xsi:type="dcterms:W3CDTF">2005-01-24T10:28:59Z</dcterms:created>
  <dcterms:modified xsi:type="dcterms:W3CDTF">2020-10-26T11:01:40Z</dcterms:modified>
</cp:coreProperties>
</file>