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12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9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B7C118-2B36-488A-8115-B5881A87CF4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694FAB-25E3-4573-9E17-3E3173636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649995"/>
            <a:ext cx="10338889" cy="34565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Black" panose="00000A00000000000000" pitchFamily="50" charset="0"/>
              </a:rPr>
              <a:t>Fantasy Barclays Premier League Weekly Starting Lineup Optimization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9418320" cy="388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December 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90" y="4106536"/>
            <a:ext cx="2438095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454896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1872" y="1572768"/>
            <a:ext cx="9454896" cy="468172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90204" pitchFamily="34" charset="0"/>
              </a:rPr>
              <a:t>Goalkeepers</a:t>
            </a:r>
          </a:p>
          <a:p>
            <a:pPr marL="0" indent="0">
              <a:buNone/>
            </a:pPr>
            <a:r>
              <a:rPr lang="en-US" sz="2800" dirty="0" smtClean="0"/>
              <a:t>10 Top Goalkeepers out of 61 total Goalkeepers have been selected.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1" y="3263675"/>
            <a:ext cx="9499879" cy="3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454896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1872" y="1572768"/>
            <a:ext cx="9454896" cy="468172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90204" pitchFamily="34" charset="0"/>
              </a:rPr>
              <a:t>Defenders</a:t>
            </a:r>
          </a:p>
          <a:p>
            <a:pPr marL="0" indent="0">
              <a:buNone/>
            </a:pPr>
            <a:r>
              <a:rPr lang="en-US" sz="2800" dirty="0"/>
              <a:t>9</a:t>
            </a:r>
            <a:r>
              <a:rPr lang="en-US" sz="2800" dirty="0" smtClean="0"/>
              <a:t>0 Top Defenders out of 181 total Defenders have been selected.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95" y="3121533"/>
            <a:ext cx="9151049" cy="35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454896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1872" y="1572768"/>
            <a:ext cx="9454896" cy="468172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90204" pitchFamily="34" charset="0"/>
              </a:rPr>
              <a:t>Midfielders</a:t>
            </a:r>
          </a:p>
          <a:p>
            <a:pPr marL="0" indent="0">
              <a:buNone/>
            </a:pPr>
            <a:r>
              <a:rPr lang="en-US" sz="2800" dirty="0" smtClean="0"/>
              <a:t>70 Top Defenders out of 181 total Defenders have been selected.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95" y="3121533"/>
            <a:ext cx="9151049" cy="35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454896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1872" y="1572768"/>
            <a:ext cx="9454896" cy="468172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90204" pitchFamily="34" charset="0"/>
              </a:rPr>
              <a:t>Forwards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0 Top Forwards out of 93 total Forwards have been selected.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2" y="3190107"/>
            <a:ext cx="10209835" cy="3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320040"/>
            <a:ext cx="8974328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8" y="1146142"/>
            <a:ext cx="9343136" cy="53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320040"/>
            <a:ext cx="8974328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26" y="1101832"/>
            <a:ext cx="2324100" cy="534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4" y="1101832"/>
            <a:ext cx="832545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320040"/>
            <a:ext cx="8974328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99" y="1687853"/>
            <a:ext cx="5276273" cy="4872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1872" y="117406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Using Excel Solver: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7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3" y="1922249"/>
            <a:ext cx="10679545" cy="26843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263" y="402336"/>
            <a:ext cx="8974328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RESULTS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262" y="402336"/>
            <a:ext cx="10310149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RESULTS: FINAL STARTING 11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62" y="1302757"/>
            <a:ext cx="59805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11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Butland		   Stoke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Kolarov</a:t>
            </a:r>
            <a:r>
              <a:rPr lang="en-US" sz="2400" dirty="0" smtClean="0"/>
              <a:t>		   Manchester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Smalling		   Manchester United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Kompany</a:t>
            </a:r>
            <a:r>
              <a:rPr lang="en-US" sz="2400" dirty="0" smtClean="0"/>
              <a:t>		   Manchester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Mahrez</a:t>
            </a:r>
            <a:r>
              <a:rPr lang="en-US" sz="2400" dirty="0" smtClean="0"/>
              <a:t>		   Leicester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Ayew</a:t>
            </a:r>
            <a:r>
              <a:rPr lang="en-US" sz="2400" dirty="0" smtClean="0"/>
              <a:t>		   Swansea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Payet</a:t>
            </a:r>
            <a:r>
              <a:rPr lang="en-US" sz="2400" dirty="0"/>
              <a:t>	</a:t>
            </a:r>
            <a:r>
              <a:rPr lang="en-US" sz="2400" dirty="0" smtClean="0"/>
              <a:t>	   West Ham </a:t>
            </a:r>
            <a:r>
              <a:rPr lang="en-US" sz="2400" dirty="0" err="1" smtClean="0"/>
              <a:t>Utd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Özil		   Arsenal FC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Ighalo</a:t>
            </a:r>
            <a:r>
              <a:rPr lang="en-US" sz="2400" dirty="0" smtClean="0"/>
              <a:t>		   Watford FC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Vardy		   Leicester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Lukaku</a:t>
            </a:r>
            <a:r>
              <a:rPr lang="en-US" sz="2400" dirty="0" smtClean="0"/>
              <a:t>		   Everton FC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6776" y="1316541"/>
            <a:ext cx="25234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 Goalkeeper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3 Defenders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4 Midfielders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3 Forwards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6776" y="3826525"/>
            <a:ext cx="35381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Points 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830 Points</a:t>
            </a:r>
          </a:p>
          <a:p>
            <a:endParaRPr lang="en-US" sz="2400" dirty="0" smtClean="0"/>
          </a:p>
          <a:p>
            <a:r>
              <a:rPr lang="en-US" sz="2800" dirty="0" smtClean="0"/>
              <a:t>Total </a:t>
            </a:r>
            <a:r>
              <a:rPr lang="en-US" sz="2800" dirty="0"/>
              <a:t>Budget </a:t>
            </a:r>
            <a:r>
              <a:rPr lang="en-US" sz="2800" dirty="0" smtClean="0"/>
              <a:t>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£99.5 Million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4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263" y="402336"/>
            <a:ext cx="8974328" cy="658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CONCLUSION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273" y="1603505"/>
            <a:ext cx="9271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final optimized Starting 11 players of the Fantasy Barclays Premier league successfully met all of the league rules.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fantasy starting lineup optimization has to be done on a weekly basis, eliminating any injured or suspended players.</a:t>
            </a:r>
          </a:p>
        </p:txBody>
      </p:sp>
    </p:spTree>
    <p:extLst>
      <p:ext uri="{BB962C8B-B14F-4D97-AF65-F5344CB8AC3E}">
        <p14:creationId xmlns:p14="http://schemas.microsoft.com/office/powerpoint/2010/main" val="40263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Montserrat Black" panose="00000A00000000000000" pitchFamily="50" charset="0"/>
              </a:rPr>
              <a:t>GROUP MEMBERS</a:t>
            </a:r>
            <a:endParaRPr lang="en-US" sz="3600" dirty="0">
              <a:latin typeface="Montserrat Black" panose="00000A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NagaShrikanth</a:t>
            </a:r>
            <a:r>
              <a:rPr lang="en-US" sz="2800" dirty="0" smtClean="0"/>
              <a:t> </a:t>
            </a:r>
            <a:r>
              <a:rPr lang="en-US" sz="2800" dirty="0" err="1" smtClean="0"/>
              <a:t>Ammamanabrolu</a:t>
            </a:r>
            <a:endParaRPr lang="en-US" sz="2800" dirty="0" smtClean="0"/>
          </a:p>
          <a:p>
            <a:r>
              <a:rPr lang="en-US" sz="2800" dirty="0" smtClean="0"/>
              <a:t>Nikhil </a:t>
            </a:r>
            <a:r>
              <a:rPr lang="en-US" sz="2800" dirty="0" err="1" smtClean="0"/>
              <a:t>Soman</a:t>
            </a:r>
            <a:endParaRPr lang="en-US" sz="2800" dirty="0" smtClean="0"/>
          </a:p>
          <a:p>
            <a:r>
              <a:rPr lang="en-US" sz="2800" dirty="0" err="1" smtClean="0"/>
              <a:t>Adwait</a:t>
            </a:r>
            <a:r>
              <a:rPr lang="en-US" sz="2800" dirty="0" smtClean="0"/>
              <a:t> Deshpande</a:t>
            </a:r>
          </a:p>
          <a:p>
            <a:r>
              <a:rPr lang="en-US" sz="2800" dirty="0" err="1" smtClean="0"/>
              <a:t>Vidit</a:t>
            </a:r>
            <a:r>
              <a:rPr lang="en-US" sz="2800" dirty="0" smtClean="0"/>
              <a:t> </a:t>
            </a:r>
            <a:r>
              <a:rPr lang="en-US" sz="2800" dirty="0" err="1" smtClean="0"/>
              <a:t>Brahmankar</a:t>
            </a:r>
            <a:endParaRPr lang="en-US" sz="2800" dirty="0" smtClean="0"/>
          </a:p>
          <a:p>
            <a:r>
              <a:rPr lang="en-US" sz="2800" dirty="0" err="1" smtClean="0"/>
              <a:t>Kislay</a:t>
            </a:r>
            <a:r>
              <a:rPr lang="en-US" sz="2800" dirty="0" smtClean="0"/>
              <a:t> Kumar Rai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15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565"/>
            <a:ext cx="12192000" cy="50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WHAT IS FANTASY SPORTS? 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1872" y="1966278"/>
            <a:ext cx="9043416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Fantasy Sport is a virtual game environment </a:t>
            </a:r>
            <a:r>
              <a:rPr lang="en-US" sz="2800" dirty="0"/>
              <a:t>where participants assemble </a:t>
            </a:r>
            <a:r>
              <a:rPr lang="en-US" sz="2800" dirty="0" smtClean="0"/>
              <a:t>virtual </a:t>
            </a:r>
            <a:r>
              <a:rPr lang="en-US" sz="2800" dirty="0"/>
              <a:t>teams of real players of a professional sport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player </a:t>
            </a:r>
            <a:r>
              <a:rPr lang="en-US" sz="2800" dirty="0"/>
              <a:t>performance is converted into points that are compiled and totaled according to a roster selected by each fantasy team's manager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Fantasy Sports Trade Association estimates 56.8 Million people over age 12 have played Fantasy Sport in the US &amp; Canada in 2015.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95449" y="6317615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Source: FSTA.org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622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94360"/>
            <a:ext cx="9692640" cy="9049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FANTASY BARCLAYS PREMIER LEAGUE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9052560" cy="4224527"/>
          </a:xfrm>
        </p:spPr>
        <p:txBody>
          <a:bodyPr>
            <a:normAutofit/>
          </a:bodyPr>
          <a:lstStyle/>
          <a:p>
            <a:r>
              <a:rPr lang="en-US" sz="2800" dirty="0"/>
              <a:t>Fantasy Barclays Premier League is the leading fantasy sports provider in the UK with 3 million users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Winning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Prize of the Fantasy league offers £25,000, and other monthly &amp; quarterly prizes.</a:t>
            </a:r>
          </a:p>
          <a:p>
            <a:r>
              <a:rPr lang="en-US" sz="2800" dirty="0" smtClean="0"/>
              <a:t>A fantasy team is pitted against 3 Million other fantasy teams for the top spot, and individual leagues can also be created.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85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603504"/>
            <a:ext cx="9692640" cy="7498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DATA COLLECTION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1872" y="2054950"/>
            <a:ext cx="8961120" cy="30565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official website of the Fantasy Barclays Premier League at fantasy.premierleague.com has been used to collect the data.</a:t>
            </a:r>
          </a:p>
          <a:p>
            <a:r>
              <a:rPr lang="en-US" sz="2800" dirty="0" smtClean="0"/>
              <a:t>The data used for this project is for the initial 12 games played out of 38 in the current 2015-16 season.</a:t>
            </a:r>
          </a:p>
        </p:txBody>
      </p:sp>
    </p:spTree>
    <p:extLst>
      <p:ext uri="{BB962C8B-B14F-4D97-AF65-F5344CB8AC3E}">
        <p14:creationId xmlns:p14="http://schemas.microsoft.com/office/powerpoint/2010/main" val="41465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05420"/>
            <a:ext cx="9692640" cy="7498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PROJECT OBJECTIVE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68566"/>
            <a:ext cx="9153144" cy="44281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pick an optimum mix of starting 11 players, maximizing the weekly points, while not extending the budget constraints.</a:t>
            </a:r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04" y="2646860"/>
            <a:ext cx="6327880" cy="40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692640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PROBLEM FORMULATION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27632"/>
            <a:ext cx="9436608" cy="435133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Variables: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400" dirty="0"/>
              <a:t>700 Fantasy players, across 20 different teams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Constraints:</a:t>
            </a:r>
          </a:p>
          <a:p>
            <a:pPr lvl="1"/>
            <a:r>
              <a:rPr lang="en-US" sz="2400" dirty="0" smtClean="0"/>
              <a:t>Total budget must not exceed £100 million.</a:t>
            </a:r>
          </a:p>
          <a:p>
            <a:pPr lvl="1"/>
            <a:r>
              <a:rPr lang="en-US" sz="2400" dirty="0"/>
              <a:t>There must be a total of 15 players.</a:t>
            </a:r>
          </a:p>
          <a:p>
            <a:pPr lvl="2"/>
            <a:r>
              <a:rPr lang="en-US" sz="2200" dirty="0"/>
              <a:t>2 Goalkeepers</a:t>
            </a:r>
          </a:p>
          <a:p>
            <a:pPr lvl="2"/>
            <a:r>
              <a:rPr lang="en-US" sz="2200" dirty="0"/>
              <a:t>5 Defenders</a:t>
            </a:r>
          </a:p>
          <a:p>
            <a:pPr lvl="2"/>
            <a:r>
              <a:rPr lang="en-US" sz="2200" dirty="0"/>
              <a:t>5 Midfielders</a:t>
            </a:r>
          </a:p>
          <a:p>
            <a:pPr lvl="2"/>
            <a:r>
              <a:rPr lang="en-US" sz="2200" dirty="0"/>
              <a:t>2 </a:t>
            </a:r>
            <a:r>
              <a:rPr lang="en-US" sz="2200" dirty="0" smtClean="0"/>
              <a:t>Strikers</a:t>
            </a:r>
            <a:endParaRPr lang="en-US" sz="2400" dirty="0" smtClean="0"/>
          </a:p>
          <a:p>
            <a:pPr lvl="1"/>
            <a:r>
              <a:rPr lang="en-US" sz="2400" dirty="0" smtClean="0"/>
              <a:t>Not more than 3 players must be selected from a single team.</a:t>
            </a:r>
          </a:p>
          <a:p>
            <a:endParaRPr lang="en-US" sz="28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535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1872" y="557784"/>
            <a:ext cx="9692640" cy="8592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PROJECT WORKFLOW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1872" y="1572768"/>
            <a:ext cx="9454896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total of 700 players are selected.</a:t>
            </a:r>
          </a:p>
          <a:p>
            <a:pPr marL="0" indent="0">
              <a:buNone/>
            </a:pPr>
            <a:r>
              <a:rPr lang="en-US" sz="2800" dirty="0" smtClean="0"/>
              <a:t>Due to the limitations of Excel Solver, top 200 players from each of the four positions are selected.</a:t>
            </a:r>
          </a:p>
          <a:p>
            <a:pPr marL="0" indent="0">
              <a:buNone/>
            </a:pPr>
            <a:r>
              <a:rPr lang="en-US" sz="2800" dirty="0" smtClean="0"/>
              <a:t>The top 15 players are selected by considering the previously mentioned constraints.</a:t>
            </a:r>
          </a:p>
          <a:p>
            <a:pPr marL="0" indent="0">
              <a:buNone/>
            </a:pPr>
            <a:r>
              <a:rPr lang="en-US" sz="2800" dirty="0" smtClean="0"/>
              <a:t>The constraints for the Starting 11 team are as follows:</a:t>
            </a:r>
          </a:p>
          <a:p>
            <a:pPr lvl="1"/>
            <a:r>
              <a:rPr lang="en-US" sz="2200" dirty="0" smtClean="0"/>
              <a:t>Exactly 1 Goalkeeper</a:t>
            </a:r>
          </a:p>
          <a:p>
            <a:pPr lvl="1"/>
            <a:r>
              <a:rPr lang="en-US" sz="2200" dirty="0" smtClean="0"/>
              <a:t>At least 3 Defenders</a:t>
            </a:r>
          </a:p>
          <a:p>
            <a:pPr lvl="1"/>
            <a:r>
              <a:rPr lang="en-US" sz="2200" dirty="0" smtClean="0"/>
              <a:t>At least 1 Forward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29768"/>
            <a:ext cx="8595360" cy="81381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ontserrat Extra Bold" panose="00000900000000000000" pitchFamily="50" charset="0"/>
              </a:rPr>
              <a:t>METHODOLOGY</a:t>
            </a:r>
            <a:endParaRPr lang="en-US" sz="3600" dirty="0">
              <a:latin typeface="Montserrat Extra Bold" panose="000009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36192"/>
            <a:ext cx="9034272" cy="39136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entury Gothic" panose="020B0502020202090204" pitchFamily="34" charset="0"/>
              </a:rPr>
              <a:t>Player Performance Index (PPI)</a:t>
            </a:r>
          </a:p>
          <a:p>
            <a:pPr marL="0" indent="0">
              <a:buNone/>
            </a:pPr>
            <a:r>
              <a:rPr lang="en-US" sz="2800" dirty="0" smtClean="0"/>
              <a:t>The Player Performance Index is determined by calculating the cost per point, from the points accrued until now and the player’s cost in the market.</a:t>
            </a:r>
          </a:p>
          <a:p>
            <a:pPr marL="0" indent="0">
              <a:buNone/>
            </a:pPr>
            <a:r>
              <a:rPr lang="en-US" sz="2800" dirty="0" smtClean="0"/>
              <a:t>The player with the least cost per point are considered into the starting lineup.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202</TotalTime>
  <Words>532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Century Schoolbook</vt:lpstr>
      <vt:lpstr>Montserrat Black</vt:lpstr>
      <vt:lpstr>Montserrat Extra Bold</vt:lpstr>
      <vt:lpstr>Wingdings 2</vt:lpstr>
      <vt:lpstr>View</vt:lpstr>
      <vt:lpstr>Fantasy Barclays Premier League Weekly Starting Lineup Optimization </vt:lpstr>
      <vt:lpstr>GROUP MEMBERS</vt:lpstr>
      <vt:lpstr>WHAT IS FANTASY SPORTS? </vt:lpstr>
      <vt:lpstr>FANTASY BARCLAYS PREMIER LEAGUE</vt:lpstr>
      <vt:lpstr>DATA COLLECTION</vt:lpstr>
      <vt:lpstr>PROJECT OBJECTIVE</vt:lpstr>
      <vt:lpstr>PROBLEM FORMULATION</vt:lpstr>
      <vt:lpstr>PROJECT WORKFLOW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RESULTS: FINAL STARTING 11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Chiku</dc:creator>
  <cp:lastModifiedBy>Chiku</cp:lastModifiedBy>
  <cp:revision>365</cp:revision>
  <dcterms:created xsi:type="dcterms:W3CDTF">2015-11-30T23:01:53Z</dcterms:created>
  <dcterms:modified xsi:type="dcterms:W3CDTF">2015-12-01T19:58:38Z</dcterms:modified>
</cp:coreProperties>
</file>