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sldIdLst>
    <p:sldId id="256" r:id="rId2"/>
    <p:sldId id="257" r:id="rId3"/>
    <p:sldId id="258" r:id="rId4"/>
    <p:sldId id="261" r:id="rId5"/>
    <p:sldId id="262" r:id="rId6"/>
    <p:sldId id="268" r:id="rId7"/>
    <p:sldId id="264" r:id="rId8"/>
    <p:sldId id="263" r:id="rId9"/>
    <p:sldId id="265" r:id="rId10"/>
    <p:sldId id="266" r:id="rId11"/>
    <p:sldId id="267"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3EA801-20DA-40D8-A0DA-E0CB8478ED5D}"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818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393EA801-20DA-40D8-A0DA-E0CB8478ED5D}" type="datetimeFigureOut">
              <a:rPr lang="en-US" smtClean="0"/>
              <a:t>11/30/2015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235638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3EA801-20DA-40D8-A0DA-E0CB8478ED5D}"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4112351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3EA801-20DA-40D8-A0DA-E0CB8478ED5D}"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0780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3EA801-20DA-40D8-A0DA-E0CB8478ED5D}"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1512286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3EA801-20DA-40D8-A0DA-E0CB8478ED5D}"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4332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3EA801-20DA-40D8-A0DA-E0CB8478ED5D}"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619034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EA801-20DA-40D8-A0DA-E0CB8478ED5D}"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1699030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EA801-20DA-40D8-A0DA-E0CB8478ED5D}"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138354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EA801-20DA-40D8-A0DA-E0CB8478ED5D}"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150042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3EA801-20DA-40D8-A0DA-E0CB8478ED5D}"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387781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3EA801-20DA-40D8-A0DA-E0CB8478ED5D}"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189457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3EA801-20DA-40D8-A0DA-E0CB8478ED5D}" type="datetimeFigureOut">
              <a:rPr lang="en-US" smtClean="0"/>
              <a:t>11/30/2015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147396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3EA801-20DA-40D8-A0DA-E0CB8478ED5D}" type="datetimeFigureOut">
              <a:rPr lang="en-US" smtClean="0"/>
              <a:t>11/30/2015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24885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EA801-20DA-40D8-A0DA-E0CB8478ED5D}" type="datetimeFigureOut">
              <a:rPr lang="en-US" smtClean="0"/>
              <a:t>11/30/2015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416089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A801-20DA-40D8-A0DA-E0CB8478ED5D}"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420866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A801-20DA-40D8-A0DA-E0CB8478ED5D}"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84334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93EA801-20DA-40D8-A0DA-E0CB8478ED5D}" type="datetimeFigureOut">
              <a:rPr lang="en-US" smtClean="0"/>
              <a:t>11/30/2015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D9603BA-277C-47DB-8CE2-B4CD0C221152}" type="slidenum">
              <a:rPr lang="en-US" smtClean="0"/>
              <a:t>‹#›</a:t>
            </a:fld>
            <a:endParaRPr lang="en-US"/>
          </a:p>
        </p:txBody>
      </p:sp>
    </p:spTree>
    <p:extLst>
      <p:ext uri="{BB962C8B-B14F-4D97-AF65-F5344CB8AC3E}">
        <p14:creationId xmlns:p14="http://schemas.microsoft.com/office/powerpoint/2010/main" val="3201652872"/>
      </p:ext>
    </p:extLst>
  </p:cSld>
  <p:clrMap bg1="dk1" tx1="lt1" bg2="dk2" tx2="lt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Montserrat Extra Bold" panose="00000900000000000000" pitchFamily="50" charset="0"/>
              </a:rPr>
              <a:t>Forecasting Inflation Rate in the United States</a:t>
            </a:r>
            <a:endParaRPr lang="en-US" dirty="0">
              <a:latin typeface="Montserrat Extra Bold" panose="00000900000000000000" pitchFamily="50" charset="0"/>
            </a:endParaRPr>
          </a:p>
        </p:txBody>
      </p:sp>
      <p:sp>
        <p:nvSpPr>
          <p:cNvPr id="3" name="Subtitle 2"/>
          <p:cNvSpPr>
            <a:spLocks noGrp="1"/>
          </p:cNvSpPr>
          <p:nvPr>
            <p:ph type="subTitle" idx="1"/>
          </p:nvPr>
        </p:nvSpPr>
        <p:spPr>
          <a:xfrm>
            <a:off x="1524000" y="4215706"/>
            <a:ext cx="9144000" cy="499513"/>
          </a:xfrm>
        </p:spPr>
        <p:txBody>
          <a:bodyPr>
            <a:normAutofit/>
          </a:bodyPr>
          <a:lstStyle/>
          <a:p>
            <a:pPr algn="ctr"/>
            <a:r>
              <a:rPr lang="en-US" sz="2000" dirty="0" smtClean="0">
                <a:solidFill>
                  <a:schemeClr val="tx1"/>
                </a:solidFill>
              </a:rPr>
              <a:t>December 3</a:t>
            </a:r>
            <a:r>
              <a:rPr lang="en-US" sz="2000" baseline="30000" dirty="0" smtClean="0">
                <a:solidFill>
                  <a:schemeClr val="tx1"/>
                </a:solidFill>
              </a:rPr>
              <a:t>rd</a:t>
            </a:r>
            <a:r>
              <a:rPr lang="en-US" sz="2000" dirty="0" smtClean="0">
                <a:solidFill>
                  <a:schemeClr val="tx1"/>
                </a:solidFill>
              </a:rPr>
              <a:t> 2015</a:t>
            </a:r>
            <a:endParaRPr lang="en-US" sz="2000" dirty="0">
              <a:solidFill>
                <a:schemeClr val="tx1"/>
              </a:solidFill>
            </a:endParaRPr>
          </a:p>
        </p:txBody>
      </p:sp>
      <p:sp>
        <p:nvSpPr>
          <p:cNvPr id="4" name="TextBox 3"/>
          <p:cNvSpPr txBox="1"/>
          <p:nvPr/>
        </p:nvSpPr>
        <p:spPr>
          <a:xfrm>
            <a:off x="888694" y="5508434"/>
            <a:ext cx="10414612" cy="461665"/>
          </a:xfrm>
          <a:prstGeom prst="rect">
            <a:avLst/>
          </a:prstGeom>
          <a:noFill/>
        </p:spPr>
        <p:txBody>
          <a:bodyPr wrap="square" rtlCol="0">
            <a:spAutoFit/>
          </a:bodyPr>
          <a:lstStyle/>
          <a:p>
            <a:pPr algn="ctr"/>
            <a:r>
              <a:rPr lang="en-US" sz="2400" dirty="0" err="1" smtClean="0"/>
              <a:t>NagaShrikanth</a:t>
            </a:r>
            <a:r>
              <a:rPr lang="en-US" sz="2400" dirty="0" smtClean="0"/>
              <a:t> </a:t>
            </a:r>
            <a:r>
              <a:rPr lang="en-US" sz="2400" dirty="0" err="1" smtClean="0"/>
              <a:t>Ammanabrolu</a:t>
            </a:r>
            <a:r>
              <a:rPr lang="en-US" sz="2400" dirty="0" smtClean="0"/>
              <a:t>, Nikhil </a:t>
            </a:r>
            <a:r>
              <a:rPr lang="en-US" sz="2400" dirty="0" err="1" smtClean="0"/>
              <a:t>Soman</a:t>
            </a:r>
            <a:r>
              <a:rPr lang="en-US" sz="2400" dirty="0" smtClean="0"/>
              <a:t>, </a:t>
            </a:r>
            <a:r>
              <a:rPr lang="en-US" sz="2400" dirty="0" err="1" smtClean="0"/>
              <a:t>Chandan</a:t>
            </a:r>
            <a:r>
              <a:rPr lang="en-US" sz="2400" dirty="0" smtClean="0"/>
              <a:t> Rama Krishna</a:t>
            </a:r>
            <a:endParaRPr lang="en-US" sz="2400" dirty="0"/>
          </a:p>
        </p:txBody>
      </p:sp>
      <p:sp>
        <p:nvSpPr>
          <p:cNvPr id="5" name="TextBox 4"/>
          <p:cNvSpPr txBox="1"/>
          <p:nvPr/>
        </p:nvSpPr>
        <p:spPr>
          <a:xfrm>
            <a:off x="1090669" y="6169446"/>
            <a:ext cx="10091451" cy="369332"/>
          </a:xfrm>
          <a:prstGeom prst="rect">
            <a:avLst/>
          </a:prstGeom>
          <a:noFill/>
        </p:spPr>
        <p:txBody>
          <a:bodyPr wrap="square" rtlCol="0">
            <a:spAutoFit/>
          </a:bodyPr>
          <a:lstStyle/>
          <a:p>
            <a:r>
              <a:rPr lang="en-US" dirty="0" smtClean="0"/>
              <a:t>                      676837954                                    663570371                          670288569</a:t>
            </a:r>
            <a:endParaRPr lang="en-US" dirty="0"/>
          </a:p>
        </p:txBody>
      </p:sp>
    </p:spTree>
    <p:extLst>
      <p:ext uri="{BB962C8B-B14F-4D97-AF65-F5344CB8AC3E}">
        <p14:creationId xmlns:p14="http://schemas.microsoft.com/office/powerpoint/2010/main" val="8096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84212" y="454446"/>
            <a:ext cx="10883498" cy="846385"/>
          </a:xfrm>
        </p:spPr>
        <p:txBody>
          <a:bodyPr/>
          <a:lstStyle/>
          <a:p>
            <a:r>
              <a:rPr lang="en-US" dirty="0" smtClean="0">
                <a:latin typeface="Montserrat Extra Bold" panose="00000900000000000000" pitchFamily="50" charset="0"/>
              </a:rPr>
              <a:t>Modeling procedure</a:t>
            </a:r>
            <a:endParaRPr lang="en-US" dirty="0">
              <a:latin typeface="Montserrat Extra Bold" panose="00000900000000000000" pitchFamily="50" charset="0"/>
            </a:endParaRPr>
          </a:p>
        </p:txBody>
      </p:sp>
      <p:sp>
        <p:nvSpPr>
          <p:cNvPr id="7" name="TextBox 6"/>
          <p:cNvSpPr txBox="1"/>
          <p:nvPr/>
        </p:nvSpPr>
        <p:spPr>
          <a:xfrm>
            <a:off x="684212" y="1168628"/>
            <a:ext cx="10883498" cy="584775"/>
          </a:xfrm>
          <a:prstGeom prst="rect">
            <a:avLst/>
          </a:prstGeom>
          <a:noFill/>
        </p:spPr>
        <p:txBody>
          <a:bodyPr wrap="square" rtlCol="0">
            <a:spAutoFit/>
          </a:bodyPr>
          <a:lstStyle/>
          <a:p>
            <a:r>
              <a:rPr lang="en-US" sz="3200" dirty="0" smtClean="0">
                <a:latin typeface="Montserrat" panose="00000500000000000000" pitchFamily="50" charset="0"/>
              </a:rPr>
              <a:t>Characteristic Roots and Parsimonious model</a:t>
            </a:r>
            <a:endParaRPr lang="en-US" sz="3200" dirty="0">
              <a:latin typeface="Montserrat" panose="00000500000000000000" pitchFamily="50" charset="0"/>
            </a:endParaRPr>
          </a:p>
        </p:txBody>
      </p:sp>
      <p:sp>
        <p:nvSpPr>
          <p:cNvPr id="10" name="TextBox 9"/>
          <p:cNvSpPr txBox="1"/>
          <p:nvPr/>
        </p:nvSpPr>
        <p:spPr>
          <a:xfrm rot="10800000" flipV="1">
            <a:off x="684212" y="2015013"/>
            <a:ext cx="10675344"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The adequate ARMA (5,4) model is represented by the equation:</a:t>
            </a:r>
          </a:p>
          <a:p>
            <a:pPr algn="ctr"/>
            <a:r>
              <a:rPr lang="en-US" sz="2800" dirty="0"/>
              <a:t>λ</a:t>
            </a:r>
            <a:r>
              <a:rPr lang="en-US" sz="2800" baseline="30000" dirty="0"/>
              <a:t>5</a:t>
            </a:r>
            <a:r>
              <a:rPr lang="en-US" sz="2800" dirty="0"/>
              <a:t> – ϕ</a:t>
            </a:r>
            <a:r>
              <a:rPr lang="en-US" sz="2800" baseline="-25000" dirty="0"/>
              <a:t>1 </a:t>
            </a:r>
            <a:r>
              <a:rPr lang="en-US" sz="2800" dirty="0"/>
              <a:t>λ</a:t>
            </a:r>
            <a:r>
              <a:rPr lang="en-US" sz="2800" baseline="30000" dirty="0"/>
              <a:t>4</a:t>
            </a:r>
            <a:r>
              <a:rPr lang="en-US" sz="2800" baseline="-25000" dirty="0"/>
              <a:t> </a:t>
            </a:r>
            <a:r>
              <a:rPr lang="en-US" sz="2800" dirty="0"/>
              <a:t>– ϕ</a:t>
            </a:r>
            <a:r>
              <a:rPr lang="en-US" sz="2800" baseline="-25000" dirty="0"/>
              <a:t>2 </a:t>
            </a:r>
            <a:r>
              <a:rPr lang="en-US" sz="2800" dirty="0"/>
              <a:t>λ</a:t>
            </a:r>
            <a:r>
              <a:rPr lang="en-US" sz="2800" baseline="30000" dirty="0"/>
              <a:t>3 </a:t>
            </a:r>
            <a:r>
              <a:rPr lang="en-US" sz="2800" dirty="0"/>
              <a:t>– ϕ</a:t>
            </a:r>
            <a:r>
              <a:rPr lang="en-US" sz="2800" baseline="-25000" dirty="0"/>
              <a:t>3 </a:t>
            </a:r>
            <a:r>
              <a:rPr lang="en-US" sz="2800" dirty="0"/>
              <a:t>λ</a:t>
            </a:r>
            <a:r>
              <a:rPr lang="en-US" sz="2800" baseline="30000" dirty="0"/>
              <a:t>2 </a:t>
            </a:r>
            <a:r>
              <a:rPr lang="en-US" sz="2800" dirty="0"/>
              <a:t>– ϕ</a:t>
            </a:r>
            <a:r>
              <a:rPr lang="en-US" sz="2800" baseline="-25000" dirty="0"/>
              <a:t>4 </a:t>
            </a:r>
            <a:r>
              <a:rPr lang="en-US" sz="2800" dirty="0"/>
              <a:t>λ</a:t>
            </a:r>
            <a:r>
              <a:rPr lang="en-US" sz="2800" baseline="30000" dirty="0"/>
              <a:t>1</a:t>
            </a:r>
            <a:r>
              <a:rPr lang="en-US" sz="2800" dirty="0"/>
              <a:t> – ϕ</a:t>
            </a:r>
            <a:r>
              <a:rPr lang="en-US" sz="2800" baseline="-25000" dirty="0"/>
              <a:t>5 </a:t>
            </a:r>
            <a:r>
              <a:rPr lang="en-US" sz="2800" dirty="0"/>
              <a:t>= </a:t>
            </a:r>
            <a:r>
              <a:rPr lang="en-US" sz="2800" dirty="0" smtClean="0"/>
              <a:t>0</a:t>
            </a:r>
          </a:p>
          <a:p>
            <a:endParaRPr lang="en-US" sz="2800" dirty="0" smtClean="0"/>
          </a:p>
          <a:p>
            <a:r>
              <a:rPr lang="en-US" sz="2800" dirty="0" smtClean="0"/>
              <a:t>Whose characteristic roots are found out to be:</a:t>
            </a:r>
            <a:endParaRPr lang="en-US" sz="2800" dirty="0"/>
          </a:p>
          <a:p>
            <a:r>
              <a:rPr lang="en-US" sz="2800" dirty="0"/>
              <a:t>λ</a:t>
            </a:r>
            <a:r>
              <a:rPr lang="en-US" sz="2800" baseline="-25000" dirty="0"/>
              <a:t>1 </a:t>
            </a:r>
            <a:r>
              <a:rPr lang="en-US" sz="2800" dirty="0"/>
              <a:t>= 0.8593</a:t>
            </a:r>
          </a:p>
          <a:p>
            <a:r>
              <a:rPr lang="en-US" sz="2800" dirty="0"/>
              <a:t>λ</a:t>
            </a:r>
            <a:r>
              <a:rPr lang="en-US" sz="2800" baseline="-25000" dirty="0"/>
              <a:t>2, </a:t>
            </a:r>
            <a:r>
              <a:rPr lang="en-US" sz="2800" dirty="0"/>
              <a:t>λ</a:t>
            </a:r>
            <a:r>
              <a:rPr lang="en-US" sz="2800" baseline="-25000" dirty="0"/>
              <a:t>3 </a:t>
            </a:r>
            <a:r>
              <a:rPr lang="en-US" sz="2800" dirty="0"/>
              <a:t>= -0.560066 ± 0.354404i</a:t>
            </a:r>
          </a:p>
          <a:p>
            <a:r>
              <a:rPr lang="en-US" sz="2800" dirty="0"/>
              <a:t>λ</a:t>
            </a:r>
            <a:r>
              <a:rPr lang="en-US" sz="2800" baseline="-25000" dirty="0"/>
              <a:t>4, </a:t>
            </a:r>
            <a:r>
              <a:rPr lang="en-US" sz="2800" dirty="0"/>
              <a:t>λ</a:t>
            </a:r>
            <a:r>
              <a:rPr lang="en-US" sz="2800" baseline="-25000" dirty="0"/>
              <a:t>5 </a:t>
            </a:r>
            <a:r>
              <a:rPr lang="en-US" sz="2800" dirty="0"/>
              <a:t>= 0.0374667 ± 0.856854i</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667079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84212" y="454446"/>
            <a:ext cx="10883498" cy="846385"/>
          </a:xfrm>
        </p:spPr>
        <p:txBody>
          <a:bodyPr/>
          <a:lstStyle/>
          <a:p>
            <a:r>
              <a:rPr lang="en-US" dirty="0" smtClean="0">
                <a:latin typeface="Montserrat Extra Bold" panose="00000900000000000000" pitchFamily="50" charset="0"/>
              </a:rPr>
              <a:t>Modeling procedure</a:t>
            </a:r>
            <a:endParaRPr lang="en-US" dirty="0">
              <a:latin typeface="Montserrat Extra Bold" panose="00000900000000000000" pitchFamily="50" charset="0"/>
            </a:endParaRPr>
          </a:p>
        </p:txBody>
      </p:sp>
      <p:sp>
        <p:nvSpPr>
          <p:cNvPr id="7" name="TextBox 6"/>
          <p:cNvSpPr txBox="1"/>
          <p:nvPr/>
        </p:nvSpPr>
        <p:spPr>
          <a:xfrm>
            <a:off x="684212" y="1168628"/>
            <a:ext cx="10883498" cy="584775"/>
          </a:xfrm>
          <a:prstGeom prst="rect">
            <a:avLst/>
          </a:prstGeom>
          <a:noFill/>
        </p:spPr>
        <p:txBody>
          <a:bodyPr wrap="square" rtlCol="0">
            <a:spAutoFit/>
          </a:bodyPr>
          <a:lstStyle/>
          <a:p>
            <a:r>
              <a:rPr lang="en-US" sz="3200" dirty="0" smtClean="0">
                <a:latin typeface="Montserrat" panose="00000500000000000000" pitchFamily="50" charset="0"/>
              </a:rPr>
              <a:t>Characteristic Roots and Parsimonious model</a:t>
            </a:r>
            <a:endParaRPr lang="en-US" sz="3200" dirty="0">
              <a:latin typeface="Montserrat" panose="00000500000000000000" pitchFamily="50"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366" y="2584400"/>
            <a:ext cx="6679188" cy="4074305"/>
          </a:xfrm>
          <a:prstGeom prst="rect">
            <a:avLst/>
          </a:prstGeom>
        </p:spPr>
      </p:pic>
      <p:sp>
        <p:nvSpPr>
          <p:cNvPr id="10" name="TextBox 9"/>
          <p:cNvSpPr txBox="1"/>
          <p:nvPr/>
        </p:nvSpPr>
        <p:spPr>
          <a:xfrm>
            <a:off x="684212" y="1753403"/>
            <a:ext cx="10485563" cy="830997"/>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From the real and complex conjugate pairs of characteristic roots, </a:t>
            </a:r>
          </a:p>
          <a:p>
            <a:r>
              <a:rPr lang="en-US" sz="2400" dirty="0" smtClean="0"/>
              <a:t>no particular trend or seasonality is observed in the data.</a:t>
            </a:r>
            <a:endParaRPr lang="en-US" sz="2400" dirty="0"/>
          </a:p>
        </p:txBody>
      </p:sp>
    </p:spTree>
    <p:extLst>
      <p:ext uri="{BB962C8B-B14F-4D97-AF65-F5344CB8AC3E}">
        <p14:creationId xmlns:p14="http://schemas.microsoft.com/office/powerpoint/2010/main" val="631546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454446"/>
            <a:ext cx="10883498" cy="846385"/>
          </a:xfrm>
        </p:spPr>
        <p:txBody>
          <a:bodyPr/>
          <a:lstStyle/>
          <a:p>
            <a:r>
              <a:rPr lang="en-US" dirty="0" smtClean="0">
                <a:latin typeface="Montserrat Extra Bold" panose="00000900000000000000" pitchFamily="50" charset="0"/>
              </a:rPr>
              <a:t>FORECASTING &amp; PLOTTING THE GRAPHS</a:t>
            </a:r>
            <a:endParaRPr lang="en-US" dirty="0">
              <a:latin typeface="Montserrat Extra Bold" panose="00000900000000000000" pitchFamily="50" charset="0"/>
            </a:endParaRPr>
          </a:p>
        </p:txBody>
      </p:sp>
      <p:sp>
        <p:nvSpPr>
          <p:cNvPr id="5" name="TextBox 4"/>
          <p:cNvSpPr txBox="1"/>
          <p:nvPr/>
        </p:nvSpPr>
        <p:spPr>
          <a:xfrm>
            <a:off x="684212" y="1168628"/>
            <a:ext cx="10883498" cy="584775"/>
          </a:xfrm>
          <a:prstGeom prst="rect">
            <a:avLst/>
          </a:prstGeom>
          <a:noFill/>
        </p:spPr>
        <p:txBody>
          <a:bodyPr wrap="square" rtlCol="0">
            <a:spAutoFit/>
          </a:bodyPr>
          <a:lstStyle/>
          <a:p>
            <a:r>
              <a:rPr lang="en-US" sz="3200" dirty="0" smtClean="0">
                <a:latin typeface="Montserrat" panose="00000500000000000000" pitchFamily="50" charset="0"/>
              </a:rPr>
              <a:t>One-Step-Ahead prediction</a:t>
            </a:r>
            <a:endParaRPr lang="en-US" sz="3200" dirty="0">
              <a:latin typeface="Montserrat" panose="00000500000000000000" pitchFamily="50" charset="0"/>
            </a:endParaRPr>
          </a:p>
        </p:txBody>
      </p:sp>
      <mc:AlternateContent xmlns:mc="http://schemas.openxmlformats.org/markup-compatibility/2006">
        <mc:Choice xmlns:a14="http://schemas.microsoft.com/office/drawing/2010/main" Requires="a14">
          <p:sp>
            <p:nvSpPr>
              <p:cNvPr id="7" name="TextBox 6"/>
              <p:cNvSpPr txBox="1"/>
              <p:nvPr/>
            </p:nvSpPr>
            <p:spPr>
              <a:xfrm>
                <a:off x="684212" y="1753403"/>
                <a:ext cx="11841703" cy="1220078"/>
              </a:xfrm>
              <a:prstGeom prst="rect">
                <a:avLst/>
              </a:prstGeom>
              <a:noFill/>
            </p:spPr>
            <p:txBody>
              <a:bodyPr wrap="none" rtlCol="0">
                <a:spAutoFit/>
              </a:bodyPr>
              <a:lstStyle/>
              <a:p>
                <a:pPr marL="342900" indent="-342900">
                  <a:buFont typeface="Arial" panose="020B0604020202020204" pitchFamily="34" charset="0"/>
                  <a:buChar char="•"/>
                </a:pPr>
                <a:r>
                  <a:rPr lang="en-US" sz="2400" dirty="0"/>
                  <a:t>The X(t) at one-step ahead prediction or </a:t>
                </a:r>
                <a14:m>
                  <m:oMath xmlns:m="http://schemas.openxmlformats.org/officeDocument/2006/math">
                    <m:acc>
                      <m:accPr>
                        <m:chr m:val="̂"/>
                        <m:ctrlPr>
                          <a:rPr lang="en-US" sz="2400" i="1"/>
                        </m:ctrlPr>
                      </m:accPr>
                      <m:e>
                        <m:r>
                          <a:rPr lang="en-US" sz="2400" i="1"/>
                          <m:t>𝑋</m:t>
                        </m:r>
                      </m:e>
                    </m:acc>
                  </m:oMath>
                </a14:m>
                <a:r>
                  <a:rPr lang="en-US" sz="2400" baseline="-25000" dirty="0"/>
                  <a:t>t</a:t>
                </a:r>
                <a:r>
                  <a:rPr lang="en-US" sz="2400" dirty="0"/>
                  <a:t>(1) is obtained from the </a:t>
                </a:r>
                <a:r>
                  <a:rPr lang="en-US" sz="2400" dirty="0" smtClean="0"/>
                  <a:t>equation</a:t>
                </a:r>
              </a:p>
              <a:p>
                <a:r>
                  <a:rPr lang="en-US" sz="2400" dirty="0" smtClean="0"/>
                  <a:t>described </a:t>
                </a:r>
                <a:r>
                  <a:rPr lang="en-US" sz="2400" dirty="0"/>
                  <a:t>below</a:t>
                </a:r>
                <a:r>
                  <a:rPr lang="en-US" sz="2400" dirty="0" smtClean="0"/>
                  <a:t>.</a:t>
                </a:r>
                <a:endParaRPr lang="en-US" sz="2400" dirty="0"/>
              </a:p>
              <a:p>
                <a14:m>
                  <m:oMath xmlns:m="http://schemas.openxmlformats.org/officeDocument/2006/math">
                    <m:acc>
                      <m:accPr>
                        <m:chr m:val="̂"/>
                        <m:ctrlPr>
                          <a:rPr lang="en-US" sz="2400" i="1"/>
                        </m:ctrlPr>
                      </m:accPr>
                      <m:e>
                        <m:r>
                          <a:rPr lang="en-US" sz="2400" i="1"/>
                          <m:t>𝑋</m:t>
                        </m:r>
                      </m:e>
                    </m:acc>
                  </m:oMath>
                </a14:m>
                <a:r>
                  <a:rPr lang="en-US" sz="2400" baseline="-25000" dirty="0"/>
                  <a:t>t</a:t>
                </a:r>
                <a:r>
                  <a:rPr lang="en-US" sz="2400" dirty="0"/>
                  <a:t>(1) = ϕ</a:t>
                </a:r>
                <a:r>
                  <a:rPr lang="en-US" sz="2400" baseline="-25000" dirty="0"/>
                  <a:t>1</a:t>
                </a:r>
                <a:r>
                  <a:rPr lang="en-US" sz="2400" dirty="0"/>
                  <a:t>X</a:t>
                </a:r>
                <a:r>
                  <a:rPr lang="en-US" sz="2400" baseline="-25000" dirty="0"/>
                  <a:t>t </a:t>
                </a:r>
                <a:r>
                  <a:rPr lang="en-US" sz="2400" dirty="0"/>
                  <a:t>+ ϕ</a:t>
                </a:r>
                <a:r>
                  <a:rPr lang="en-US" sz="2400" baseline="-25000" dirty="0"/>
                  <a:t>2</a:t>
                </a:r>
                <a:r>
                  <a:rPr lang="en-US" sz="2400" dirty="0"/>
                  <a:t>X</a:t>
                </a:r>
                <a:r>
                  <a:rPr lang="en-US" sz="2400" baseline="-25000" dirty="0"/>
                  <a:t>t-1 </a:t>
                </a:r>
                <a:r>
                  <a:rPr lang="en-US" sz="2400" dirty="0"/>
                  <a:t>+ ϕ</a:t>
                </a:r>
                <a:r>
                  <a:rPr lang="en-US" sz="2400" baseline="-25000" dirty="0"/>
                  <a:t>3</a:t>
                </a:r>
                <a:r>
                  <a:rPr lang="en-US" sz="2400" dirty="0"/>
                  <a:t>X</a:t>
                </a:r>
                <a:r>
                  <a:rPr lang="en-US" sz="2400" baseline="-25000" dirty="0"/>
                  <a:t>t-2 </a:t>
                </a:r>
                <a:r>
                  <a:rPr lang="en-US" sz="2400" dirty="0"/>
                  <a:t>+ ϕ</a:t>
                </a:r>
                <a:r>
                  <a:rPr lang="en-US" sz="2400" baseline="-25000" dirty="0"/>
                  <a:t>4</a:t>
                </a:r>
                <a:r>
                  <a:rPr lang="en-US" sz="2400" dirty="0"/>
                  <a:t>X</a:t>
                </a:r>
                <a:r>
                  <a:rPr lang="en-US" sz="2400" baseline="-25000" dirty="0"/>
                  <a:t>t-3 </a:t>
                </a:r>
                <a:r>
                  <a:rPr lang="en-US" sz="2400" dirty="0"/>
                  <a:t>+ ϕ</a:t>
                </a:r>
                <a:r>
                  <a:rPr lang="en-US" sz="2400" baseline="-25000" dirty="0"/>
                  <a:t>5</a:t>
                </a:r>
                <a:r>
                  <a:rPr lang="en-US" sz="2400" dirty="0"/>
                  <a:t>X</a:t>
                </a:r>
                <a:r>
                  <a:rPr lang="en-US" sz="2400" baseline="-25000" dirty="0"/>
                  <a:t>t-4 </a:t>
                </a:r>
                <a:r>
                  <a:rPr lang="en-US" sz="2400" dirty="0"/>
                  <a:t>- ϴ</a:t>
                </a:r>
                <a:r>
                  <a:rPr lang="en-US" sz="2400" baseline="-25000" dirty="0"/>
                  <a:t>1</a:t>
                </a:r>
                <a:r>
                  <a:rPr lang="en-US" sz="2400" dirty="0"/>
                  <a:t>a</a:t>
                </a:r>
                <a:r>
                  <a:rPr lang="en-US" sz="2400" baseline="-25000" dirty="0"/>
                  <a:t>t </a:t>
                </a:r>
                <a:r>
                  <a:rPr lang="en-US" sz="2400" dirty="0"/>
                  <a:t>- ϴ</a:t>
                </a:r>
                <a:r>
                  <a:rPr lang="en-US" sz="2400" baseline="-25000" dirty="0"/>
                  <a:t>2</a:t>
                </a:r>
                <a:r>
                  <a:rPr lang="en-US" sz="2400" dirty="0"/>
                  <a:t>a</a:t>
                </a:r>
                <a:r>
                  <a:rPr lang="en-US" sz="2400" baseline="-25000" dirty="0"/>
                  <a:t>t-1 </a:t>
                </a:r>
                <a:r>
                  <a:rPr lang="en-US" sz="2400" dirty="0"/>
                  <a:t>- ϴ</a:t>
                </a:r>
                <a:r>
                  <a:rPr lang="en-US" sz="2400" baseline="-25000" dirty="0"/>
                  <a:t>3</a:t>
                </a:r>
                <a:r>
                  <a:rPr lang="en-US" sz="2400" dirty="0"/>
                  <a:t>a</a:t>
                </a:r>
                <a:r>
                  <a:rPr lang="en-US" sz="2400" baseline="-25000" dirty="0"/>
                  <a:t>t-2 </a:t>
                </a:r>
                <a:r>
                  <a:rPr lang="en-US" sz="2400" dirty="0"/>
                  <a:t>- ϴ</a:t>
                </a:r>
                <a:r>
                  <a:rPr lang="en-US" sz="2400" baseline="-25000" dirty="0"/>
                  <a:t>4</a:t>
                </a:r>
                <a:r>
                  <a:rPr lang="en-US" sz="2400" dirty="0"/>
                  <a:t>a</a:t>
                </a:r>
                <a:r>
                  <a:rPr lang="en-US" sz="2400" baseline="-25000" dirty="0"/>
                  <a:t>t-3 </a:t>
                </a:r>
                <a:r>
                  <a:rPr lang="en-US" sz="2400" dirty="0"/>
                  <a:t>+ </a:t>
                </a:r>
                <a:r>
                  <a:rPr lang="en-US" sz="2400" dirty="0" smtClean="0"/>
                  <a:t>a</a:t>
                </a:r>
                <a:r>
                  <a:rPr lang="en-US" sz="2400" baseline="-25000" dirty="0" smtClean="0"/>
                  <a:t>t+1</a:t>
                </a:r>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684212" y="1753403"/>
                <a:ext cx="11841703" cy="1220078"/>
              </a:xfrm>
              <a:prstGeom prst="rect">
                <a:avLst/>
              </a:prstGeom>
              <a:blipFill rotWithShape="0">
                <a:blip r:embed="rId2"/>
                <a:stretch>
                  <a:fillRect l="-772" t="-3000" b="-10500"/>
                </a:stretch>
              </a:blipFill>
            </p:spPr>
            <p:txBody>
              <a:bodyPr/>
              <a:lstStyle/>
              <a:p>
                <a:r>
                  <a:rPr lang="en-US">
                    <a:noFill/>
                  </a:rPr>
                  <a:t> </a:t>
                </a:r>
              </a:p>
            </p:txBody>
          </p:sp>
        </mc:Fallback>
      </mc:AlternateContent>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764" y="2973481"/>
            <a:ext cx="6998394" cy="3703914"/>
          </a:xfrm>
          <a:prstGeom prst="rect">
            <a:avLst/>
          </a:prstGeom>
        </p:spPr>
      </p:pic>
    </p:spTree>
    <p:extLst>
      <p:ext uri="{BB962C8B-B14F-4D97-AF65-F5344CB8AC3E}">
        <p14:creationId xmlns:p14="http://schemas.microsoft.com/office/powerpoint/2010/main" val="2080456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454446"/>
            <a:ext cx="10883498" cy="846385"/>
          </a:xfrm>
        </p:spPr>
        <p:txBody>
          <a:bodyPr/>
          <a:lstStyle/>
          <a:p>
            <a:r>
              <a:rPr lang="en-US" dirty="0" smtClean="0">
                <a:latin typeface="Montserrat Extra Bold" panose="00000900000000000000" pitchFamily="50" charset="0"/>
              </a:rPr>
              <a:t>FORECASTING &amp; PLOTTING THE GRAPHS</a:t>
            </a:r>
            <a:endParaRPr lang="en-US" dirty="0">
              <a:latin typeface="Montserrat Extra Bold" panose="00000900000000000000" pitchFamily="50"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42" y="2181794"/>
            <a:ext cx="11763439" cy="4433380"/>
          </a:xfrm>
          <a:prstGeom prst="rect">
            <a:avLst/>
          </a:prstGeom>
        </p:spPr>
      </p:pic>
      <p:sp>
        <p:nvSpPr>
          <p:cNvPr id="9" name="TextBox 8"/>
          <p:cNvSpPr txBox="1"/>
          <p:nvPr/>
        </p:nvSpPr>
        <p:spPr>
          <a:xfrm>
            <a:off x="1857003" y="1541257"/>
            <a:ext cx="8537915" cy="400110"/>
          </a:xfrm>
          <a:prstGeom prst="rect">
            <a:avLst/>
          </a:prstGeom>
          <a:noFill/>
        </p:spPr>
        <p:txBody>
          <a:bodyPr wrap="none" rtlCol="0">
            <a:spAutoFit/>
          </a:bodyPr>
          <a:lstStyle/>
          <a:p>
            <a:pPr algn="ctr"/>
            <a:r>
              <a:rPr lang="en-US" sz="2000" dirty="0" smtClean="0"/>
              <a:t>Plotting the actual data versus the predicted one-step ahead data</a:t>
            </a:r>
            <a:endParaRPr lang="en-US" sz="2000" dirty="0"/>
          </a:p>
        </p:txBody>
      </p:sp>
    </p:spTree>
    <p:extLst>
      <p:ext uri="{BB962C8B-B14F-4D97-AF65-F5344CB8AC3E}">
        <p14:creationId xmlns:p14="http://schemas.microsoft.com/office/powerpoint/2010/main" val="3461980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454446"/>
            <a:ext cx="10883498" cy="846385"/>
          </a:xfrm>
        </p:spPr>
        <p:txBody>
          <a:bodyPr/>
          <a:lstStyle/>
          <a:p>
            <a:r>
              <a:rPr lang="en-US" dirty="0" smtClean="0">
                <a:latin typeface="Montserrat Extra Bold" panose="00000900000000000000" pitchFamily="50" charset="0"/>
              </a:rPr>
              <a:t>FORECASTING &amp; PLOTTING THE GRAPHS</a:t>
            </a:r>
            <a:endParaRPr lang="en-US" dirty="0">
              <a:latin typeface="Montserrat Extra Bold" panose="00000900000000000000" pitchFamily="50"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961" y="1300831"/>
            <a:ext cx="8890000" cy="5422900"/>
          </a:xfrm>
          <a:prstGeom prst="rect">
            <a:avLst/>
          </a:prstGeom>
        </p:spPr>
      </p:pic>
    </p:spTree>
    <p:extLst>
      <p:ext uri="{BB962C8B-B14F-4D97-AF65-F5344CB8AC3E}">
        <p14:creationId xmlns:p14="http://schemas.microsoft.com/office/powerpoint/2010/main" val="1477521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454446"/>
            <a:ext cx="10883498" cy="846385"/>
          </a:xfrm>
        </p:spPr>
        <p:txBody>
          <a:bodyPr/>
          <a:lstStyle/>
          <a:p>
            <a:r>
              <a:rPr lang="en-US" dirty="0" smtClean="0">
                <a:latin typeface="Montserrat Extra Bold" panose="00000900000000000000" pitchFamily="50" charset="0"/>
              </a:rPr>
              <a:t>results</a:t>
            </a:r>
            <a:endParaRPr lang="en-US" dirty="0">
              <a:latin typeface="Montserrat Extra Bold" panose="00000900000000000000" pitchFamily="50" charset="0"/>
            </a:endParaRPr>
          </a:p>
        </p:txBody>
      </p:sp>
      <p:sp>
        <p:nvSpPr>
          <p:cNvPr id="9" name="TextBox 8"/>
          <p:cNvSpPr txBox="1"/>
          <p:nvPr/>
        </p:nvSpPr>
        <p:spPr>
          <a:xfrm>
            <a:off x="684213" y="1565236"/>
            <a:ext cx="10641128"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The CPI is just one indicator of the Inflation rate, among many other factors. </a:t>
            </a:r>
          </a:p>
          <a:p>
            <a:pPr marL="457200" indent="-457200">
              <a:buFont typeface="Arial" panose="020B0604020202020204" pitchFamily="34" charset="0"/>
              <a:buChar char="•"/>
            </a:pPr>
            <a:r>
              <a:rPr lang="en-US" sz="2800" dirty="0" smtClean="0"/>
              <a:t>Since the </a:t>
            </a:r>
            <a:r>
              <a:rPr lang="en-US" sz="2800" dirty="0"/>
              <a:t>present values of the </a:t>
            </a:r>
            <a:r>
              <a:rPr lang="en-US" sz="2800" dirty="0" smtClean="0"/>
              <a:t>Inflation rate are independent </a:t>
            </a:r>
            <a:r>
              <a:rPr lang="en-US" sz="2800" dirty="0"/>
              <a:t>of the previous values of CPI, </a:t>
            </a:r>
            <a:r>
              <a:rPr lang="en-US" sz="2800" dirty="0" smtClean="0"/>
              <a:t>the stochastic nature </a:t>
            </a:r>
            <a:r>
              <a:rPr lang="en-US" sz="2800" dirty="0"/>
              <a:t>of the dataset is bound for some uncertainties</a:t>
            </a:r>
            <a:r>
              <a:rPr lang="en-US" sz="2800" dirty="0" smtClean="0"/>
              <a:t>.</a:t>
            </a:r>
          </a:p>
          <a:p>
            <a:pPr marL="457200" indent="-457200">
              <a:buFont typeface="Arial" panose="020B0604020202020204" pitchFamily="34" charset="0"/>
              <a:buChar char="•"/>
            </a:pPr>
            <a:r>
              <a:rPr lang="en-US" sz="2800" dirty="0"/>
              <a:t>A slack economy, drop in oil prices and other energy products in past year, rise of the value of dollar over the past year and other </a:t>
            </a:r>
            <a:r>
              <a:rPr lang="en-US" sz="2800" dirty="0" smtClean="0"/>
              <a:t>factors led to a drop </a:t>
            </a:r>
            <a:r>
              <a:rPr lang="en-US" sz="2800" dirty="0"/>
              <a:t>in Inflation rate in the United States </a:t>
            </a:r>
            <a:r>
              <a:rPr lang="en-US" sz="2800" dirty="0" smtClean="0"/>
              <a:t>for </a:t>
            </a:r>
            <a:r>
              <a:rPr lang="en-US" sz="2800" dirty="0"/>
              <a:t>the first </a:t>
            </a:r>
            <a:r>
              <a:rPr lang="en-US" sz="2800" dirty="0" smtClean="0"/>
              <a:t>half of </a:t>
            </a:r>
            <a:r>
              <a:rPr lang="en-US" sz="2800" dirty="0"/>
              <a:t>2015</a:t>
            </a:r>
            <a:r>
              <a:rPr lang="en-US" sz="2800" dirty="0" smtClean="0"/>
              <a:t>.</a:t>
            </a:r>
            <a:endParaRPr lang="en-US" sz="2800" dirty="0"/>
          </a:p>
        </p:txBody>
      </p:sp>
    </p:spTree>
    <p:extLst>
      <p:ext uri="{BB962C8B-B14F-4D97-AF65-F5344CB8AC3E}">
        <p14:creationId xmlns:p14="http://schemas.microsoft.com/office/powerpoint/2010/main" val="2042842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454446"/>
            <a:ext cx="10883498" cy="746393"/>
          </a:xfrm>
        </p:spPr>
        <p:txBody>
          <a:bodyPr/>
          <a:lstStyle/>
          <a:p>
            <a:r>
              <a:rPr lang="en-US" dirty="0" smtClean="0">
                <a:latin typeface="Montserrat Extra Bold" panose="00000900000000000000" pitchFamily="50" charset="0"/>
              </a:rPr>
              <a:t>results</a:t>
            </a:r>
            <a:endParaRPr lang="en-US" dirty="0">
              <a:latin typeface="Montserrat Extra Bold" panose="00000900000000000000" pitchFamily="50"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07863312"/>
              </p:ext>
            </p:extLst>
          </p:nvPr>
        </p:nvGraphicFramePr>
        <p:xfrm>
          <a:off x="275765" y="1300831"/>
          <a:ext cx="3406368" cy="5110990"/>
        </p:xfrm>
        <a:graphic>
          <a:graphicData uri="http://schemas.openxmlformats.org/drawingml/2006/table">
            <a:tbl>
              <a:tblPr firstRow="1" firstCol="1" bandRow="1">
                <a:tableStyleId>{5C22544A-7EE6-4342-B048-85BDC9FD1C3A}</a:tableStyleId>
              </a:tblPr>
              <a:tblGrid>
                <a:gridCol w="1808922"/>
                <a:gridCol w="1597446"/>
              </a:tblGrid>
              <a:tr h="697858">
                <a:tc>
                  <a:txBody>
                    <a:bodyPr/>
                    <a:lstStyle/>
                    <a:p>
                      <a:pPr marL="0" marR="0">
                        <a:lnSpc>
                          <a:spcPct val="107000"/>
                        </a:lnSpc>
                        <a:spcBef>
                          <a:spcPts val="0"/>
                        </a:spcBef>
                        <a:spcAft>
                          <a:spcPts val="0"/>
                        </a:spcAft>
                      </a:pPr>
                      <a:r>
                        <a:rPr lang="en-US" sz="1100" dirty="0">
                          <a:effectLst/>
                        </a:rPr>
                        <a:t>Inflation (Next 12 months)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Actual Inflation 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761">
                <a:tc>
                  <a:txBody>
                    <a:bodyPr/>
                    <a:lstStyle/>
                    <a:p>
                      <a:pPr marL="0" marR="0">
                        <a:lnSpc>
                          <a:spcPct val="107000"/>
                        </a:lnSpc>
                        <a:spcBef>
                          <a:spcPts val="0"/>
                        </a:spcBef>
                        <a:spcAft>
                          <a:spcPts val="0"/>
                        </a:spcAft>
                      </a:pPr>
                      <a:r>
                        <a:rPr lang="en-US" sz="1100">
                          <a:effectLst/>
                        </a:rPr>
                        <a:t>0.645586163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761">
                <a:tc>
                  <a:txBody>
                    <a:bodyPr/>
                    <a:lstStyle/>
                    <a:p>
                      <a:pPr marL="0" marR="0">
                        <a:lnSpc>
                          <a:spcPct val="107000"/>
                        </a:lnSpc>
                        <a:spcBef>
                          <a:spcPts val="0"/>
                        </a:spcBef>
                        <a:spcAft>
                          <a:spcPts val="0"/>
                        </a:spcAft>
                      </a:pPr>
                      <a:r>
                        <a:rPr lang="en-US" sz="1100">
                          <a:effectLst/>
                        </a:rPr>
                        <a:t>0.60711369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761">
                <a:tc>
                  <a:txBody>
                    <a:bodyPr/>
                    <a:lstStyle/>
                    <a:p>
                      <a:pPr marL="0" marR="0">
                        <a:lnSpc>
                          <a:spcPct val="107000"/>
                        </a:lnSpc>
                        <a:spcBef>
                          <a:spcPts val="0"/>
                        </a:spcBef>
                        <a:spcAft>
                          <a:spcPts val="0"/>
                        </a:spcAft>
                      </a:pPr>
                      <a:r>
                        <a:rPr lang="en-US" sz="1100">
                          <a:effectLst/>
                        </a:rPr>
                        <a:t>0.800029497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761">
                <a:tc>
                  <a:txBody>
                    <a:bodyPr/>
                    <a:lstStyle/>
                    <a:p>
                      <a:pPr marL="0" marR="0">
                        <a:lnSpc>
                          <a:spcPct val="107000"/>
                        </a:lnSpc>
                        <a:spcBef>
                          <a:spcPts val="0"/>
                        </a:spcBef>
                        <a:spcAft>
                          <a:spcPts val="0"/>
                        </a:spcAft>
                      </a:pPr>
                      <a:r>
                        <a:rPr lang="en-US" sz="1100">
                          <a:effectLst/>
                        </a:rPr>
                        <a:t>1.070046521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761">
                <a:tc>
                  <a:txBody>
                    <a:bodyPr/>
                    <a:lstStyle/>
                    <a:p>
                      <a:pPr marL="0" marR="0">
                        <a:lnSpc>
                          <a:spcPct val="107000"/>
                        </a:lnSpc>
                        <a:spcBef>
                          <a:spcPts val="0"/>
                        </a:spcBef>
                        <a:spcAft>
                          <a:spcPts val="0"/>
                        </a:spcAft>
                      </a:pPr>
                      <a:r>
                        <a:rPr lang="en-US" sz="1100">
                          <a:effectLst/>
                        </a:rPr>
                        <a:t>1.12325667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761">
                <a:tc>
                  <a:txBody>
                    <a:bodyPr/>
                    <a:lstStyle/>
                    <a:p>
                      <a:pPr marL="0" marR="0">
                        <a:lnSpc>
                          <a:spcPct val="107000"/>
                        </a:lnSpc>
                        <a:spcBef>
                          <a:spcPts val="0"/>
                        </a:spcBef>
                        <a:spcAft>
                          <a:spcPts val="0"/>
                        </a:spcAft>
                      </a:pPr>
                      <a:r>
                        <a:rPr lang="en-US" sz="1100">
                          <a:effectLst/>
                        </a:rPr>
                        <a:t>1.035480845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761">
                <a:tc>
                  <a:txBody>
                    <a:bodyPr/>
                    <a:lstStyle/>
                    <a:p>
                      <a:pPr marL="0" marR="0">
                        <a:lnSpc>
                          <a:spcPct val="107000"/>
                        </a:lnSpc>
                        <a:spcBef>
                          <a:spcPts val="0"/>
                        </a:spcBef>
                        <a:spcAft>
                          <a:spcPts val="0"/>
                        </a:spcAft>
                      </a:pPr>
                      <a:r>
                        <a:rPr lang="en-US" sz="1100">
                          <a:effectLst/>
                        </a:rPr>
                        <a:t>1.142115452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761">
                <a:tc>
                  <a:txBody>
                    <a:bodyPr/>
                    <a:lstStyle/>
                    <a:p>
                      <a:pPr marL="0" marR="0">
                        <a:lnSpc>
                          <a:spcPct val="107000"/>
                        </a:lnSpc>
                        <a:spcBef>
                          <a:spcPts val="0"/>
                        </a:spcBef>
                        <a:spcAft>
                          <a:spcPts val="0"/>
                        </a:spcAft>
                      </a:pPr>
                      <a:r>
                        <a:rPr lang="en-US" sz="1100">
                          <a:effectLst/>
                        </a:rPr>
                        <a:t>1.300218529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761">
                <a:tc>
                  <a:txBody>
                    <a:bodyPr/>
                    <a:lstStyle/>
                    <a:p>
                      <a:pPr marL="0" marR="0">
                        <a:lnSpc>
                          <a:spcPct val="107000"/>
                        </a:lnSpc>
                        <a:spcBef>
                          <a:spcPts val="0"/>
                        </a:spcBef>
                        <a:spcAft>
                          <a:spcPts val="0"/>
                        </a:spcAft>
                      </a:pPr>
                      <a:r>
                        <a:rPr lang="en-US" sz="1100">
                          <a:effectLst/>
                        </a:rPr>
                        <a:t>1.335171203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761">
                <a:tc>
                  <a:txBody>
                    <a:bodyPr/>
                    <a:lstStyle/>
                    <a:p>
                      <a:pPr marL="0" marR="0">
                        <a:lnSpc>
                          <a:spcPct val="107000"/>
                        </a:lnSpc>
                        <a:spcBef>
                          <a:spcPts val="0"/>
                        </a:spcBef>
                        <a:spcAft>
                          <a:spcPts val="0"/>
                        </a:spcAft>
                      </a:pPr>
                      <a:r>
                        <a:rPr lang="en-US" sz="1100">
                          <a:effectLst/>
                        </a:rPr>
                        <a:t>1.301532768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761">
                <a:tc>
                  <a:txBody>
                    <a:bodyPr/>
                    <a:lstStyle/>
                    <a:p>
                      <a:pPr marL="0" marR="0">
                        <a:lnSpc>
                          <a:spcPct val="107000"/>
                        </a:lnSpc>
                        <a:spcBef>
                          <a:spcPts val="0"/>
                        </a:spcBef>
                        <a:spcAft>
                          <a:spcPts val="0"/>
                        </a:spcAft>
                      </a:pPr>
                      <a:r>
                        <a:rPr lang="en-US" sz="1100">
                          <a:effectLst/>
                        </a:rPr>
                        <a:t>1.3425636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761">
                <a:tc>
                  <a:txBody>
                    <a:bodyPr/>
                    <a:lstStyle/>
                    <a:p>
                      <a:pPr marL="0" marR="0">
                        <a:lnSpc>
                          <a:spcPct val="107000"/>
                        </a:lnSpc>
                        <a:spcBef>
                          <a:spcPts val="0"/>
                        </a:spcBef>
                        <a:spcAft>
                          <a:spcPts val="0"/>
                        </a:spcAft>
                      </a:pPr>
                      <a:r>
                        <a:rPr lang="en-US" sz="1100">
                          <a:effectLst/>
                        </a:rPr>
                        <a:t>1.437709248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554" y="1300831"/>
            <a:ext cx="7885577" cy="4690777"/>
          </a:xfrm>
          <a:prstGeom prst="rect">
            <a:avLst/>
          </a:prstGeom>
        </p:spPr>
      </p:pic>
    </p:spTree>
    <p:extLst>
      <p:ext uri="{BB962C8B-B14F-4D97-AF65-F5344CB8AC3E}">
        <p14:creationId xmlns:p14="http://schemas.microsoft.com/office/powerpoint/2010/main" val="4272096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454446"/>
            <a:ext cx="10883498" cy="746393"/>
          </a:xfrm>
        </p:spPr>
        <p:txBody>
          <a:bodyPr/>
          <a:lstStyle/>
          <a:p>
            <a:r>
              <a:rPr lang="en-US" dirty="0" smtClean="0">
                <a:latin typeface="Montserrat Extra Bold" panose="00000900000000000000" pitchFamily="50" charset="0"/>
              </a:rPr>
              <a:t>CONCLUSION</a:t>
            </a:r>
            <a:endParaRPr lang="en-US" dirty="0">
              <a:latin typeface="Montserrat Extra Bold" panose="00000900000000000000" pitchFamily="50" charset="0"/>
            </a:endParaRPr>
          </a:p>
        </p:txBody>
      </p:sp>
      <p:sp>
        <p:nvSpPr>
          <p:cNvPr id="5" name="TextBox 4"/>
          <p:cNvSpPr txBox="1"/>
          <p:nvPr/>
        </p:nvSpPr>
        <p:spPr>
          <a:xfrm>
            <a:off x="684212" y="1421176"/>
            <a:ext cx="10145369"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Our stochastic </a:t>
            </a:r>
            <a:r>
              <a:rPr lang="en-US" sz="2800" dirty="0"/>
              <a:t>modeling process has been able to adequately analyze and forecast the Inflation Rate in the United States. </a:t>
            </a:r>
            <a:endParaRPr lang="en-US" sz="2800" dirty="0" smtClean="0"/>
          </a:p>
          <a:p>
            <a:pPr marL="457200" indent="-457200">
              <a:buFont typeface="Arial" panose="020B0604020202020204" pitchFamily="34" charset="0"/>
              <a:buChar char="•"/>
            </a:pPr>
            <a:r>
              <a:rPr lang="en-US" sz="2800" dirty="0" smtClean="0"/>
              <a:t>Our method </a:t>
            </a:r>
            <a:r>
              <a:rPr lang="en-US" sz="2800" dirty="0"/>
              <a:t>yields the closest and best approximation for the given dataset</a:t>
            </a:r>
            <a:r>
              <a:rPr lang="en-US" sz="2800" dirty="0" smtClean="0"/>
              <a:t>.</a:t>
            </a:r>
          </a:p>
          <a:p>
            <a:pPr marL="457200" indent="-457200">
              <a:buFont typeface="Arial" panose="020B0604020202020204" pitchFamily="34" charset="0"/>
              <a:buChar char="•"/>
            </a:pPr>
            <a:r>
              <a:rPr lang="en-US" sz="2800" dirty="0" smtClean="0"/>
              <a:t>The </a:t>
            </a:r>
            <a:r>
              <a:rPr lang="en-US" sz="2800" dirty="0"/>
              <a:t>stochastic nature of the dataset and the number of factors influencing the Inflation rate in the United States is illustrated by the deviation of the predicted values from the actual values during the first quarter of 2015</a:t>
            </a:r>
            <a:r>
              <a:rPr lang="en-US" sz="2800" dirty="0" smtClean="0"/>
              <a:t>.</a:t>
            </a:r>
            <a:endParaRPr lang="en-US" sz="2800" dirty="0"/>
          </a:p>
        </p:txBody>
      </p:sp>
    </p:spTree>
    <p:extLst>
      <p:ext uri="{BB962C8B-B14F-4D97-AF65-F5344CB8AC3E}">
        <p14:creationId xmlns:p14="http://schemas.microsoft.com/office/powerpoint/2010/main" val="328905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083" y="1318055"/>
            <a:ext cx="6721757" cy="5257474"/>
          </a:xfrm>
          <a:prstGeom prst="rect">
            <a:avLst/>
          </a:prstGeom>
        </p:spPr>
      </p:pic>
      <p:sp>
        <p:nvSpPr>
          <p:cNvPr id="5" name="Title 1"/>
          <p:cNvSpPr>
            <a:spLocks noGrp="1"/>
          </p:cNvSpPr>
          <p:nvPr>
            <p:ph type="title"/>
          </p:nvPr>
        </p:nvSpPr>
        <p:spPr>
          <a:xfrm>
            <a:off x="684212" y="454446"/>
            <a:ext cx="10883498" cy="746393"/>
          </a:xfrm>
        </p:spPr>
        <p:txBody>
          <a:bodyPr/>
          <a:lstStyle/>
          <a:p>
            <a:r>
              <a:rPr lang="en-US" dirty="0" smtClean="0">
                <a:latin typeface="Montserrat Extra Bold" panose="00000900000000000000" pitchFamily="50" charset="0"/>
              </a:rPr>
              <a:t>ANY QUESTIONS?</a:t>
            </a:r>
            <a:endParaRPr lang="en-US" dirty="0">
              <a:latin typeface="Montserrat Extra Bold" panose="00000900000000000000" pitchFamily="50" charset="0"/>
            </a:endParaRPr>
          </a:p>
        </p:txBody>
      </p:sp>
    </p:spTree>
    <p:extLst>
      <p:ext uri="{BB962C8B-B14F-4D97-AF65-F5344CB8AC3E}">
        <p14:creationId xmlns:p14="http://schemas.microsoft.com/office/powerpoint/2010/main" val="1565880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10883498" cy="1507067"/>
          </a:xfrm>
        </p:spPr>
        <p:txBody>
          <a:bodyPr/>
          <a:lstStyle/>
          <a:p>
            <a:r>
              <a:rPr lang="en-US" dirty="0" smtClean="0">
                <a:latin typeface="Montserrat Extra Bold" panose="00000900000000000000" pitchFamily="50" charset="0"/>
              </a:rPr>
              <a:t>Table of contents</a:t>
            </a:r>
            <a:endParaRPr lang="en-US" dirty="0">
              <a:latin typeface="Montserrat Extra Bold" panose="00000900000000000000" pitchFamily="50" charset="0"/>
            </a:endParaRPr>
          </a:p>
        </p:txBody>
      </p:sp>
      <p:sp>
        <p:nvSpPr>
          <p:cNvPr id="5" name="TextBox 4"/>
          <p:cNvSpPr txBox="1"/>
          <p:nvPr/>
        </p:nvSpPr>
        <p:spPr>
          <a:xfrm>
            <a:off x="684212" y="2192867"/>
            <a:ext cx="10883498"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Primary Objectives</a:t>
            </a:r>
          </a:p>
          <a:p>
            <a:pPr marL="285750" indent="-285750">
              <a:buFont typeface="Arial" panose="020B0604020202020204" pitchFamily="34" charset="0"/>
              <a:buChar char="•"/>
            </a:pPr>
            <a:r>
              <a:rPr lang="en-US" sz="2800" dirty="0" smtClean="0"/>
              <a:t>Inflation Rate and CPI</a:t>
            </a:r>
          </a:p>
          <a:p>
            <a:pPr marL="285750" indent="-285750">
              <a:buFont typeface="Arial" panose="020B0604020202020204" pitchFamily="34" charset="0"/>
              <a:buChar char="•"/>
            </a:pPr>
            <a:r>
              <a:rPr lang="en-US" sz="2800" dirty="0" smtClean="0"/>
              <a:t>Datasets collection and cleaning</a:t>
            </a:r>
          </a:p>
          <a:p>
            <a:pPr marL="285750" indent="-285750">
              <a:buFont typeface="Arial" panose="020B0604020202020204" pitchFamily="34" charset="0"/>
              <a:buChar char="•"/>
            </a:pPr>
            <a:r>
              <a:rPr lang="en-US" sz="2800" dirty="0" smtClean="0"/>
              <a:t>Modeling Procedure</a:t>
            </a:r>
          </a:p>
          <a:p>
            <a:pPr marL="285750" indent="-285750">
              <a:buFont typeface="Arial" panose="020B0604020202020204" pitchFamily="34" charset="0"/>
              <a:buChar char="•"/>
            </a:pPr>
            <a:r>
              <a:rPr lang="en-US" sz="2800" dirty="0" smtClean="0"/>
              <a:t>Forecasting &amp; Plotting the graphs</a:t>
            </a:r>
          </a:p>
          <a:p>
            <a:pPr marL="285750" indent="-285750">
              <a:buFont typeface="Arial" panose="020B0604020202020204" pitchFamily="34" charset="0"/>
              <a:buChar char="•"/>
            </a:pPr>
            <a:r>
              <a:rPr lang="en-US" sz="2800" dirty="0" smtClean="0"/>
              <a:t>Results</a:t>
            </a:r>
          </a:p>
          <a:p>
            <a:pPr marL="285750" indent="-285750">
              <a:buFont typeface="Arial" panose="020B0604020202020204" pitchFamily="34" charset="0"/>
              <a:buChar char="•"/>
            </a:pPr>
            <a:r>
              <a:rPr lang="en-US" sz="2800" dirty="0" smtClean="0"/>
              <a:t>Conclusion</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1868083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84212" y="685800"/>
            <a:ext cx="10883498" cy="1507067"/>
          </a:xfrm>
        </p:spPr>
        <p:txBody>
          <a:bodyPr/>
          <a:lstStyle/>
          <a:p>
            <a:r>
              <a:rPr lang="en-US" dirty="0" smtClean="0">
                <a:latin typeface="Montserrat Extra Bold" panose="00000900000000000000" pitchFamily="50" charset="0"/>
              </a:rPr>
              <a:t>Primary objectives</a:t>
            </a:r>
            <a:endParaRPr lang="en-US" dirty="0">
              <a:latin typeface="Montserrat Extra Bold" panose="00000900000000000000" pitchFamily="50" charset="0"/>
            </a:endParaRPr>
          </a:p>
        </p:txBody>
      </p:sp>
      <p:sp>
        <p:nvSpPr>
          <p:cNvPr id="6" name="TextBox 5"/>
          <p:cNvSpPr txBox="1"/>
          <p:nvPr/>
        </p:nvSpPr>
        <p:spPr>
          <a:xfrm>
            <a:off x="684212" y="2192867"/>
            <a:ext cx="10652145"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To make </a:t>
            </a:r>
            <a:r>
              <a:rPr lang="en-US" sz="2800" dirty="0"/>
              <a:t>use of the readily available Inflation </a:t>
            </a:r>
            <a:r>
              <a:rPr lang="en-US" sz="2800" dirty="0" smtClean="0"/>
              <a:t>rate in </a:t>
            </a:r>
            <a:r>
              <a:rPr lang="en-US" sz="2800" dirty="0"/>
              <a:t>the United States, given in terms of CPI and use it to forecast </a:t>
            </a:r>
            <a:r>
              <a:rPr lang="en-US" sz="2800" dirty="0" smtClean="0"/>
              <a:t>for </a:t>
            </a:r>
            <a:r>
              <a:rPr lang="en-US" sz="2800" dirty="0"/>
              <a:t>the next 12 months</a:t>
            </a:r>
            <a:r>
              <a:rPr lang="en-US" sz="2800" dirty="0" smtClean="0"/>
              <a:t>. </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To develop an adequate model </a:t>
            </a:r>
            <a:r>
              <a:rPr lang="en-US" sz="2800" dirty="0" smtClean="0"/>
              <a:t>to predict the values of the Inflation rate in the future.</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The influence of CPI and other factors on the </a:t>
            </a:r>
            <a:r>
              <a:rPr lang="en-US" sz="2800" dirty="0"/>
              <a:t>inflation </a:t>
            </a:r>
            <a:r>
              <a:rPr lang="en-US" sz="2800" dirty="0" smtClean="0"/>
              <a:t>rate.</a:t>
            </a:r>
            <a:endParaRPr lang="en-US" sz="2800" dirty="0"/>
          </a:p>
        </p:txBody>
      </p:sp>
    </p:spTree>
    <p:extLst>
      <p:ext uri="{BB962C8B-B14F-4D97-AF65-F5344CB8AC3E}">
        <p14:creationId xmlns:p14="http://schemas.microsoft.com/office/powerpoint/2010/main" val="3818778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10883498" cy="1507067"/>
          </a:xfrm>
        </p:spPr>
        <p:txBody>
          <a:bodyPr/>
          <a:lstStyle/>
          <a:p>
            <a:r>
              <a:rPr lang="en-US" dirty="0" smtClean="0">
                <a:latin typeface="Montserrat Extra Bold" panose="00000900000000000000" pitchFamily="50" charset="0"/>
              </a:rPr>
              <a:t>INFLATION RATE AND CPI</a:t>
            </a:r>
            <a:endParaRPr lang="en-US" dirty="0">
              <a:latin typeface="Montserrat Extra Bold" panose="00000900000000000000" pitchFamily="50" charset="0"/>
            </a:endParaRPr>
          </a:p>
        </p:txBody>
      </p:sp>
      <p:sp>
        <p:nvSpPr>
          <p:cNvPr id="5" name="TextBox 4"/>
          <p:cNvSpPr txBox="1"/>
          <p:nvPr/>
        </p:nvSpPr>
        <p:spPr>
          <a:xfrm>
            <a:off x="684212" y="2192867"/>
            <a:ext cx="10883498"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Inflation Rate is </a:t>
            </a:r>
            <a:r>
              <a:rPr lang="en-US" sz="2800" dirty="0" smtClean="0"/>
              <a:t>the sustained </a:t>
            </a:r>
            <a:r>
              <a:rPr lang="en-US" sz="2800" dirty="0"/>
              <a:t>increase in the general level of prices for goods and services. </a:t>
            </a:r>
            <a:endParaRPr lang="en-US" sz="2800" dirty="0" smtClean="0"/>
          </a:p>
          <a:p>
            <a:pPr marL="457200" indent="-457200">
              <a:buFont typeface="Arial" panose="020B0604020202020204" pitchFamily="34" charset="0"/>
              <a:buChar char="•"/>
            </a:pPr>
            <a:r>
              <a:rPr lang="en-US" sz="2800" dirty="0" smtClean="0"/>
              <a:t>CPI is the measure </a:t>
            </a:r>
            <a:r>
              <a:rPr lang="en-US" sz="2800" dirty="0"/>
              <a:t>of price changes in consumer goods and services such as gasoline, food, clothing and automobiles. </a:t>
            </a:r>
            <a:endParaRPr lang="en-US" sz="2800" dirty="0" smtClean="0"/>
          </a:p>
          <a:p>
            <a:pPr marL="457200" indent="-457200">
              <a:buFont typeface="Arial" panose="020B0604020202020204" pitchFamily="34" charset="0"/>
              <a:buChar char="•"/>
            </a:pPr>
            <a:r>
              <a:rPr lang="en-US" sz="2800" dirty="0" smtClean="0"/>
              <a:t>The </a:t>
            </a:r>
            <a:r>
              <a:rPr lang="en-US" sz="2800" dirty="0"/>
              <a:t>CPI measures price change from the perspective of the purchaser</a:t>
            </a:r>
            <a:r>
              <a:rPr lang="en-US" sz="2800" dirty="0" smtClean="0"/>
              <a:t>.</a:t>
            </a:r>
          </a:p>
          <a:p>
            <a:pPr marL="457200" indent="-457200">
              <a:buFont typeface="Arial" panose="020B0604020202020204" pitchFamily="34" charset="0"/>
              <a:buChar char="•"/>
            </a:pPr>
            <a:r>
              <a:rPr lang="en-US" sz="2800" dirty="0" smtClean="0"/>
              <a:t>Demand-Pull and Cost-push are the two major theories on the Inflation rate which are universally accepted.</a:t>
            </a:r>
            <a:endParaRPr lang="en-US" sz="2800" dirty="0"/>
          </a:p>
        </p:txBody>
      </p:sp>
      <p:sp>
        <p:nvSpPr>
          <p:cNvPr id="3" name="TextBox 2"/>
          <p:cNvSpPr txBox="1"/>
          <p:nvPr/>
        </p:nvSpPr>
        <p:spPr>
          <a:xfrm>
            <a:off x="7700946" y="6400800"/>
            <a:ext cx="3866764" cy="369332"/>
          </a:xfrm>
          <a:prstGeom prst="rect">
            <a:avLst/>
          </a:prstGeom>
          <a:noFill/>
        </p:spPr>
        <p:txBody>
          <a:bodyPr wrap="none" rtlCol="0">
            <a:spAutoFit/>
          </a:bodyPr>
          <a:lstStyle/>
          <a:p>
            <a:r>
              <a:rPr lang="en-US" i="1" dirty="0" smtClean="0"/>
              <a:t>Source: Bureau of Labor Statistics</a:t>
            </a:r>
            <a:endParaRPr lang="en-US" i="1" dirty="0"/>
          </a:p>
        </p:txBody>
      </p:sp>
    </p:spTree>
    <p:extLst>
      <p:ext uri="{BB962C8B-B14F-4D97-AF65-F5344CB8AC3E}">
        <p14:creationId xmlns:p14="http://schemas.microsoft.com/office/powerpoint/2010/main" val="1904419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84212" y="685800"/>
            <a:ext cx="10883498" cy="1507067"/>
          </a:xfrm>
        </p:spPr>
        <p:txBody>
          <a:bodyPr/>
          <a:lstStyle/>
          <a:p>
            <a:r>
              <a:rPr lang="en-US" dirty="0" smtClean="0">
                <a:latin typeface="Montserrat Extra Bold" panose="00000900000000000000" pitchFamily="50" charset="0"/>
              </a:rPr>
              <a:t>Datasets: Collection and cleaning</a:t>
            </a:r>
            <a:endParaRPr lang="en-US" dirty="0">
              <a:latin typeface="Montserrat Extra Bold" panose="00000900000000000000" pitchFamily="50" charset="0"/>
            </a:endParaRPr>
          </a:p>
        </p:txBody>
      </p:sp>
      <p:sp>
        <p:nvSpPr>
          <p:cNvPr id="6" name="TextBox 5"/>
          <p:cNvSpPr txBox="1"/>
          <p:nvPr/>
        </p:nvSpPr>
        <p:spPr>
          <a:xfrm>
            <a:off x="684212" y="2192867"/>
            <a:ext cx="10883498"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primary source of data for this project was obtained from the US Inflation </a:t>
            </a:r>
            <a:r>
              <a:rPr lang="en-US" sz="2800" dirty="0" smtClean="0"/>
              <a:t>Calculator.</a:t>
            </a:r>
          </a:p>
          <a:p>
            <a:pPr marL="285750" indent="-285750">
              <a:buFont typeface="Arial" panose="020B0604020202020204" pitchFamily="34" charset="0"/>
              <a:buChar char="•"/>
            </a:pPr>
            <a:r>
              <a:rPr lang="en-US" sz="2800" dirty="0"/>
              <a:t>The data set used for this project is collected on a monthly basis, between the periods of January 1990 to December 2014. </a:t>
            </a:r>
            <a:endParaRPr lang="en-US" sz="2800" dirty="0" smtClean="0"/>
          </a:p>
          <a:p>
            <a:pPr marL="285750" indent="-285750">
              <a:buFont typeface="Arial" panose="020B0604020202020204" pitchFamily="34" charset="0"/>
              <a:buChar char="•"/>
            </a:pPr>
            <a:r>
              <a:rPr lang="en-US" sz="2800" dirty="0" smtClean="0"/>
              <a:t>Inflation </a:t>
            </a:r>
            <a:r>
              <a:rPr lang="en-US" sz="2800" dirty="0"/>
              <a:t>rates back in the early 1900’s </a:t>
            </a:r>
            <a:r>
              <a:rPr lang="en-US" sz="2800" dirty="0" smtClean="0"/>
              <a:t>do not affect present inflation rates, and so, we’ve </a:t>
            </a:r>
            <a:r>
              <a:rPr lang="en-US" sz="2800" dirty="0"/>
              <a:t>cleaned the data and extracted parts of it required</a:t>
            </a:r>
            <a:r>
              <a:rPr lang="en-US" sz="2800" dirty="0" smtClean="0"/>
              <a:t>.</a:t>
            </a:r>
            <a:endParaRPr lang="en-US" sz="2800" dirty="0"/>
          </a:p>
        </p:txBody>
      </p:sp>
    </p:spTree>
    <p:extLst>
      <p:ext uri="{BB962C8B-B14F-4D97-AF65-F5344CB8AC3E}">
        <p14:creationId xmlns:p14="http://schemas.microsoft.com/office/powerpoint/2010/main" val="2985898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531564"/>
            <a:ext cx="10883498" cy="988764"/>
          </a:xfrm>
        </p:spPr>
        <p:txBody>
          <a:bodyPr/>
          <a:lstStyle/>
          <a:p>
            <a:r>
              <a:rPr lang="en-US" dirty="0" smtClean="0">
                <a:latin typeface="Montserrat Extra Bold" panose="00000900000000000000" pitchFamily="50" charset="0"/>
              </a:rPr>
              <a:t>Modeling procedure</a:t>
            </a:r>
            <a:endParaRPr lang="en-US" dirty="0">
              <a:latin typeface="Montserrat Extra Bold" panose="00000900000000000000" pitchFamily="50" charset="0"/>
            </a:endParaRPr>
          </a:p>
        </p:txBody>
      </p:sp>
      <p:sp>
        <p:nvSpPr>
          <p:cNvPr id="7" name="TextBox 6"/>
          <p:cNvSpPr txBox="1"/>
          <p:nvPr/>
        </p:nvSpPr>
        <p:spPr>
          <a:xfrm>
            <a:off x="5102282" y="1520328"/>
            <a:ext cx="2047355" cy="646331"/>
          </a:xfrm>
          <a:prstGeom prst="rect">
            <a:avLst/>
          </a:prstGeom>
          <a:noFill/>
        </p:spPr>
        <p:txBody>
          <a:bodyPr wrap="none" rtlCol="0">
            <a:spAutoFit/>
          </a:bodyPr>
          <a:lstStyle/>
          <a:p>
            <a:r>
              <a:rPr lang="en-US" dirty="0"/>
              <a:t>Y (t) = F (t) + X (t)</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964" y="2031636"/>
            <a:ext cx="6071989" cy="4423878"/>
          </a:xfrm>
          <a:prstGeom prst="rect">
            <a:avLst/>
          </a:prstGeom>
        </p:spPr>
      </p:pic>
    </p:spTree>
    <p:extLst>
      <p:ext uri="{BB962C8B-B14F-4D97-AF65-F5344CB8AC3E}">
        <p14:creationId xmlns:p14="http://schemas.microsoft.com/office/powerpoint/2010/main" val="1868679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84212" y="454446"/>
            <a:ext cx="10883498" cy="846385"/>
          </a:xfrm>
        </p:spPr>
        <p:txBody>
          <a:bodyPr/>
          <a:lstStyle/>
          <a:p>
            <a:r>
              <a:rPr lang="en-US" dirty="0" smtClean="0">
                <a:latin typeface="Montserrat Extra Bold" panose="00000900000000000000" pitchFamily="50" charset="0"/>
              </a:rPr>
              <a:t>Modeling procedure</a:t>
            </a:r>
            <a:endParaRPr lang="en-US" dirty="0">
              <a:latin typeface="Montserrat Extra Bold" panose="00000900000000000000" pitchFamily="50" charset="0"/>
            </a:endParaRPr>
          </a:p>
        </p:txBody>
      </p:sp>
      <p:sp>
        <p:nvSpPr>
          <p:cNvPr id="7" name="TextBox 6"/>
          <p:cNvSpPr txBox="1"/>
          <p:nvPr/>
        </p:nvSpPr>
        <p:spPr>
          <a:xfrm>
            <a:off x="684212" y="1300830"/>
            <a:ext cx="10883498" cy="584775"/>
          </a:xfrm>
          <a:prstGeom prst="rect">
            <a:avLst/>
          </a:prstGeom>
          <a:noFill/>
        </p:spPr>
        <p:txBody>
          <a:bodyPr wrap="square" rtlCol="0">
            <a:spAutoFit/>
          </a:bodyPr>
          <a:lstStyle/>
          <a:p>
            <a:r>
              <a:rPr lang="en-US" sz="3200" dirty="0" smtClean="0">
                <a:latin typeface="Montserrat" panose="00000500000000000000" pitchFamily="50" charset="0"/>
              </a:rPr>
              <a:t>Trend analysis and F-Tests</a:t>
            </a:r>
            <a:endParaRPr lang="en-US" sz="3200" dirty="0">
              <a:latin typeface="Montserrat" panose="00000500000000000000" pitchFamily="50" charset="0"/>
            </a:endParaRPr>
          </a:p>
        </p:txBody>
      </p:sp>
      <p:sp>
        <p:nvSpPr>
          <p:cNvPr id="8" name="TextBox 7"/>
          <p:cNvSpPr txBox="1"/>
          <p:nvPr/>
        </p:nvSpPr>
        <p:spPr>
          <a:xfrm>
            <a:off x="684212" y="1885605"/>
            <a:ext cx="10883498" cy="1261884"/>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The system equation is given by:</a:t>
            </a:r>
          </a:p>
          <a:p>
            <a:pPr algn="ctr"/>
            <a:r>
              <a:rPr lang="en-US" sz="2400" dirty="0" smtClean="0"/>
              <a:t>y </a:t>
            </a:r>
            <a:r>
              <a:rPr lang="en-US" sz="2400" dirty="0"/>
              <a:t>= 0.0000000054813x</a:t>
            </a:r>
            <a:r>
              <a:rPr lang="en-US" sz="2400" baseline="30000" dirty="0"/>
              <a:t>4</a:t>
            </a:r>
            <a:r>
              <a:rPr lang="en-US" sz="2400" dirty="0"/>
              <a:t> – 0.0000041494480x</a:t>
            </a:r>
            <a:r>
              <a:rPr lang="en-US" sz="2400" baseline="30000" dirty="0"/>
              <a:t>3</a:t>
            </a:r>
            <a:r>
              <a:rPr lang="en-US" sz="2400" dirty="0"/>
              <a:t> + 0.0010505276473x</a:t>
            </a:r>
            <a:r>
              <a:rPr lang="en-US" sz="2400" baseline="30000" dirty="0"/>
              <a:t>2</a:t>
            </a:r>
            <a:r>
              <a:rPr lang="en-US" sz="2400" dirty="0"/>
              <a:t> – 0.1037348455635x + 3.1805155542617</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029" y="3312730"/>
            <a:ext cx="9807864" cy="3307773"/>
          </a:xfrm>
          <a:prstGeom prst="rect">
            <a:avLst/>
          </a:prstGeom>
        </p:spPr>
      </p:pic>
    </p:spTree>
    <p:extLst>
      <p:ext uri="{BB962C8B-B14F-4D97-AF65-F5344CB8AC3E}">
        <p14:creationId xmlns:p14="http://schemas.microsoft.com/office/powerpoint/2010/main" val="2201423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454446"/>
            <a:ext cx="10883498" cy="846385"/>
          </a:xfrm>
        </p:spPr>
        <p:txBody>
          <a:bodyPr/>
          <a:lstStyle/>
          <a:p>
            <a:r>
              <a:rPr lang="en-US" dirty="0" smtClean="0">
                <a:latin typeface="Montserrat Extra Bold" panose="00000900000000000000" pitchFamily="50" charset="0"/>
              </a:rPr>
              <a:t>Modeling procedure</a:t>
            </a:r>
            <a:endParaRPr lang="en-US" dirty="0">
              <a:latin typeface="Montserrat Extra Bold" panose="00000900000000000000" pitchFamily="50" charset="0"/>
            </a:endParaRPr>
          </a:p>
        </p:txBody>
      </p:sp>
      <p:sp>
        <p:nvSpPr>
          <p:cNvPr id="5" name="TextBox 4"/>
          <p:cNvSpPr txBox="1"/>
          <p:nvPr/>
        </p:nvSpPr>
        <p:spPr>
          <a:xfrm>
            <a:off x="684212" y="1168628"/>
            <a:ext cx="10883498" cy="584775"/>
          </a:xfrm>
          <a:prstGeom prst="rect">
            <a:avLst/>
          </a:prstGeom>
          <a:noFill/>
        </p:spPr>
        <p:txBody>
          <a:bodyPr wrap="square" rtlCol="0">
            <a:spAutoFit/>
          </a:bodyPr>
          <a:lstStyle/>
          <a:p>
            <a:r>
              <a:rPr lang="en-US" sz="3200" dirty="0" smtClean="0">
                <a:latin typeface="Montserrat" panose="00000500000000000000" pitchFamily="50" charset="0"/>
              </a:rPr>
              <a:t>Residuals and ARMA Modeling</a:t>
            </a:r>
            <a:endParaRPr lang="en-US" sz="3200" dirty="0">
              <a:latin typeface="Montserrat" panose="00000500000000000000" pitchFamily="50"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366" y="1885605"/>
            <a:ext cx="6679188" cy="4074305"/>
          </a:xfrm>
          <a:prstGeom prst="rect">
            <a:avLst/>
          </a:prstGeom>
        </p:spPr>
      </p:pic>
      <p:sp>
        <p:nvSpPr>
          <p:cNvPr id="10" name="TextBox 9"/>
          <p:cNvSpPr txBox="1"/>
          <p:nvPr/>
        </p:nvSpPr>
        <p:spPr>
          <a:xfrm>
            <a:off x="3725303" y="6202496"/>
            <a:ext cx="4801314" cy="369332"/>
          </a:xfrm>
          <a:prstGeom prst="rect">
            <a:avLst/>
          </a:prstGeom>
          <a:noFill/>
        </p:spPr>
        <p:txBody>
          <a:bodyPr wrap="none" rtlCol="0">
            <a:spAutoFit/>
          </a:bodyPr>
          <a:lstStyle/>
          <a:p>
            <a:r>
              <a:rPr lang="en-US" dirty="0" smtClean="0"/>
              <a:t>Plotting Residuals as a Time Series using R </a:t>
            </a:r>
            <a:endParaRPr lang="en-US" dirty="0"/>
          </a:p>
        </p:txBody>
      </p:sp>
    </p:spTree>
    <p:extLst>
      <p:ext uri="{BB962C8B-B14F-4D97-AF65-F5344CB8AC3E}">
        <p14:creationId xmlns:p14="http://schemas.microsoft.com/office/powerpoint/2010/main" val="4155784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84212" y="454446"/>
            <a:ext cx="10883498" cy="846385"/>
          </a:xfrm>
        </p:spPr>
        <p:txBody>
          <a:bodyPr/>
          <a:lstStyle/>
          <a:p>
            <a:r>
              <a:rPr lang="en-US" dirty="0" smtClean="0">
                <a:latin typeface="Montserrat Extra Bold" panose="00000900000000000000" pitchFamily="50" charset="0"/>
              </a:rPr>
              <a:t>Modeling procedure</a:t>
            </a:r>
            <a:endParaRPr lang="en-US" dirty="0">
              <a:latin typeface="Montserrat Extra Bold" panose="00000900000000000000" pitchFamily="50" charset="0"/>
            </a:endParaRPr>
          </a:p>
        </p:txBody>
      </p:sp>
      <p:sp>
        <p:nvSpPr>
          <p:cNvPr id="7" name="TextBox 6"/>
          <p:cNvSpPr txBox="1"/>
          <p:nvPr/>
        </p:nvSpPr>
        <p:spPr>
          <a:xfrm>
            <a:off x="684212" y="1168628"/>
            <a:ext cx="10883498" cy="584775"/>
          </a:xfrm>
          <a:prstGeom prst="rect">
            <a:avLst/>
          </a:prstGeom>
          <a:noFill/>
        </p:spPr>
        <p:txBody>
          <a:bodyPr wrap="square" rtlCol="0">
            <a:spAutoFit/>
          </a:bodyPr>
          <a:lstStyle/>
          <a:p>
            <a:r>
              <a:rPr lang="en-US" sz="3200" dirty="0" smtClean="0">
                <a:latin typeface="Montserrat" panose="00000500000000000000" pitchFamily="50" charset="0"/>
              </a:rPr>
              <a:t>Residuals and ARMA Modeling</a:t>
            </a:r>
            <a:endParaRPr lang="en-US" sz="3200" dirty="0">
              <a:latin typeface="Montserrat" panose="00000500000000000000" pitchFamily="50"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861" y="2664410"/>
            <a:ext cx="9220200" cy="3975100"/>
          </a:xfrm>
          <a:prstGeom prst="rect">
            <a:avLst/>
          </a:prstGeom>
        </p:spPr>
      </p:pic>
      <p:sp>
        <p:nvSpPr>
          <p:cNvPr id="11" name="TextBox 10"/>
          <p:cNvSpPr txBox="1"/>
          <p:nvPr/>
        </p:nvSpPr>
        <p:spPr>
          <a:xfrm>
            <a:off x="684212" y="1753403"/>
            <a:ext cx="10883498" cy="830997"/>
          </a:xfrm>
          <a:prstGeom prst="rect">
            <a:avLst/>
          </a:prstGeom>
          <a:noFill/>
        </p:spPr>
        <p:txBody>
          <a:bodyPr wrap="square" rtlCol="0">
            <a:spAutoFit/>
          </a:bodyPr>
          <a:lstStyle/>
          <a:p>
            <a:r>
              <a:rPr lang="en-US" sz="2400" dirty="0" smtClean="0"/>
              <a:t>Using F-Test and ARMA (n, n-1) modeling, </a:t>
            </a:r>
            <a:r>
              <a:rPr lang="en-US" sz="2400" dirty="0" smtClean="0"/>
              <a:t>the ARMA (5, 4 ) model is found adequate and is summarized below</a:t>
            </a:r>
            <a:r>
              <a:rPr lang="en-US" sz="2400" dirty="0" smtClean="0"/>
              <a:t> .</a:t>
            </a:r>
          </a:p>
        </p:txBody>
      </p:sp>
    </p:spTree>
    <p:extLst>
      <p:ext uri="{BB962C8B-B14F-4D97-AF65-F5344CB8AC3E}">
        <p14:creationId xmlns:p14="http://schemas.microsoft.com/office/powerpoint/2010/main" val="2814247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96</TotalTime>
  <Words>678</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Montserrat</vt:lpstr>
      <vt:lpstr>Montserrat Extra Bold</vt:lpstr>
      <vt:lpstr>Times New Roman</vt:lpstr>
      <vt:lpstr>Wingdings 3</vt:lpstr>
      <vt:lpstr>Slice</vt:lpstr>
      <vt:lpstr>Forecasting Inflation Rate in the United States</vt:lpstr>
      <vt:lpstr>Table of contents</vt:lpstr>
      <vt:lpstr>Primary objectives</vt:lpstr>
      <vt:lpstr>INFLATION RATE AND CPI</vt:lpstr>
      <vt:lpstr>Datasets: Collection and cleaning</vt:lpstr>
      <vt:lpstr>Modeling procedure</vt:lpstr>
      <vt:lpstr>Modeling procedure</vt:lpstr>
      <vt:lpstr>Modeling procedure</vt:lpstr>
      <vt:lpstr>Modeling procedure</vt:lpstr>
      <vt:lpstr>Modeling procedure</vt:lpstr>
      <vt:lpstr>Modeling procedure</vt:lpstr>
      <vt:lpstr>FORECASTING &amp; PLOTTING THE GRAPHS</vt:lpstr>
      <vt:lpstr>FORECASTING &amp; PLOTTING THE GRAPHS</vt:lpstr>
      <vt:lpstr>FORECASTING &amp; PLOTTING THE GRAPHS</vt:lpstr>
      <vt:lpstr>results</vt:lpstr>
      <vt:lpstr>results</vt:lpstr>
      <vt:lpstr>CONCLUSION</vt:lpstr>
      <vt:lpstr>ANY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Inflation Rate in the US</dc:title>
  <dc:creator>Chiku</dc:creator>
  <cp:lastModifiedBy>Chiku</cp:lastModifiedBy>
  <cp:revision>182</cp:revision>
  <dcterms:created xsi:type="dcterms:W3CDTF">2015-11-30T17:32:06Z</dcterms:created>
  <dcterms:modified xsi:type="dcterms:W3CDTF">2015-11-30T19:08:46Z</dcterms:modified>
</cp:coreProperties>
</file>