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65" r:id="rId7"/>
    <p:sldId id="261" r:id="rId8"/>
    <p:sldId id="259" r:id="rId9"/>
    <p:sldId id="276" r:id="rId10"/>
    <p:sldId id="263" r:id="rId11"/>
    <p:sldId id="269" r:id="rId12"/>
    <p:sldId id="262" r:id="rId13"/>
    <p:sldId id="281" r:id="rId14"/>
    <p:sldId id="282" r:id="rId15"/>
    <p:sldId id="283" r:id="rId16"/>
    <p:sldId id="284" r:id="rId17"/>
    <p:sldId id="285" r:id="rId18"/>
    <p:sldId id="286" r:id="rId19"/>
    <p:sldId id="287" r:id="rId20"/>
    <p:sldId id="267" r:id="rId21"/>
    <p:sldId id="273" r:id="rId22"/>
    <p:sldId id="280" r:id="rId23"/>
    <p:sldId id="27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8" d="100"/>
          <a:sy n="68" d="100"/>
        </p:scale>
        <p:origin x="616" y="6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6/4/2021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6/4/2021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fld id="{60C50F7C-992B-4333-B315-BAE2674D8EF4}"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43B5D009-6AAC-4406-A0CA-BECC670FC6F6}"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6555A4B-4334-4784-B765-334096E8E874}"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A577860D-EB4D-4740-A23F-EB8CBF56BFDB}"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E5E0A7E5-C43E-42CB-B08A-6A82F8D24C11}"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373B36B6-A053-4118-A161-20EF88174271}"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64FE9A7F-98E4-4421-A41E-B6692C504E3F}"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E80E148C-6AFE-4B8D-9E0D-101F2A28C02E}"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10D2FC4B-7886-4BD5-9249-19B9EBB60295}"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50DC8DE4-A11C-459C-B351-4856EC822628}"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C1AB6A5-91AA-457B-8A72-40BAEB79A803}"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fld id="{3618AAAA-4EAA-4BB0-A2ED-E10109972CC1}"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7D9F0ADA-CD42-43B6-B10B-9A6926BCD1F8}"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FFDB1389-1BB2-4A9C-8FB4-51E7DE4939A2}"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25B27D3F-D5C6-4A87-AE8A-99B19555D23C}"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6FBC5CAB-7501-4345-B459-28EED18D101D}"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16B88BC4-060B-4429-A26F-A667BCD9C595}"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E6FDC9FD-4ED9-40D2-9C4B-2087978DC224}"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BCC1F6C9-46A6-4378-88BB-19D7B828E74B}"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fld id="{6A9BCC7B-B063-486A-B4E6-7DE96A11A145}"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fld id="{E7DBD4E0-FA19-4D1B-B2C9-26CB4E9F3C29}"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DB3A1EF3-5ADC-4021-9934-71FA5A816689}"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36B14A2F-32BE-44B5-B3CC-D2CEDA46368A}"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BD564749-C1C6-4A01-A9EB-AF7B5C936E27}"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5434F4D-6BCA-49B6-B39F-67415D7322F2}"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CCFA157-694A-4F70-9A34-D3C3627F66C0}"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9B240F6A-F563-464F-8F58-6F895B385232}"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15729C25-4077-4603-A53E-BBBA82D1919F}"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1F5FFC1C-4DFD-488D-969D-D125FD440A2F}"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F7326E16-EDC0-434C-8A47-7093656A6AEB}" type="datetime2">
              <a:rPr lang="en-US" noProof="0" smtClean="0"/>
              <a:t>Friday, June 4, 2021</a:t>
            </a:fld>
            <a:endParaRPr lang="en-US" noProof="0"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a:t>Campus Recruitment System</a:t>
            </a:r>
            <a:endParaRPr lang="en-US" noProof="0"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E385DA95-9EC2-4A2C-BA95-05E8491DEEE9}"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48CD9E17-1FAB-4094-81EF-931BFDEF09F0}"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AC92E677-87A4-4A64-8240-5352FD5A2155}"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4DD4B448-AF5A-4E4D-AB2A-505B07CEEA15}"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CA763AA9-F94B-4D55-8A4D-E05929962DB0}"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7ED18FAE-EEED-4A86-A6FD-6D579DCBEA13}" type="datetime2">
              <a:rPr lang="en-US" noProof="0" smtClean="0"/>
              <a:t>Friday, June 4, 2021</a:t>
            </a:fld>
            <a:endParaRPr lang="en-US" noProof="0"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a:t>Campus Recruitment System</a:t>
            </a:r>
            <a:endParaRPr lang="en-US" noProof="0"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fld id="{6BAF25AE-39E5-4548-BC10-E2B351FE6E96}" type="datetime2">
              <a:rPr lang="en-US" noProof="0" smtClean="0"/>
              <a:t>Friday, June 4, 2021</a:t>
            </a:fld>
            <a:endParaRPr lang="en-US" noProof="0"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a:t>Campus Recruitment System</a:t>
            </a:r>
            <a:endParaRPr lang="en-US" noProof="0"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mailto:suraroy@gmail.com"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mailto:510819012.amit@students.iiests.ac.in" TargetMode="External"/><Relationship Id="rId2" Type="http://schemas.openxmlformats.org/officeDocument/2006/relationships/hyperlink" Target="mailto:510819030.tushar@students.iiests.ac.in" TargetMode="External"/><Relationship Id="rId1" Type="http://schemas.openxmlformats.org/officeDocument/2006/relationships/slideLayout" Target="../slideLayouts/slideLayout22.xml"/><Relationship Id="rId5" Type="http://schemas.openxmlformats.org/officeDocument/2006/relationships/image" Target="../media/image23.jpeg"/><Relationship Id="rId4" Type="http://schemas.openxmlformats.org/officeDocument/2006/relationships/hyperlink" Target="mailto:510819047.dibyarup@students.iiests.ac.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figma.com/file/pUFJY51XfXsn1Y9EFNss9t/Campus-recruitment-system?node-id=0%3A1" TargetMode="External"/><Relationship Id="rId2" Type="http://schemas.openxmlformats.org/officeDocument/2006/relationships/image" Target="../media/image10.jpeg"/><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normAutofit fontScale="90000"/>
          </a:bodyPr>
          <a:lstStyle/>
          <a:p>
            <a:r>
              <a:rPr lang="en-US" dirty="0"/>
              <a:t>CAMPUS RECRUITMENT SYSTEM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Easing you out of the hectic recruitment system</a:t>
            </a:r>
            <a:endParaRPr lang="ru-RU" dirty="0"/>
          </a:p>
        </p:txBody>
      </p:sp>
      <p:sp>
        <p:nvSpPr>
          <p:cNvPr id="7" name="Rectangle 6">
            <a:extLst>
              <a:ext uri="{FF2B5EF4-FFF2-40B4-BE49-F238E27FC236}">
                <a16:creationId xmlns:a16="http://schemas.microsoft.com/office/drawing/2014/main" id="{B2963789-18AD-468A-9511-6127EABF09C1}"/>
              </a:ext>
            </a:extLst>
          </p:cNvPr>
          <p:cNvSpPr/>
          <p:nvPr/>
        </p:nvSpPr>
        <p:spPr>
          <a:xfrm>
            <a:off x="5401559" y="1289905"/>
            <a:ext cx="1404594" cy="70788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TextBox 7">
            <a:extLst>
              <a:ext uri="{FF2B5EF4-FFF2-40B4-BE49-F238E27FC236}">
                <a16:creationId xmlns:a16="http://schemas.microsoft.com/office/drawing/2014/main" id="{19FB48D3-63BC-40D7-93F5-3E89AC392A74}"/>
              </a:ext>
            </a:extLst>
          </p:cNvPr>
          <p:cNvSpPr txBox="1"/>
          <p:nvPr/>
        </p:nvSpPr>
        <p:spPr>
          <a:xfrm>
            <a:off x="5167459" y="1289905"/>
            <a:ext cx="1857081" cy="707886"/>
          </a:xfrm>
          <a:prstGeom prst="rect">
            <a:avLst/>
          </a:prstGeom>
          <a:noFill/>
        </p:spPr>
        <p:txBody>
          <a:bodyPr wrap="square" rtlCol="0">
            <a:spAutoFit/>
          </a:bodyPr>
          <a:lstStyle/>
          <a:p>
            <a:pPr algn="ctr"/>
            <a:r>
              <a:rPr lang="en-IN" sz="2000" b="1" dirty="0"/>
              <a:t>MINI</a:t>
            </a:r>
          </a:p>
          <a:p>
            <a:pPr algn="ctr"/>
            <a:r>
              <a:rPr lang="en-IN" sz="2000" b="1" dirty="0">
                <a:solidFill>
                  <a:schemeClr val="bg2"/>
                </a:solidFill>
              </a:rPr>
              <a:t>PROJECT</a:t>
            </a: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669027" y="2715439"/>
            <a:ext cx="4494133" cy="569086"/>
          </a:xfrm>
        </p:spPr>
        <p:txBody>
          <a:bodyPr>
            <a:normAutofit/>
          </a:bodyPr>
          <a:lstStyle/>
          <a:p>
            <a:r>
              <a:rPr lang="en-US" dirty="0"/>
              <a:t>SIGN UP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8" name="Picture 7">
            <a:extLst>
              <a:ext uri="{FF2B5EF4-FFF2-40B4-BE49-F238E27FC236}">
                <a16:creationId xmlns:a16="http://schemas.microsoft.com/office/drawing/2014/main" id="{0820648B-8E5E-4297-AF3D-7E4CBF89428F}"/>
              </a:ext>
            </a:extLst>
          </p:cNvPr>
          <p:cNvPicPr>
            <a:picLocks noChangeAspect="1"/>
          </p:cNvPicPr>
          <p:nvPr/>
        </p:nvPicPr>
        <p:blipFill>
          <a:blip r:embed="rId2"/>
          <a:stretch>
            <a:fillRect/>
          </a:stretch>
        </p:blipFill>
        <p:spPr>
          <a:xfrm>
            <a:off x="1437591" y="1048844"/>
            <a:ext cx="9316817" cy="4760312"/>
          </a:xfrm>
          <a:prstGeom prst="rect">
            <a:avLst/>
          </a:prstGeom>
        </p:spPr>
      </p:pic>
    </p:spTree>
    <p:extLst>
      <p:ext uri="{BB962C8B-B14F-4D97-AF65-F5344CB8AC3E}">
        <p14:creationId xmlns:p14="http://schemas.microsoft.com/office/powerpoint/2010/main" val="239161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669027" y="2715439"/>
            <a:ext cx="4494133" cy="569086"/>
          </a:xfrm>
        </p:spPr>
        <p:txBody>
          <a:bodyPr>
            <a:normAutofit/>
          </a:bodyPr>
          <a:lstStyle/>
          <a:p>
            <a:r>
              <a:rPr lang="en-US" dirty="0"/>
              <a:t>REGISTER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6" name="Picture 5">
            <a:extLst>
              <a:ext uri="{FF2B5EF4-FFF2-40B4-BE49-F238E27FC236}">
                <a16:creationId xmlns:a16="http://schemas.microsoft.com/office/drawing/2014/main" id="{00DCDDF9-40A6-4653-B028-8094744D94AE}"/>
              </a:ext>
            </a:extLst>
          </p:cNvPr>
          <p:cNvPicPr>
            <a:picLocks noChangeAspect="1"/>
          </p:cNvPicPr>
          <p:nvPr/>
        </p:nvPicPr>
        <p:blipFill>
          <a:blip r:embed="rId2"/>
          <a:stretch>
            <a:fillRect/>
          </a:stretch>
        </p:blipFill>
        <p:spPr>
          <a:xfrm>
            <a:off x="1828800" y="848413"/>
            <a:ext cx="8604866" cy="4954520"/>
          </a:xfrm>
          <a:prstGeom prst="rect">
            <a:avLst/>
          </a:prstGeom>
        </p:spPr>
      </p:pic>
    </p:spTree>
    <p:extLst>
      <p:ext uri="{BB962C8B-B14F-4D97-AF65-F5344CB8AC3E}">
        <p14:creationId xmlns:p14="http://schemas.microsoft.com/office/powerpoint/2010/main" val="13904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669027" y="2715439"/>
            <a:ext cx="4494133" cy="569086"/>
          </a:xfrm>
        </p:spPr>
        <p:txBody>
          <a:bodyPr>
            <a:normAutofit/>
          </a:bodyPr>
          <a:lstStyle/>
          <a:p>
            <a:r>
              <a:rPr lang="en-US" dirty="0"/>
              <a:t>SIGN IN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6" name="Picture 5">
            <a:extLst>
              <a:ext uri="{FF2B5EF4-FFF2-40B4-BE49-F238E27FC236}">
                <a16:creationId xmlns:a16="http://schemas.microsoft.com/office/drawing/2014/main" id="{E0E60B76-28CC-46B6-AC02-099101C018F6}"/>
              </a:ext>
            </a:extLst>
          </p:cNvPr>
          <p:cNvPicPr>
            <a:picLocks noChangeAspect="1"/>
          </p:cNvPicPr>
          <p:nvPr/>
        </p:nvPicPr>
        <p:blipFill rotWithShape="1">
          <a:blip r:embed="rId2"/>
          <a:srcRect l="5805" t="8034" r="12564" b="8324"/>
          <a:stretch/>
        </p:blipFill>
        <p:spPr>
          <a:xfrm>
            <a:off x="2023619" y="1081837"/>
            <a:ext cx="8144761" cy="4694325"/>
          </a:xfrm>
          <a:prstGeom prst="rect">
            <a:avLst/>
          </a:prstGeom>
        </p:spPr>
      </p:pic>
    </p:spTree>
    <p:extLst>
      <p:ext uri="{BB962C8B-B14F-4D97-AF65-F5344CB8AC3E}">
        <p14:creationId xmlns:p14="http://schemas.microsoft.com/office/powerpoint/2010/main" val="261468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669027" y="2715439"/>
            <a:ext cx="4494133" cy="569086"/>
          </a:xfrm>
        </p:spPr>
        <p:txBody>
          <a:bodyPr>
            <a:normAutofit/>
          </a:bodyPr>
          <a:lstStyle/>
          <a:p>
            <a:r>
              <a:rPr lang="en-US" dirty="0"/>
              <a:t>ADD JOB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6" name="Picture 5">
            <a:extLst>
              <a:ext uri="{FF2B5EF4-FFF2-40B4-BE49-F238E27FC236}">
                <a16:creationId xmlns:a16="http://schemas.microsoft.com/office/drawing/2014/main" id="{0CFE79E2-3FB2-4D8B-BA8C-19E2FEB649A1}"/>
              </a:ext>
            </a:extLst>
          </p:cNvPr>
          <p:cNvPicPr>
            <a:picLocks noChangeAspect="1"/>
          </p:cNvPicPr>
          <p:nvPr/>
        </p:nvPicPr>
        <p:blipFill>
          <a:blip r:embed="rId2"/>
          <a:stretch>
            <a:fillRect/>
          </a:stretch>
        </p:blipFill>
        <p:spPr>
          <a:xfrm>
            <a:off x="2101513" y="752915"/>
            <a:ext cx="7988973" cy="4973476"/>
          </a:xfrm>
          <a:prstGeom prst="rect">
            <a:avLst/>
          </a:prstGeom>
        </p:spPr>
      </p:pic>
    </p:spTree>
    <p:extLst>
      <p:ext uri="{BB962C8B-B14F-4D97-AF65-F5344CB8AC3E}">
        <p14:creationId xmlns:p14="http://schemas.microsoft.com/office/powerpoint/2010/main" val="265251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878258" y="2924670"/>
            <a:ext cx="4912596" cy="569086"/>
          </a:xfrm>
        </p:spPr>
        <p:txBody>
          <a:bodyPr>
            <a:normAutofit fontScale="90000"/>
          </a:bodyPr>
          <a:lstStyle/>
          <a:p>
            <a:r>
              <a:rPr lang="en-US" dirty="0"/>
              <a:t>APPLY FOR JOBS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6" name="Picture 5">
            <a:extLst>
              <a:ext uri="{FF2B5EF4-FFF2-40B4-BE49-F238E27FC236}">
                <a16:creationId xmlns:a16="http://schemas.microsoft.com/office/drawing/2014/main" id="{42D29C3F-F3A9-4E61-B92E-28D958C3B8D2}"/>
              </a:ext>
            </a:extLst>
          </p:cNvPr>
          <p:cNvPicPr>
            <a:picLocks noChangeAspect="1"/>
          </p:cNvPicPr>
          <p:nvPr/>
        </p:nvPicPr>
        <p:blipFill>
          <a:blip r:embed="rId2"/>
          <a:stretch>
            <a:fillRect/>
          </a:stretch>
        </p:blipFill>
        <p:spPr>
          <a:xfrm>
            <a:off x="2627826" y="680480"/>
            <a:ext cx="7772400" cy="5172075"/>
          </a:xfrm>
          <a:prstGeom prst="rect">
            <a:avLst/>
          </a:prstGeom>
        </p:spPr>
      </p:pic>
    </p:spTree>
    <p:extLst>
      <p:ext uri="{BB962C8B-B14F-4D97-AF65-F5344CB8AC3E}">
        <p14:creationId xmlns:p14="http://schemas.microsoft.com/office/powerpoint/2010/main" val="138776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669027" y="2715439"/>
            <a:ext cx="4494133" cy="569086"/>
          </a:xfrm>
        </p:spPr>
        <p:txBody>
          <a:bodyPr>
            <a:normAutofit/>
          </a:bodyPr>
          <a:lstStyle/>
          <a:p>
            <a:r>
              <a:rPr lang="en-US" dirty="0"/>
              <a:t>JOB FILTER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6" name="Picture 5">
            <a:extLst>
              <a:ext uri="{FF2B5EF4-FFF2-40B4-BE49-F238E27FC236}">
                <a16:creationId xmlns:a16="http://schemas.microsoft.com/office/drawing/2014/main" id="{C835BF59-F710-43D4-B684-3D4A9729A338}"/>
              </a:ext>
            </a:extLst>
          </p:cNvPr>
          <p:cNvPicPr>
            <a:picLocks noChangeAspect="1"/>
          </p:cNvPicPr>
          <p:nvPr/>
        </p:nvPicPr>
        <p:blipFill>
          <a:blip r:embed="rId2"/>
          <a:stretch>
            <a:fillRect/>
          </a:stretch>
        </p:blipFill>
        <p:spPr>
          <a:xfrm>
            <a:off x="1904215" y="680480"/>
            <a:ext cx="8525611" cy="5159410"/>
          </a:xfrm>
          <a:prstGeom prst="rect">
            <a:avLst/>
          </a:prstGeom>
        </p:spPr>
      </p:pic>
    </p:spTree>
    <p:extLst>
      <p:ext uri="{BB962C8B-B14F-4D97-AF65-F5344CB8AC3E}">
        <p14:creationId xmlns:p14="http://schemas.microsoft.com/office/powerpoint/2010/main" val="256224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rot="16200000">
            <a:off x="-1796595" y="3055765"/>
            <a:ext cx="5076825" cy="569086"/>
          </a:xfrm>
        </p:spPr>
        <p:txBody>
          <a:bodyPr>
            <a:normAutofit fontScale="90000"/>
          </a:bodyPr>
          <a:lstStyle/>
          <a:p>
            <a:pPr algn="ctr"/>
            <a:r>
              <a:rPr lang="en-US" dirty="0"/>
              <a:t>APPLICATION STATUS CHANGE FLOW</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pPr algn="ctr"/>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pPr algn="ctr"/>
            <a:fld id="{969569D8-923E-4087-970E-01DB2D3EF62D}" type="datetime2">
              <a:rPr lang="en-US" smtClean="0"/>
              <a:pPr algn="ctr"/>
              <a:t>Friday, June 4, 2021</a:t>
            </a:fld>
            <a:endParaRPr lang="en-US" dirty="0"/>
          </a:p>
        </p:txBody>
      </p:sp>
      <p:pic>
        <p:nvPicPr>
          <p:cNvPr id="9" name="Picture 8">
            <a:extLst>
              <a:ext uri="{FF2B5EF4-FFF2-40B4-BE49-F238E27FC236}">
                <a16:creationId xmlns:a16="http://schemas.microsoft.com/office/drawing/2014/main" id="{642208C8-83DE-412A-91ED-BD9AE309FADD}"/>
              </a:ext>
            </a:extLst>
          </p:cNvPr>
          <p:cNvPicPr>
            <a:picLocks noChangeAspect="1"/>
          </p:cNvPicPr>
          <p:nvPr/>
        </p:nvPicPr>
        <p:blipFill>
          <a:blip r:embed="rId2"/>
          <a:stretch>
            <a:fillRect/>
          </a:stretch>
        </p:blipFill>
        <p:spPr>
          <a:xfrm>
            <a:off x="1500187" y="680480"/>
            <a:ext cx="9191625" cy="5076825"/>
          </a:xfrm>
          <a:prstGeom prst="rect">
            <a:avLst/>
          </a:prstGeom>
        </p:spPr>
      </p:pic>
    </p:spTree>
    <p:extLst>
      <p:ext uri="{BB962C8B-B14F-4D97-AF65-F5344CB8AC3E}">
        <p14:creationId xmlns:p14="http://schemas.microsoft.com/office/powerpoint/2010/main" val="2217985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OTHER DETAILS</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Dependencies Used</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sz="1800" b="1" dirty="0"/>
              <a:t>Material-</a:t>
            </a:r>
            <a:r>
              <a:rPr lang="en-US" sz="1800" b="1" dirty="0" err="1"/>
              <a:t>ui</a:t>
            </a:r>
            <a:r>
              <a:rPr lang="en-US" sz="1800" b="1" dirty="0"/>
              <a:t> </a:t>
            </a:r>
          </a:p>
          <a:p>
            <a:r>
              <a:rPr lang="en-US" sz="1800" b="1" dirty="0"/>
              <a:t>Nodemon</a:t>
            </a:r>
          </a:p>
          <a:p>
            <a:r>
              <a:rPr lang="en-US" sz="1800" b="1" dirty="0"/>
              <a:t>React-pdf-viewer</a:t>
            </a:r>
          </a:p>
          <a:p>
            <a:r>
              <a:rPr lang="en-US" sz="1800" b="1" dirty="0"/>
              <a:t>Axios</a:t>
            </a:r>
          </a:p>
          <a:p>
            <a:r>
              <a:rPr lang="en-US" sz="1800" b="1" dirty="0"/>
              <a:t>React-router-</a:t>
            </a:r>
            <a:r>
              <a:rPr lang="en-US" sz="1800" b="1" dirty="0" err="1"/>
              <a:t>dom</a:t>
            </a:r>
            <a:endParaRPr lang="en-US" sz="1800" b="1" dirty="0"/>
          </a:p>
          <a:p>
            <a:r>
              <a:rPr lang="en-US" sz="1800" b="1" dirty="0"/>
              <a:t>Date-</a:t>
            </a:r>
            <a:r>
              <a:rPr lang="en-US" sz="1800" b="1" dirty="0" err="1"/>
              <a:t>fns</a:t>
            </a:r>
            <a:endParaRPr lang="en-US" sz="1800" b="1"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a:xfrm>
            <a:off x="6098825" y="2905291"/>
            <a:ext cx="4911681" cy="360000"/>
          </a:xfrm>
        </p:spPr>
        <p:txBody>
          <a:bodyPr>
            <a:normAutofit/>
          </a:bodyPr>
          <a:lstStyle/>
          <a:p>
            <a:r>
              <a:rPr lang="en-US" dirty="0"/>
              <a:t>Features that will be added in future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normAutofit/>
          </a:bodyPr>
          <a:lstStyle/>
          <a:p>
            <a:r>
              <a:rPr lang="en-US" sz="1600" b="1" dirty="0">
                <a:solidFill>
                  <a:schemeClr val="tx1"/>
                </a:solidFill>
              </a:rPr>
              <a:t>Statistics Page:</a:t>
            </a:r>
            <a:r>
              <a:rPr lang="en-US" sz="1600" b="1" dirty="0"/>
              <a:t> A page available for everyone on the website where they can see the statistics of the placements. Like percentage of student placed, types of companies, number of companies that came, number of students who got multiple offers etc. </a:t>
            </a:r>
          </a:p>
          <a:p>
            <a:r>
              <a:rPr lang="en-US" sz="1600" b="1" dirty="0">
                <a:solidFill>
                  <a:schemeClr val="tx1"/>
                </a:solidFill>
              </a:rPr>
              <a:t>Pictorial Representations:</a:t>
            </a:r>
            <a:r>
              <a:rPr lang="en-US" sz="1600" b="1" dirty="0"/>
              <a:t> Use of graphs, pie charts and histograms to represent different statistics about the placement.</a:t>
            </a:r>
          </a:p>
          <a:p>
            <a:pPr marL="0" indent="0">
              <a:buNone/>
            </a:pPr>
            <a:endParaRPr lang="en-US" sz="1600"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fld id="{8A826E8E-3219-4BD7-8A25-997FBD456154}" type="datetime2">
              <a:rPr lang="en-US" smtClean="0"/>
              <a:t>Friday, June 4, 2021</a:t>
            </a:fld>
            <a:endParaRPr lang="en-US" dirty="0"/>
          </a:p>
        </p:txBody>
      </p:sp>
    </p:spTree>
    <p:extLst>
      <p:ext uri="{BB962C8B-B14F-4D97-AF65-F5344CB8AC3E}">
        <p14:creationId xmlns:p14="http://schemas.microsoft.com/office/powerpoint/2010/main" val="26509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normAutofit fontScale="92500"/>
          </a:bodyPr>
          <a:lstStyle/>
          <a:p>
            <a:r>
              <a:rPr lang="en-US" dirty="0"/>
              <a:t>Sophomores from Indian Institute of Engineering Science and Technology</a:t>
            </a:r>
          </a:p>
          <a:p>
            <a:endParaRPr lang="en-US" dirty="0"/>
          </a:p>
          <a:p>
            <a:r>
              <a:rPr lang="en-US" dirty="0"/>
              <a:t>Dept: Information Technology</a:t>
            </a:r>
          </a:p>
          <a:p>
            <a:r>
              <a:rPr lang="en-US" dirty="0"/>
              <a:t>Batch: 2019-23</a:t>
            </a:r>
          </a:p>
        </p:txBody>
      </p:sp>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normAutofit lnSpcReduction="10000"/>
          </a:bodyPr>
          <a:lstStyle/>
          <a:p>
            <a:r>
              <a:rPr lang="en-US" dirty="0"/>
              <a:t>Tushar</a:t>
            </a:r>
          </a:p>
          <a:p>
            <a:r>
              <a:rPr lang="en-US" dirty="0"/>
              <a:t>Raj</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err="1"/>
              <a:t>Enrol</a:t>
            </a:r>
            <a:r>
              <a:rPr lang="en-US" dirty="0"/>
              <a:t> Id: 510819030</a:t>
            </a:r>
          </a:p>
        </p:txBody>
      </p:sp>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normAutofit lnSpcReduction="10000"/>
          </a:bodyPr>
          <a:lstStyle/>
          <a:p>
            <a:r>
              <a:rPr lang="en-US" dirty="0"/>
              <a:t>Amit</a:t>
            </a:r>
          </a:p>
          <a:p>
            <a:r>
              <a:rPr lang="en-US" dirty="0"/>
              <a:t>Shaw</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err="1"/>
              <a:t>Enrol</a:t>
            </a:r>
            <a:r>
              <a:rPr lang="en-US" dirty="0"/>
              <a:t> Id: 510819012</a:t>
            </a:r>
          </a:p>
        </p:txBody>
      </p:sp>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normAutofit lnSpcReduction="10000"/>
          </a:bodyPr>
          <a:lstStyle/>
          <a:p>
            <a:r>
              <a:rPr lang="en-US" dirty="0" err="1"/>
              <a:t>Dibyarup</a:t>
            </a:r>
            <a:endParaRPr lang="en-US" dirty="0"/>
          </a:p>
          <a:p>
            <a:r>
              <a:rPr lang="en-US" dirty="0"/>
              <a:t>Dutta</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err="1"/>
              <a:t>Enrol</a:t>
            </a:r>
            <a:r>
              <a:rPr lang="en-US" dirty="0"/>
              <a:t> Id: 510819047</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a:t>Campus Recruitment System</a:t>
            </a:r>
            <a:endParaRPr lang="en-US" dirty="0"/>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fld id="{7348140D-9F7F-4494-A8EC-2B517E2E2DD4}" type="datetime2">
              <a:rPr lang="en-US" smtClean="0"/>
              <a:t>Friday, June 4, 2021</a:t>
            </a:fld>
            <a:endParaRPr lang="en-US" dirty="0"/>
          </a:p>
        </p:txBody>
      </p:sp>
      <p:pic>
        <p:nvPicPr>
          <p:cNvPr id="13" name="Picture Placeholder 12">
            <a:extLst>
              <a:ext uri="{FF2B5EF4-FFF2-40B4-BE49-F238E27FC236}">
                <a16:creationId xmlns:a16="http://schemas.microsoft.com/office/drawing/2014/main" id="{8F929F33-CF3C-4CC9-BA12-4AE511EDD79C}"/>
              </a:ext>
            </a:extLst>
          </p:cNvPr>
          <p:cNvPicPr>
            <a:picLocks noGrp="1" noChangeAspect="1"/>
          </p:cNvPicPr>
          <p:nvPr>
            <p:ph type="pic" sz="quarter" idx="33"/>
          </p:nvPr>
        </p:nvPicPr>
        <p:blipFill>
          <a:blip r:embed="rId2"/>
          <a:srcRect l="38" r="38"/>
          <a:stretch>
            <a:fillRect/>
          </a:stretch>
        </p:blipFill>
        <p:spPr/>
      </p:pic>
      <p:pic>
        <p:nvPicPr>
          <p:cNvPr id="29" name="Picture Placeholder 28">
            <a:extLst>
              <a:ext uri="{FF2B5EF4-FFF2-40B4-BE49-F238E27FC236}">
                <a16:creationId xmlns:a16="http://schemas.microsoft.com/office/drawing/2014/main" id="{2F889B33-CA68-45BB-8EA9-D72B3219BF1D}"/>
              </a:ext>
            </a:extLst>
          </p:cNvPr>
          <p:cNvPicPr>
            <a:picLocks noGrp="1" noChangeAspect="1"/>
          </p:cNvPicPr>
          <p:nvPr>
            <p:ph type="pic" sz="quarter" idx="35"/>
          </p:nvPr>
        </p:nvPicPr>
        <p:blipFill>
          <a:blip r:embed="rId3"/>
          <a:srcRect t="8750" b="8750"/>
          <a:stretch>
            <a:fillRect/>
          </a:stretch>
        </p:blipFill>
        <p:spPr/>
      </p:pic>
      <p:pic>
        <p:nvPicPr>
          <p:cNvPr id="12" name="Picture Placeholder 11">
            <a:extLst>
              <a:ext uri="{FF2B5EF4-FFF2-40B4-BE49-F238E27FC236}">
                <a16:creationId xmlns:a16="http://schemas.microsoft.com/office/drawing/2014/main" id="{72466A3D-2F48-4941-ABBD-ADF74437FEB6}"/>
              </a:ext>
            </a:extLst>
          </p:cNvPr>
          <p:cNvPicPr>
            <a:picLocks noGrp="1" noChangeAspect="1"/>
          </p:cNvPicPr>
          <p:nvPr>
            <p:ph type="pic" sz="quarter" idx="34"/>
          </p:nvPr>
        </p:nvPicPr>
        <p:blipFill>
          <a:blip r:embed="rId4"/>
          <a:srcRect t="4375" b="4375"/>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533874" y="1990018"/>
            <a:ext cx="4187903" cy="1177174"/>
          </a:xfrm>
        </p:spPr>
        <p:txBody>
          <a:bodyPr/>
          <a:lstStyle/>
          <a:p>
            <a:r>
              <a:rPr lang="en-US" dirty="0"/>
              <a:t>OUR MENTOR</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a:xfrm>
            <a:off x="7748832" y="2277938"/>
            <a:ext cx="4168311" cy="3136335"/>
          </a:xfrm>
        </p:spPr>
        <p:txBody>
          <a:bodyPr>
            <a:normAutofit fontScale="92500" lnSpcReduction="20000"/>
          </a:bodyPr>
          <a:lstStyle/>
          <a:p>
            <a:r>
              <a:rPr lang="en-IN" sz="2200" i="0" dirty="0">
                <a:effectLst/>
                <a:latin typeface="+mj-lt"/>
              </a:rPr>
              <a:t>Mr. </a:t>
            </a:r>
            <a:r>
              <a:rPr lang="en-IN" sz="2400" i="0" dirty="0" err="1">
                <a:effectLst/>
                <a:latin typeface="+mj-lt"/>
              </a:rPr>
              <a:t>Surajit</a:t>
            </a:r>
            <a:r>
              <a:rPr lang="en-IN" sz="2400" i="0" dirty="0">
                <a:effectLst/>
                <a:latin typeface="+mj-lt"/>
              </a:rPr>
              <a:t> Kumar Roy</a:t>
            </a:r>
            <a:endParaRPr lang="en-IN" sz="2200" i="0" dirty="0">
              <a:effectLst/>
              <a:latin typeface="+mj-lt"/>
            </a:endParaRPr>
          </a:p>
          <a:p>
            <a:pPr algn="l"/>
            <a:r>
              <a:rPr lang="en-IN" i="0" dirty="0">
                <a:solidFill>
                  <a:schemeClr val="bg2"/>
                </a:solidFill>
                <a:effectLst/>
              </a:rPr>
              <a:t>Information Technology</a:t>
            </a:r>
          </a:p>
          <a:p>
            <a:pPr algn="l"/>
            <a:br>
              <a:rPr lang="en-IN" i="0" dirty="0">
                <a:solidFill>
                  <a:schemeClr val="bg2"/>
                </a:solidFill>
                <a:effectLst/>
              </a:rPr>
            </a:br>
            <a:r>
              <a:rPr lang="en-IN" i="0" dirty="0">
                <a:solidFill>
                  <a:schemeClr val="bg2"/>
                </a:solidFill>
                <a:effectLst/>
              </a:rPr>
              <a:t>Associate Professor</a:t>
            </a:r>
            <a:br>
              <a:rPr lang="en-IN" i="0" dirty="0">
                <a:solidFill>
                  <a:schemeClr val="bg2"/>
                </a:solidFill>
                <a:effectLst/>
              </a:rPr>
            </a:br>
            <a:r>
              <a:rPr lang="en-IN" i="0" dirty="0">
                <a:solidFill>
                  <a:schemeClr val="bg2"/>
                </a:solidFill>
                <a:effectLst/>
              </a:rPr>
              <a:t> +91 - 33 - 26684561/62/63 Ext.</a:t>
            </a:r>
          </a:p>
          <a:p>
            <a:pPr algn="l"/>
            <a:r>
              <a:rPr lang="en-IN" i="0" dirty="0">
                <a:effectLst/>
                <a:hlinkClick r:id="rId2">
                  <a:extLst>
                    <a:ext uri="{A12FA001-AC4F-418D-AE19-62706E023703}">
                      <ahyp:hlinkClr xmlns:ahyp="http://schemas.microsoft.com/office/drawing/2018/hyperlinkcolor" val="tx"/>
                    </a:ext>
                  </a:extLst>
                </a:hlinkClick>
              </a:rPr>
              <a:t>suraroy@gmail.com</a:t>
            </a:r>
            <a:endParaRPr lang="en-IN" i="0" dirty="0">
              <a:effectLst/>
            </a:endParaRPr>
          </a:p>
          <a:p>
            <a:pPr algn="l"/>
            <a:br>
              <a:rPr lang="en-IN" i="0" dirty="0">
                <a:solidFill>
                  <a:schemeClr val="bg2"/>
                </a:solidFill>
                <a:effectLst/>
              </a:rPr>
            </a:br>
            <a:r>
              <a:rPr lang="en-IN" i="0" dirty="0">
                <a:solidFill>
                  <a:schemeClr val="bg2"/>
                </a:solidFill>
                <a:effectLst/>
              </a:rPr>
              <a:t>Research Areas:</a:t>
            </a:r>
            <a:br>
              <a:rPr lang="en-IN" dirty="0">
                <a:solidFill>
                  <a:schemeClr val="bg2"/>
                </a:solidFill>
              </a:rPr>
            </a:br>
            <a:r>
              <a:rPr lang="en-IN" i="0" dirty="0">
                <a:solidFill>
                  <a:schemeClr val="bg2"/>
                </a:solidFill>
                <a:effectLst/>
              </a:rPr>
              <a:t>3D IC Testing, Design-for-testability of 3D IC, Reliability and Yield of 3D IC, Hardware Security</a:t>
            </a:r>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a:t>Campus Recruitment System</a:t>
            </a:r>
            <a:endParaRPr lang="en-US" dirty="0"/>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fld id="{5285A5C5-277A-48D4-84A6-EE42593F6D72}" type="datetime2">
              <a:rPr lang="en-US" smtClean="0"/>
              <a:t>Friday, June 4, 2021</a:t>
            </a:fld>
            <a:endParaRPr lang="en-US" dirty="0"/>
          </a:p>
        </p:txBody>
      </p:sp>
      <p:sp>
        <p:nvSpPr>
          <p:cNvPr id="18" name="TextBox 17">
            <a:extLst>
              <a:ext uri="{FF2B5EF4-FFF2-40B4-BE49-F238E27FC236}">
                <a16:creationId xmlns:a16="http://schemas.microsoft.com/office/drawing/2014/main" id="{B6F246B1-8E8C-43E4-93C0-35CEC16CDCC6}"/>
              </a:ext>
            </a:extLst>
          </p:cNvPr>
          <p:cNvSpPr txBox="1"/>
          <p:nvPr/>
        </p:nvSpPr>
        <p:spPr>
          <a:xfrm>
            <a:off x="3269530" y="5611231"/>
            <a:ext cx="5175315" cy="369332"/>
          </a:xfrm>
          <a:prstGeom prst="rect">
            <a:avLst/>
          </a:prstGeom>
          <a:noFill/>
        </p:spPr>
        <p:txBody>
          <a:bodyPr wrap="square" rtlCol="0">
            <a:spAutoFit/>
          </a:bodyPr>
          <a:lstStyle/>
          <a:p>
            <a:r>
              <a:rPr lang="en-IN" dirty="0"/>
              <a:t>Thank you sir for all your support and mentorship !</a:t>
            </a:r>
          </a:p>
        </p:txBody>
      </p:sp>
      <p:pic>
        <p:nvPicPr>
          <p:cNvPr id="8" name="Picture 7">
            <a:extLst>
              <a:ext uri="{FF2B5EF4-FFF2-40B4-BE49-F238E27FC236}">
                <a16:creationId xmlns:a16="http://schemas.microsoft.com/office/drawing/2014/main" id="{57300683-D03A-41E3-9349-50B3AE4B5BF6}"/>
              </a:ext>
            </a:extLst>
          </p:cNvPr>
          <p:cNvPicPr>
            <a:picLocks noChangeAspect="1"/>
          </p:cNvPicPr>
          <p:nvPr/>
        </p:nvPicPr>
        <p:blipFill>
          <a:blip r:embed="rId3"/>
          <a:stretch>
            <a:fillRect/>
          </a:stretch>
        </p:blipFill>
        <p:spPr>
          <a:xfrm>
            <a:off x="4364079" y="1633259"/>
            <a:ext cx="3106146" cy="35914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6359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normAutofit fontScale="92500"/>
          </a:bodyPr>
          <a:lstStyle/>
          <a:p>
            <a:r>
              <a:rPr lang="en-US" dirty="0"/>
              <a:t>Sophomores from Indian Institute of Engineering Science and Technology, </a:t>
            </a:r>
            <a:r>
              <a:rPr lang="en-US" dirty="0" err="1"/>
              <a:t>Shibpur</a:t>
            </a:r>
            <a:endParaRPr lang="en-US" dirty="0"/>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sz="1600" b="1" dirty="0"/>
              <a:t>Department: Information Technology</a:t>
            </a:r>
          </a:p>
          <a:p>
            <a:r>
              <a:rPr lang="en-US" sz="1600" b="1" dirty="0"/>
              <a:t>Batch: 2019-23</a:t>
            </a: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a:t>Campus Recruitment System</a:t>
            </a:r>
            <a:endParaRPr lang="en-US"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fld id="{F7CC327C-3512-451C-BEE0-74F1CEF256FD}" type="datetime2">
              <a:rPr lang="en-US" smtClean="0"/>
              <a:t>Friday, June 4, 2021</a:t>
            </a:fld>
            <a:endParaRPr lang="en-US" dirty="0"/>
          </a:p>
        </p:txBody>
      </p:sp>
      <p:pic>
        <p:nvPicPr>
          <p:cNvPr id="17" name="Picture 16">
            <a:extLst>
              <a:ext uri="{FF2B5EF4-FFF2-40B4-BE49-F238E27FC236}">
                <a16:creationId xmlns:a16="http://schemas.microsoft.com/office/drawing/2014/main" id="{DB67C6DD-C678-4C1C-B1F8-C38159C03359}"/>
              </a:ext>
            </a:extLst>
          </p:cNvPr>
          <p:cNvPicPr>
            <a:picLocks noChangeAspect="1"/>
          </p:cNvPicPr>
          <p:nvPr/>
        </p:nvPicPr>
        <p:blipFill>
          <a:blip r:embed="rId2"/>
          <a:stretch>
            <a:fillRect/>
          </a:stretch>
        </p:blipFill>
        <p:spPr>
          <a:xfrm>
            <a:off x="7063463" y="1427603"/>
            <a:ext cx="3621855" cy="3633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511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a:xfrm>
            <a:off x="809959" y="3413035"/>
            <a:ext cx="4586288" cy="230941"/>
          </a:xfrm>
        </p:spPr>
        <p:txBody>
          <a:bodyPr/>
          <a:lstStyle/>
          <a:p>
            <a:r>
              <a:rPr lang="en-US" dirty="0"/>
              <a:t>Email Ids:</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a:xfrm>
            <a:off x="809959" y="3992528"/>
            <a:ext cx="4586288" cy="1069666"/>
          </a:xfrm>
        </p:spPr>
        <p:txBody>
          <a:bodyPr/>
          <a:lstStyle/>
          <a:p>
            <a:r>
              <a:rPr lang="en-US" sz="1600" dirty="0">
                <a:hlinkClick r:id="rId2">
                  <a:extLst>
                    <a:ext uri="{A12FA001-AC4F-418D-AE19-62706E023703}">
                      <ahyp:hlinkClr xmlns:ahyp="http://schemas.microsoft.com/office/drawing/2018/hyperlinkcolor" val="tx"/>
                    </a:ext>
                  </a:extLst>
                </a:hlinkClick>
              </a:rPr>
              <a:t>510819030.tushar@students.iiests.ac.in</a:t>
            </a:r>
            <a:endParaRPr lang="en-US" sz="1600" dirty="0"/>
          </a:p>
          <a:p>
            <a:r>
              <a:rPr lang="en-US" sz="1600" dirty="0">
                <a:hlinkClick r:id="rId3">
                  <a:extLst>
                    <a:ext uri="{A12FA001-AC4F-418D-AE19-62706E023703}">
                      <ahyp:hlinkClr xmlns:ahyp="http://schemas.microsoft.com/office/drawing/2018/hyperlinkcolor" val="tx"/>
                    </a:ext>
                  </a:extLst>
                </a:hlinkClick>
              </a:rPr>
              <a:t>510819012.amit@students.iiests.ac.in</a:t>
            </a:r>
            <a:endParaRPr lang="en-US" sz="1600" dirty="0"/>
          </a:p>
          <a:p>
            <a:r>
              <a:rPr lang="en-US" sz="1600" dirty="0">
                <a:hlinkClick r:id="rId4">
                  <a:extLst>
                    <a:ext uri="{A12FA001-AC4F-418D-AE19-62706E023703}">
                      <ahyp:hlinkClr xmlns:ahyp="http://schemas.microsoft.com/office/drawing/2018/hyperlinkcolor" val="tx"/>
                    </a:ext>
                  </a:extLst>
                </a:hlinkClick>
              </a:rPr>
              <a:t>510819047.dibyarup@students.iiests.ac.in</a:t>
            </a:r>
            <a:endParaRPr lang="en-US" sz="1600" dirty="0"/>
          </a:p>
          <a:p>
            <a:endParaRPr lang="ru-RU" sz="1600"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5295275"/>
            <a:ext cx="4586288" cy="230941"/>
          </a:xfrm>
        </p:spPr>
        <p:txBody>
          <a:bodyPr/>
          <a:lstStyle/>
          <a:p>
            <a:r>
              <a:rPr lang="en-US" dirty="0" err="1"/>
              <a:t>Github</a:t>
            </a:r>
            <a:r>
              <a:rPr lang="en-US" dirty="0"/>
              <a:t> Repository:</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a:xfrm>
            <a:off x="831850" y="5633856"/>
            <a:ext cx="4586288" cy="364479"/>
          </a:xfrm>
        </p:spPr>
        <p:txBody>
          <a:bodyPr/>
          <a:lstStyle/>
          <a:p>
            <a:r>
              <a:rPr lang="en-US" sz="1600" dirty="0"/>
              <a:t>https://github.com/Amit-shaw-404/Campus-Recruitment-System</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5">
            <a:extLst>
              <a:ext uri="{28A0092B-C50C-407E-A947-70E740481C1C}">
                <a14:useLocalDpi xmlns:a14="http://schemas.microsoft.com/office/drawing/2010/main" val="0"/>
              </a:ext>
            </a:extLst>
          </a:blip>
          <a:srcRect/>
          <a:stretch>
            <a:fillRect/>
          </a:stretch>
        </p:blipFill>
        <p:spPr/>
      </p:pic>
      <p:sp>
        <p:nvSpPr>
          <p:cNvPr id="18" name="Date Placeholder 17">
            <a:extLst>
              <a:ext uri="{FF2B5EF4-FFF2-40B4-BE49-F238E27FC236}">
                <a16:creationId xmlns:a16="http://schemas.microsoft.com/office/drawing/2014/main" id="{6FE40123-02D7-4677-A678-150C82965F88}"/>
              </a:ext>
            </a:extLst>
          </p:cNvPr>
          <p:cNvSpPr>
            <a:spLocks noGrp="1"/>
          </p:cNvSpPr>
          <p:nvPr>
            <p:ph type="dt" sz="half" idx="10"/>
          </p:nvPr>
        </p:nvSpPr>
        <p:spPr/>
        <p:txBody>
          <a:bodyPr/>
          <a:lstStyle/>
          <a:p>
            <a:fld id="{62ACB538-A88E-4C41-B46C-6C6D7304F1FD}" type="datetime2">
              <a:rPr lang="en-US" noProof="0" smtClean="0"/>
              <a:t>Friday, June 4, 2021</a:t>
            </a:fld>
            <a:endParaRPr lang="en-US" noProof="0" dirty="0"/>
          </a:p>
        </p:txBody>
      </p:sp>
      <p:sp>
        <p:nvSpPr>
          <p:cNvPr id="19" name="Footer Placeholder 18">
            <a:extLst>
              <a:ext uri="{FF2B5EF4-FFF2-40B4-BE49-F238E27FC236}">
                <a16:creationId xmlns:a16="http://schemas.microsoft.com/office/drawing/2014/main" id="{76866DD5-A59B-4C99-9A05-96C57111CEE1}"/>
              </a:ext>
            </a:extLst>
          </p:cNvPr>
          <p:cNvSpPr>
            <a:spLocks noGrp="1"/>
          </p:cNvSpPr>
          <p:nvPr>
            <p:ph type="ftr" sz="quarter" idx="11"/>
          </p:nvPr>
        </p:nvSpPr>
        <p:spPr/>
        <p:txBody>
          <a:bodyPr/>
          <a:lstStyle/>
          <a:p>
            <a:r>
              <a:rPr lang="en-US" noProof="0"/>
              <a:t>Campus Recruitment System</a:t>
            </a:r>
            <a:endParaRPr lang="en-US" noProof="0" dirty="0"/>
          </a:p>
        </p:txBody>
      </p:sp>
      <p:sp>
        <p:nvSpPr>
          <p:cNvPr id="20" name="Slide Number Placeholder 19">
            <a:extLst>
              <a:ext uri="{FF2B5EF4-FFF2-40B4-BE49-F238E27FC236}">
                <a16:creationId xmlns:a16="http://schemas.microsoft.com/office/drawing/2014/main" id="{4CC500FF-FE98-45BD-BD4E-7E3F6A22BFC7}"/>
              </a:ext>
            </a:extLst>
          </p:cNvPr>
          <p:cNvSpPr>
            <a:spLocks noGrp="1"/>
          </p:cNvSpPr>
          <p:nvPr>
            <p:ph type="sldNum" sz="quarter" idx="12"/>
          </p:nvPr>
        </p:nvSpPr>
        <p:spPr/>
        <p:txBody>
          <a:bodyPr/>
          <a:lstStyle/>
          <a:p>
            <a:fld id="{8D581BC7-E183-40DB-AC97-C19EA4EB8894}" type="slidenum">
              <a:rPr lang="en-US" noProof="0" smtClean="0"/>
              <a:t>20</a:t>
            </a:fld>
            <a:endParaRPr lang="en-US" noProof="0" dirty="0"/>
          </a:p>
        </p:txBody>
      </p:sp>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A web application for implementing campus recruitment system.</a:t>
            </a:r>
          </a:p>
          <a:p>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15720" y="3869349"/>
            <a:ext cx="4452987" cy="1560490"/>
          </a:xfrm>
        </p:spPr>
        <p:txBody>
          <a:bodyPr>
            <a:normAutofit/>
          </a:bodyPr>
          <a:lstStyle/>
          <a:p>
            <a:r>
              <a:rPr lang="en-US" dirty="0"/>
              <a:t>Student Panel for students to register, apply and check status for jobs.</a:t>
            </a:r>
          </a:p>
          <a:p>
            <a:r>
              <a:rPr lang="en-US" dirty="0"/>
              <a:t>Admin Panel for admins to have a control over the application like posting jobs, changing status of students.</a:t>
            </a: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a:t>Campus Recruitment System</a:t>
            </a:r>
            <a:endParaRPr lang="en-US"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fld id="{3AF0208B-08BC-49EC-9F64-0ABD8EA16C9C}" type="datetime2">
              <a:rPr lang="en-US" smtClean="0"/>
              <a:t>Friday, June 4, 2021</a:t>
            </a:fld>
            <a:endParaRPr lang="en-US" dirty="0"/>
          </a:p>
        </p:txBody>
      </p:sp>
      <p:pic>
        <p:nvPicPr>
          <p:cNvPr id="15" name="Picture 14">
            <a:extLst>
              <a:ext uri="{FF2B5EF4-FFF2-40B4-BE49-F238E27FC236}">
                <a16:creationId xmlns:a16="http://schemas.microsoft.com/office/drawing/2014/main" id="{74CAE0F6-BAF1-435B-B653-39C294433026}"/>
              </a:ext>
            </a:extLst>
          </p:cNvPr>
          <p:cNvPicPr>
            <a:picLocks noChangeAspect="1"/>
          </p:cNvPicPr>
          <p:nvPr/>
        </p:nvPicPr>
        <p:blipFill>
          <a:blip r:embed="rId2"/>
          <a:stretch>
            <a:fillRect/>
          </a:stretch>
        </p:blipFill>
        <p:spPr>
          <a:xfrm>
            <a:off x="6344239" y="1662093"/>
            <a:ext cx="4883086" cy="3145577"/>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TECH STACK</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MERN stack to build this project from scratch.</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fld id="{969569D8-923E-4087-970E-01DB2D3EF62D}" type="datetime2">
              <a:rPr lang="en-US" smtClean="0"/>
              <a:t>Friday, June 4, 2021</a:t>
            </a:fld>
            <a:endParaRPr lang="en-US" dirty="0"/>
          </a:p>
        </p:txBody>
      </p:sp>
      <p:pic>
        <p:nvPicPr>
          <p:cNvPr id="45" name="Picture 44">
            <a:extLst>
              <a:ext uri="{FF2B5EF4-FFF2-40B4-BE49-F238E27FC236}">
                <a16:creationId xmlns:a16="http://schemas.microsoft.com/office/drawing/2014/main" id="{8F98FDD2-CE14-41C1-B75E-4AFC404D7D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308" y1="35215" x2="32231" y2="42876"/>
                        <a14:foregroundMark x1="52462" y1="34274" x2="54615" y2="43145"/>
                        <a14:foregroundMark x1="54615" y1="43145" x2="60538" y2="41398"/>
                        <a14:foregroundMark x1="60538" y1="41398" x2="59231" y2="34140"/>
                        <a14:foregroundMark x1="59231" y1="34140" x2="57231" y2="31317"/>
                        <a14:foregroundMark x1="69154" y1="31989" x2="67231" y2="44086"/>
                        <a14:foregroundMark x1="67231" y1="44086" x2="71308" y2="47043"/>
                        <a14:foregroundMark x1="71308" y1="47043" x2="74846" y2="43414"/>
                        <a14:foregroundMark x1="74846" y1="43414" x2="71385" y2="34274"/>
                        <a14:foregroundMark x1="71385" y1="34274" x2="71000" y2="41263"/>
                        <a14:foregroundMark x1="71000" y1="41263" x2="74769" y2="46371"/>
                        <a14:foregroundMark x1="69231" y1="66398" x2="69077" y2="63710"/>
                        <a14:foregroundMark x1="55296" y1="65933" x2="55385" y2="68011"/>
                        <a14:foregroundMark x1="55154" y1="62634" x2="55282" y2="65614"/>
                        <a14:foregroundMark x1="41385" y1="63710" x2="41692" y2="68011"/>
                        <a14:foregroundMark x1="31000" y1="62366" x2="31154" y2="66398"/>
                        <a14:foregroundMark x1="27077" y1="32392" x2="24385" y2="40323"/>
                        <a14:foregroundMark x1="24385" y1="40323" x2="24385" y2="40860"/>
                        <a14:backgroundMark x1="56385" y1="63172" x2="57615" y2="63844"/>
                      </a14:backgroundRemoval>
                    </a14:imgEffect>
                    <a14:imgEffect>
                      <a14:brightnessContrast bright="-20000" contrast="40000"/>
                    </a14:imgEffect>
                  </a14:imgLayer>
                </a14:imgProps>
              </a:ext>
            </a:extLst>
          </a:blip>
          <a:stretch>
            <a:fillRect/>
          </a:stretch>
        </p:blipFill>
        <p:spPr>
          <a:xfrm>
            <a:off x="1219790" y="1436870"/>
            <a:ext cx="9752420" cy="5581385"/>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6894591" y="1090118"/>
            <a:ext cx="4832353" cy="804338"/>
          </a:xfrm>
        </p:spPr>
        <p:txBody>
          <a:bodyPr>
            <a:normAutofit fontScale="90000"/>
          </a:bodyPr>
          <a:lstStyle/>
          <a:p>
            <a:r>
              <a:rPr lang="en-US" dirty="0"/>
              <a:t>TECHNICAL DETAILS</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94591" y="2243662"/>
            <a:ext cx="4473108" cy="3308726"/>
          </a:xfrm>
        </p:spPr>
        <p:txBody>
          <a:bodyPr>
            <a:normAutofit/>
          </a:bodyPr>
          <a:lstStyle/>
          <a:p>
            <a:r>
              <a:rPr lang="en-US" dirty="0"/>
              <a:t>Language: </a:t>
            </a:r>
            <a:r>
              <a:rPr lang="en-US" dirty="0" err="1">
                <a:solidFill>
                  <a:schemeClr val="bg2"/>
                </a:solidFill>
              </a:rPr>
              <a:t>Javascript</a:t>
            </a:r>
            <a:endParaRPr lang="en-US" dirty="0">
              <a:solidFill>
                <a:schemeClr val="bg2"/>
              </a:solidFill>
            </a:endParaRPr>
          </a:p>
          <a:p>
            <a:endParaRPr lang="en-US" dirty="0"/>
          </a:p>
          <a:p>
            <a:r>
              <a:rPr lang="en-US" dirty="0"/>
              <a:t>Database: </a:t>
            </a:r>
            <a:r>
              <a:rPr lang="en-US" dirty="0">
                <a:solidFill>
                  <a:schemeClr val="bg2"/>
                </a:solidFill>
              </a:rPr>
              <a:t>MongoDB</a:t>
            </a:r>
          </a:p>
          <a:p>
            <a:r>
              <a:rPr lang="en-US" dirty="0"/>
              <a:t>Backend Framework: </a:t>
            </a:r>
            <a:r>
              <a:rPr lang="en-US" dirty="0" err="1">
                <a:solidFill>
                  <a:schemeClr val="bg2"/>
                </a:solidFill>
              </a:rPr>
              <a:t>ExpressJS</a:t>
            </a:r>
            <a:endParaRPr lang="en-US" dirty="0">
              <a:solidFill>
                <a:schemeClr val="bg2"/>
              </a:solidFill>
            </a:endParaRPr>
          </a:p>
          <a:p>
            <a:r>
              <a:rPr lang="en-US" dirty="0"/>
              <a:t>Frontend Library: </a:t>
            </a:r>
            <a:r>
              <a:rPr lang="en-US" dirty="0">
                <a:solidFill>
                  <a:schemeClr val="bg2"/>
                </a:solidFill>
              </a:rPr>
              <a:t>ReactJS</a:t>
            </a:r>
          </a:p>
          <a:p>
            <a:r>
              <a:rPr lang="en-US" dirty="0"/>
              <a:t>Server Environment: </a:t>
            </a:r>
            <a:r>
              <a:rPr lang="en-US" dirty="0">
                <a:solidFill>
                  <a:schemeClr val="bg2"/>
                </a:solidFill>
              </a:rPr>
              <a:t>NodeJS</a:t>
            </a:r>
          </a:p>
          <a:p>
            <a:endParaRPr lang="en-US" dirty="0">
              <a:solidFill>
                <a:schemeClr val="bg2"/>
              </a:solidFill>
            </a:endParaRPr>
          </a:p>
          <a:p>
            <a:r>
              <a:rPr lang="en-US" dirty="0"/>
              <a:t>UI Framework: </a:t>
            </a:r>
            <a:r>
              <a:rPr lang="en-US" dirty="0">
                <a:solidFill>
                  <a:schemeClr val="bg2"/>
                </a:solidFill>
              </a:rPr>
              <a:t>Material UI</a:t>
            </a:r>
          </a:p>
          <a:p>
            <a:endParaRPr lang="en-US" dirty="0">
              <a:solidFill>
                <a:schemeClr val="bg2"/>
              </a:solidFill>
            </a:endParaRP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fld id="{EFEB69E5-8893-46F9-811B-FA52B45B2D1B}" type="datetime2">
              <a:rPr lang="en-US" smtClean="0"/>
              <a:t>Friday, June 4, 2021</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ADVANTAGES</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a:xfrm>
            <a:off x="6894591" y="2859915"/>
            <a:ext cx="4473108" cy="569085"/>
          </a:xfrm>
        </p:spPr>
        <p:txBody>
          <a:bodyPr>
            <a:normAutofit fontScale="92500"/>
          </a:bodyPr>
          <a:lstStyle/>
          <a:p>
            <a:r>
              <a:rPr lang="en-US" dirty="0"/>
              <a:t>Our campus recruitment system provides a lot of benefits over traditional placement procedure</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831850" y="1700835"/>
            <a:ext cx="4945475" cy="4087223"/>
          </a:xfrm>
        </p:spPr>
        <p:txBody>
          <a:bodyPr>
            <a:normAutofit/>
          </a:bodyPr>
          <a:lstStyle/>
          <a:p>
            <a:pPr marL="342900" lvl="0" indent="-342900">
              <a:lnSpc>
                <a:spcPct val="115000"/>
              </a:lnSpc>
              <a:buFont typeface="Wingdings" panose="05000000000000000000" pitchFamily="2" charset="2"/>
              <a:buChar char=""/>
            </a:pPr>
            <a:r>
              <a:rPr lang="en-US" sz="1600" kern="50" dirty="0">
                <a:effectLst/>
                <a:ea typeface="Calibri" panose="020F0502020204030204" pitchFamily="34" charset="0"/>
              </a:rPr>
              <a:t>There will be no need of putting up notice or emailing every student about the company coming in college. The students can keep updated themselves through this software.</a:t>
            </a:r>
            <a:endParaRPr lang="en-IN" sz="1600" kern="50" dirty="0">
              <a:effectLst/>
              <a:ea typeface="Calibri" panose="020F0502020204030204" pitchFamily="34" charset="0"/>
            </a:endParaRPr>
          </a:p>
          <a:p>
            <a:pPr marL="342900" lvl="0" indent="-342900">
              <a:lnSpc>
                <a:spcPct val="115000"/>
              </a:lnSpc>
              <a:buFont typeface="Wingdings" panose="05000000000000000000" pitchFamily="2" charset="2"/>
              <a:buChar char=""/>
            </a:pPr>
            <a:r>
              <a:rPr lang="en-US" sz="1600" kern="50" dirty="0">
                <a:effectLst/>
                <a:ea typeface="Calibri" panose="020F0502020204030204" pitchFamily="34" charset="0"/>
              </a:rPr>
              <a:t>The admin can view all students' detail and system can shortlist students according to their criteria instead of doing manually.</a:t>
            </a:r>
            <a:endParaRPr lang="en-IN" sz="1600" kern="50" dirty="0">
              <a:effectLst/>
              <a:ea typeface="Calibri" panose="020F0502020204030204" pitchFamily="34" charset="0"/>
            </a:endParaRPr>
          </a:p>
          <a:p>
            <a:pPr marL="342900" lvl="0" indent="-342900">
              <a:lnSpc>
                <a:spcPct val="115000"/>
              </a:lnSpc>
              <a:buFont typeface="Wingdings" panose="05000000000000000000" pitchFamily="2" charset="2"/>
              <a:buChar char=""/>
            </a:pPr>
            <a:r>
              <a:rPr lang="en-US" sz="1600" kern="50" dirty="0">
                <a:effectLst/>
                <a:ea typeface="Calibri" panose="020F0502020204030204" pitchFamily="34" charset="0"/>
              </a:rPr>
              <a:t>There is admin login that can view and manage both students and company’s profiles and also can put up job feeds.</a:t>
            </a:r>
            <a:endParaRPr lang="en-IN" sz="1600" kern="50" dirty="0">
              <a:effectLst/>
              <a:ea typeface="Calibri" panose="020F0502020204030204" pitchFamily="34" charset="0"/>
            </a:endParaRPr>
          </a:p>
          <a:p>
            <a:pPr marL="342900" lvl="0" indent="-342900">
              <a:lnSpc>
                <a:spcPct val="115000"/>
              </a:lnSpc>
              <a:buFont typeface="Wingdings" panose="05000000000000000000" pitchFamily="2" charset="2"/>
              <a:buChar char=""/>
            </a:pPr>
            <a:r>
              <a:rPr lang="en-US" sz="1600" kern="50" dirty="0">
                <a:effectLst/>
                <a:ea typeface="Calibri" panose="020F0502020204030204" pitchFamily="34" charset="0"/>
              </a:rPr>
              <a:t>Student can register online instead of going to placement department for registration.</a:t>
            </a:r>
            <a:endParaRPr lang="en-IN" sz="1600" kern="50" dirty="0">
              <a:effectLst/>
              <a:ea typeface="Calibri" panose="020F0502020204030204" pitchFamily="34" charset="0"/>
            </a:endParaRPr>
          </a:p>
          <a:p>
            <a:pPr marL="342900" lvl="0" indent="-342900">
              <a:lnSpc>
                <a:spcPct val="115000"/>
              </a:lnSpc>
              <a:spcAft>
                <a:spcPts val="1000"/>
              </a:spcAft>
              <a:buFont typeface="Wingdings" panose="05000000000000000000" pitchFamily="2" charset="2"/>
              <a:buChar char=""/>
            </a:pPr>
            <a:r>
              <a:rPr lang="en-US" sz="1600" kern="50" dirty="0">
                <a:effectLst/>
                <a:ea typeface="Calibri" panose="020F0502020204030204" pitchFamily="34" charset="0"/>
              </a:rPr>
              <a:t>This system saves time and efforts.</a:t>
            </a:r>
            <a:endParaRPr lang="en-IN" sz="1600" kern="5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a:t>Campus Recruitment System</a:t>
            </a:r>
            <a:endParaRPr lang="en-US" dirty="0"/>
          </a:p>
        </p:txBody>
      </p:sp>
      <p:sp>
        <p:nvSpPr>
          <p:cNvPr id="13" name="Date Placeholder 12">
            <a:extLst>
              <a:ext uri="{FF2B5EF4-FFF2-40B4-BE49-F238E27FC236}">
                <a16:creationId xmlns:a16="http://schemas.microsoft.com/office/drawing/2014/main" id="{F7421689-3546-451E-AFFF-A2F6D4D89A9D}"/>
              </a:ext>
            </a:extLst>
          </p:cNvPr>
          <p:cNvSpPr>
            <a:spLocks noGrp="1"/>
          </p:cNvSpPr>
          <p:nvPr>
            <p:ph type="dt" sz="half" idx="10"/>
          </p:nvPr>
        </p:nvSpPr>
        <p:spPr/>
        <p:txBody>
          <a:bodyPr/>
          <a:lstStyle/>
          <a:p>
            <a:fld id="{B8794FD6-DBD7-4E33-9D9C-04B48CE609F3}" type="datetime2">
              <a:rPr lang="en-US" noProof="0" smtClean="0"/>
              <a:t>Friday, June 4, 2021</a:t>
            </a:fld>
            <a:endParaRPr lang="en-US" noProof="0" dirty="0"/>
          </a:p>
        </p:txBody>
      </p:sp>
    </p:spTree>
    <p:extLst>
      <p:ext uri="{BB962C8B-B14F-4D97-AF65-F5344CB8AC3E}">
        <p14:creationId xmlns:p14="http://schemas.microsoft.com/office/powerpoint/2010/main" val="20223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STUDENT PANEL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normAutofit/>
          </a:bodyPr>
          <a:lstStyle/>
          <a:p>
            <a:r>
              <a:rPr lang="en-US" dirty="0"/>
              <a:t>All in one solution for the students for placement season!</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Register</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It is assured in the application that only students with valid enrolment id can signup in the website.</a:t>
            </a:r>
          </a:p>
          <a:p>
            <a:r>
              <a:rPr lang="en-US" dirty="0"/>
              <a:t>Complete the registration process by filling the required details and start hunting for jobs.</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Apply For Job</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Check the details of all available jobs from dashboard using available filters like job classification, start date, stipend and more.</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Check Status</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Check the status of your application from student dashboard.</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a:t>Campus Recruitment System</a:t>
            </a:r>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fld id="{EAE0FC23-06A7-40E1-A019-D7F1A18EB76F}" type="datetime2">
              <a:rPr lang="en-US" smtClean="0"/>
              <a:t>Friday, June 4, 2021</a:t>
            </a:fld>
            <a:endParaRPr lang="en-US" dirty="0"/>
          </a:p>
        </p:txBody>
      </p:sp>
    </p:spTree>
    <p:extLst>
      <p:ext uri="{BB962C8B-B14F-4D97-AF65-F5344CB8AC3E}">
        <p14:creationId xmlns:p14="http://schemas.microsoft.com/office/powerpoint/2010/main" val="33101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ADMIN PANEL</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A complete dashboard for admin to add jobs, filter students, </a:t>
            </a:r>
            <a:r>
              <a:rPr lang="en-US"/>
              <a:t>check profile.</a:t>
            </a:r>
            <a:endParaRPr lang="en-US" dirty="0"/>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Add Jobs</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Add Jobs with detailed descriptions.</a:t>
            </a:r>
          </a:p>
          <a:p>
            <a:r>
              <a:rPr lang="en-US" dirty="0"/>
              <a:t>Details like Job title, salary, duration will help in filtering process for students.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normAutofit/>
          </a:bodyPr>
          <a:lstStyle/>
          <a:p>
            <a:r>
              <a:rPr lang="en-US" dirty="0"/>
              <a:t>Select Students</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lnSpcReduction="10000"/>
          </a:bodyPr>
          <a:lstStyle/>
          <a:p>
            <a:r>
              <a:rPr lang="en-US" dirty="0"/>
              <a:t>See the list of students who applied for a particular job.</a:t>
            </a:r>
          </a:p>
          <a:p>
            <a:r>
              <a:rPr lang="en-US" dirty="0"/>
              <a:t>Check their description along with their resume.</a:t>
            </a:r>
          </a:p>
          <a:p>
            <a:r>
              <a:rPr lang="en-US" dirty="0"/>
              <a:t>Select a student for interview or job or reject him/her. They can check their status from their panel.</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a:xfrm>
            <a:off x="8975158" y="2092751"/>
            <a:ext cx="2415199" cy="755151"/>
          </a:xfrm>
        </p:spPr>
        <p:txBody>
          <a:bodyPr>
            <a:normAutofit/>
          </a:bodyPr>
          <a:lstStyle/>
          <a:p>
            <a:r>
              <a:rPr lang="en-US" dirty="0"/>
              <a:t>Update Interview Time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a:bodyPr>
          <a:lstStyle/>
          <a:p>
            <a:r>
              <a:rPr lang="en-US" dirty="0"/>
              <a:t>Admin can send notifications to all applied students about their interview timings.</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a:t>Campus Recruitment System</a:t>
            </a:r>
            <a:endParaRPr lang="en-US"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fld id="{AE25AB8E-F6A3-4474-9F1D-9415B625EB2F}" type="datetime2">
              <a:rPr lang="en-US" smtClean="0"/>
              <a:t>Friday, June 4, 2021</a:t>
            </a:fld>
            <a:endParaRPr lang="en-US" dirty="0"/>
          </a:p>
        </p:txBody>
      </p:sp>
    </p:spTree>
    <p:extLst>
      <p:ext uri="{BB962C8B-B14F-4D97-AF65-F5344CB8AC3E}">
        <p14:creationId xmlns:p14="http://schemas.microsoft.com/office/powerpoint/2010/main" val="1390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WebFlow</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normAutofit/>
          </a:bodyPr>
          <a:lstStyle/>
          <a:p>
            <a:r>
              <a:rPr lang="en-US" sz="2000" dirty="0">
                <a:hlinkClick r:id="rId3">
                  <a:extLst>
                    <a:ext uri="{A12FA001-AC4F-418D-AE19-62706E023703}">
                      <ahyp:hlinkClr xmlns:ahyp="http://schemas.microsoft.com/office/drawing/2018/hyperlinkcolor" val="tx"/>
                    </a:ext>
                  </a:extLst>
                </a:hlinkClick>
              </a:rPr>
              <a:t>Link to website flow</a:t>
            </a:r>
            <a:endParaRPr lang="en-US" sz="2000" dirty="0"/>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a:t>Campus Recruitment System</a:t>
            </a:r>
            <a:endParaRPr lang="en-US" dirty="0"/>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fld id="{EBDB40D1-7D1C-4383-8588-97A289C7505E}" type="datetime2">
              <a:rPr lang="en-US" smtClean="0"/>
              <a:t>Friday, June 4, 2021</a:t>
            </a:fld>
            <a:endParaRPr lang="en-US" dirty="0"/>
          </a:p>
        </p:txBody>
      </p:sp>
      <p:pic>
        <p:nvPicPr>
          <p:cNvPr id="8" name="Picture 7">
            <a:extLst>
              <a:ext uri="{FF2B5EF4-FFF2-40B4-BE49-F238E27FC236}">
                <a16:creationId xmlns:a16="http://schemas.microsoft.com/office/drawing/2014/main" id="{2605DBE6-830D-4133-9EFC-6A4502726E6C}"/>
              </a:ext>
            </a:extLst>
          </p:cNvPr>
          <p:cNvPicPr>
            <a:picLocks noChangeAspect="1"/>
          </p:cNvPicPr>
          <p:nvPr/>
        </p:nvPicPr>
        <p:blipFill>
          <a:blip r:embed="rId4">
            <a:extLst>
              <a:ext uri="{BEBA8EAE-BF5A-486C-A8C5-ECC9F3942E4B}">
                <a14:imgProps xmlns:a14="http://schemas.microsoft.com/office/drawing/2010/main">
                  <a14:imgLayer r:embed="rId5">
                    <a14:imgEffect>
                      <a14:saturation sat="60000"/>
                    </a14:imgEffect>
                    <a14:imgEffect>
                      <a14:brightnessContrast bright="-40000"/>
                    </a14:imgEffect>
                  </a14:imgLayer>
                </a14:imgProps>
              </a:ext>
            </a:extLst>
          </a:blip>
          <a:stretch>
            <a:fillRect/>
          </a:stretch>
        </p:blipFill>
        <p:spPr>
          <a:xfrm>
            <a:off x="3235881" y="2879928"/>
            <a:ext cx="5741121" cy="3297035"/>
          </a:xfrm>
          <a:prstGeom prst="rect">
            <a:avLst/>
          </a:prstGeom>
          <a:solidFill>
            <a:schemeClr val="bg1">
              <a:lumMod val="75000"/>
              <a:lumOff val="25000"/>
              <a:alpha val="52000"/>
            </a:schemeClr>
          </a:solidFill>
          <a:effectLst>
            <a:outerShdw dist="50800" dir="5400000" algn="ctr" rotWithShape="0">
              <a:srgbClr val="000000"/>
            </a:outerShdw>
          </a:effectLst>
        </p:spPr>
      </p:pic>
      <p:sp>
        <p:nvSpPr>
          <p:cNvPr id="10" name="TextBox 9">
            <a:extLst>
              <a:ext uri="{FF2B5EF4-FFF2-40B4-BE49-F238E27FC236}">
                <a16:creationId xmlns:a16="http://schemas.microsoft.com/office/drawing/2014/main" id="{DC8E11FE-C90D-4D33-8D17-49E48857D344}"/>
              </a:ext>
            </a:extLst>
          </p:cNvPr>
          <p:cNvSpPr txBox="1"/>
          <p:nvPr/>
        </p:nvSpPr>
        <p:spPr>
          <a:xfrm>
            <a:off x="3980696" y="4091233"/>
            <a:ext cx="4251489" cy="584775"/>
          </a:xfrm>
          <a:prstGeom prst="rect">
            <a:avLst/>
          </a:prstGeom>
          <a:noFill/>
        </p:spPr>
        <p:txBody>
          <a:bodyPr wrap="square" rtlCol="0">
            <a:spAutoFit/>
          </a:bodyPr>
          <a:lstStyle/>
          <a:p>
            <a:r>
              <a:rPr lang="en-US" sz="3200" b="1" dirty="0">
                <a:solidFill>
                  <a:schemeClr val="bg2"/>
                </a:solidFill>
                <a:latin typeface="Aeonik Black" panose="02010503030300000000" pitchFamily="50" charset="0"/>
              </a:rPr>
              <a:t>Preview Of WebFlow</a:t>
            </a:r>
            <a:endParaRPr lang="en-IN" sz="3200" b="1" dirty="0">
              <a:solidFill>
                <a:schemeClr val="bg2"/>
              </a:solidFill>
              <a:latin typeface="Aeonik Black" panose="02010503030300000000" pitchFamily="50" charset="0"/>
            </a:endParaRPr>
          </a:p>
        </p:txBody>
      </p:sp>
    </p:spTree>
    <p:extLst>
      <p:ext uri="{BB962C8B-B14F-4D97-AF65-F5344CB8AC3E}">
        <p14:creationId xmlns:p14="http://schemas.microsoft.com/office/powerpoint/2010/main" val="4080312334"/>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266</TotalTime>
  <Words>772</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Aeonik Black</vt:lpstr>
      <vt:lpstr>Arial</vt:lpstr>
      <vt:lpstr>Calibri</vt:lpstr>
      <vt:lpstr>Courier New</vt:lpstr>
      <vt:lpstr>Gill Sans MT</vt:lpstr>
      <vt:lpstr>Segoe UI Light</vt:lpstr>
      <vt:lpstr>Wingdings</vt:lpstr>
      <vt:lpstr>Office Theme</vt:lpstr>
      <vt:lpstr>CAMPUS RECRUITMENT SYSTEM</vt:lpstr>
      <vt:lpstr>ABOUT US</vt:lpstr>
      <vt:lpstr>OVERVIEW</vt:lpstr>
      <vt:lpstr>TECH STACK</vt:lpstr>
      <vt:lpstr>TECHNICAL DETAILS</vt:lpstr>
      <vt:lpstr>ADVANTAGES</vt:lpstr>
      <vt:lpstr>STUDENT PANEL</vt:lpstr>
      <vt:lpstr>ADMIN PANEL</vt:lpstr>
      <vt:lpstr>WebFlow</vt:lpstr>
      <vt:lpstr>SIGN UP FLOW</vt:lpstr>
      <vt:lpstr>REGISTER FLOW</vt:lpstr>
      <vt:lpstr>SIGN IN FLOW</vt:lpstr>
      <vt:lpstr>ADD JOB FLOW</vt:lpstr>
      <vt:lpstr>APPLY FOR JOBS FLOW</vt:lpstr>
      <vt:lpstr>JOB FILTER FLOW</vt:lpstr>
      <vt:lpstr>APPLICATION STATUS CHANGE FLOW</vt:lpstr>
      <vt:lpstr>OTHER DETAILS</vt:lpstr>
      <vt:lpstr>OUR TEAM</vt:lpstr>
      <vt:lpstr>OUR MENTOR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 SYSTEM</dc:title>
  <dc:creator>Tushar Raj</dc:creator>
  <cp:lastModifiedBy>Tushar Raj</cp:lastModifiedBy>
  <cp:revision>22</cp:revision>
  <dcterms:created xsi:type="dcterms:W3CDTF">2021-06-02T06:02:33Z</dcterms:created>
  <dcterms:modified xsi:type="dcterms:W3CDTF">2021-06-04T04:11:20Z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