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7" r:id="rId3"/>
    <p:sldId id="258" r:id="rId4"/>
    <p:sldId id="270" r:id="rId5"/>
    <p:sldId id="271" r:id="rId6"/>
    <p:sldId id="272" r:id="rId7"/>
    <p:sldId id="273" r:id="rId8"/>
    <p:sldId id="259" r:id="rId9"/>
    <p:sldId id="260" r:id="rId10"/>
    <p:sldId id="262" r:id="rId11"/>
    <p:sldId id="264" r:id="rId12"/>
    <p:sldId id="26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3A2C"/>
    <a:srgbClr val="745A2A"/>
    <a:srgbClr val="1F180B"/>
    <a:srgbClr val="D5BB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48" autoAdjust="0"/>
    <p:restoredTop sz="94660"/>
  </p:normalViewPr>
  <p:slideViewPr>
    <p:cSldViewPr snapToGrid="0">
      <p:cViewPr varScale="1">
        <p:scale>
          <a:sx n="124" d="100"/>
          <a:sy n="124" d="100"/>
        </p:scale>
        <p:origin x="19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 Evaluation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Sheet1!$F$7:$H$7</c:f>
              <c:strCache>
                <c:ptCount val="3"/>
                <c:pt idx="0">
                  <c:v>CNN Algorithm (Recordings)</c:v>
                </c:pt>
                <c:pt idx="1">
                  <c:v>False Positive</c:v>
                </c:pt>
                <c:pt idx="2">
                  <c:v>False Negative</c:v>
                </c:pt>
              </c:strCache>
            </c:strRef>
          </c:cat>
          <c:val>
            <c:numRef>
              <c:f>Sheet1!$F$8:$H$8</c:f>
              <c:numCache>
                <c:formatCode>General</c:formatCode>
                <c:ptCount val="3"/>
                <c:pt idx="0">
                  <c:v>30</c:v>
                </c:pt>
                <c:pt idx="1">
                  <c:v>11</c:v>
                </c:pt>
                <c:pt idx="2">
                  <c:v>14</c:v>
                </c:pt>
              </c:numCache>
            </c:numRef>
          </c:val>
          <c:extLst>
            <c:ext xmlns:c16="http://schemas.microsoft.com/office/drawing/2014/chart" uri="{C3380CC4-5D6E-409C-BE32-E72D297353CC}">
              <c16:uniqueId val="{00000000-5E69-4C92-B75A-0D3F777EAFF1}"/>
            </c:ext>
          </c:extLst>
        </c:ser>
        <c:ser>
          <c:idx val="1"/>
          <c:order val="1"/>
          <c:spPr>
            <a:solidFill>
              <a:schemeClr val="accent2"/>
            </a:solidFill>
            <a:ln>
              <a:noFill/>
            </a:ln>
            <a:effectLst/>
          </c:spPr>
          <c:invertIfNegative val="0"/>
          <c:cat>
            <c:strRef>
              <c:f>Sheet1!$F$7:$H$7</c:f>
              <c:strCache>
                <c:ptCount val="3"/>
                <c:pt idx="0">
                  <c:v>CNN Algorithm (Recordings)</c:v>
                </c:pt>
                <c:pt idx="1">
                  <c:v>False Positive</c:v>
                </c:pt>
                <c:pt idx="2">
                  <c:v>False Negative</c:v>
                </c:pt>
              </c:strCache>
            </c:strRef>
          </c:cat>
          <c:val>
            <c:numRef>
              <c:f>Sheet1!$F$9:$H$9</c:f>
              <c:numCache>
                <c:formatCode>General</c:formatCode>
                <c:ptCount val="3"/>
                <c:pt idx="0">
                  <c:v>100</c:v>
                </c:pt>
                <c:pt idx="1">
                  <c:v>15</c:v>
                </c:pt>
                <c:pt idx="2">
                  <c:v>19</c:v>
                </c:pt>
              </c:numCache>
            </c:numRef>
          </c:val>
          <c:extLst>
            <c:ext xmlns:c16="http://schemas.microsoft.com/office/drawing/2014/chart" uri="{C3380CC4-5D6E-409C-BE32-E72D297353CC}">
              <c16:uniqueId val="{00000001-5E69-4C92-B75A-0D3F777EAFF1}"/>
            </c:ext>
          </c:extLst>
        </c:ser>
        <c:dLbls>
          <c:showLegendKey val="0"/>
          <c:showVal val="0"/>
          <c:showCatName val="0"/>
          <c:showSerName val="0"/>
          <c:showPercent val="0"/>
          <c:showBubbleSize val="0"/>
        </c:dLbls>
        <c:gapWidth val="219"/>
        <c:overlap val="-27"/>
        <c:axId val="1070360000"/>
        <c:axId val="1070366528"/>
      </c:barChart>
      <c:catAx>
        <c:axId val="107036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0366528"/>
        <c:crosses val="autoZero"/>
        <c:auto val="1"/>
        <c:lblAlgn val="ctr"/>
        <c:lblOffset val="100"/>
        <c:noMultiLvlLbl val="0"/>
      </c:catAx>
      <c:valAx>
        <c:axId val="1070366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0360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12/29/23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12/29/23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p:blipFill>
        <p:spPr>
          <a:xfrm>
            <a:off x="468488" y="604180"/>
            <a:ext cx="11260183" cy="5649640"/>
          </a:xfrm>
          <a:prstGeom prst="rect">
            <a:avLst/>
          </a:prstGeom>
        </p:spPr>
      </p:pic>
      <p:sp>
        <p:nvSpPr>
          <p:cNvPr id="5" name="TextBox 4"/>
          <p:cNvSpPr txBox="1"/>
          <p:nvPr/>
        </p:nvSpPr>
        <p:spPr>
          <a:xfrm>
            <a:off x="7403576" y="653143"/>
            <a:ext cx="4049486" cy="2400657"/>
          </a:xfrm>
          <a:prstGeom prst="rect">
            <a:avLst/>
          </a:prstGeom>
          <a:noFill/>
        </p:spPr>
        <p:txBody>
          <a:bodyPr wrap="square" rtlCol="0">
            <a:spAutoFit/>
          </a:bodyPr>
          <a:lstStyle/>
          <a:p>
            <a:pPr algn="ctr"/>
            <a:endParaRPr lang="en-US" dirty="0">
              <a:solidFill>
                <a:srgbClr val="745A2A"/>
              </a:solidFill>
              <a:highlight>
                <a:srgbClr val="FFFF00"/>
              </a:highlight>
              <a:latin typeface="Elephant" panose="02020904090505020303" pitchFamily="18" charset="0"/>
            </a:endParaRPr>
          </a:p>
          <a:p>
            <a:pPr algn="ctr"/>
            <a:r>
              <a:rPr lang="en-GB" sz="2000" b="1" cap="all" dirty="0">
                <a:highlight>
                  <a:srgbClr val="FFFF00"/>
                </a:highlight>
                <a:latin typeface="Cambria" panose="02040503050406030204" pitchFamily="18" charset="0"/>
                <a:ea typeface="Calibri" panose="020F0502020204030204" pitchFamily="34" charset="0"/>
                <a:cs typeface="Times New Roman" panose="02020603050405020304" pitchFamily="18" charset="0"/>
              </a:rPr>
              <a:t>CARDIO VASCULAR</a:t>
            </a:r>
            <a:r>
              <a:rPr lang="en-US" sz="2000" b="1" cap="all" dirty="0">
                <a:effectLst/>
                <a:highlight>
                  <a:srgbClr val="FFFF00"/>
                </a:highlight>
                <a:latin typeface="Cambria" panose="02040503050406030204" pitchFamily="18" charset="0"/>
                <a:ea typeface="Calibri" panose="020F0502020204030204" pitchFamily="34" charset="0"/>
                <a:cs typeface="Times New Roman" panose="02020603050405020304" pitchFamily="18" charset="0"/>
              </a:rPr>
              <a:t> analysis using machine learning </a:t>
            </a:r>
            <a:endParaRPr lang="en-US" sz="2000" dirty="0">
              <a:solidFill>
                <a:schemeClr val="tx1">
                  <a:lumMod val="65000"/>
                  <a:lumOff val="35000"/>
                </a:schemeClr>
              </a:solidFill>
              <a:highlight>
                <a:srgbClr val="FFFF00"/>
              </a:highlight>
              <a:latin typeface="Modern No. 20" panose="02070704070505020303" pitchFamily="18" charset="0"/>
            </a:endParaRPr>
          </a:p>
          <a:p>
            <a:pPr algn="ctr"/>
            <a:endParaRPr lang="en-US" sz="2000" dirty="0">
              <a:solidFill>
                <a:schemeClr val="tx1">
                  <a:lumMod val="65000"/>
                  <a:lumOff val="35000"/>
                </a:schemeClr>
              </a:solidFill>
              <a:highlight>
                <a:srgbClr val="FFFF00"/>
              </a:highlight>
              <a:latin typeface="Modern No. 20" panose="02070704070505020303" pitchFamily="18" charset="0"/>
            </a:endParaRPr>
          </a:p>
          <a:p>
            <a:pPr algn="ctr"/>
            <a:r>
              <a:rPr lang="en-US" dirty="0">
                <a:solidFill>
                  <a:srgbClr val="002060"/>
                </a:solidFill>
                <a:highlight>
                  <a:srgbClr val="FFFF00"/>
                </a:highlight>
                <a:latin typeface="Modern No. 20" panose="02070704070505020303" pitchFamily="18" charset="0"/>
              </a:rPr>
              <a:t>BY</a:t>
            </a:r>
          </a:p>
          <a:p>
            <a:pPr algn="ctr"/>
            <a:r>
              <a:rPr lang="en-US" dirty="0">
                <a:solidFill>
                  <a:srgbClr val="002060"/>
                </a:solidFill>
                <a:highlight>
                  <a:srgbClr val="FFFF00"/>
                </a:highlight>
                <a:latin typeface="Modern No. 20" panose="02070704070505020303" pitchFamily="18" charset="0"/>
              </a:rPr>
              <a:t>AMIT SUBEDI</a:t>
            </a:r>
          </a:p>
          <a:p>
            <a:pPr algn="ctr"/>
            <a:endParaRPr lang="en-US" dirty="0">
              <a:solidFill>
                <a:srgbClr val="002060"/>
              </a:solidFill>
              <a:highlight>
                <a:srgbClr val="FFFF00"/>
              </a:highlight>
              <a:latin typeface="Modern No. 20" panose="02070704070505020303" pitchFamily="18" charset="0"/>
            </a:endParaRPr>
          </a:p>
          <a:p>
            <a:pPr algn="ctr"/>
            <a:endParaRPr lang="en-US" dirty="0">
              <a:solidFill>
                <a:srgbClr val="745A2A"/>
              </a:solidFill>
              <a:latin typeface="Modern No. 20" panose="02070704070505020303" pitchFamily="18" charset="0"/>
            </a:endParaRPr>
          </a:p>
        </p:txBody>
      </p:sp>
    </p:spTree>
    <p:extLst>
      <p:ext uri="{BB962C8B-B14F-4D97-AF65-F5344CB8AC3E}">
        <p14:creationId xmlns:p14="http://schemas.microsoft.com/office/powerpoint/2010/main" val="157598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20663"/>
            <a:ext cx="9601196" cy="624599"/>
          </a:xfrm>
        </p:spPr>
        <p:txBody>
          <a:bodyPr>
            <a:normAutofit fontScale="90000"/>
          </a:bodyPr>
          <a:lstStyle/>
          <a:p>
            <a:br>
              <a:rPr lang="en-US" u="sng" dirty="0"/>
            </a:br>
            <a:br>
              <a:rPr lang="en-US" u="sng" dirty="0"/>
            </a:br>
            <a:r>
              <a:rPr lang="en-US" b="1" dirty="0">
                <a:effectLst/>
                <a:latin typeface="Castellar" panose="020A0402060406010301" pitchFamily="18" charset="0"/>
                <a:ea typeface="Calibri" panose="020F0502020204030204" pitchFamily="34" charset="0"/>
                <a:cs typeface="Times New Roman" panose="02020603050405020304" pitchFamily="18" charset="0"/>
              </a:rPr>
              <a:t>EXPERIMENTAL RESULTS</a:t>
            </a:r>
            <a:br>
              <a:rPr lang="en-US" dirty="0"/>
            </a:br>
            <a:r>
              <a:rPr lang="en-US" dirty="0"/>
              <a:t> </a:t>
            </a:r>
            <a:br>
              <a:rPr lang="en-US" dirty="0"/>
            </a:br>
            <a:endParaRPr lang="en-US" dirty="0"/>
          </a:p>
        </p:txBody>
      </p:sp>
      <p:sp>
        <p:nvSpPr>
          <p:cNvPr id="5" name="Content Placeholder 4">
            <a:extLst>
              <a:ext uri="{FF2B5EF4-FFF2-40B4-BE49-F238E27FC236}">
                <a16:creationId xmlns:a16="http://schemas.microsoft.com/office/drawing/2014/main" id="{48DD6F26-A36B-4A78-B32E-B8D11818F924}"/>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003DF65E-25D5-42BA-9E6F-7302034A2533}"/>
              </a:ext>
            </a:extLst>
          </p:cNvPr>
          <p:cNvPicPr/>
          <p:nvPr/>
        </p:nvPicPr>
        <p:blipFill>
          <a:blip r:embed="rId2"/>
          <a:srcRect/>
          <a:stretch>
            <a:fillRect/>
          </a:stretch>
        </p:blipFill>
        <p:spPr bwMode="auto">
          <a:xfrm>
            <a:off x="1295401" y="2556932"/>
            <a:ext cx="9601196" cy="3318936"/>
          </a:xfrm>
          <a:prstGeom prst="rect">
            <a:avLst/>
          </a:prstGeom>
          <a:noFill/>
          <a:ln w="9525">
            <a:noFill/>
            <a:miter lim="800000"/>
            <a:headEnd/>
            <a:tailEnd/>
          </a:ln>
        </p:spPr>
      </p:pic>
    </p:spTree>
    <p:extLst>
      <p:ext uri="{BB962C8B-B14F-4D97-AF65-F5344CB8AC3E}">
        <p14:creationId xmlns:p14="http://schemas.microsoft.com/office/powerpoint/2010/main" val="122928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24599"/>
          </a:xfrm>
        </p:spPr>
        <p:txBody>
          <a:bodyPr>
            <a:normAutofit fontScale="90000"/>
          </a:bodyPr>
          <a:lstStyle/>
          <a:p>
            <a:r>
              <a:rPr lang="en-US" u="sng" dirty="0">
                <a:solidFill>
                  <a:srgbClr val="745A2A"/>
                </a:solidFill>
              </a:rPr>
              <a:t>PLOTTING BASED ON ECG VALUES</a:t>
            </a:r>
            <a:endParaRPr lang="en-US" dirty="0">
              <a:solidFill>
                <a:srgbClr val="745A2A"/>
              </a:solidFill>
            </a:endParaRPr>
          </a:p>
        </p:txBody>
      </p:sp>
      <p:sp>
        <p:nvSpPr>
          <p:cNvPr id="5" name="Content Placeholder 4">
            <a:extLst>
              <a:ext uri="{FF2B5EF4-FFF2-40B4-BE49-F238E27FC236}">
                <a16:creationId xmlns:a16="http://schemas.microsoft.com/office/drawing/2014/main" id="{CB27A350-F6AF-46A9-A63F-103A9AF8C2C2}"/>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63045315-784E-4C70-8A2A-D3C3BECEAE02}"/>
              </a:ext>
            </a:extLst>
          </p:cNvPr>
          <p:cNvPicPr/>
          <p:nvPr/>
        </p:nvPicPr>
        <p:blipFill>
          <a:blip r:embed="rId2"/>
          <a:srcRect/>
          <a:stretch>
            <a:fillRect/>
          </a:stretch>
        </p:blipFill>
        <p:spPr bwMode="auto">
          <a:xfrm>
            <a:off x="1295401" y="2556932"/>
            <a:ext cx="9601196" cy="3318935"/>
          </a:xfrm>
          <a:prstGeom prst="rect">
            <a:avLst/>
          </a:prstGeom>
          <a:noFill/>
          <a:ln w="9525">
            <a:noFill/>
            <a:miter lim="800000"/>
            <a:headEnd/>
            <a:tailEnd/>
          </a:ln>
        </p:spPr>
      </p:pic>
    </p:spTree>
    <p:extLst>
      <p:ext uri="{BB962C8B-B14F-4D97-AF65-F5344CB8AC3E}">
        <p14:creationId xmlns:p14="http://schemas.microsoft.com/office/powerpoint/2010/main" val="40702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8395" y="741046"/>
            <a:ext cx="8515209" cy="461665"/>
          </a:xfrm>
          <a:prstGeom prst="rect">
            <a:avLst/>
          </a:prstGeom>
          <a:noFill/>
        </p:spPr>
        <p:txBody>
          <a:bodyPr wrap="square" rtlCol="0">
            <a:spAutoFit/>
          </a:bodyPr>
          <a:lstStyle/>
          <a:p>
            <a:pPr lvl="1"/>
            <a:r>
              <a:rPr lang="en-US" sz="2400" dirty="0">
                <a:solidFill>
                  <a:srgbClr val="483A2C"/>
                </a:solidFill>
              </a:rPr>
              <a:t>FEATURED EXTRACTION AND ANALYSIS USING CNN</a:t>
            </a:r>
          </a:p>
        </p:txBody>
      </p:sp>
      <p:graphicFrame>
        <p:nvGraphicFramePr>
          <p:cNvPr id="5" name="Chart 4">
            <a:extLst>
              <a:ext uri="{FF2B5EF4-FFF2-40B4-BE49-F238E27FC236}">
                <a16:creationId xmlns:a16="http://schemas.microsoft.com/office/drawing/2014/main" id="{2BB1E6FD-9D25-4E11-BB3F-8A5CC03938F8}"/>
              </a:ext>
            </a:extLst>
          </p:cNvPr>
          <p:cNvGraphicFramePr/>
          <p:nvPr>
            <p:extLst>
              <p:ext uri="{D42A27DB-BD31-4B8C-83A1-F6EECF244321}">
                <p14:modId xmlns:p14="http://schemas.microsoft.com/office/powerpoint/2010/main" val="417582336"/>
              </p:ext>
            </p:extLst>
          </p:nvPr>
        </p:nvGraphicFramePr>
        <p:xfrm>
          <a:off x="6773333" y="1569156"/>
          <a:ext cx="4473505" cy="45909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5D4F4120-C066-448D-843F-43FE8F82B453}"/>
              </a:ext>
            </a:extLst>
          </p:cNvPr>
          <p:cNvGraphicFramePr>
            <a:graphicFrameLocks noGrp="1"/>
          </p:cNvGraphicFramePr>
          <p:nvPr>
            <p:extLst>
              <p:ext uri="{D42A27DB-BD31-4B8C-83A1-F6EECF244321}">
                <p14:modId xmlns:p14="http://schemas.microsoft.com/office/powerpoint/2010/main" val="906388422"/>
              </p:ext>
            </p:extLst>
          </p:nvPr>
        </p:nvGraphicFramePr>
        <p:xfrm>
          <a:off x="945162" y="1982793"/>
          <a:ext cx="3568065" cy="4177304"/>
        </p:xfrm>
        <a:graphic>
          <a:graphicData uri="http://schemas.openxmlformats.org/drawingml/2006/table">
            <a:tbl>
              <a:tblPr firstRow="1" firstCol="1" bandRow="1">
                <a:tableStyleId>{5C22544A-7EE6-4342-B048-85BDC9FD1C3A}</a:tableStyleId>
              </a:tblPr>
              <a:tblGrid>
                <a:gridCol w="1189355">
                  <a:extLst>
                    <a:ext uri="{9D8B030D-6E8A-4147-A177-3AD203B41FA5}">
                      <a16:colId xmlns:a16="http://schemas.microsoft.com/office/drawing/2014/main" val="3227058508"/>
                    </a:ext>
                  </a:extLst>
                </a:gridCol>
                <a:gridCol w="1189355">
                  <a:extLst>
                    <a:ext uri="{9D8B030D-6E8A-4147-A177-3AD203B41FA5}">
                      <a16:colId xmlns:a16="http://schemas.microsoft.com/office/drawing/2014/main" val="3014569389"/>
                    </a:ext>
                  </a:extLst>
                </a:gridCol>
                <a:gridCol w="1189355">
                  <a:extLst>
                    <a:ext uri="{9D8B030D-6E8A-4147-A177-3AD203B41FA5}">
                      <a16:colId xmlns:a16="http://schemas.microsoft.com/office/drawing/2014/main" val="1457187088"/>
                    </a:ext>
                  </a:extLst>
                </a:gridCol>
              </a:tblGrid>
              <a:tr h="2014148">
                <a:tc>
                  <a:txBody>
                    <a:bodyPr/>
                    <a:lstStyle/>
                    <a:p>
                      <a:pPr marL="0" marR="0" algn="ctr">
                        <a:lnSpc>
                          <a:spcPct val="150000"/>
                        </a:lnSpc>
                        <a:spcBef>
                          <a:spcPts val="0"/>
                        </a:spcBef>
                        <a:spcAft>
                          <a:spcPts val="0"/>
                        </a:spcAft>
                      </a:pPr>
                      <a:r>
                        <a:rPr lang="en-US" sz="1000">
                          <a:effectLst/>
                        </a:rPr>
                        <a:t>CNN Algorithm (Recordings)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000" dirty="0">
                          <a:effectLst/>
                        </a:rPr>
                        <a:t>False </a:t>
                      </a:r>
                      <a:r>
                        <a:rPr lang="en-US" sz="1000" b="1" dirty="0">
                          <a:effectLst/>
                        </a:rPr>
                        <a:t>Positive</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000">
                          <a:effectLst/>
                        </a:rPr>
                        <a:t>False Negative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9914535"/>
                  </a:ext>
                </a:extLst>
              </a:tr>
              <a:tr h="1081578">
                <a:tc>
                  <a:txBody>
                    <a:bodyPr/>
                    <a:lstStyle/>
                    <a:p>
                      <a:pPr marL="0" marR="0" algn="ctr">
                        <a:lnSpc>
                          <a:spcPct val="150000"/>
                        </a:lnSpc>
                        <a:spcBef>
                          <a:spcPts val="0"/>
                        </a:spcBef>
                        <a:spcAft>
                          <a:spcPts val="0"/>
                        </a:spcAft>
                      </a:pPr>
                      <a:r>
                        <a:rPr lang="en-US" sz="1000">
                          <a:effectLst/>
                        </a:rPr>
                        <a:t>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000">
                          <a:effectLst/>
                        </a:rPr>
                        <a:t>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000">
                          <a:effectLst/>
                        </a:rPr>
                        <a:t>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8991633"/>
                  </a:ext>
                </a:extLst>
              </a:tr>
              <a:tr h="1081578">
                <a:tc>
                  <a:txBody>
                    <a:bodyPr/>
                    <a:lstStyle/>
                    <a:p>
                      <a:pPr marL="0" marR="0" algn="ctr">
                        <a:lnSpc>
                          <a:spcPct val="150000"/>
                        </a:lnSpc>
                        <a:spcBef>
                          <a:spcPts val="0"/>
                        </a:spcBef>
                        <a:spcAft>
                          <a:spcPts val="0"/>
                        </a:spcAft>
                      </a:pPr>
                      <a:r>
                        <a:rPr lang="en-US" sz="1000">
                          <a:effectLst/>
                        </a:rPr>
                        <a:t>100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000">
                          <a:effectLst/>
                        </a:rPr>
                        <a:t>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000" dirty="0">
                          <a:effectLst/>
                        </a:rPr>
                        <a:t>19</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4589688"/>
                  </a:ext>
                </a:extLst>
              </a:tr>
            </a:tbl>
          </a:graphicData>
        </a:graphic>
      </p:graphicFrame>
    </p:spTree>
    <p:extLst>
      <p:ext uri="{BB962C8B-B14F-4D97-AF65-F5344CB8AC3E}">
        <p14:creationId xmlns:p14="http://schemas.microsoft.com/office/powerpoint/2010/main" val="19023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737" y="757646"/>
            <a:ext cx="8112034" cy="1077218"/>
          </a:xfrm>
          <a:prstGeom prst="rect">
            <a:avLst/>
          </a:prstGeom>
          <a:noFill/>
        </p:spPr>
        <p:txBody>
          <a:bodyPr wrap="square" rtlCol="0">
            <a:spAutoFit/>
          </a:bodyPr>
          <a:lstStyle/>
          <a:p>
            <a:pPr algn="ctr"/>
            <a:r>
              <a:rPr lang="en-US" sz="3200" b="1" u="sng" dirty="0">
                <a:solidFill>
                  <a:srgbClr val="745A2A"/>
                </a:solidFill>
              </a:rPr>
              <a:t>CONCLUSION AND FUTURE SCOPE</a:t>
            </a:r>
            <a:br>
              <a:rPr lang="en-US" sz="3200" dirty="0"/>
            </a:br>
            <a:endParaRPr lang="en-US" sz="3200" dirty="0"/>
          </a:p>
        </p:txBody>
      </p:sp>
      <p:sp>
        <p:nvSpPr>
          <p:cNvPr id="6" name="TextBox 5"/>
          <p:cNvSpPr txBox="1"/>
          <p:nvPr/>
        </p:nvSpPr>
        <p:spPr>
          <a:xfrm>
            <a:off x="1014548" y="2514132"/>
            <a:ext cx="10162903" cy="1785104"/>
          </a:xfrm>
          <a:prstGeom prst="rect">
            <a:avLst/>
          </a:prstGeom>
          <a:noFill/>
        </p:spPr>
        <p:txBody>
          <a:bodyPr wrap="square" rtlCol="0">
            <a:spAutoFit/>
          </a:bodyPr>
          <a:lstStyle/>
          <a:p>
            <a:pPr>
              <a:buClr>
                <a:srgbClr val="745A2A"/>
              </a:buClr>
              <a:buFont typeface="Wingdings" panose="05000000000000000000" pitchFamily="2" charset="2"/>
              <a:buChar char="v"/>
            </a:pPr>
            <a:r>
              <a:rPr lang="en-US" sz="1800" dirty="0">
                <a:effectLst/>
                <a:latin typeface="Cambria" panose="02040503050406030204" pitchFamily="18" charset="0"/>
                <a:ea typeface="Calibri" panose="020F0502020204030204" pitchFamily="34" charset="0"/>
                <a:cs typeface="Times New Roman" panose="02020603050405020304" pitchFamily="18" charset="0"/>
              </a:rPr>
              <a:t>we propose machine learning based technique to predict heart diseases at the early stage. In this paper, we have used public repository dataset of 100+ recordings from 100+ different patients for data analysis. We have used CNN for classification. Based on the features and conditions, the trained model is been generated. This proposed methodology renders promising results. For experimental results we have used python and Jupyter tool for data analysis and prediction.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745A2A"/>
              </a:buClr>
              <a:buFont typeface="Wingdings" panose="05000000000000000000" pitchFamily="2" charset="2"/>
              <a:buChar char="v"/>
            </a:pPr>
            <a:endParaRPr lang="en-US" sz="2000" dirty="0"/>
          </a:p>
        </p:txBody>
      </p:sp>
    </p:spTree>
    <p:extLst>
      <p:ext uri="{BB962C8B-B14F-4D97-AF65-F5344CB8AC3E}">
        <p14:creationId xmlns:p14="http://schemas.microsoft.com/office/powerpoint/2010/main" val="187028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38887"/>
            <a:ext cx="9601196" cy="716039"/>
          </a:xfrm>
        </p:spPr>
        <p:txBody>
          <a:bodyPr>
            <a:normAutofit fontScale="90000"/>
          </a:bodyPr>
          <a:lstStyle/>
          <a:p>
            <a:r>
              <a:rPr lang="en-US" dirty="0">
                <a:solidFill>
                  <a:srgbClr val="745A2A"/>
                </a:solidFill>
              </a:rPr>
              <a:t>INTRODUCTION</a:t>
            </a:r>
          </a:p>
        </p:txBody>
      </p:sp>
      <p:sp>
        <p:nvSpPr>
          <p:cNvPr id="3" name="Content Placeholder 2"/>
          <p:cNvSpPr>
            <a:spLocks noGrp="1"/>
          </p:cNvSpPr>
          <p:nvPr>
            <p:ph idx="1"/>
          </p:nvPr>
        </p:nvSpPr>
        <p:spPr>
          <a:xfrm>
            <a:off x="1227667" y="2777065"/>
            <a:ext cx="9668930" cy="3503265"/>
          </a:xfrm>
        </p:spPr>
        <p:txBody>
          <a:bodyPr>
            <a:normAutofit lnSpcReduction="10000"/>
          </a:bodyPr>
          <a:lstStyle/>
          <a:p>
            <a:pPr>
              <a:buClr>
                <a:srgbClr val="745A2A"/>
              </a:buClr>
              <a:buFont typeface="Wingdings" panose="05000000000000000000" pitchFamily="2" charset="2"/>
              <a:buChar char="v"/>
            </a:pPr>
            <a:r>
              <a:rPr lang="en-US" sz="1800" dirty="0">
                <a:effectLst/>
                <a:latin typeface="Cambria" panose="02040503050406030204" pitchFamily="18" charset="0"/>
                <a:ea typeface="Calibri" panose="020F0502020204030204" pitchFamily="34" charset="0"/>
                <a:cs typeface="Times New Roman" panose="02020603050405020304" pitchFamily="18" charset="0"/>
              </a:rPr>
              <a:t>The coronary arteries in the heart are responsible for the supply of oxygen to the heart muscle. The weakness of the valves leading to the closure of a coronary artery, which reduces the amount of blood entering the heart. This is a portion of the myocardium is interrupted due to a lack of blood [1]. If there is not enough blood flow and its not fixed in time, it will lead to the death of a person. This condition is referred to as a myocardial infarction. An arterial occlusion that can affect the normal functioning of the heart, it is called a heart attack. A heart attack is an indirect sign of a heart attack, and, therefore, is called a silent heart attack. The Records show that 72% of people who die as a result of a calm heart. The early detection of MI (myocardium infarction) is important in today's world, in order to ensure the proper handling, and to save the lives of other people. It will be located in the anterior, lateral, posterior, or the lower part of the left ventricle. They can be detected by electrocardiography (ECG). This is one of the easiest and most widely used technology. An ECG records the electrical performance of the heart, in the form of signals.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745A2A"/>
              </a:buClr>
              <a:buFont typeface="Wingdings" panose="05000000000000000000" pitchFamily="2" charset="2"/>
              <a:buChar char="v"/>
            </a:pPr>
            <a:endParaRPr lang="en-US" dirty="0"/>
          </a:p>
        </p:txBody>
      </p:sp>
    </p:spTree>
    <p:extLst>
      <p:ext uri="{BB962C8B-B14F-4D97-AF65-F5344CB8AC3E}">
        <p14:creationId xmlns:p14="http://schemas.microsoft.com/office/powerpoint/2010/main" val="28274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836021"/>
            <a:ext cx="6241816" cy="2364379"/>
          </a:xfrm>
          <a:solidFill>
            <a:schemeClr val="accent6">
              <a:lumMod val="40000"/>
              <a:lumOff val="60000"/>
            </a:schemeClr>
          </a:solidFill>
        </p:spPr>
        <p:txBody>
          <a:bodyPr>
            <a:normAutofit/>
          </a:bodyPr>
          <a:lstStyle/>
          <a:p>
            <a:pPr lvl="0"/>
            <a:r>
              <a:rPr lang="en-IN" b="1" u="sng" dirty="0">
                <a:solidFill>
                  <a:srgbClr val="483A2C"/>
                </a:solidFill>
              </a:rPr>
              <a:t>Software Requirements:</a:t>
            </a:r>
            <a:br>
              <a:rPr lang="en-IN" b="1" u="sng" dirty="0">
                <a:solidFill>
                  <a:srgbClr val="483A2C"/>
                </a:solidFill>
              </a:rPr>
            </a:br>
            <a:br>
              <a:rPr lang="en-IN" b="1" u="sng" dirty="0">
                <a:solidFill>
                  <a:srgbClr val="483A2C"/>
                </a:solidFill>
              </a:rPr>
            </a:br>
            <a:r>
              <a:rPr lang="en-IN" sz="1600" b="1" dirty="0">
                <a:solidFill>
                  <a:srgbClr val="483A2C"/>
                </a:solidFill>
              </a:rPr>
              <a:t>LANGUAGE USED</a:t>
            </a:r>
            <a:r>
              <a:rPr lang="en-IN" sz="2000" dirty="0"/>
              <a:t>:  Python, </a:t>
            </a: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Anaconda(Jupyter Notebook)</a:t>
            </a:r>
            <a:br>
              <a:rPr lang="en-US" sz="2000" dirty="0"/>
            </a:br>
            <a:r>
              <a:rPr lang="en-IN" sz="1600" b="1" dirty="0">
                <a:solidFill>
                  <a:srgbClr val="483A2C"/>
                </a:solidFill>
              </a:rPr>
              <a:t>TOOLS</a:t>
            </a:r>
            <a:r>
              <a:rPr lang="en-IN" sz="2000" b="1" dirty="0"/>
              <a:t>:</a:t>
            </a:r>
            <a:r>
              <a:rPr lang="en-IN" sz="2000" dirty="0"/>
              <a:t> Visual Studio Code, Python, Anaconda </a:t>
            </a:r>
            <a:br>
              <a:rPr lang="en-US" sz="2000" dirty="0"/>
            </a:br>
            <a:r>
              <a:rPr lang="en-IN" sz="1600" b="1" dirty="0">
                <a:solidFill>
                  <a:srgbClr val="483A2C"/>
                </a:solidFill>
              </a:rPr>
              <a:t>PLATFORM</a:t>
            </a:r>
            <a:r>
              <a:rPr lang="en-IN" sz="2000" b="1" dirty="0"/>
              <a:t>:</a:t>
            </a:r>
            <a:r>
              <a:rPr lang="en-IN" sz="2000" dirty="0"/>
              <a:t> Windows 7 &amp; above</a:t>
            </a:r>
            <a:br>
              <a:rPr lang="en-US" sz="2000" dirty="0"/>
            </a:br>
            <a:r>
              <a:rPr lang="en-IN" sz="1600" b="1" dirty="0">
                <a:solidFill>
                  <a:srgbClr val="483A2C"/>
                </a:solidFill>
              </a:rPr>
              <a:t>BROWSER USED</a:t>
            </a:r>
            <a:r>
              <a:rPr lang="en-IN" sz="2000" b="1" dirty="0"/>
              <a:t>: </a:t>
            </a:r>
            <a:r>
              <a:rPr lang="en-IN" sz="2000" dirty="0"/>
              <a:t>Google Chrome.</a:t>
            </a:r>
            <a:endParaRPr lang="en-US" sz="2000" dirty="0"/>
          </a:p>
        </p:txBody>
      </p:sp>
      <p:pic>
        <p:nvPicPr>
          <p:cNvPr id="5" name="Picture Placeholder 4"/>
          <p:cNvPicPr>
            <a:picLocks noGrp="1" noChangeAspect="1"/>
          </p:cNvPicPr>
          <p:nvPr>
            <p:ph type="pic" idx="1"/>
          </p:nvPr>
        </p:nvPicPr>
        <p:blipFill>
          <a:blip r:embed="rId2"/>
          <a:srcRect/>
          <a:stretch/>
        </p:blipFill>
        <p:spPr>
          <a:xfrm>
            <a:off x="7789334" y="799775"/>
            <a:ext cx="3476978" cy="5205914"/>
          </a:xfrm>
        </p:spPr>
      </p:pic>
      <p:sp>
        <p:nvSpPr>
          <p:cNvPr id="4" name="Text Placeholder 3"/>
          <p:cNvSpPr>
            <a:spLocks noGrp="1"/>
          </p:cNvSpPr>
          <p:nvPr>
            <p:ph type="body" sz="half" idx="2"/>
          </p:nvPr>
        </p:nvSpPr>
        <p:spPr>
          <a:xfrm>
            <a:off x="1295399" y="3333809"/>
            <a:ext cx="6241816" cy="2374660"/>
          </a:xfrm>
          <a:solidFill>
            <a:schemeClr val="accent6">
              <a:lumMod val="40000"/>
              <a:lumOff val="60000"/>
            </a:schemeClr>
          </a:solidFill>
        </p:spPr>
        <p:txBody>
          <a:bodyPr>
            <a:normAutofit fontScale="55000" lnSpcReduction="20000"/>
          </a:bodyPr>
          <a:lstStyle/>
          <a:p>
            <a:pPr lvl="0"/>
            <a:endParaRPr lang="en-IN" sz="2900" b="1" u="sng" dirty="0"/>
          </a:p>
          <a:p>
            <a:pPr lvl="0"/>
            <a:r>
              <a:rPr lang="en-IN" sz="4000" b="1" u="sng" dirty="0"/>
              <a:t>Hardware Requirements:</a:t>
            </a:r>
          </a:p>
          <a:p>
            <a:pPr lvl="0"/>
            <a:endParaRPr lang="en-US" sz="2900" dirty="0"/>
          </a:p>
          <a:p>
            <a:r>
              <a:rPr lang="en-IN" sz="2500" b="1" dirty="0"/>
              <a:t> PROCESSOR</a:t>
            </a:r>
            <a:r>
              <a:rPr lang="en-IN" dirty="0"/>
              <a:t>: </a:t>
            </a:r>
            <a:r>
              <a:rPr lang="en-IN" sz="2900" dirty="0"/>
              <a:t>Dual core or Higher</a:t>
            </a:r>
            <a:endParaRPr lang="en-US" sz="2900" dirty="0"/>
          </a:p>
          <a:p>
            <a:r>
              <a:rPr lang="en-IN" sz="2200" b="1" dirty="0"/>
              <a:t>     </a:t>
            </a:r>
            <a:r>
              <a:rPr lang="en-IN" sz="2500" b="1" dirty="0"/>
              <a:t>SPEED</a:t>
            </a:r>
            <a:r>
              <a:rPr lang="en-IN" sz="2500" dirty="0"/>
              <a:t>:</a:t>
            </a:r>
            <a:r>
              <a:rPr lang="en-IN" sz="2600" dirty="0"/>
              <a:t> </a:t>
            </a:r>
            <a:r>
              <a:rPr lang="en-IN" sz="3300" dirty="0"/>
              <a:t>2.93GHz</a:t>
            </a:r>
            <a:endParaRPr lang="en-US" sz="3300" dirty="0"/>
          </a:p>
          <a:p>
            <a:r>
              <a:rPr lang="en-IN" sz="2500" b="1" dirty="0"/>
              <a:t>PRIMARY MEMORY</a:t>
            </a:r>
            <a:r>
              <a:rPr lang="en-IN" sz="2600" dirty="0"/>
              <a:t>: </a:t>
            </a:r>
            <a:r>
              <a:rPr lang="en-IN" sz="3300" dirty="0"/>
              <a:t>1 GB RAM</a:t>
            </a:r>
            <a:endParaRPr lang="en-US" sz="3300" dirty="0"/>
          </a:p>
          <a:p>
            <a:r>
              <a:rPr lang="en-IN" sz="2200" b="1" dirty="0"/>
              <a:t>HARD DISK</a:t>
            </a:r>
            <a:r>
              <a:rPr lang="en-IN" sz="2600" dirty="0"/>
              <a:t>: 4GB</a:t>
            </a:r>
            <a:endParaRPr lang="en-US" sz="2600" dirty="0"/>
          </a:p>
        </p:txBody>
      </p:sp>
    </p:spTree>
    <p:extLst>
      <p:ext uri="{BB962C8B-B14F-4D97-AF65-F5344CB8AC3E}">
        <p14:creationId xmlns:p14="http://schemas.microsoft.com/office/powerpoint/2010/main" val="123092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4DF5C5C-2961-C144-8D2A-43040E35CF12}"/>
              </a:ext>
            </a:extLst>
          </p:cNvPr>
          <p:cNvPicPr>
            <a:picLocks noChangeAspect="1"/>
          </p:cNvPicPr>
          <p:nvPr/>
        </p:nvPicPr>
        <p:blipFill>
          <a:blip r:embed="rId2"/>
          <a:stretch>
            <a:fillRect/>
          </a:stretch>
        </p:blipFill>
        <p:spPr>
          <a:xfrm>
            <a:off x="870857" y="807473"/>
            <a:ext cx="10450286" cy="5215956"/>
          </a:xfrm>
          <a:prstGeom prst="rect">
            <a:avLst/>
          </a:prstGeom>
        </p:spPr>
      </p:pic>
    </p:spTree>
    <p:extLst>
      <p:ext uri="{BB962C8B-B14F-4D97-AF65-F5344CB8AC3E}">
        <p14:creationId xmlns:p14="http://schemas.microsoft.com/office/powerpoint/2010/main" val="428470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6F22AEC-B228-A944-9D7C-26A59E1C5251}"/>
              </a:ext>
            </a:extLst>
          </p:cNvPr>
          <p:cNvPicPr>
            <a:picLocks noChangeAspect="1"/>
          </p:cNvPicPr>
          <p:nvPr/>
        </p:nvPicPr>
        <p:blipFill>
          <a:blip r:embed="rId2"/>
          <a:stretch>
            <a:fillRect/>
          </a:stretch>
        </p:blipFill>
        <p:spPr>
          <a:xfrm>
            <a:off x="1003905" y="931333"/>
            <a:ext cx="10196285" cy="4983238"/>
          </a:xfrm>
          <a:prstGeom prst="rect">
            <a:avLst/>
          </a:prstGeom>
        </p:spPr>
      </p:pic>
    </p:spTree>
    <p:extLst>
      <p:ext uri="{BB962C8B-B14F-4D97-AF65-F5344CB8AC3E}">
        <p14:creationId xmlns:p14="http://schemas.microsoft.com/office/powerpoint/2010/main" val="226780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CF6755A-BFA6-9948-9851-D6E179DE1819}"/>
              </a:ext>
            </a:extLst>
          </p:cNvPr>
          <p:cNvPicPr>
            <a:picLocks noChangeAspect="1"/>
          </p:cNvPicPr>
          <p:nvPr/>
        </p:nvPicPr>
        <p:blipFill>
          <a:blip r:embed="rId2"/>
          <a:stretch>
            <a:fillRect/>
          </a:stretch>
        </p:blipFill>
        <p:spPr>
          <a:xfrm>
            <a:off x="1028095" y="895048"/>
            <a:ext cx="10244667" cy="4983238"/>
          </a:xfrm>
          <a:prstGeom prst="rect">
            <a:avLst/>
          </a:prstGeom>
        </p:spPr>
      </p:pic>
    </p:spTree>
    <p:extLst>
      <p:ext uri="{BB962C8B-B14F-4D97-AF65-F5344CB8AC3E}">
        <p14:creationId xmlns:p14="http://schemas.microsoft.com/office/powerpoint/2010/main" val="120678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C9812BE-D970-ED44-B87B-B48A095184E1}"/>
              </a:ext>
            </a:extLst>
          </p:cNvPr>
          <p:cNvPicPr>
            <a:picLocks noChangeAspect="1"/>
          </p:cNvPicPr>
          <p:nvPr/>
        </p:nvPicPr>
        <p:blipFill>
          <a:blip r:embed="rId2"/>
          <a:stretch>
            <a:fillRect/>
          </a:stretch>
        </p:blipFill>
        <p:spPr>
          <a:xfrm>
            <a:off x="870857" y="907143"/>
            <a:ext cx="10426095" cy="5104190"/>
          </a:xfrm>
          <a:prstGeom prst="rect">
            <a:avLst/>
          </a:prstGeom>
        </p:spPr>
      </p:pic>
    </p:spTree>
    <p:extLst>
      <p:ext uri="{BB962C8B-B14F-4D97-AF65-F5344CB8AC3E}">
        <p14:creationId xmlns:p14="http://schemas.microsoft.com/office/powerpoint/2010/main" val="149286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3" y="1332088"/>
            <a:ext cx="9601196" cy="624599"/>
          </a:xfrm>
        </p:spPr>
        <p:txBody>
          <a:bodyPr>
            <a:noAutofit/>
          </a:bodyPr>
          <a:lstStyle/>
          <a:p>
            <a:r>
              <a:rPr lang="en-US" sz="4000" b="1" dirty="0">
                <a:effectLst/>
                <a:latin typeface="Calibri" panose="020F0502020204030204" pitchFamily="34" charset="0"/>
                <a:ea typeface="Calibri" panose="020F0502020204030204" pitchFamily="34" charset="0"/>
                <a:cs typeface="Calibri" panose="020F0502020204030204" pitchFamily="34" charset="0"/>
              </a:rPr>
              <a:t>PROPOSED ARCHITECTURE</a:t>
            </a:r>
            <a:endParaRPr lang="en-US" sz="4000" dirty="0">
              <a:solidFill>
                <a:srgbClr val="745A2A"/>
              </a:solidFill>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55702EB0-0C90-4A86-B396-1DAF128021FA}"/>
              </a:ext>
            </a:extLst>
          </p:cNvPr>
          <p:cNvPicPr>
            <a:picLocks noGrp="1" noChangeAspect="1"/>
          </p:cNvPicPr>
          <p:nvPr>
            <p:ph idx="1"/>
          </p:nvPr>
        </p:nvPicPr>
        <p:blipFill>
          <a:blip r:embed="rId2"/>
          <a:stretch>
            <a:fillRect/>
          </a:stretch>
        </p:blipFill>
        <p:spPr>
          <a:xfrm>
            <a:off x="1295403" y="2472267"/>
            <a:ext cx="9970908" cy="3403601"/>
          </a:xfrm>
        </p:spPr>
      </p:pic>
    </p:spTree>
    <p:extLst>
      <p:ext uri="{BB962C8B-B14F-4D97-AF65-F5344CB8AC3E}">
        <p14:creationId xmlns:p14="http://schemas.microsoft.com/office/powerpoint/2010/main" val="8350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11537"/>
          </a:xfrm>
        </p:spPr>
        <p:txBody>
          <a:bodyPr>
            <a:normAutofit fontScale="90000"/>
          </a:bodyPr>
          <a:lstStyle/>
          <a:p>
            <a:r>
              <a:rPr lang="en-US" dirty="0">
                <a:solidFill>
                  <a:srgbClr val="745A2A"/>
                </a:solidFill>
                <a:latin typeface="Calibri" panose="020F0502020204030204" pitchFamily="34" charset="0"/>
                <a:cs typeface="Calibri" panose="020F0502020204030204" pitchFamily="34" charset="0"/>
              </a:rPr>
              <a:t>JUPYTER ENVIRONMENT</a:t>
            </a:r>
          </a:p>
        </p:txBody>
      </p:sp>
      <p:sp>
        <p:nvSpPr>
          <p:cNvPr id="5" name="Content Placeholder 4">
            <a:extLst>
              <a:ext uri="{FF2B5EF4-FFF2-40B4-BE49-F238E27FC236}">
                <a16:creationId xmlns:a16="http://schemas.microsoft.com/office/drawing/2014/main" id="{D82E91E5-3892-4F08-8F1A-960F4C3C2751}"/>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69091E00-E265-4882-81F9-D1337FFFBE59}"/>
              </a:ext>
            </a:extLst>
          </p:cNvPr>
          <p:cNvPicPr/>
          <p:nvPr/>
        </p:nvPicPr>
        <p:blipFill>
          <a:blip r:embed="rId2"/>
          <a:srcRect/>
          <a:stretch>
            <a:fillRect/>
          </a:stretch>
        </p:blipFill>
        <p:spPr bwMode="auto">
          <a:xfrm>
            <a:off x="1295402" y="2556932"/>
            <a:ext cx="9601196" cy="3318936"/>
          </a:xfrm>
          <a:prstGeom prst="rect">
            <a:avLst/>
          </a:prstGeom>
          <a:noFill/>
          <a:ln w="9525">
            <a:noFill/>
            <a:miter lim="800000"/>
            <a:headEnd/>
            <a:tailEnd/>
          </a:ln>
        </p:spPr>
      </p:pic>
    </p:spTree>
    <p:extLst>
      <p:ext uri="{BB962C8B-B14F-4D97-AF65-F5344CB8AC3E}">
        <p14:creationId xmlns:p14="http://schemas.microsoft.com/office/powerpoint/2010/main" val="3615564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2469</TotalTime>
  <Words>444</Words>
  <Application>Microsoft Macintosh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Cambria</vt:lpstr>
      <vt:lpstr>Castellar</vt:lpstr>
      <vt:lpstr>Elephant</vt:lpstr>
      <vt:lpstr>Garamond</vt:lpstr>
      <vt:lpstr>Modern No. 20</vt:lpstr>
      <vt:lpstr>Wingdings</vt:lpstr>
      <vt:lpstr>Organic</vt:lpstr>
      <vt:lpstr>PowerPoint Presentation</vt:lpstr>
      <vt:lpstr>INTRODUCTION</vt:lpstr>
      <vt:lpstr>Software Requirements:  LANGUAGE USED:  Python, Anaconda(Jupyter Notebook) TOOLS: Visual Studio Code, Python, Anaconda  PLATFORM: Windows 7 &amp; above BROWSER USED: Google Chrome.</vt:lpstr>
      <vt:lpstr>PowerPoint Presentation</vt:lpstr>
      <vt:lpstr>PowerPoint Presentation</vt:lpstr>
      <vt:lpstr>PowerPoint Presentation</vt:lpstr>
      <vt:lpstr>PowerPoint Presentation</vt:lpstr>
      <vt:lpstr>PROPOSED ARCHITECTURE</vt:lpstr>
      <vt:lpstr>JUPYTER ENVIRONMENT</vt:lpstr>
      <vt:lpstr>  EXPERIMENTAL RESULTS   </vt:lpstr>
      <vt:lpstr>PLOTTING BASED ON ECG VALUES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SHOPPING  SITE</dc:title>
  <dc:creator>Admin</dc:creator>
  <cp:lastModifiedBy>Subedi, Amit</cp:lastModifiedBy>
  <cp:revision>20</cp:revision>
  <dcterms:created xsi:type="dcterms:W3CDTF">2020-12-13T15:18:13Z</dcterms:created>
  <dcterms:modified xsi:type="dcterms:W3CDTF">2023-12-30T00:47:56Z</dcterms:modified>
</cp:coreProperties>
</file>