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688D01-8C20-4080-A05D-96918CE755B6}">
          <p14:sldIdLst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16DA8-0957-40E7-AD4A-2313667BA0F5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F4A6-AD69-4E6C-9B35-19E4578CC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0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F4A6-AD69-4E6C-9B35-19E4578CC7B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4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F4A6-AD69-4E6C-9B35-19E4578CC7B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5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4949-04A2-75E2-8315-C3B351EB0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DF242-6FEC-FAEB-A665-C12CDFAEA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F6ED-D424-17D4-3F5B-F4331499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01B4-9EFC-9F7F-41C1-F5B6C192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5BA43-2485-AF16-E290-F952DA28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7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1EE4-0712-B5BB-A6FF-543F3A79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14D5-7B1B-41A9-29B7-9E1CE4FC3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C49D-D5D1-0B73-9432-DEEA6CB1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393D-ABED-32BD-61D4-1B8C1E35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2541-BFF4-A716-C3FB-4C3F44BA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D570-3A5E-D15E-6635-4CACBABCA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D5496-37B2-FC2B-A441-FBD1634D5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01BD-EBED-C58D-7060-D3732FEC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D1C2-1448-16FC-64D4-DA1C2DB7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C858-AFB5-1001-FEA1-4EC8A271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8A47-11F9-243D-E256-65C2CF87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6032-CA1A-1BF5-AAB7-2553D10C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32A2-7525-2F68-E083-E3BF9208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BAC7-4BD6-FA5A-3E7B-87F83305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0E9E-F943-1B00-DC1A-B80C602C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6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E820-D897-845A-3BF5-3D97BFA0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DAE1-F890-95FC-C793-2750330E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F8E5-4F9B-2FC4-F49C-578CFC13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A594-7D58-2139-7B0E-330F951E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C98C-C478-FEAD-4501-FE73B094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2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A6FE-9BBE-4A10-D9F6-2C4A6C98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7A0A-E331-CA13-7B29-DBA9AC677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D868B-0274-3F37-0484-23AA95C99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FF2D-FA37-8A7A-6254-C781C222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A9092-5EFE-9292-8D48-BE9ED50A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DE3F5-FCE8-91D4-E557-91CF4E87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0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EB89-2611-D65B-7021-55641F88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81097-35C3-94ED-F83B-57CAEFB2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25C4-4428-CD88-071E-3B97DB1A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158A8-96F0-8D42-F84A-788C62FA8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580B1-2ACF-DD39-018C-DFFC09B8C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26618-C0CD-42F8-8860-1CA57770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B3DAB-0BF7-06A8-54DE-E9FE4096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65FEB-52B2-8A5D-0ABB-7451D949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2745-EB6E-2CC4-5F11-FF68613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F7606-30DB-EB21-FB30-3BAC615B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7E3EF-3004-6FF4-D087-668816D3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165D7-0BB6-76CE-7737-6CA6A4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EA13A-840A-8093-0692-1BDA9995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170DA-0749-D862-6787-3BEB9F2A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87E4-C572-B8D8-F433-8E74FE16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9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EC5B-D831-7A98-F957-D0CB3AC5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4C1E-0AF4-BC87-57CD-6867443A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D05E3-3B16-93EC-9C59-88FB0C99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4310C-E32C-6346-9A69-688FA608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03700-54AB-92BD-2AED-BFA142E7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7472B-BF30-E8D3-54EB-852B9BC5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1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00DE-5F05-8554-3C82-7E55B350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37960-1B2E-C750-C35C-31B42C97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AF795-D849-2E64-BE25-3079CAC8D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E673-C637-EE32-2740-EB2BAFC6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5A70-1F22-0A5F-9CE3-CE699F42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EFF7E-0E44-AEB7-B5FA-3AB3348E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70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FF68B-1330-FA07-6D81-476DC84B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2FB81-EA16-720B-0A80-AD8E5DA9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40A0-484A-0A68-866D-06981D4BD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16F6-CBC3-490B-A2DD-3C57F53C2B9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8613-1A0C-CB8B-39AA-95196565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45E5-A941-FA91-5BCB-0BA4DA934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98F4-6A0C-47A7-8B07-3A0322120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2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5FF2-6E37-8F1B-5E34-2BB07BA5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602377"/>
            <a:ext cx="3997234" cy="2133599"/>
          </a:xfrm>
        </p:spPr>
        <p:txBody>
          <a:bodyPr>
            <a:noAutofit/>
          </a:bodyPr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Restaurant Operations Analysis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561FD3-A4BA-D0AD-DD1F-6608B6BE17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9A3D-CB57-7487-88A4-8F404056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560" y="4084320"/>
            <a:ext cx="4101465" cy="818606"/>
          </a:xfrm>
        </p:spPr>
        <p:txBody>
          <a:bodyPr/>
          <a:lstStyle/>
          <a:p>
            <a:r>
              <a:rPr lang="en-IN" sz="4000" b="1" dirty="0"/>
              <a:t>SQL PROJECT</a:t>
            </a:r>
          </a:p>
          <a:p>
            <a:endParaRPr lang="en-IN" dirty="0"/>
          </a:p>
        </p:txBody>
      </p:sp>
      <p:pic>
        <p:nvPicPr>
          <p:cNvPr id="5" name="Graphic 4" descr="Burger and drink">
            <a:extLst>
              <a:ext uri="{FF2B5EF4-FFF2-40B4-BE49-F238E27FC236}">
                <a16:creationId xmlns:a16="http://schemas.microsoft.com/office/drawing/2014/main" id="{8C353F80-565C-B858-3420-522F6D26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9648" y="47940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6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011421-3A8A-AA8A-C76B-509A0C5D817F}"/>
              </a:ext>
            </a:extLst>
          </p:cNvPr>
          <p:cNvSpPr txBox="1"/>
          <p:nvPr/>
        </p:nvSpPr>
        <p:spPr>
          <a:xfrm>
            <a:off x="383177" y="477184"/>
            <a:ext cx="505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5.What is the maximum number of items per order?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D67CE-FE73-4173-3D93-E0A9FC60A950}"/>
              </a:ext>
            </a:extLst>
          </p:cNvPr>
          <p:cNvSpPr txBox="1"/>
          <p:nvPr/>
        </p:nvSpPr>
        <p:spPr>
          <a:xfrm>
            <a:off x="383177" y="932545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order_id,</a:t>
            </a:r>
          </a:p>
          <a:p>
            <a:r>
              <a:rPr lang="en-IN" sz="1400" dirty="0"/>
              <a:t>COUNT(item_id) AS items_per_order </a:t>
            </a:r>
          </a:p>
          <a:p>
            <a:r>
              <a:rPr lang="en-IN" sz="1400" dirty="0"/>
              <a:t>FROM order_details</a:t>
            </a:r>
          </a:p>
          <a:p>
            <a:r>
              <a:rPr lang="en-IN" sz="1400" dirty="0"/>
              <a:t>GROUP BY order_id</a:t>
            </a:r>
          </a:p>
          <a:p>
            <a:r>
              <a:rPr lang="en-IN" sz="1400" dirty="0"/>
              <a:t>ORDER BY items_per_order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F69C7-8FCA-8DB2-0D65-59F0B5CBBF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9127" y="2643895"/>
            <a:ext cx="2372056" cy="3922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67FFD-A932-B008-A85E-906C6D0C5F96}"/>
              </a:ext>
            </a:extLst>
          </p:cNvPr>
          <p:cNvSpPr txBox="1"/>
          <p:nvPr/>
        </p:nvSpPr>
        <p:spPr>
          <a:xfrm>
            <a:off x="383177" y="2188125"/>
            <a:ext cx="102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1D52C4-9F91-8527-114F-B228A885973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185" y="3417186"/>
            <a:ext cx="4420688" cy="3395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149B7E-BD98-EF20-E7E2-D84D8AB8F92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2184" y="384031"/>
            <a:ext cx="4420689" cy="29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0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D6E33-2D2A-E324-2038-6D6C50DE91F6}"/>
              </a:ext>
            </a:extLst>
          </p:cNvPr>
          <p:cNvSpPr txBox="1"/>
          <p:nvPr/>
        </p:nvSpPr>
        <p:spPr>
          <a:xfrm>
            <a:off x="383176" y="264645"/>
            <a:ext cx="6165669" cy="8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sz="2400" b="1" u="sng" dirty="0">
                <a:highlight>
                  <a:srgbClr val="C0C0C0"/>
                </a:highlight>
                <a:latin typeface="Arial Black" panose="020B0A04020102020204" pitchFamily="34" charset="0"/>
              </a:rPr>
              <a:t>3. Analyzing Customer Behaviour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77189-4C5C-CD1C-1EED-A03DB0C6E765}"/>
              </a:ext>
            </a:extLst>
          </p:cNvPr>
          <p:cNvSpPr txBox="1"/>
          <p:nvPr/>
        </p:nvSpPr>
        <p:spPr>
          <a:xfrm>
            <a:off x="383176" y="1259966"/>
            <a:ext cx="3500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1. Joining two tables using joins?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6A502-5880-D21F-A175-FCF38AC80121}"/>
              </a:ext>
            </a:extLst>
          </p:cNvPr>
          <p:cNvSpPr txBox="1"/>
          <p:nvPr/>
        </p:nvSpPr>
        <p:spPr>
          <a:xfrm>
            <a:off x="383176" y="1758742"/>
            <a:ext cx="30305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 * </a:t>
            </a:r>
          </a:p>
          <a:p>
            <a:r>
              <a:rPr lang="en-IN" sz="1400" dirty="0"/>
              <a:t>FROM order_details od</a:t>
            </a:r>
          </a:p>
          <a:p>
            <a:r>
              <a:rPr lang="en-IN" sz="1400" dirty="0"/>
              <a:t>INNER JOIN menu_items mi</a:t>
            </a:r>
          </a:p>
          <a:p>
            <a:r>
              <a:rPr lang="en-IN" sz="1400" dirty="0"/>
              <a:t>ON od.item_id = mi.menu_item_id;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5EFE7-DCCC-DC17-0C51-9418698BAC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45" y="3204754"/>
            <a:ext cx="7846423" cy="3492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03A716-B3A9-0995-051D-9F50E586ECF5}"/>
              </a:ext>
            </a:extLst>
          </p:cNvPr>
          <p:cNvSpPr txBox="1"/>
          <p:nvPr/>
        </p:nvSpPr>
        <p:spPr>
          <a:xfrm>
            <a:off x="383176" y="2712849"/>
            <a:ext cx="966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0B35F3-D847-31A2-1691-C4226A1792C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39497" y="3118995"/>
            <a:ext cx="2699657" cy="3577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6EADA6-BE58-7A03-5CEC-9EA8456E83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650" y="161109"/>
            <a:ext cx="4676503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5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A95048-89D1-905B-6EA4-245C2F689481}"/>
              </a:ext>
            </a:extLst>
          </p:cNvPr>
          <p:cNvSpPr txBox="1"/>
          <p:nvPr/>
        </p:nvSpPr>
        <p:spPr>
          <a:xfrm>
            <a:off x="261258" y="572980"/>
            <a:ext cx="6287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2.What were the most ordered items? What categories were they in?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E618C-9BE9-8FE3-C0A7-901C7564C2C0}"/>
              </a:ext>
            </a:extLst>
          </p:cNvPr>
          <p:cNvSpPr txBox="1"/>
          <p:nvPr/>
        </p:nvSpPr>
        <p:spPr>
          <a:xfrm>
            <a:off x="261258" y="1074395"/>
            <a:ext cx="356180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 item_name,category,</a:t>
            </a:r>
          </a:p>
          <a:p>
            <a:r>
              <a:rPr lang="en-IN" sz="1400" dirty="0"/>
              <a:t>COUNT(order_details_id) AS num_purchases </a:t>
            </a:r>
          </a:p>
          <a:p>
            <a:r>
              <a:rPr lang="en-IN" sz="1400" dirty="0"/>
              <a:t>FROM order_details od</a:t>
            </a:r>
          </a:p>
          <a:p>
            <a:r>
              <a:rPr lang="en-IN" sz="1400" dirty="0"/>
              <a:t>INNER JOIN menu_items mi</a:t>
            </a:r>
          </a:p>
          <a:p>
            <a:r>
              <a:rPr lang="en-IN" sz="1400" dirty="0"/>
              <a:t>ON od.item_id = mi.menu_item_id</a:t>
            </a:r>
          </a:p>
          <a:p>
            <a:r>
              <a:rPr lang="en-IN" sz="1400" dirty="0"/>
              <a:t>GROUP BY item_name, category</a:t>
            </a:r>
          </a:p>
          <a:p>
            <a:r>
              <a:rPr lang="en-IN" sz="1400" dirty="0"/>
              <a:t>ORDER BY num_purchases DESC;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E4939-1238-BAA3-603A-1AD9159B67F6}"/>
              </a:ext>
            </a:extLst>
          </p:cNvPr>
          <p:cNvSpPr txBox="1"/>
          <p:nvPr/>
        </p:nvSpPr>
        <p:spPr>
          <a:xfrm>
            <a:off x="4932535" y="3244334"/>
            <a:ext cx="957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2F579-D131-896F-6CF4-8B1B0CE0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828800"/>
            <a:ext cx="5320937" cy="4707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F8B554-E581-A405-FFEB-42D87757D2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258" y="3307571"/>
            <a:ext cx="4465755" cy="29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92C12C-7EE2-E6E8-6289-8DF32BCAD7D2}"/>
              </a:ext>
            </a:extLst>
          </p:cNvPr>
          <p:cNvSpPr txBox="1"/>
          <p:nvPr/>
        </p:nvSpPr>
        <p:spPr>
          <a:xfrm>
            <a:off x="313508" y="417065"/>
            <a:ext cx="627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3.What were the least ordered items? What categories were they in?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5BDD8-3D17-9A14-CF42-A4F2B867E8EB}"/>
              </a:ext>
            </a:extLst>
          </p:cNvPr>
          <p:cNvSpPr txBox="1"/>
          <p:nvPr/>
        </p:nvSpPr>
        <p:spPr>
          <a:xfrm>
            <a:off x="313508" y="900223"/>
            <a:ext cx="36314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 item_name,category, COUNT(order_details_id) AS num_purchases </a:t>
            </a:r>
          </a:p>
          <a:p>
            <a:r>
              <a:rPr lang="en-IN" sz="1400" dirty="0"/>
              <a:t>FROM order_details od</a:t>
            </a:r>
          </a:p>
          <a:p>
            <a:r>
              <a:rPr lang="en-IN" sz="1400" dirty="0"/>
              <a:t>INNER JOIN menu_items mi</a:t>
            </a:r>
          </a:p>
          <a:p>
            <a:r>
              <a:rPr lang="en-IN" sz="1400" dirty="0"/>
              <a:t>ON od.item_id = mi.menu_item_id</a:t>
            </a:r>
          </a:p>
          <a:p>
            <a:r>
              <a:rPr lang="en-IN" sz="1400" dirty="0"/>
              <a:t>GROUP BY item_name, category</a:t>
            </a:r>
          </a:p>
          <a:p>
            <a:r>
              <a:rPr lang="en-IN" sz="1400" dirty="0"/>
              <a:t>ORDER BY num_purchases ASC;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DD613-CE16-0E08-9F6F-F30B5214A45E}"/>
              </a:ext>
            </a:extLst>
          </p:cNvPr>
          <p:cNvSpPr txBox="1"/>
          <p:nvPr/>
        </p:nvSpPr>
        <p:spPr>
          <a:xfrm>
            <a:off x="5713583" y="2823492"/>
            <a:ext cx="1088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5136E-9618-B544-C855-08D495F9A1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08" y="3056709"/>
            <a:ext cx="5076339" cy="3384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CE8C95-D4AE-141D-531F-93FB7CEF14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3971" y="900223"/>
            <a:ext cx="4442987" cy="46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8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6EB3BC-EF47-07C4-E5F9-2FF01E19F99D}"/>
              </a:ext>
            </a:extLst>
          </p:cNvPr>
          <p:cNvSpPr txBox="1"/>
          <p:nvPr/>
        </p:nvSpPr>
        <p:spPr>
          <a:xfrm>
            <a:off x="322218" y="460606"/>
            <a:ext cx="4145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4.What do the highest spending orders look like? How much did they spend?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2E00-7192-B31B-806F-2FFB50FA26BE}"/>
              </a:ext>
            </a:extLst>
          </p:cNvPr>
          <p:cNvSpPr txBox="1"/>
          <p:nvPr/>
        </p:nvSpPr>
        <p:spPr>
          <a:xfrm>
            <a:off x="322218" y="1231149"/>
            <a:ext cx="277803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 order_id,</a:t>
            </a:r>
          </a:p>
          <a:p>
            <a:r>
              <a:rPr lang="en-IN" sz="1400" dirty="0"/>
              <a:t>SUM(price) AS total_spend</a:t>
            </a:r>
          </a:p>
          <a:p>
            <a:r>
              <a:rPr lang="en-IN" sz="1400" dirty="0"/>
              <a:t>FROM order_details od</a:t>
            </a:r>
          </a:p>
          <a:p>
            <a:r>
              <a:rPr lang="en-IN" sz="1400" dirty="0"/>
              <a:t>INNER JOIN menu_items mi</a:t>
            </a:r>
          </a:p>
          <a:p>
            <a:r>
              <a:rPr lang="en-IN" sz="1400" dirty="0"/>
              <a:t>ON od.item_id = mi.menu_item_id</a:t>
            </a:r>
          </a:p>
          <a:p>
            <a:r>
              <a:rPr lang="en-IN" sz="1400" dirty="0"/>
              <a:t>GROUP BY order_id</a:t>
            </a:r>
          </a:p>
          <a:p>
            <a:r>
              <a:rPr lang="en-IN" sz="1400" dirty="0"/>
              <a:t>ORDER BY total_spend DESC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E47E1-42C5-370E-3513-46EA2BFA9A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9976" y="3032615"/>
            <a:ext cx="1793784" cy="3533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21253-E884-2A59-20C7-B7FFE46B414B}"/>
              </a:ext>
            </a:extLst>
          </p:cNvPr>
          <p:cNvSpPr txBox="1"/>
          <p:nvPr/>
        </p:nvSpPr>
        <p:spPr>
          <a:xfrm>
            <a:off x="322218" y="3032615"/>
            <a:ext cx="96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D6AA6-0590-8FC9-B51C-D7E2CD6CCA0A}"/>
              </a:ext>
            </a:extLst>
          </p:cNvPr>
          <p:cNvSpPr txBox="1"/>
          <p:nvPr/>
        </p:nvSpPr>
        <p:spPr>
          <a:xfrm>
            <a:off x="5111931" y="460606"/>
            <a:ext cx="3431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5.Which category of the items were purchased the most by customers?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F64FE9-E4D7-C742-9949-D8242C155DA1}"/>
              </a:ext>
            </a:extLst>
          </p:cNvPr>
          <p:cNvSpPr txBox="1"/>
          <p:nvPr/>
        </p:nvSpPr>
        <p:spPr>
          <a:xfrm>
            <a:off x="5111931" y="1231149"/>
            <a:ext cx="34311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category,</a:t>
            </a:r>
          </a:p>
          <a:p>
            <a:r>
              <a:rPr lang="en-IN" sz="1400" dirty="0"/>
              <a:t>COUNT(item_id)AS num_items</a:t>
            </a:r>
          </a:p>
          <a:p>
            <a:r>
              <a:rPr lang="en-IN" sz="1400" dirty="0"/>
              <a:t>FROM order_details od</a:t>
            </a:r>
          </a:p>
          <a:p>
            <a:r>
              <a:rPr lang="en-IN" sz="1400" dirty="0"/>
              <a:t>INNER JOIN menu_items mi</a:t>
            </a:r>
          </a:p>
          <a:p>
            <a:r>
              <a:rPr lang="en-IN" sz="1400" dirty="0"/>
              <a:t>ON od.item_id = mi.menu_item_id</a:t>
            </a:r>
          </a:p>
          <a:p>
            <a:r>
              <a:rPr lang="en-IN" sz="1400" dirty="0"/>
              <a:t>GROUP BY category</a:t>
            </a:r>
          </a:p>
          <a:p>
            <a:r>
              <a:rPr lang="en-IN" sz="1400" dirty="0"/>
              <a:t>ORDER BY num_items DESC;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21DC57-DE80-1113-65F0-23E365AEA440}"/>
              </a:ext>
            </a:extLst>
          </p:cNvPr>
          <p:cNvSpPr txBox="1"/>
          <p:nvPr/>
        </p:nvSpPr>
        <p:spPr>
          <a:xfrm>
            <a:off x="5111931" y="2918788"/>
            <a:ext cx="96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5705BB-E2C6-82E8-B985-744F22468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931" y="3538101"/>
            <a:ext cx="2905530" cy="16766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313FA2-F22D-3A31-F2B9-E7039634217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9834" y="177226"/>
            <a:ext cx="2958742" cy="38491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13CC88-C1C8-C80C-AD0C-B748A88C1AF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2182" y="4178841"/>
            <a:ext cx="378944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0413F2-10C8-E6FC-6E3A-5F88F0944235}"/>
              </a:ext>
            </a:extLst>
          </p:cNvPr>
          <p:cNvSpPr txBox="1"/>
          <p:nvPr/>
        </p:nvSpPr>
        <p:spPr>
          <a:xfrm>
            <a:off x="383178" y="434481"/>
            <a:ext cx="3709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6.a) Which Asian dishes did customers spend the most on?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5A963-782E-55FA-2C31-7A2BF6F79729}"/>
              </a:ext>
            </a:extLst>
          </p:cNvPr>
          <p:cNvSpPr txBox="1"/>
          <p:nvPr/>
        </p:nvSpPr>
        <p:spPr>
          <a:xfrm>
            <a:off x="383177" y="1080812"/>
            <a:ext cx="29696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SELECT  category,item_name,</a:t>
            </a:r>
          </a:p>
          <a:p>
            <a:r>
              <a:rPr lang="en-US" sz="1400" dirty="0"/>
              <a:t>SUM(price)AS total_spend</a:t>
            </a:r>
          </a:p>
          <a:p>
            <a:r>
              <a:rPr lang="en-US" sz="1400" dirty="0"/>
              <a:t>FROM order_details od</a:t>
            </a:r>
          </a:p>
          <a:p>
            <a:r>
              <a:rPr lang="en-US" sz="1400" dirty="0"/>
              <a:t>INNER JOIN menu_items mi</a:t>
            </a:r>
          </a:p>
          <a:p>
            <a:r>
              <a:rPr lang="en-US" sz="1400" dirty="0"/>
              <a:t>ON od.item_id = mi.menu_item_id</a:t>
            </a:r>
          </a:p>
          <a:p>
            <a:r>
              <a:rPr lang="en-US" sz="1400" dirty="0"/>
              <a:t>GROUP BY category,item_name</a:t>
            </a:r>
          </a:p>
          <a:p>
            <a:r>
              <a:rPr lang="en-US" sz="1400" dirty="0"/>
              <a:t>HAVING category = 'Asian'</a:t>
            </a:r>
          </a:p>
          <a:p>
            <a:r>
              <a:rPr lang="en-US" sz="1400" dirty="0"/>
              <a:t>ORDER BY total_spend DESC;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39894-F3AF-E395-F434-A5807DFBD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178" y="3378685"/>
            <a:ext cx="4258491" cy="3126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518BAA-157F-60EE-50D3-8E8EB694528F}"/>
              </a:ext>
            </a:extLst>
          </p:cNvPr>
          <p:cNvSpPr txBox="1"/>
          <p:nvPr/>
        </p:nvSpPr>
        <p:spPr>
          <a:xfrm>
            <a:off x="383177" y="2896694"/>
            <a:ext cx="836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243E4-CF6B-C5B0-07F7-636DECBD6564}"/>
              </a:ext>
            </a:extLst>
          </p:cNvPr>
          <p:cNvSpPr txBox="1"/>
          <p:nvPr/>
        </p:nvSpPr>
        <p:spPr>
          <a:xfrm>
            <a:off x="4998719" y="434480"/>
            <a:ext cx="3936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b) Which Italian dishes did customers spend the most on?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0588AF-9195-065D-D3B5-D75F1B4721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8720" y="3378683"/>
            <a:ext cx="3753394" cy="31266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900BCD-4D26-0EE1-B58A-04929AB5405D}"/>
              </a:ext>
            </a:extLst>
          </p:cNvPr>
          <p:cNvSpPr txBox="1"/>
          <p:nvPr/>
        </p:nvSpPr>
        <p:spPr>
          <a:xfrm>
            <a:off x="4998719" y="1124224"/>
            <a:ext cx="27606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 category,item_name,</a:t>
            </a:r>
          </a:p>
          <a:p>
            <a:r>
              <a:rPr lang="en-IN" sz="1400" dirty="0"/>
              <a:t>SUM(price)AS total_spend</a:t>
            </a:r>
          </a:p>
          <a:p>
            <a:r>
              <a:rPr lang="en-IN" sz="1400" dirty="0"/>
              <a:t>FROM order_details od</a:t>
            </a:r>
          </a:p>
          <a:p>
            <a:r>
              <a:rPr lang="en-IN" sz="1400" dirty="0"/>
              <a:t>INNER JOIN menu_items mi</a:t>
            </a:r>
          </a:p>
          <a:p>
            <a:r>
              <a:rPr lang="en-IN" sz="1400" dirty="0"/>
              <a:t>ON od.item_id = mi.menu_item_id</a:t>
            </a:r>
          </a:p>
          <a:p>
            <a:r>
              <a:rPr lang="en-IN" sz="1400" dirty="0"/>
              <a:t>GROUP BY category,item_name</a:t>
            </a:r>
          </a:p>
          <a:p>
            <a:r>
              <a:rPr lang="en-IN" sz="1400" dirty="0"/>
              <a:t>HAVING category = 'Italian'</a:t>
            </a:r>
          </a:p>
          <a:p>
            <a:r>
              <a:rPr lang="en-IN" sz="1400" dirty="0"/>
              <a:t>ORDER BY total_spend DESC;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AFE986-CD55-AFDE-1726-13BA2E40B8EE}"/>
              </a:ext>
            </a:extLst>
          </p:cNvPr>
          <p:cNvSpPr txBox="1"/>
          <p:nvPr/>
        </p:nvSpPr>
        <p:spPr>
          <a:xfrm>
            <a:off x="4998719" y="2884158"/>
            <a:ext cx="957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B83ACB-14D6-DDD7-9383-9EE91A303F5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4663" y="352699"/>
            <a:ext cx="2693942" cy="27214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03B6E-667F-6A0D-DC0B-6E435A2ABC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04663" y="3378682"/>
            <a:ext cx="2693942" cy="31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0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ED3215-2BBF-F7C7-CC51-FA7FFB320AD4}"/>
              </a:ext>
            </a:extLst>
          </p:cNvPr>
          <p:cNvSpPr txBox="1"/>
          <p:nvPr/>
        </p:nvSpPr>
        <p:spPr>
          <a:xfrm>
            <a:off x="348344" y="355265"/>
            <a:ext cx="3439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c) Which Mexican dishes did customers spend the most on?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E3301-9558-FF9F-CE32-55764BEBE09C}"/>
              </a:ext>
            </a:extLst>
          </p:cNvPr>
          <p:cNvSpPr txBox="1"/>
          <p:nvPr/>
        </p:nvSpPr>
        <p:spPr>
          <a:xfrm>
            <a:off x="348344" y="1120676"/>
            <a:ext cx="26996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 category,item_name,</a:t>
            </a:r>
          </a:p>
          <a:p>
            <a:r>
              <a:rPr lang="en-IN" sz="1400" dirty="0"/>
              <a:t>SUM(price)AS total_spend</a:t>
            </a:r>
          </a:p>
          <a:p>
            <a:r>
              <a:rPr lang="en-IN" sz="1400" dirty="0"/>
              <a:t>FROM order_details od</a:t>
            </a:r>
          </a:p>
          <a:p>
            <a:r>
              <a:rPr lang="en-IN" sz="1400" dirty="0"/>
              <a:t>INNER JOIN menu_items mi</a:t>
            </a:r>
          </a:p>
          <a:p>
            <a:r>
              <a:rPr lang="en-IN" sz="1400" dirty="0"/>
              <a:t>ON od.item_id = mi.menu_item_id</a:t>
            </a:r>
          </a:p>
          <a:p>
            <a:r>
              <a:rPr lang="en-IN" sz="1400" dirty="0"/>
              <a:t>GROUP BY category,item_name</a:t>
            </a:r>
          </a:p>
          <a:p>
            <a:r>
              <a:rPr lang="en-IN" sz="1400" dirty="0"/>
              <a:t>HAVING category = 'Mexican'</a:t>
            </a:r>
          </a:p>
          <a:p>
            <a:r>
              <a:rPr lang="en-IN" sz="1400" dirty="0"/>
              <a:t>ORDER BY total_spend DESC;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92308-F6B0-1B51-A864-B9BB7854ED37}"/>
              </a:ext>
            </a:extLst>
          </p:cNvPr>
          <p:cNvSpPr txBox="1"/>
          <p:nvPr/>
        </p:nvSpPr>
        <p:spPr>
          <a:xfrm>
            <a:off x="348344" y="3055638"/>
            <a:ext cx="1419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3307A-C1BD-24EA-9190-E14DD3E0A6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45" y="3544050"/>
            <a:ext cx="4467496" cy="3124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B92E50-93A4-07D2-3FE5-FA5D215482BA}"/>
              </a:ext>
            </a:extLst>
          </p:cNvPr>
          <p:cNvSpPr txBox="1"/>
          <p:nvPr/>
        </p:nvSpPr>
        <p:spPr>
          <a:xfrm>
            <a:off x="5503817" y="294182"/>
            <a:ext cx="316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d) Which American dishes did customers spend the most on?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255E90-657B-A65F-25FC-54433798C2A1}"/>
              </a:ext>
            </a:extLst>
          </p:cNvPr>
          <p:cNvSpPr txBox="1"/>
          <p:nvPr/>
        </p:nvSpPr>
        <p:spPr>
          <a:xfrm>
            <a:off x="5503817" y="1001596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 category,item_name,</a:t>
            </a:r>
          </a:p>
          <a:p>
            <a:r>
              <a:rPr lang="en-IN" sz="1400" dirty="0"/>
              <a:t>SUM(price)AS total_spend</a:t>
            </a:r>
          </a:p>
          <a:p>
            <a:r>
              <a:rPr lang="en-IN" sz="1400" dirty="0"/>
              <a:t>FROM order_details od</a:t>
            </a:r>
          </a:p>
          <a:p>
            <a:r>
              <a:rPr lang="en-IN" sz="1400" dirty="0"/>
              <a:t>INNER JOIN menu_items mi</a:t>
            </a:r>
          </a:p>
          <a:p>
            <a:r>
              <a:rPr lang="en-IN" sz="1400" dirty="0"/>
              <a:t>ON od.item_id = mi.menu_item_id</a:t>
            </a:r>
          </a:p>
          <a:p>
            <a:r>
              <a:rPr lang="en-IN" sz="1400" dirty="0"/>
              <a:t>GROUP BY category,item_name</a:t>
            </a:r>
          </a:p>
          <a:p>
            <a:r>
              <a:rPr lang="en-IN" sz="1400" dirty="0"/>
              <a:t>HAVING category = 'American'</a:t>
            </a:r>
          </a:p>
          <a:p>
            <a:r>
              <a:rPr lang="en-IN" sz="1400" dirty="0"/>
              <a:t>ORDER BY total_spend DESC;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FD6F9-682F-55CC-751C-8131C39184B8}"/>
              </a:ext>
            </a:extLst>
          </p:cNvPr>
          <p:cNvSpPr txBox="1"/>
          <p:nvPr/>
        </p:nvSpPr>
        <p:spPr>
          <a:xfrm>
            <a:off x="5355772" y="3055638"/>
            <a:ext cx="107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1ED92A-A6F0-82B8-3B5B-C40BE366E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0274" y="3544050"/>
            <a:ext cx="3458173" cy="23123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5D0567-4F39-7A22-EFC6-8E98EB5FF60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3737" y="355265"/>
            <a:ext cx="3362630" cy="22417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067765-ACDE-16F3-BACD-C8C59DEE1B9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5024" y="2936558"/>
            <a:ext cx="2587009" cy="37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9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0554BF-479F-A66A-A550-8E905086A34B}"/>
              </a:ext>
            </a:extLst>
          </p:cNvPr>
          <p:cNvSpPr txBox="1"/>
          <p:nvPr/>
        </p:nvSpPr>
        <p:spPr>
          <a:xfrm>
            <a:off x="278674" y="538145"/>
            <a:ext cx="3988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7.Which category did customers spend the most on?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CED02-6DF6-24D3-C5A7-A6B600EF3B06}"/>
              </a:ext>
            </a:extLst>
          </p:cNvPr>
          <p:cNvSpPr txBox="1"/>
          <p:nvPr/>
        </p:nvSpPr>
        <p:spPr>
          <a:xfrm>
            <a:off x="278674" y="1280270"/>
            <a:ext cx="33179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 category,</a:t>
            </a:r>
          </a:p>
          <a:p>
            <a:r>
              <a:rPr lang="en-IN" sz="1400" dirty="0"/>
              <a:t>COUNT(item_name) AS num_items,</a:t>
            </a:r>
          </a:p>
          <a:p>
            <a:r>
              <a:rPr lang="en-IN" sz="1400" dirty="0"/>
              <a:t>SUM(price)AS total_spend</a:t>
            </a:r>
          </a:p>
          <a:p>
            <a:r>
              <a:rPr lang="en-IN" sz="1400" dirty="0"/>
              <a:t>FROM order_details od</a:t>
            </a:r>
          </a:p>
          <a:p>
            <a:r>
              <a:rPr lang="en-IN" sz="1400" dirty="0"/>
              <a:t>INNER JOIN menu_items mi</a:t>
            </a:r>
          </a:p>
          <a:p>
            <a:r>
              <a:rPr lang="en-IN" sz="1400" dirty="0"/>
              <a:t>ON od.item_id = mi.menu_item_id</a:t>
            </a:r>
          </a:p>
          <a:p>
            <a:r>
              <a:rPr lang="en-IN" sz="1400" dirty="0"/>
              <a:t>GROUP BY category</a:t>
            </a:r>
          </a:p>
          <a:p>
            <a:r>
              <a:rPr lang="en-IN" sz="1400" dirty="0"/>
              <a:t>ORDER BY total_spend DESC;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C148B-EDE3-106A-E874-2E4FF595BABD}"/>
              </a:ext>
            </a:extLst>
          </p:cNvPr>
          <p:cNvSpPr txBox="1"/>
          <p:nvPr/>
        </p:nvSpPr>
        <p:spPr>
          <a:xfrm>
            <a:off x="278674" y="3096152"/>
            <a:ext cx="1114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6B2DCD-576E-948F-388C-1A97838A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674" y="3614258"/>
            <a:ext cx="4048690" cy="1667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0B2506-7DCB-DFEE-F75A-91F5DFE5BA0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4026" y="3577773"/>
            <a:ext cx="4964602" cy="3144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504755-C677-BBE0-97E9-8368BB03455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1175" y="135383"/>
            <a:ext cx="4995152" cy="33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4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83085-1DCE-38CB-AF0E-5EDCF449EDEF}"/>
              </a:ext>
            </a:extLst>
          </p:cNvPr>
          <p:cNvSpPr txBox="1"/>
          <p:nvPr/>
        </p:nvSpPr>
        <p:spPr>
          <a:xfrm>
            <a:off x="301955" y="356579"/>
            <a:ext cx="1541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highlight>
                  <a:srgbClr val="C0C0C0"/>
                </a:highlight>
                <a:latin typeface="Arial Black" panose="020B0A04020102020204" pitchFamily="34" charset="0"/>
              </a:rPr>
              <a:t>Insights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0A2F4-A8BA-AB84-759B-EA21B4580E5B}"/>
              </a:ext>
            </a:extLst>
          </p:cNvPr>
          <p:cNvSpPr txBox="1"/>
          <p:nvPr/>
        </p:nvSpPr>
        <p:spPr>
          <a:xfrm>
            <a:off x="301955" y="800065"/>
            <a:ext cx="71584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There are 32 dishes on the menu.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Count of dishes from different categories American 6 , Asian 8 ,Italian 9 ,Mexican 9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Edamame from Asian is the least expensive ($5)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Shrimp Scampi from Italian is the most expensive ($19.95)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Italian dishes are the most expensive (Average price $16.75)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American dishes are most affordable (Average price $10.07)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Total orders 5370, Number of items ordered 12234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Maximum items per order is 14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Most ordered items are American (Hamburger (622 orders) and Asian (Edamame (620 orders))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Highest spending orders $192.15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‘Customers spent the most on the ‘Korean Beef Bowl’ from Asian category, ‘Spaghetti &amp; Meatballs’ from Italian, ’Steak Torta’ from Mexican, ‘Cheeseburger’ from American.</a:t>
            </a:r>
          </a:p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Despite the higher prices of Italian dishes, customers still prefer to purchase them.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C700E-1D75-60EF-FA6C-B3CFE34A36D3}"/>
              </a:ext>
            </a:extLst>
          </p:cNvPr>
          <p:cNvSpPr txBox="1"/>
          <p:nvPr/>
        </p:nvSpPr>
        <p:spPr>
          <a:xfrm>
            <a:off x="301955" y="4693392"/>
            <a:ext cx="3352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highlight>
                  <a:srgbClr val="C0C0C0"/>
                </a:highlight>
                <a:latin typeface="Arial Black" panose="020B0A04020102020204" pitchFamily="34" charset="0"/>
              </a:rPr>
              <a:t>Recommendations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EA98-8437-48ED-7B1C-17804BCF5645}"/>
              </a:ext>
            </a:extLst>
          </p:cNvPr>
          <p:cNvSpPr txBox="1"/>
          <p:nvPr/>
        </p:nvSpPr>
        <p:spPr>
          <a:xfrm>
            <a:off x="301955" y="5221944"/>
            <a:ext cx="8395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1. Which cuisines should we focus on developing  more menu items for based of the data?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5271D-9EAD-2F90-1BBE-D7F8AB7CD78F}"/>
              </a:ext>
            </a:extLst>
          </p:cNvPr>
          <p:cNvSpPr txBox="1"/>
          <p:nvPr/>
        </p:nvSpPr>
        <p:spPr>
          <a:xfrm>
            <a:off x="492413" y="5662303"/>
            <a:ext cx="8499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American 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cuisine should consider expanding its menu offerings to meet customer demands.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9B284-21A1-55BF-627D-2CB43936E2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4709" y="587412"/>
            <a:ext cx="3665336" cy="244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7C451-D24F-1A52-B16F-0C2A4E0E0B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0517" y="4677080"/>
            <a:ext cx="1993720" cy="19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1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C4AC04-B6F3-EAAB-D511-6F5F0C27BBFC}"/>
              </a:ext>
            </a:extLst>
          </p:cNvPr>
          <p:cNvSpPr txBox="1"/>
          <p:nvPr/>
        </p:nvSpPr>
        <p:spPr>
          <a:xfrm>
            <a:off x="5553067" y="3580978"/>
            <a:ext cx="3709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>
                <a:highlight>
                  <a:srgbClr val="C0C0C0"/>
                </a:highlight>
                <a:latin typeface="Arial Black" panose="020B0A04020102020204" pitchFamily="34" charset="0"/>
              </a:rPr>
              <a:t>Thank You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9B5E9-FD1D-CDA3-63CF-955CAF75DE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401" y="3352801"/>
            <a:ext cx="5091362" cy="3387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083DE-2820-35C1-A814-FD3EC483C3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3067" y="139337"/>
            <a:ext cx="5564252" cy="3137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4C60C-7B72-F073-DD24-26B2B9F5985F}"/>
              </a:ext>
            </a:extLst>
          </p:cNvPr>
          <p:cNvSpPr txBox="1"/>
          <p:nvPr/>
        </p:nvSpPr>
        <p:spPr>
          <a:xfrm>
            <a:off x="6441083" y="5344591"/>
            <a:ext cx="256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SQL </a:t>
            </a:r>
            <a:r>
              <a:rPr lang="en-IN" dirty="0"/>
              <a:t>Data</a:t>
            </a:r>
            <a:r>
              <a:rPr lang="en-IN" sz="1800" dirty="0"/>
              <a:t>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53F9D-7B74-060B-CBCA-7205716E1565}"/>
              </a:ext>
            </a:extLst>
          </p:cNvPr>
          <p:cNvSpPr txBox="1"/>
          <p:nvPr/>
        </p:nvSpPr>
        <p:spPr>
          <a:xfrm>
            <a:off x="7886705" y="5799241"/>
            <a:ext cx="186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By Amit Kumar</a:t>
            </a:r>
          </a:p>
        </p:txBody>
      </p:sp>
    </p:spTree>
    <p:extLst>
      <p:ext uri="{BB962C8B-B14F-4D97-AF65-F5344CB8AC3E}">
        <p14:creationId xmlns:p14="http://schemas.microsoft.com/office/powerpoint/2010/main" val="7262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B68A-63E6-39D1-7B76-2332CCEC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3" y="1811384"/>
            <a:ext cx="4545603" cy="1441266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The Taste Of The World Cafe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F296C1A-01CD-50C4-93D1-092259F31F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EA26C-13F8-85A5-53DC-CF91D183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470" y="3914505"/>
            <a:ext cx="4397556" cy="1441266"/>
          </a:xfrm>
        </p:spPr>
        <p:txBody>
          <a:bodyPr>
            <a:normAutofit/>
          </a:bodyPr>
          <a:lstStyle/>
          <a:p>
            <a:r>
              <a:rPr lang="en-IN" sz="3200" b="1" dirty="0"/>
              <a:t>Dishes starting from $ 5</a:t>
            </a:r>
          </a:p>
          <a:p>
            <a:r>
              <a:rPr lang="en-IN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Order Now</a:t>
            </a:r>
          </a:p>
        </p:txBody>
      </p:sp>
    </p:spTree>
    <p:extLst>
      <p:ext uri="{BB962C8B-B14F-4D97-AF65-F5344CB8AC3E}">
        <p14:creationId xmlns:p14="http://schemas.microsoft.com/office/powerpoint/2010/main" val="5236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C31F-8D57-C6D7-1578-8141A020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88826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The Assignment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5CFB8D-24B8-A735-599A-7039ED9AA3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D67EE-12EC-5DFC-B8EE-9CE94C43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42011"/>
            <a:ext cx="3932237" cy="392697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Yu Gothic Light" panose="020B0300000000000000" pitchFamily="34" charset="-128"/>
              </a:rPr>
              <a:t>The Taste of the World Café debuted a new menu at the start of the </a:t>
            </a:r>
            <a:r>
              <a:rPr lang="en-IN" sz="24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Yu Gothic Light" panose="020B0300000000000000" pitchFamily="34" charset="-128"/>
              </a:rPr>
              <a:t>year 2023.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Yu Gothic Light" panose="020B0300000000000000" pitchFamily="34" charset="-128"/>
            </a:endParaRP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Yu Gothic Light" panose="020B0300000000000000" pitchFamily="34" charset="-128"/>
              </a:rPr>
              <a:t>We have been asked to analyze the customer data to see which dishes are doing well and not doing well.</a:t>
            </a:r>
          </a:p>
        </p:txBody>
      </p:sp>
    </p:spTree>
    <p:extLst>
      <p:ext uri="{BB962C8B-B14F-4D97-AF65-F5344CB8AC3E}">
        <p14:creationId xmlns:p14="http://schemas.microsoft.com/office/powerpoint/2010/main" val="29709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7BFB-2626-0FF4-BC1B-0E062C72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7857" y="457200"/>
            <a:ext cx="4790302" cy="1319349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The Objectives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702138C-AF08-9407-960A-7062E8D8FC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4475" y="457200"/>
            <a:ext cx="6618288" cy="5943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80C3-F73A-7D6B-D040-EDC90D9CC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7856" y="2057400"/>
            <a:ext cx="4790303" cy="43434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Yu Gothic Light" panose="020B0300000000000000" pitchFamily="34" charset="-128"/>
              </a:rPr>
              <a:t>Explore the menu_items table to get an idea of what’s on the menu.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Yu Gothic Light" panose="020B0300000000000000" pitchFamily="34" charset="-128"/>
              </a:rPr>
              <a:t>Explore the order_details table to get an idea of  price range and date range.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Yu Gothic Light" panose="020B0300000000000000" pitchFamily="34" charset="-128"/>
              </a:rPr>
              <a:t>Use both tables to understand how customers are reacting to the new menu. </a:t>
            </a:r>
          </a:p>
        </p:txBody>
      </p:sp>
    </p:spTree>
    <p:extLst>
      <p:ext uri="{BB962C8B-B14F-4D97-AF65-F5344CB8AC3E}">
        <p14:creationId xmlns:p14="http://schemas.microsoft.com/office/powerpoint/2010/main" val="7161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F35BB-E925-1382-4FC2-127531E97DE6}"/>
              </a:ext>
            </a:extLst>
          </p:cNvPr>
          <p:cNvSpPr txBox="1"/>
          <p:nvPr/>
        </p:nvSpPr>
        <p:spPr>
          <a:xfrm>
            <a:off x="226421" y="410867"/>
            <a:ext cx="5390608" cy="809897"/>
          </a:xfrm>
          <a:prstGeom prst="rect">
            <a:avLst/>
          </a:prstGeom>
          <a:noFill/>
        </p:spPr>
        <p:txBody>
          <a:bodyPr wrap="square" lIns="72000" tIns="0" rIns="0" bIns="36000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IN" sz="2400" b="1" u="sng" dirty="0">
                <a:highlight>
                  <a:srgbClr val="C0C0C0"/>
                </a:highlight>
                <a:latin typeface="Arial Black" panose="020B0A04020102020204" pitchFamily="34" charset="0"/>
              </a:rPr>
              <a:t>1. Exploring menu_items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F54A5-D186-B209-4F24-7A65A314834D}"/>
              </a:ext>
            </a:extLst>
          </p:cNvPr>
          <p:cNvSpPr txBox="1"/>
          <p:nvPr/>
        </p:nvSpPr>
        <p:spPr>
          <a:xfrm>
            <a:off x="226421" y="1358537"/>
            <a:ext cx="355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1.Exploring menu_items table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C78B7-BB91-E5BB-C601-68AFD9202528}"/>
              </a:ext>
            </a:extLst>
          </p:cNvPr>
          <p:cNvSpPr txBox="1"/>
          <p:nvPr/>
        </p:nvSpPr>
        <p:spPr>
          <a:xfrm>
            <a:off x="226422" y="1936262"/>
            <a:ext cx="355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menu_items;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FDC8-E172-A406-2D23-989C55958B59}"/>
              </a:ext>
            </a:extLst>
          </p:cNvPr>
          <p:cNvSpPr txBox="1"/>
          <p:nvPr/>
        </p:nvSpPr>
        <p:spPr>
          <a:xfrm>
            <a:off x="226422" y="2513987"/>
            <a:ext cx="89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77735-16F2-76BD-8243-6C676B25F61C}"/>
              </a:ext>
            </a:extLst>
          </p:cNvPr>
          <p:cNvSpPr txBox="1"/>
          <p:nvPr/>
        </p:nvSpPr>
        <p:spPr>
          <a:xfrm>
            <a:off x="226422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D7769-8C81-8F10-A5E9-5B6A226645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421" y="3091712"/>
            <a:ext cx="3553094" cy="33874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F3439F-817C-353D-9FE7-7C5B5E482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4024" y="3091712"/>
            <a:ext cx="3605347" cy="33874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1A7E95-FB18-5A40-DA9B-54BE5947B600}"/>
              </a:ext>
            </a:extLst>
          </p:cNvPr>
          <p:cNvSpPr txBox="1"/>
          <p:nvPr/>
        </p:nvSpPr>
        <p:spPr>
          <a:xfrm>
            <a:off x="8247017" y="1358537"/>
            <a:ext cx="37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2.Total number of items on the menu.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CA973-C75E-3D63-0583-D4A098CB5747}"/>
              </a:ext>
            </a:extLst>
          </p:cNvPr>
          <p:cNvSpPr txBox="1"/>
          <p:nvPr/>
        </p:nvSpPr>
        <p:spPr>
          <a:xfrm>
            <a:off x="8247017" y="1936262"/>
            <a:ext cx="385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COUNT(*) FROM menu_items;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701239-510B-5AD6-F7F6-250596F92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7018" y="3091712"/>
            <a:ext cx="1127628" cy="7430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A7E702-567D-853F-9846-B9DA67A78A07}"/>
              </a:ext>
            </a:extLst>
          </p:cNvPr>
          <p:cNvSpPr txBox="1"/>
          <p:nvPr/>
        </p:nvSpPr>
        <p:spPr>
          <a:xfrm>
            <a:off x="8247017" y="2513987"/>
            <a:ext cx="8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CF8CA9-2BFB-B3EB-D540-87960C52C69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93963" y="4590403"/>
            <a:ext cx="1565327" cy="13314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C7363FD-3659-96EA-A68F-2A1B12A942E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7152" y="5024847"/>
            <a:ext cx="1358802" cy="14543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74D434-C278-5579-3B03-6D34B22323B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6112" y="4993081"/>
            <a:ext cx="1358802" cy="15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7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83433-5D07-91E4-6E4F-665C957E7953}"/>
              </a:ext>
            </a:extLst>
          </p:cNvPr>
          <p:cNvSpPr txBox="1"/>
          <p:nvPr/>
        </p:nvSpPr>
        <p:spPr>
          <a:xfrm>
            <a:off x="235131" y="348343"/>
            <a:ext cx="291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3.How many items are there in each category?</a:t>
            </a:r>
          </a:p>
          <a:p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F2D95-5587-1CE2-8453-D3D99C2BB630}"/>
              </a:ext>
            </a:extLst>
          </p:cNvPr>
          <p:cNvSpPr txBox="1"/>
          <p:nvPr/>
        </p:nvSpPr>
        <p:spPr>
          <a:xfrm>
            <a:off x="235132" y="1105989"/>
            <a:ext cx="3150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category,</a:t>
            </a:r>
          </a:p>
          <a:p>
            <a:r>
              <a:rPr lang="en-IN" dirty="0"/>
              <a:t>count(DISTINCT item_name) AS total_items</a:t>
            </a:r>
          </a:p>
          <a:p>
            <a:r>
              <a:rPr lang="en-IN" dirty="0"/>
              <a:t>FROM menu_items</a:t>
            </a:r>
          </a:p>
          <a:p>
            <a:r>
              <a:rPr lang="en-IN" dirty="0"/>
              <a:t>GROUP BY category;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BE71-5041-2E6D-1CD3-76CA7ACDD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32" y="3429000"/>
            <a:ext cx="2987040" cy="1659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C71B3-12C6-91B2-6702-07F437E435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32" y="5185604"/>
            <a:ext cx="2987040" cy="1575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4B431D-150E-CB24-B863-320DB14E56E6}"/>
              </a:ext>
            </a:extLst>
          </p:cNvPr>
          <p:cNvSpPr txBox="1"/>
          <p:nvPr/>
        </p:nvSpPr>
        <p:spPr>
          <a:xfrm>
            <a:off x="235131" y="2694630"/>
            <a:ext cx="104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AFAB5-2EBD-600F-DACE-2B0ED369770C}"/>
              </a:ext>
            </a:extLst>
          </p:cNvPr>
          <p:cNvSpPr txBox="1"/>
          <p:nvPr/>
        </p:nvSpPr>
        <p:spPr>
          <a:xfrm>
            <a:off x="3814355" y="348343"/>
            <a:ext cx="3770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4.What are the most expensive items on the menu?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E0136-8EA0-9063-7347-5AA820B0C565}"/>
              </a:ext>
            </a:extLst>
          </p:cNvPr>
          <p:cNvSpPr txBox="1"/>
          <p:nvPr/>
        </p:nvSpPr>
        <p:spPr>
          <a:xfrm>
            <a:off x="3814355" y="1105989"/>
            <a:ext cx="3605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</a:t>
            </a:r>
          </a:p>
          <a:p>
            <a:r>
              <a:rPr lang="en-IN" dirty="0"/>
              <a:t>FROM menu_items</a:t>
            </a:r>
          </a:p>
          <a:p>
            <a:r>
              <a:rPr lang="en-IN" dirty="0"/>
              <a:t>ORDER BY price DESC;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6545CA-3050-B07A-4E54-646D1755EB9D}"/>
              </a:ext>
            </a:extLst>
          </p:cNvPr>
          <p:cNvSpPr txBox="1"/>
          <p:nvPr/>
        </p:nvSpPr>
        <p:spPr>
          <a:xfrm>
            <a:off x="3814355" y="2583317"/>
            <a:ext cx="94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C3FE4E-7EAD-FC80-7428-E5F28D44DE7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3394" y="3429000"/>
            <a:ext cx="3831774" cy="33325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FA77CA-3EE3-8899-D9D9-E458E2AA393C}"/>
              </a:ext>
            </a:extLst>
          </p:cNvPr>
          <p:cNvSpPr txBox="1"/>
          <p:nvPr/>
        </p:nvSpPr>
        <p:spPr>
          <a:xfrm>
            <a:off x="8116390" y="345743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5.What are the least expensive items on the menu?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6AA88-274C-2AE5-E5E0-93987EC6C091}"/>
              </a:ext>
            </a:extLst>
          </p:cNvPr>
          <p:cNvSpPr txBox="1"/>
          <p:nvPr/>
        </p:nvSpPr>
        <p:spPr>
          <a:xfrm flipH="1">
            <a:off x="8116390" y="1105988"/>
            <a:ext cx="2647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 </a:t>
            </a:r>
          </a:p>
          <a:p>
            <a:r>
              <a:rPr lang="en-IN" dirty="0"/>
              <a:t>FROM menu_items</a:t>
            </a:r>
          </a:p>
          <a:p>
            <a:r>
              <a:rPr lang="en-IN" dirty="0"/>
              <a:t>ORDER BY price;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0BE04-906F-CBEA-12F8-1AF4AA074431}"/>
              </a:ext>
            </a:extLst>
          </p:cNvPr>
          <p:cNvSpPr txBox="1"/>
          <p:nvPr/>
        </p:nvSpPr>
        <p:spPr>
          <a:xfrm>
            <a:off x="8116390" y="2516777"/>
            <a:ext cx="1332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918D82-6195-8553-3DA8-F7902162351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6390" y="3429000"/>
            <a:ext cx="3988524" cy="33325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6AD5B1-E927-9B87-0AC9-5520FED78DA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7120" y="2136391"/>
            <a:ext cx="1528144" cy="11898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707D25-984D-2BC4-1113-201025615CB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8994" y="2143231"/>
            <a:ext cx="1645920" cy="11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8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49FB7-E772-28EA-6598-7985F1E937B6}"/>
              </a:ext>
            </a:extLst>
          </p:cNvPr>
          <p:cNvSpPr txBox="1"/>
          <p:nvPr/>
        </p:nvSpPr>
        <p:spPr>
          <a:xfrm>
            <a:off x="121918" y="277725"/>
            <a:ext cx="3823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6.a) What are the most and least expensive American items on the menu?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2A31C-988F-CA17-552C-5C4DECF61984}"/>
              </a:ext>
            </a:extLst>
          </p:cNvPr>
          <p:cNvSpPr txBox="1"/>
          <p:nvPr/>
        </p:nvSpPr>
        <p:spPr>
          <a:xfrm>
            <a:off x="60960" y="1234517"/>
            <a:ext cx="25505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* </a:t>
            </a:r>
          </a:p>
          <a:p>
            <a:r>
              <a:rPr lang="en-IN" sz="1400" dirty="0"/>
              <a:t>FROM menu_items</a:t>
            </a:r>
          </a:p>
          <a:p>
            <a:r>
              <a:rPr lang="en-IN" sz="1400" dirty="0"/>
              <a:t>WHERE category = ‘American'</a:t>
            </a:r>
          </a:p>
          <a:p>
            <a:r>
              <a:rPr lang="en-IN" sz="1400" dirty="0"/>
              <a:t>ORDER BY price DESC;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ACC61-724A-1A1D-B474-41F4B821D1F2}"/>
              </a:ext>
            </a:extLst>
          </p:cNvPr>
          <p:cNvSpPr txBox="1"/>
          <p:nvPr/>
        </p:nvSpPr>
        <p:spPr>
          <a:xfrm>
            <a:off x="121918" y="2255963"/>
            <a:ext cx="957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3D79B-46AF-6034-0A8A-4047A6A668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19" y="2915820"/>
            <a:ext cx="4101738" cy="17242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28F1E9-A1C5-CC49-025F-0A68A18AB8A7}"/>
              </a:ext>
            </a:extLst>
          </p:cNvPr>
          <p:cNvSpPr txBox="1"/>
          <p:nvPr/>
        </p:nvSpPr>
        <p:spPr>
          <a:xfrm>
            <a:off x="4450081" y="277726"/>
            <a:ext cx="3692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b) What are the most and least expensive Asian items on the menu?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14481-95F4-D84A-9741-E5A7C5017205}"/>
              </a:ext>
            </a:extLst>
          </p:cNvPr>
          <p:cNvSpPr txBox="1"/>
          <p:nvPr/>
        </p:nvSpPr>
        <p:spPr>
          <a:xfrm>
            <a:off x="4502331" y="1254633"/>
            <a:ext cx="21416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* </a:t>
            </a:r>
          </a:p>
          <a:p>
            <a:r>
              <a:rPr lang="en-IN" sz="1400" dirty="0"/>
              <a:t>FROM menu_items</a:t>
            </a:r>
          </a:p>
          <a:p>
            <a:r>
              <a:rPr lang="en-IN" sz="1400" dirty="0"/>
              <a:t>WHERE category = ‘Asian'</a:t>
            </a:r>
          </a:p>
          <a:p>
            <a:r>
              <a:rPr lang="en-IN" sz="1400" dirty="0"/>
              <a:t>ORDER BY price DESC;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7C8C5B-350C-B24A-134B-2854193B478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458" y="2915820"/>
            <a:ext cx="3692434" cy="17242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56784F-D81F-22DF-F9AF-6EB99BDFD966}"/>
              </a:ext>
            </a:extLst>
          </p:cNvPr>
          <p:cNvSpPr txBox="1"/>
          <p:nvPr/>
        </p:nvSpPr>
        <p:spPr>
          <a:xfrm>
            <a:off x="8464732" y="277724"/>
            <a:ext cx="3047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c) What are the most and least expensive Italian items on the menu?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61406-6D85-229C-E549-314482629DA5}"/>
              </a:ext>
            </a:extLst>
          </p:cNvPr>
          <p:cNvSpPr txBox="1"/>
          <p:nvPr/>
        </p:nvSpPr>
        <p:spPr>
          <a:xfrm>
            <a:off x="4528459" y="2289270"/>
            <a:ext cx="957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02354D-F9C6-544D-2E1A-85B78C469CD7}"/>
              </a:ext>
            </a:extLst>
          </p:cNvPr>
          <p:cNvSpPr txBox="1"/>
          <p:nvPr/>
        </p:nvSpPr>
        <p:spPr>
          <a:xfrm>
            <a:off x="8429898" y="1265629"/>
            <a:ext cx="2177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* </a:t>
            </a:r>
          </a:p>
          <a:p>
            <a:r>
              <a:rPr lang="en-IN" sz="1400" dirty="0"/>
              <a:t>FROM menu_items</a:t>
            </a:r>
          </a:p>
          <a:p>
            <a:r>
              <a:rPr lang="en-IN" sz="1400" dirty="0"/>
              <a:t>WHERE category = ‘Italian'</a:t>
            </a:r>
          </a:p>
          <a:p>
            <a:r>
              <a:rPr lang="en-IN" sz="1400" dirty="0"/>
              <a:t>ORDER BY price DESC;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4601E-B7BB-77F5-EC44-7D928D2014AC}"/>
              </a:ext>
            </a:extLst>
          </p:cNvPr>
          <p:cNvSpPr txBox="1"/>
          <p:nvPr/>
        </p:nvSpPr>
        <p:spPr>
          <a:xfrm>
            <a:off x="8464732" y="2289270"/>
            <a:ext cx="8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7EE3D46-49FD-EBF8-92FB-5B5E0D6F41A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9898" y="2847703"/>
            <a:ext cx="3728636" cy="17905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CD5B186-55AA-5492-A759-FD97596D995F}"/>
              </a:ext>
            </a:extLst>
          </p:cNvPr>
          <p:cNvSpPr txBox="1"/>
          <p:nvPr/>
        </p:nvSpPr>
        <p:spPr>
          <a:xfrm>
            <a:off x="121918" y="5692808"/>
            <a:ext cx="38230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SELECT * FROM menu_items</a:t>
            </a:r>
          </a:p>
          <a:p>
            <a:r>
              <a:rPr lang="en-US" sz="1400" dirty="0"/>
              <a:t>WHERE category = 'Mexican'</a:t>
            </a:r>
          </a:p>
          <a:p>
            <a:r>
              <a:rPr lang="en-US" sz="1400" dirty="0"/>
              <a:t>ORDER BY price DESC;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757745-740A-F627-3611-0241DA22E7C2}"/>
              </a:ext>
            </a:extLst>
          </p:cNvPr>
          <p:cNvSpPr txBox="1"/>
          <p:nvPr/>
        </p:nvSpPr>
        <p:spPr>
          <a:xfrm>
            <a:off x="121918" y="4843297"/>
            <a:ext cx="4101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d) What are the most and least expensive Mexican items on the menu?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5EEF85-2E18-95E0-3278-2E0FBB18EC85}"/>
              </a:ext>
            </a:extLst>
          </p:cNvPr>
          <p:cNvSpPr txBox="1"/>
          <p:nvPr/>
        </p:nvSpPr>
        <p:spPr>
          <a:xfrm>
            <a:off x="3614055" y="5508142"/>
            <a:ext cx="888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D4E66C-7E07-1555-3FB3-C418672B01C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34" y="4827366"/>
            <a:ext cx="3823063" cy="18940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9057B0-2529-4C29-D71E-92E6A53B0DD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1485" y="1388305"/>
            <a:ext cx="1569720" cy="13243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AF0E388-7A22-EAC8-9B67-21DA9FA47D9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1" y="1388305"/>
            <a:ext cx="1540764" cy="132433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C9EFF72-89E5-4649-CEC1-C76CA12A3E2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7040" y="1388305"/>
            <a:ext cx="1524000" cy="12369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A3893D1-7E05-3704-1039-E340B4A8B87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4069" y="4843297"/>
            <a:ext cx="3466013" cy="18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6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95309-80C3-334C-C2B6-DB11B534B195}"/>
              </a:ext>
            </a:extLst>
          </p:cNvPr>
          <p:cNvSpPr txBox="1"/>
          <p:nvPr/>
        </p:nvSpPr>
        <p:spPr>
          <a:xfrm>
            <a:off x="400594" y="3303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7.What is the average dish price in each category?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71998-1F0E-5813-7BD1-07276925DBB6}"/>
              </a:ext>
            </a:extLst>
          </p:cNvPr>
          <p:cNvSpPr txBox="1"/>
          <p:nvPr/>
        </p:nvSpPr>
        <p:spPr>
          <a:xfrm>
            <a:off x="400594" y="81013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category,</a:t>
            </a:r>
          </a:p>
          <a:p>
            <a:r>
              <a:rPr lang="en-IN" sz="1400" dirty="0"/>
              <a:t>ROUND(AVG(price),2) AS avg_price </a:t>
            </a:r>
          </a:p>
          <a:p>
            <a:r>
              <a:rPr lang="en-IN" sz="1400" dirty="0"/>
              <a:t>FROM menu_items</a:t>
            </a:r>
          </a:p>
          <a:p>
            <a:r>
              <a:rPr lang="en-IN" sz="1400" dirty="0"/>
              <a:t>GROUP BY category;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D5B76-83DB-70B6-5A62-1A77F9D31F89}"/>
              </a:ext>
            </a:extLst>
          </p:cNvPr>
          <p:cNvSpPr txBox="1"/>
          <p:nvPr/>
        </p:nvSpPr>
        <p:spPr>
          <a:xfrm>
            <a:off x="400594" y="1874708"/>
            <a:ext cx="13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17AB51-10FF-425A-9068-3F38B5B1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94" y="2354504"/>
            <a:ext cx="2810267" cy="1676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E371F-7732-244D-F1BF-5B6D9185F6A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8618" y="264885"/>
            <a:ext cx="5136586" cy="3211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1B4A2C-28F3-38DE-6E47-738B96AD6E1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618" y="3587158"/>
            <a:ext cx="5136585" cy="31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42D4A-793A-7730-C2DF-F26599D40CE7}"/>
              </a:ext>
            </a:extLst>
          </p:cNvPr>
          <p:cNvSpPr txBox="1"/>
          <p:nvPr/>
        </p:nvSpPr>
        <p:spPr>
          <a:xfrm>
            <a:off x="182880" y="-30938"/>
            <a:ext cx="6096000" cy="8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sz="2400" b="1" u="sng" dirty="0">
                <a:highlight>
                  <a:srgbClr val="C0C0C0"/>
                </a:highlight>
                <a:latin typeface="Arial Black" panose="020B0A04020102020204" pitchFamily="34" charset="0"/>
              </a:rPr>
              <a:t>2. Exploring order_details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7BC41-1ED2-1D18-F4BF-05C1D34DA8E0}"/>
              </a:ext>
            </a:extLst>
          </p:cNvPr>
          <p:cNvSpPr txBox="1"/>
          <p:nvPr/>
        </p:nvSpPr>
        <p:spPr>
          <a:xfrm>
            <a:off x="113212" y="938731"/>
            <a:ext cx="320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1.Exploring order_details table.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AA48B-BB11-0DC1-7352-B2482B2893ED}"/>
              </a:ext>
            </a:extLst>
          </p:cNvPr>
          <p:cNvSpPr txBox="1"/>
          <p:nvPr/>
        </p:nvSpPr>
        <p:spPr>
          <a:xfrm>
            <a:off x="252549" y="1411854"/>
            <a:ext cx="32744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* FROM order_details;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011B7-19A7-1339-919A-03FDD8887B7F}"/>
              </a:ext>
            </a:extLst>
          </p:cNvPr>
          <p:cNvSpPr txBox="1"/>
          <p:nvPr/>
        </p:nvSpPr>
        <p:spPr>
          <a:xfrm>
            <a:off x="182880" y="2137025"/>
            <a:ext cx="862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E76791-7D21-0B34-71DC-4448EF8BE3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" y="2917945"/>
            <a:ext cx="4345869" cy="3634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B2D205-DDF3-5236-04D0-B17D653C7C14}"/>
              </a:ext>
            </a:extLst>
          </p:cNvPr>
          <p:cNvSpPr txBox="1"/>
          <p:nvPr/>
        </p:nvSpPr>
        <p:spPr>
          <a:xfrm>
            <a:off x="4829122" y="915693"/>
            <a:ext cx="3731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2.What is the date range of the table?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9542E-8C22-4E0D-3743-3ACF85666E72}"/>
              </a:ext>
            </a:extLst>
          </p:cNvPr>
          <p:cNvSpPr txBox="1"/>
          <p:nvPr/>
        </p:nvSpPr>
        <p:spPr>
          <a:xfrm>
            <a:off x="4829123" y="1400121"/>
            <a:ext cx="25122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SELECT </a:t>
            </a:r>
          </a:p>
          <a:p>
            <a:r>
              <a:rPr lang="en-US" sz="1400" dirty="0"/>
              <a:t>MIN(order_date) AS start_date, MAX(order_date) AS end_date </a:t>
            </a:r>
          </a:p>
          <a:p>
            <a:r>
              <a:rPr lang="en-US" sz="1400" dirty="0"/>
              <a:t>FROM order_details;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A0A69-BAAE-4E7B-6CE4-3D1867A45A90}"/>
              </a:ext>
            </a:extLst>
          </p:cNvPr>
          <p:cNvSpPr txBox="1"/>
          <p:nvPr/>
        </p:nvSpPr>
        <p:spPr>
          <a:xfrm>
            <a:off x="4829122" y="2467859"/>
            <a:ext cx="106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974F3E-3335-405A-B9A0-684095F8C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122" y="2917944"/>
            <a:ext cx="2834131" cy="9145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EAD1BE-FF91-6112-A95F-E4D642244494}"/>
              </a:ext>
            </a:extLst>
          </p:cNvPr>
          <p:cNvSpPr txBox="1"/>
          <p:nvPr/>
        </p:nvSpPr>
        <p:spPr>
          <a:xfrm>
            <a:off x="8839202" y="834940"/>
            <a:ext cx="2974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3.How many orders were made within this date range?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F49CB7-804B-B0A7-B209-7BFC244CCB2C}"/>
              </a:ext>
            </a:extLst>
          </p:cNvPr>
          <p:cNvSpPr txBox="1"/>
          <p:nvPr/>
        </p:nvSpPr>
        <p:spPr>
          <a:xfrm>
            <a:off x="8874036" y="1615564"/>
            <a:ext cx="27344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SELECT COUNT(DISTINCT order_id) AS total_orders FROM order_details;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A895A-5A25-DBF9-157A-2BED126F9BF7}"/>
              </a:ext>
            </a:extLst>
          </p:cNvPr>
          <p:cNvSpPr txBox="1"/>
          <p:nvPr/>
        </p:nvSpPr>
        <p:spPr>
          <a:xfrm>
            <a:off x="8874036" y="2467859"/>
            <a:ext cx="106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B63811A-AC60-8215-EA04-252A9FB5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4036" y="2917943"/>
            <a:ext cx="1402078" cy="91458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61E20F-CB21-29F0-5B86-7E14027FFF28}"/>
              </a:ext>
            </a:extLst>
          </p:cNvPr>
          <p:cNvSpPr txBox="1"/>
          <p:nvPr/>
        </p:nvSpPr>
        <p:spPr>
          <a:xfrm>
            <a:off x="4726541" y="3969976"/>
            <a:ext cx="3039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4.How many items were ordered within this date range?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87E700-969C-5D7B-50EE-13EC0FCA0789}"/>
              </a:ext>
            </a:extLst>
          </p:cNvPr>
          <p:cNvSpPr txBox="1"/>
          <p:nvPr/>
        </p:nvSpPr>
        <p:spPr>
          <a:xfrm>
            <a:off x="4726541" y="4719519"/>
            <a:ext cx="30392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SELECT COUNT(order_details) AS num_items FROM </a:t>
            </a:r>
          </a:p>
          <a:p>
            <a:r>
              <a:rPr lang="en-US" sz="1400" dirty="0"/>
              <a:t>order_details;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64DBF8-D2A3-4EC1-FB67-DD8AAD106F1E}"/>
              </a:ext>
            </a:extLst>
          </p:cNvPr>
          <p:cNvSpPr txBox="1"/>
          <p:nvPr/>
        </p:nvSpPr>
        <p:spPr>
          <a:xfrm>
            <a:off x="4743958" y="5448272"/>
            <a:ext cx="96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Result: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FFA46C-5A77-5A58-EB4B-DCA735A18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122" y="5851001"/>
            <a:ext cx="1345255" cy="8371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AAAE16B-E17C-5075-0541-CED54CC6AC8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1042" y="4055569"/>
            <a:ext cx="4028077" cy="26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1474</Words>
  <Application>Microsoft Office PowerPoint</Application>
  <PresentationFormat>Widescreen</PresentationFormat>
  <Paragraphs>200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Yu Gothic Light</vt:lpstr>
      <vt:lpstr>Arial</vt:lpstr>
      <vt:lpstr>Arial Black</vt:lpstr>
      <vt:lpstr>Arial Narrow</vt:lpstr>
      <vt:lpstr>Calibri</vt:lpstr>
      <vt:lpstr>Calibri Light</vt:lpstr>
      <vt:lpstr>Office Theme</vt:lpstr>
      <vt:lpstr>Restaurant Operations Analysis </vt:lpstr>
      <vt:lpstr>The Taste Of The World Cafe</vt:lpstr>
      <vt:lpstr>The Assignment</vt:lpstr>
      <vt:lpstr>The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kumar</dc:creator>
  <cp:lastModifiedBy>amit kumar</cp:lastModifiedBy>
  <cp:revision>17</cp:revision>
  <dcterms:created xsi:type="dcterms:W3CDTF">2024-06-09T13:22:11Z</dcterms:created>
  <dcterms:modified xsi:type="dcterms:W3CDTF">2024-07-07T23:39:00Z</dcterms:modified>
</cp:coreProperties>
</file>