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3" r:id="rId1"/>
  </p:sldMasterIdLst>
  <p:notesMasterIdLst>
    <p:notesMasterId r:id="rId109"/>
  </p:notesMasterIdLst>
  <p:sldIdLst>
    <p:sldId id="256" r:id="rId2"/>
    <p:sldId id="287" r:id="rId3"/>
    <p:sldId id="288" r:id="rId4"/>
    <p:sldId id="289" r:id="rId5"/>
    <p:sldId id="311" r:id="rId6"/>
    <p:sldId id="312" r:id="rId7"/>
    <p:sldId id="356" r:id="rId8"/>
    <p:sldId id="380" r:id="rId9"/>
    <p:sldId id="291" r:id="rId10"/>
    <p:sldId id="381" r:id="rId11"/>
    <p:sldId id="418" r:id="rId12"/>
    <p:sldId id="292" r:id="rId13"/>
    <p:sldId id="417" r:id="rId14"/>
    <p:sldId id="355" r:id="rId15"/>
    <p:sldId id="294" r:id="rId16"/>
    <p:sldId id="295" r:id="rId17"/>
    <p:sldId id="329" r:id="rId18"/>
    <p:sldId id="330" r:id="rId19"/>
    <p:sldId id="324" r:id="rId20"/>
    <p:sldId id="325" r:id="rId21"/>
    <p:sldId id="326" r:id="rId22"/>
    <p:sldId id="327" r:id="rId23"/>
    <p:sldId id="331" r:id="rId24"/>
    <p:sldId id="258" r:id="rId25"/>
    <p:sldId id="259" r:id="rId26"/>
    <p:sldId id="261" r:id="rId27"/>
    <p:sldId id="296" r:id="rId28"/>
    <p:sldId id="297" r:id="rId29"/>
    <p:sldId id="262" r:id="rId30"/>
    <p:sldId id="386" r:id="rId31"/>
    <p:sldId id="298" r:id="rId32"/>
    <p:sldId id="299" r:id="rId33"/>
    <p:sldId id="382" r:id="rId34"/>
    <p:sldId id="300" r:id="rId35"/>
    <p:sldId id="383" r:id="rId36"/>
    <p:sldId id="301" r:id="rId37"/>
    <p:sldId id="384" r:id="rId38"/>
    <p:sldId id="302" r:id="rId39"/>
    <p:sldId id="385" r:id="rId40"/>
    <p:sldId id="303" r:id="rId41"/>
    <p:sldId id="304" r:id="rId42"/>
    <p:sldId id="305" r:id="rId43"/>
    <p:sldId id="387" r:id="rId44"/>
    <p:sldId id="306" r:id="rId45"/>
    <p:sldId id="307" r:id="rId46"/>
    <p:sldId id="319" r:id="rId47"/>
    <p:sldId id="264" r:id="rId48"/>
    <p:sldId id="267" r:id="rId49"/>
    <p:sldId id="268" r:id="rId50"/>
    <p:sldId id="432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343" r:id="rId59"/>
    <p:sldId id="310" r:id="rId60"/>
    <p:sldId id="314" r:id="rId61"/>
    <p:sldId id="315" r:id="rId62"/>
    <p:sldId id="433" r:id="rId63"/>
    <p:sldId id="434" r:id="rId64"/>
    <p:sldId id="313" r:id="rId65"/>
    <p:sldId id="316" r:id="rId66"/>
    <p:sldId id="317" r:id="rId67"/>
    <p:sldId id="388" r:id="rId68"/>
    <p:sldId id="416" r:id="rId69"/>
    <p:sldId id="358" r:id="rId70"/>
    <p:sldId id="359" r:id="rId71"/>
    <p:sldId id="360" r:id="rId72"/>
    <p:sldId id="422" r:id="rId73"/>
    <p:sldId id="363" r:id="rId74"/>
    <p:sldId id="364" r:id="rId75"/>
    <p:sldId id="365" r:id="rId76"/>
    <p:sldId id="423" r:id="rId77"/>
    <p:sldId id="366" r:id="rId78"/>
    <p:sldId id="415" r:id="rId79"/>
    <p:sldId id="398" r:id="rId80"/>
    <p:sldId id="412" r:id="rId81"/>
    <p:sldId id="411" r:id="rId82"/>
    <p:sldId id="413" r:id="rId83"/>
    <p:sldId id="414" r:id="rId84"/>
    <p:sldId id="368" r:id="rId85"/>
    <p:sldId id="435" r:id="rId86"/>
    <p:sldId id="436" r:id="rId87"/>
    <p:sldId id="402" r:id="rId88"/>
    <p:sldId id="409" r:id="rId89"/>
    <p:sldId id="410" r:id="rId90"/>
    <p:sldId id="399" r:id="rId91"/>
    <p:sldId id="400" r:id="rId92"/>
    <p:sldId id="390" r:id="rId93"/>
    <p:sldId id="391" r:id="rId94"/>
    <p:sldId id="392" r:id="rId95"/>
    <p:sldId id="403" r:id="rId96"/>
    <p:sldId id="393" r:id="rId97"/>
    <p:sldId id="394" r:id="rId98"/>
    <p:sldId id="420" r:id="rId99"/>
    <p:sldId id="421" r:id="rId100"/>
    <p:sldId id="396" r:id="rId101"/>
    <p:sldId id="397" r:id="rId102"/>
    <p:sldId id="419" r:id="rId103"/>
    <p:sldId id="373" r:id="rId104"/>
    <p:sldId id="404" r:id="rId105"/>
    <p:sldId id="405" r:id="rId106"/>
    <p:sldId id="406" r:id="rId107"/>
    <p:sldId id="407" r:id="rId10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3300"/>
    <a:srgbClr val="BD73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9935FC4-A9AA-4376-BEF3-DDB9CF77D9AF}" type="datetimeFigureOut">
              <a:rPr lang="en-US"/>
              <a:pPr>
                <a:defRPr/>
              </a:pPr>
              <a:t>9/7/2016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C8C4E3-2FD7-4160-AAB8-F43231334B4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4A3B42C3-E65D-46E2-81C8-2910DB3BBE86}" type="datetime1">
              <a:rPr lang="en-US" smtClean="0">
                <a:latin typeface="Arial" pitchFamily="34" charset="0"/>
              </a:rPr>
              <a:pPr/>
              <a:t>9/7/2016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6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17B1EF-2681-4233-99CB-6D9342252B3B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6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Determinant and all eigenvalues have unit magnitude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AA6A5C-5546-45FA-9F6D-B376352D31E0}" type="slidenum">
              <a:rPr lang="en-US" smtClean="0">
                <a:latin typeface="Arial" pitchFamily="34" charset="0"/>
              </a:rPr>
              <a:pPr/>
              <a:t>73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68EC10-9DC8-4500-8F3B-E27F88CD220A}" type="slidenum">
              <a:rPr lang="en-US" smtClean="0">
                <a:latin typeface="Arial" pitchFamily="34" charset="0"/>
              </a:rPr>
              <a:pPr/>
              <a:t>74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3D49EC-174B-49E1-8852-AFAF1AFE9073}" type="slidenum">
              <a:rPr lang="en-US" smtClean="0">
                <a:latin typeface="Arial" pitchFamily="34" charset="0"/>
              </a:rPr>
              <a:pPr/>
              <a:t>75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7B2047-B673-4864-A570-0E0B3FCC3681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E7D48C-D3FC-4E39-AEFD-1B731773B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A6BB869-E3F6-4E1A-A708-A1827FB69D15}" type="datetimeFigureOut">
              <a:rPr lang="en-US"/>
              <a:pPr>
                <a:defRPr/>
              </a:pPr>
              <a:t>9/7/2016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7D0688C-27A4-43FD-84A4-B39BD9566E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41AF515-FECD-4BCB-956C-9B4D8EF91E39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695A084-DCEE-4E26-BCA7-F26246E090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83DEFA6-FB41-49D1-A5A4-218A21AD28B8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0E0BFB0F-1907-4097-9DBB-902D659FD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it000090000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7563" y="6126163"/>
            <a:ext cx="70643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1981200" y="6553200"/>
            <a:ext cx="2057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Image Transforms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486400" y="6477000"/>
            <a:ext cx="2971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Ratnakar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Dash, 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CSE dept. of NIT Rourkela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AA90077-1E7E-4095-8331-8E4D542107C2}" type="datetime1">
              <a:rPr lang="en-US" altLang="en-US"/>
              <a:pPr>
                <a:defRPr/>
              </a:pPr>
              <a:t>9/7/2016</a:t>
            </a:fld>
            <a:endParaRPr lang="en-US" alt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A0D49A6-6BC9-4C97-B2D1-4602A6F466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81A7370-4768-4707-83DA-46CAB45790BE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15F8200-39F3-4F71-85D2-A8FB7512E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4EB2454-0D07-4013-9BAE-91AE5196B0D1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D9FD920-9E2C-4A13-B258-6C492086E7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76CD166-A203-468A-A29D-F067EB69D554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C8FD6A0-740D-4A18-95FF-13ADBBE33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FFA1FF1-E4BD-40ED-8170-C282983F2A1E}" type="datetimeFigureOut">
              <a:rPr lang="en-US"/>
              <a:pPr>
                <a:defRPr/>
              </a:pPr>
              <a:t>9/7/2016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E22543DC-8AF4-4917-9CC2-1DBE39302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0600CA59-5A3B-433F-80FF-2408F2726577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80E373D-809A-48F0-9BB3-E55B3CA89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45CDFCE-8971-40FE-9F2F-64DE70D2580D}" type="datetimeFigureOut">
              <a:rPr lang="en-US"/>
              <a:pPr>
                <a:defRPr/>
              </a:pPr>
              <a:t>9/7/2016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821375D-6213-4698-8E6A-BC29BBC94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>
                <a:latin typeface="Times New Roman" pitchFamily="18" charset="0"/>
                <a:cs typeface="Times New Roman" pitchFamily="18" charset="0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D31D42F-2895-4A20-BEB6-C3EE5333535B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D674A92-31FE-4916-830C-A5947A85A4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B1C88C43-84BE-4853-96E3-2BA99D25E4A0}" type="datetimeFigureOut">
              <a:rPr lang="en-US"/>
              <a:pPr>
                <a:defRPr/>
              </a:pPr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BEEC6F59-0EA7-4B4A-A06B-0600FD9F9F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  <p:sldLayoutId id="2147484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jpeg"/><Relationship Id="rId2" Type="http://schemas.openxmlformats.org/officeDocument/2006/relationships/image" Target="../media/image197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png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8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8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87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emf"/><Relationship Id="rId4" Type="http://schemas.openxmlformats.org/officeDocument/2006/relationships/image" Target="../media/image13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emf"/><Relationship Id="rId4" Type="http://schemas.openxmlformats.org/officeDocument/2006/relationships/image" Target="../media/image144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94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99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01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7" Type="http://schemas.openxmlformats.org/officeDocument/2006/relationships/image" Target="../media/image165.emf"/><Relationship Id="rId2" Type="http://schemas.openxmlformats.org/officeDocument/2006/relationships/image" Target="../media/image16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emf"/><Relationship Id="rId5" Type="http://schemas.openxmlformats.org/officeDocument/2006/relationships/image" Target="../media/image141.emf"/><Relationship Id="rId4" Type="http://schemas.openxmlformats.org/officeDocument/2006/relationships/image" Target="../media/image16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106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08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110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112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1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524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Image</a:t>
            </a:r>
            <a:r>
              <a:rPr lang="tr-TR" dirty="0" smtClean="0">
                <a:solidFill>
                  <a:schemeClr val="bg1"/>
                </a:solidFill>
              </a:rPr>
              <a:t> Transfor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tr-TR" dirty="0" smtClean="0">
                <a:solidFill>
                  <a:schemeClr val="bg1"/>
                </a:solidFill>
              </a:rPr>
              <a:t>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77F0FDF9-F1CF-4252-A282-E11F7A5B1DAD}" type="slidenum">
              <a:rPr lang="en-US" altLang="en-US" smtClean="0">
                <a:latin typeface="Arial" pitchFamily="34" charset="0"/>
              </a:rPr>
              <a:pPr/>
              <a:t>1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61444" name="Subtitle 4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28800" y="3429000"/>
            <a:ext cx="6553200" cy="1905000"/>
          </a:xfrm>
          <a:prstGeom prst="rect">
            <a:avLst/>
          </a:prstGeom>
        </p:spPr>
        <p:txBody>
          <a:bodyPr/>
          <a:lstStyle/>
          <a:p>
            <a:pPr marL="319088" indent="-319088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sz="36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By</a:t>
            </a:r>
          </a:p>
          <a:p>
            <a:pPr marL="319088" indent="-319088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sz="36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Dr. </a:t>
            </a:r>
            <a:r>
              <a:rPr lang="en-US" sz="3600" dirty="0" err="1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Ratnakar</a:t>
            </a:r>
            <a:r>
              <a:rPr lang="en-US" sz="36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 Dash</a:t>
            </a:r>
          </a:p>
          <a:p>
            <a:pPr marL="319088" indent="-319088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sz="360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CSE Dept. NIT Rourkela</a:t>
            </a:r>
            <a:endParaRPr lang="en-US" sz="36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z="4000" smtClean="0">
                <a:solidFill>
                  <a:srgbClr val="7030A0"/>
                </a:solidFill>
              </a:rPr>
              <a:t>Contd..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6C7FFAA-8C3C-4082-A6EC-19361C58CD4D}" type="slidenum">
              <a:rPr lang="en-US" altLang="en-US"/>
              <a:pPr>
                <a:defRPr/>
              </a:pPr>
              <a:t>10</a:t>
            </a:fld>
            <a:endParaRPr lang="en-US" altLang="en-US" dirty="0"/>
          </a:p>
        </p:txBody>
      </p:sp>
      <p:graphicFrame>
        <p:nvGraphicFramePr>
          <p:cNvPr id="4098" name="Content Placeholder 4"/>
          <p:cNvGraphicFramePr>
            <a:graphicFrameLocks noChangeAspect="1"/>
          </p:cNvGraphicFramePr>
          <p:nvPr>
            <p:ph sz="quarter" idx="1"/>
          </p:nvPr>
        </p:nvGraphicFramePr>
        <p:xfrm>
          <a:off x="381000" y="1676400"/>
          <a:ext cx="5181600" cy="1143000"/>
        </p:xfrm>
        <a:graphic>
          <a:graphicData uri="http://schemas.openxmlformats.org/presentationml/2006/ole">
            <p:oleObj spid="_x0000_s4098" name="Equation" r:id="rId3" imgW="1828800" imgH="66024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31789" y="2514600"/>
          <a:ext cx="6221412" cy="1080826"/>
        </p:xfrm>
        <a:graphic>
          <a:graphicData uri="http://schemas.openxmlformats.org/presentationml/2006/ole">
            <p:oleObj spid="_x0000_s4099" name="Equation" r:id="rId4" imgW="2222280" imgH="68580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048000" y="3276600"/>
          <a:ext cx="3733800" cy="1797756"/>
        </p:xfrm>
        <a:graphic>
          <a:graphicData uri="http://schemas.openxmlformats.org/presentationml/2006/ole">
            <p:oleObj spid="_x0000_s4100" name="Equation" r:id="rId5" imgW="1320480" imgH="115560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25425" y="5562600"/>
          <a:ext cx="3054350" cy="587375"/>
        </p:xfrm>
        <a:graphic>
          <a:graphicData uri="http://schemas.openxmlformats.org/presentationml/2006/ole">
            <p:oleObj spid="_x0000_s4101" name="Equation" r:id="rId6" imgW="1333440" imgH="36828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3748088" y="5518150"/>
          <a:ext cx="3554412" cy="730250"/>
        </p:xfrm>
        <a:graphic>
          <a:graphicData uri="http://schemas.openxmlformats.org/presentationml/2006/ole">
            <p:oleObj spid="_x0000_s4102" name="Equation" r:id="rId7" imgW="1790640" imgH="368280" progId="Equation.3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 flipH="1" flipV="1">
            <a:off x="4762500" y="5981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38600" y="6248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Orthonormal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mtClean="0"/>
              <a:t>Ordered Hadamard Transformation</a:t>
            </a:r>
          </a:p>
        </p:txBody>
      </p:sp>
      <p:graphicFrame>
        <p:nvGraphicFramePr>
          <p:cNvPr id="47106" name="Content Placeholder 3"/>
          <p:cNvGraphicFramePr>
            <a:graphicFrameLocks noChangeAspect="1"/>
          </p:cNvGraphicFramePr>
          <p:nvPr/>
        </p:nvGraphicFramePr>
        <p:xfrm>
          <a:off x="685800" y="1087438"/>
          <a:ext cx="4648200" cy="5807075"/>
        </p:xfrm>
        <a:graphic>
          <a:graphicData uri="http://schemas.openxmlformats.org/presentationml/2006/ole">
            <p:oleObj spid="_x0000_s47106" name="Equation" r:id="rId3" imgW="1574640" imgH="2336760" progId="Equation.3">
              <p:embed/>
            </p:oleObj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10800000">
            <a:off x="5105400" y="1981200"/>
            <a:ext cx="1447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5791200" y="342900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(u) </a:t>
            </a:r>
            <a:r>
              <a:rPr lang="en-US" sz="2000" b="1">
                <a:solidFill>
                  <a:srgbClr val="FF0000"/>
                </a:solidFill>
              </a:rPr>
              <a:t>is changed to</a:t>
            </a:r>
            <a:r>
              <a:rPr lang="en-US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000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(u)</a:t>
            </a:r>
            <a:endParaRPr lang="en-US" sz="2000" b="1" i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048000"/>
          <a:ext cx="6095997" cy="333756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711201"/>
                <a:gridCol w="643465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5400000">
            <a:off x="190501" y="4762500"/>
            <a:ext cx="1295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73" name="TextBox 5"/>
          <p:cNvSpPr txBox="1">
            <a:spLocks noChangeArrowheads="1"/>
          </p:cNvSpPr>
          <p:nvPr/>
        </p:nvSpPr>
        <p:spPr bwMode="auto">
          <a:xfrm>
            <a:off x="533400" y="4648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2895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75" name="TextBox 7"/>
          <p:cNvSpPr txBox="1">
            <a:spLocks noChangeArrowheads="1"/>
          </p:cNvSpPr>
          <p:nvPr/>
        </p:nvSpPr>
        <p:spPr bwMode="auto">
          <a:xfrm>
            <a:off x="3810000" y="2514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09676" name="TextBox 8"/>
          <p:cNvSpPr txBox="1">
            <a:spLocks noChangeArrowheads="1"/>
          </p:cNvSpPr>
          <p:nvPr/>
        </p:nvSpPr>
        <p:spPr bwMode="auto">
          <a:xfrm>
            <a:off x="838200" y="1676400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N = 8</a:t>
            </a:r>
          </a:p>
        </p:txBody>
      </p:sp>
      <p:sp>
        <p:nvSpPr>
          <p:cNvPr id="109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z="4000" dirty="0" smtClean="0"/>
              <a:t>Basis images of </a:t>
            </a:r>
            <a:r>
              <a:rPr lang="en-US" sz="4000" dirty="0" err="1" smtClean="0"/>
              <a:t>Hadamard</a:t>
            </a:r>
            <a:r>
              <a:rPr lang="en-US" sz="4000" dirty="0" smtClean="0"/>
              <a:t>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45306E5-3E61-46B5-953E-93CAB2ADDA41}" type="slidenum">
              <a:rPr lang="en-US" altLang="en-US" smtClean="0"/>
              <a:pPr>
                <a:defRPr/>
              </a:pPr>
              <a:t>102</a:t>
            </a:fld>
            <a:endParaRPr lang="en-US" altLang="en-US" dirty="0"/>
          </a:p>
        </p:txBody>
      </p:sp>
      <p:pic>
        <p:nvPicPr>
          <p:cNvPr id="108548" name="Content Placeholder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906" r="32986"/>
          <a:stretch>
            <a:fillRect/>
          </a:stretch>
        </p:blipFill>
        <p:spPr>
          <a:xfrm>
            <a:off x="2362200" y="1828800"/>
            <a:ext cx="4343400" cy="4251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Properties of Hadamard Transform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E57715E-463D-4F74-A733-DFB1B5481F43}" type="slidenum">
              <a:rPr lang="en-US" altLang="en-US"/>
              <a:pPr>
                <a:defRPr/>
              </a:pPr>
              <a:t>103</a:t>
            </a:fld>
            <a:endParaRPr lang="en-US" altLang="en-US" dirty="0"/>
          </a:p>
        </p:txBody>
      </p:sp>
      <p:sp>
        <p:nvSpPr>
          <p:cNvPr id="11059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Unlike Other Transform, the elements of the basis vectors of the </a:t>
            </a:r>
            <a:r>
              <a:rPr lang="en-US" sz="2400" dirty="0" err="1" smtClean="0"/>
              <a:t>Hadamard</a:t>
            </a:r>
            <a:r>
              <a:rPr lang="en-US" sz="2400" dirty="0" smtClean="0"/>
              <a:t> transform take only the binary values +1 , -1, therefore well suited </a:t>
            </a:r>
            <a:r>
              <a:rPr lang="en-US" sz="2400" smtClean="0"/>
              <a:t>for DSP.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Hadamard</a:t>
            </a:r>
            <a:r>
              <a:rPr lang="en-US" sz="2400" dirty="0" smtClean="0"/>
              <a:t> transform H is real, symmetric, and orthogonal</a:t>
            </a:r>
          </a:p>
          <a:p>
            <a:pPr eaLnBrk="1" hangingPunct="1"/>
            <a:r>
              <a:rPr lang="en-US" sz="2400" dirty="0" err="1" smtClean="0"/>
              <a:t>Hadamard</a:t>
            </a:r>
            <a:r>
              <a:rPr lang="en-US" sz="2400" dirty="0" smtClean="0"/>
              <a:t> transform is a fast transform. The one dimensional transform can be implemented in O(</a:t>
            </a:r>
            <a:r>
              <a:rPr lang="en-US" sz="2400" i="1" dirty="0" smtClean="0"/>
              <a:t>N</a:t>
            </a:r>
            <a:r>
              <a:rPr lang="en-US" sz="2400" dirty="0" smtClean="0"/>
              <a:t>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) additions and subtractions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altLang="zh-CN" sz="3000" smtClean="0">
                <a:ea typeface="宋体"/>
              </a:rPr>
              <a:t>Similarity between Walsh and Hadamard Transform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Basis images of Walsh and Hadamard transforms are same.</a:t>
            </a:r>
          </a:p>
          <a:p>
            <a:r>
              <a:rPr lang="en-US" smtClean="0"/>
              <a:t>So Hadamard transform is also known as Walsh transform or Hadamard-Walsh transform.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F389E85-5396-4149-986E-FBB5A77E7312}" type="slidenum">
              <a:rPr lang="en-US" altLang="en-US" smtClean="0"/>
              <a:pPr>
                <a:defRPr/>
              </a:pPr>
              <a:t>104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mtClean="0"/>
              <a:t>Image Reconstruction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8E16DD-8BF2-44F7-B6AE-9A514AD92102}" type="slidenum">
              <a:rPr lang="en-US" altLang="en-US" smtClean="0"/>
              <a:pPr>
                <a:defRPr/>
              </a:pPr>
              <a:t>105</a:t>
            </a:fld>
            <a:endParaRPr lang="en-US" altLang="en-US" dirty="0"/>
          </a:p>
        </p:txBody>
      </p:sp>
      <p:pic>
        <p:nvPicPr>
          <p:cNvPr id="11264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2707" t="9296" r="23145" b="33063"/>
          <a:stretch>
            <a:fillRect/>
          </a:stretch>
        </p:blipFill>
        <p:spPr>
          <a:xfrm>
            <a:off x="4724400" y="1600200"/>
            <a:ext cx="3505200" cy="3308350"/>
          </a:xfrm>
        </p:spPr>
      </p:pic>
      <p:pic>
        <p:nvPicPr>
          <p:cNvPr id="1126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3352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6" name="TextBox 6"/>
          <p:cNvSpPr txBox="1">
            <a:spLocks noChangeArrowheads="1"/>
          </p:cNvSpPr>
          <p:nvPr/>
        </p:nvSpPr>
        <p:spPr bwMode="auto">
          <a:xfrm>
            <a:off x="1385888" y="48879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Original image</a:t>
            </a:r>
          </a:p>
        </p:txBody>
      </p:sp>
      <p:sp>
        <p:nvSpPr>
          <p:cNvPr id="112647" name="TextBox 7"/>
          <p:cNvSpPr txBox="1">
            <a:spLocks noChangeArrowheads="1"/>
          </p:cNvSpPr>
          <p:nvPr/>
        </p:nvSpPr>
        <p:spPr bwMode="auto">
          <a:xfrm>
            <a:off x="5257800" y="48768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Reconstructed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1FB2100-692C-4FD0-A494-46E22170AE2D}" type="slidenum">
              <a:rPr lang="en-US" altLang="en-US" smtClean="0"/>
              <a:pPr>
                <a:defRPr/>
              </a:pPr>
              <a:t>106</a:t>
            </a:fld>
            <a:endParaRPr lang="en-US" altLang="en-US" dirty="0"/>
          </a:p>
        </p:txBody>
      </p:sp>
      <p:pic>
        <p:nvPicPr>
          <p:cNvPr id="1136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9685" t="7434" r="19746" b="16364"/>
          <a:stretch>
            <a:fillRect/>
          </a:stretch>
        </p:blipFill>
        <p:spPr>
          <a:xfrm>
            <a:off x="4724400" y="1538288"/>
            <a:ext cx="3629025" cy="3719512"/>
          </a:xfrm>
        </p:spPr>
      </p:pic>
      <p:pic>
        <p:nvPicPr>
          <p:cNvPr id="113668" name="Picture 2"/>
          <p:cNvPicPr>
            <a:picLocks noChangeAspect="1" noChangeArrowheads="1"/>
          </p:cNvPicPr>
          <p:nvPr/>
        </p:nvPicPr>
        <p:blipFill>
          <a:blip r:embed="rId3" cstate="print"/>
          <a:srcRect l="19048" t="9357" r="20000" b="15788"/>
          <a:stretch>
            <a:fillRect/>
          </a:stretch>
        </p:blipFill>
        <p:spPr bwMode="auto">
          <a:xfrm>
            <a:off x="7620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Image Reconstruction</a:t>
            </a:r>
          </a:p>
        </p:txBody>
      </p:sp>
      <p:sp>
        <p:nvSpPr>
          <p:cNvPr id="113670" name="TextBox 7"/>
          <p:cNvSpPr txBox="1">
            <a:spLocks noChangeArrowheads="1"/>
          </p:cNvSpPr>
          <p:nvPr/>
        </p:nvSpPr>
        <p:spPr bwMode="auto">
          <a:xfrm>
            <a:off x="1676400" y="51816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Original image</a:t>
            </a:r>
          </a:p>
        </p:txBody>
      </p:sp>
      <p:sp>
        <p:nvSpPr>
          <p:cNvPr id="113671" name="TextBox 8"/>
          <p:cNvSpPr txBox="1">
            <a:spLocks noChangeArrowheads="1"/>
          </p:cNvSpPr>
          <p:nvPr/>
        </p:nvSpPr>
        <p:spPr bwMode="auto">
          <a:xfrm>
            <a:off x="5257800" y="5268913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Reconstructed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F1779B0-4676-4A8B-BCC6-297B849837DC}" type="slidenum">
              <a:rPr lang="en-US" altLang="en-US" smtClean="0"/>
              <a:pPr>
                <a:defRPr/>
              </a:pPr>
              <a:t>107</a:t>
            </a:fld>
            <a:endParaRPr lang="en-US" altLang="en-US" dirty="0"/>
          </a:p>
        </p:txBody>
      </p:sp>
      <p:pic>
        <p:nvPicPr>
          <p:cNvPr id="114692" name="Picture 2" descr="http://www.99desi.com/wp-content/uploads/2010/10/Thank-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8738" y="0"/>
            <a:ext cx="9396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Complete, </a:t>
            </a:r>
            <a:r>
              <a:rPr lang="en-US" smtClean="0"/>
              <a:t>Closed(orthogonal functions)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signal x(t) with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such that </a:t>
            </a:r>
          </a:p>
          <a:p>
            <a:endParaRPr lang="en-US" dirty="0" smtClean="0"/>
          </a:p>
          <a:p>
            <a:r>
              <a:rPr lang="en-US" dirty="0" smtClean="0"/>
              <a:t>x(t) with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Such that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0D49A6-6BC9-4C97-B2D1-4602A6F466F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181600" y="1600200"/>
          <a:ext cx="1676400" cy="1008460"/>
        </p:xfrm>
        <a:graphic>
          <a:graphicData uri="http://schemas.openxmlformats.org/presentationml/2006/ole">
            <p:oleObj spid="_x0000_s114690" name="Equation" r:id="rId3" imgW="812520" imgH="3682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95600" y="2819400"/>
          <a:ext cx="3581400" cy="837586"/>
        </p:xfrm>
        <a:graphic>
          <a:graphicData uri="http://schemas.openxmlformats.org/presentationml/2006/ole">
            <p:oleObj spid="_x0000_s114691" name="Equation" r:id="rId4" imgW="1574640" imgH="368280" progId="Equation.3">
              <p:embed/>
            </p:oleObj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2514600" y="3733800"/>
          <a:ext cx="1267199" cy="762000"/>
        </p:xfrm>
        <a:graphic>
          <a:graphicData uri="http://schemas.openxmlformats.org/presentationml/2006/ole">
            <p:oleObj spid="_x0000_s114694" name="Equation" r:id="rId5" imgW="812520" imgH="36828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276600" y="4191000"/>
          <a:ext cx="2438400" cy="1023526"/>
        </p:xfrm>
        <a:graphic>
          <a:graphicData uri="http://schemas.openxmlformats.org/presentationml/2006/ole">
            <p:oleObj spid="_x0000_s114695" name="Equation" r:id="rId6" imgW="1028520" imgH="4316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368296" y="5257800"/>
          <a:ext cx="3194304" cy="609600"/>
        </p:xfrm>
        <a:graphic>
          <a:graphicData uri="http://schemas.openxmlformats.org/presentationml/2006/ole">
            <p:oleObj spid="_x0000_s114696" name="Equation" r:id="rId7" imgW="166356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Discrete Formulation</a:t>
            </a:r>
            <a:endParaRPr lang="en-IN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B116AB9-7B37-401B-B105-DEB5F2D22D32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861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smtClean="0"/>
              <a:t>Let the set of samples represented by {u(n): 0 ≤ n ≤ N-1} is a vector of dimension N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/>
            <a:r>
              <a:rPr lang="en-US" sz="2600" smtClean="0"/>
              <a:t>Premultiply </a:t>
            </a:r>
            <a:r>
              <a:rPr lang="en-US" sz="3600" smtClean="0"/>
              <a:t>u</a:t>
            </a:r>
            <a:r>
              <a:rPr lang="en-US" sz="3200" smtClean="0"/>
              <a:t> </a:t>
            </a:r>
            <a:r>
              <a:rPr lang="en-US" sz="2600" smtClean="0"/>
              <a:t>by a unitary matrix A of dimension N*N, we get another vector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sz="4400" smtClean="0"/>
              <a:t>	    </a:t>
            </a:r>
            <a:r>
              <a:rPr lang="en-US" sz="3600" smtClean="0"/>
              <a:t>v= Au</a:t>
            </a:r>
            <a:endParaRPr lang="en-US" sz="4400" smtClean="0"/>
          </a:p>
          <a:p>
            <a:pPr lvl="4" eaLnBrk="1" hangingPunct="1">
              <a:buFont typeface="Wingdings" pitchFamily="2" charset="2"/>
              <a:buNone/>
            </a:pPr>
            <a:endParaRPr lang="en-US" sz="4400" smtClean="0"/>
          </a:p>
          <a:p>
            <a:pPr eaLnBrk="1" hangingPunct="1"/>
            <a:endParaRPr lang="en-IN" smtClean="0"/>
          </a:p>
        </p:txBody>
      </p:sp>
      <p:sp>
        <p:nvSpPr>
          <p:cNvPr id="68613" name="TextBox 3"/>
          <p:cNvSpPr txBox="1">
            <a:spLocks noChangeArrowheads="1"/>
          </p:cNvSpPr>
          <p:nvPr/>
        </p:nvSpPr>
        <p:spPr bwMode="auto">
          <a:xfrm>
            <a:off x="3124200" y="66294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IN"/>
          </a:p>
        </p:txBody>
      </p:sp>
      <p:grpSp>
        <p:nvGrpSpPr>
          <p:cNvPr id="68614" name="Group 8"/>
          <p:cNvGrpSpPr>
            <a:grpSpLocks/>
          </p:cNvGrpSpPr>
          <p:nvPr/>
        </p:nvGrpSpPr>
        <p:grpSpPr bwMode="auto">
          <a:xfrm>
            <a:off x="381000" y="4354513"/>
            <a:ext cx="7086600" cy="750887"/>
            <a:chOff x="609600" y="4997451"/>
            <a:chExt cx="7086600" cy="750888"/>
          </a:xfrm>
        </p:grpSpPr>
        <p:sp>
          <p:nvSpPr>
            <p:cNvPr id="68615" name="TextBox 4"/>
            <p:cNvSpPr txBox="1">
              <a:spLocks noChangeArrowheads="1"/>
            </p:cNvSpPr>
            <p:nvPr/>
          </p:nvSpPr>
          <p:spPr bwMode="auto">
            <a:xfrm>
              <a:off x="609600" y="5226051"/>
              <a:ext cx="2590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Transformed vector</a:t>
              </a:r>
              <a:endParaRPr lang="en-IN"/>
            </a:p>
          </p:txBody>
        </p:sp>
        <p:sp>
          <p:nvSpPr>
            <p:cNvPr id="68616" name="TextBox 5"/>
            <p:cNvSpPr txBox="1">
              <a:spLocks noChangeArrowheads="1"/>
            </p:cNvSpPr>
            <p:nvPr/>
          </p:nvSpPr>
          <p:spPr bwMode="auto">
            <a:xfrm>
              <a:off x="5105400" y="5378451"/>
              <a:ext cx="2590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Transformation matrix</a:t>
              </a:r>
              <a:endParaRPr lang="en-IN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14800" y="5149851"/>
              <a:ext cx="914400" cy="381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 flipV="1">
              <a:off x="2590800" y="4997451"/>
              <a:ext cx="762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030A0"/>
                </a:solidFill>
              </a:rPr>
              <a:t>Contd.. </a:t>
            </a:r>
            <a:endParaRPr lang="en-IN" sz="4000" smtClean="0">
              <a:solidFill>
                <a:srgbClr val="7030A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F5D93CD-529E-4046-B100-3D232C3D2609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458200" cy="4800600"/>
          </a:xfrm>
        </p:spPr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In the form of series summation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where                     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As  </a:t>
            </a:r>
            <a:r>
              <a:rPr lang="en-US" sz="2400" i="1" dirty="0" smtClean="0"/>
              <a:t>A </a:t>
            </a:r>
            <a:r>
              <a:rPr lang="en-US" sz="2400" dirty="0" smtClean="0"/>
              <a:t>is a unitary matrix we can get back     as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The columns of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                           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i="1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IN" sz="2400" i="1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62000" y="2057400"/>
          <a:ext cx="5715000" cy="914400"/>
        </p:xfrm>
        <a:graphic>
          <a:graphicData uri="http://schemas.openxmlformats.org/presentationml/2006/ole">
            <p:oleObj spid="_x0000_s5122" name="Equation" r:id="rId3" imgW="2323800" imgH="431640" progId="Equation.3">
              <p:embed/>
            </p:oleObj>
          </a:graphicData>
        </a:graphic>
      </p:graphicFrame>
      <p:grpSp>
        <p:nvGrpSpPr>
          <p:cNvPr id="5132" name="Group 6"/>
          <p:cNvGrpSpPr>
            <a:grpSpLocks/>
          </p:cNvGrpSpPr>
          <p:nvPr/>
        </p:nvGrpSpPr>
        <p:grpSpPr bwMode="auto">
          <a:xfrm>
            <a:off x="1600200" y="3352800"/>
            <a:ext cx="1752600" cy="381000"/>
            <a:chOff x="3194627" y="3409948"/>
            <a:chExt cx="1885373" cy="394609"/>
          </a:xfrm>
        </p:grpSpPr>
        <p:graphicFrame>
          <p:nvGraphicFramePr>
            <p:cNvPr id="5127" name="Object 3"/>
            <p:cNvGraphicFramePr>
              <a:graphicFrameLocks noChangeAspect="1"/>
            </p:cNvGraphicFramePr>
            <p:nvPr/>
          </p:nvGraphicFramePr>
          <p:xfrm>
            <a:off x="4343400" y="3409950"/>
            <a:ext cx="736600" cy="394607"/>
          </p:xfrm>
          <a:graphic>
            <a:graphicData uri="http://schemas.openxmlformats.org/presentationml/2006/ole">
              <p:oleObj spid="_x0000_s5127" name="Equation" r:id="rId4" imgW="253800" imgH="190440" progId="Equation.3">
                <p:embed/>
              </p:oleObj>
            </a:graphicData>
          </a:graphic>
        </p:graphicFrame>
        <p:graphicFrame>
          <p:nvGraphicFramePr>
            <p:cNvPr id="5128" name="Object 4"/>
            <p:cNvGraphicFramePr>
              <a:graphicFrameLocks noChangeAspect="1"/>
            </p:cNvGraphicFramePr>
            <p:nvPr/>
          </p:nvGraphicFramePr>
          <p:xfrm>
            <a:off x="3194627" y="3409948"/>
            <a:ext cx="1066800" cy="394606"/>
          </p:xfrm>
          <a:graphic>
            <a:graphicData uri="http://schemas.openxmlformats.org/presentationml/2006/ole">
              <p:oleObj spid="_x0000_s5128" name="Equation" r:id="rId5" imgW="380880" imgH="190440" progId="Equation.3">
                <p:embed/>
              </p:oleObj>
            </a:graphicData>
          </a:graphic>
        </p:graphicFrame>
      </p:grp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066800" y="4191000"/>
          <a:ext cx="5334000" cy="969963"/>
        </p:xfrm>
        <a:graphic>
          <a:graphicData uri="http://schemas.openxmlformats.org/presentationml/2006/ole">
            <p:oleObj spid="_x0000_s5123" name="Equation" r:id="rId6" imgW="2374560" imgH="431640" progId="Equation.3">
              <p:embed/>
            </p:oleObj>
          </a:graphicData>
        </a:graphic>
      </p:graphicFrame>
      <p:grpSp>
        <p:nvGrpSpPr>
          <p:cNvPr id="5133" name="Group 12"/>
          <p:cNvGrpSpPr>
            <a:grpSpLocks/>
          </p:cNvGrpSpPr>
          <p:nvPr/>
        </p:nvGrpSpPr>
        <p:grpSpPr bwMode="auto">
          <a:xfrm>
            <a:off x="533400" y="5105400"/>
            <a:ext cx="4645025" cy="1295400"/>
            <a:chOff x="911156" y="4800600"/>
            <a:chExt cx="4645159" cy="1295400"/>
          </a:xfrm>
        </p:grpSpPr>
        <p:graphicFrame>
          <p:nvGraphicFramePr>
            <p:cNvPr id="5125" name="Object 8"/>
            <p:cNvGraphicFramePr>
              <a:graphicFrameLocks noChangeAspect="1"/>
            </p:cNvGraphicFramePr>
            <p:nvPr/>
          </p:nvGraphicFramePr>
          <p:xfrm>
            <a:off x="2435200" y="4800600"/>
            <a:ext cx="685800" cy="514350"/>
          </p:xfrm>
          <a:graphic>
            <a:graphicData uri="http://schemas.openxmlformats.org/presentationml/2006/ole">
              <p:oleObj spid="_x0000_s5125" name="Equation" r:id="rId7" imgW="253800" imgH="190440" progId="Equation.3">
                <p:embed/>
              </p:oleObj>
            </a:graphicData>
          </a:graphic>
        </p:graphicFrame>
        <p:graphicFrame>
          <p:nvGraphicFramePr>
            <p:cNvPr id="5126" name="Object 9"/>
            <p:cNvGraphicFramePr>
              <a:graphicFrameLocks noChangeAspect="1"/>
            </p:cNvGraphicFramePr>
            <p:nvPr/>
          </p:nvGraphicFramePr>
          <p:xfrm>
            <a:off x="911156" y="5410200"/>
            <a:ext cx="4645159" cy="685800"/>
          </p:xfrm>
          <a:graphic>
            <a:graphicData uri="http://schemas.openxmlformats.org/presentationml/2006/ole">
              <p:oleObj spid="_x0000_s5126" name="Equation" r:id="rId8" imgW="1892160" imgH="279360" progId="Equation.3">
                <p:embed/>
              </p:oleObj>
            </a:graphicData>
          </a:graphic>
        </p:graphicFrame>
      </p:grp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5176838" y="5867400"/>
            <a:ext cx="3509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are called the basis vectors of </a:t>
            </a:r>
            <a:r>
              <a:rPr lang="en-US" i="1"/>
              <a:t>A </a:t>
            </a:r>
            <a:endParaRPr lang="en-US"/>
          </a:p>
        </p:txBody>
      </p:sp>
      <p:graphicFrame>
        <p:nvGraphicFramePr>
          <p:cNvPr id="5124" name="Object 13"/>
          <p:cNvGraphicFramePr>
            <a:graphicFrameLocks noChangeAspect="1"/>
          </p:cNvGraphicFramePr>
          <p:nvPr/>
        </p:nvGraphicFramePr>
        <p:xfrm>
          <a:off x="5295900" y="3873500"/>
          <a:ext cx="368300" cy="374650"/>
        </p:xfrm>
        <a:graphic>
          <a:graphicData uri="http://schemas.openxmlformats.org/presentationml/2006/ole">
            <p:oleObj spid="_x0000_s5124" name="Equation" r:id="rId9" imgW="126720" imgH="139680" progId="Equation.3">
              <p:embed/>
            </p:oleObj>
          </a:graphicData>
        </a:graphic>
      </p:graphicFrame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0" y="5943600"/>
            <a:ext cx="557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i.e.,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030A0"/>
                </a:solidFill>
              </a:rPr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C015C22-DA5C-4C39-9096-0AADFDCF6067}" type="slidenum">
              <a:rPr lang="en-US" altLang="en-US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1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Let  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31950" y="1550988"/>
          <a:ext cx="4921250" cy="1420812"/>
        </p:xfrm>
        <a:graphic>
          <a:graphicData uri="http://schemas.openxmlformats.org/presentationml/2006/ole">
            <p:oleObj spid="_x0000_s6146" name="Equation" r:id="rId3" imgW="2552400" imgH="73656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600200" y="2836863"/>
          <a:ext cx="3452813" cy="1811337"/>
        </p:xfrm>
        <a:graphic>
          <a:graphicData uri="http://schemas.openxmlformats.org/presentationml/2006/ole">
            <p:oleObj spid="_x0000_s6147" name="Equation" r:id="rId4" imgW="1790640" imgH="939600" progId="Equation.3">
              <p:embed/>
            </p:oleObj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600200" y="4648200"/>
          <a:ext cx="5973763" cy="1420813"/>
        </p:xfrm>
        <a:graphic>
          <a:graphicData uri="http://schemas.openxmlformats.org/presentationml/2006/ole">
            <p:oleObj spid="_x0000_s6148" name="Equation" r:id="rId5" imgW="3098520" imgH="736560" progId="Equation.3">
              <p:embed/>
            </p:oleObj>
          </a:graphicData>
        </a:graphic>
      </p:graphicFrame>
      <p:sp>
        <p:nvSpPr>
          <p:cNvPr id="6152" name="TextBox 9"/>
          <p:cNvSpPr txBox="1">
            <a:spLocks noChangeArrowheads="1"/>
          </p:cNvSpPr>
          <p:nvPr/>
        </p:nvSpPr>
        <p:spPr bwMode="auto">
          <a:xfrm>
            <a:off x="1295400" y="5954713"/>
            <a:ext cx="6705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            basis vectors              b</a:t>
            </a:r>
            <a:r>
              <a:rPr lang="en-US" baseline="-25000"/>
              <a:t>1</a:t>
            </a:r>
            <a:r>
              <a:rPr lang="en-US"/>
              <a:t>               b</a:t>
            </a:r>
            <a:r>
              <a:rPr lang="en-US" baseline="-25000"/>
              <a:t>2</a:t>
            </a:r>
            <a:r>
              <a:rPr lang="en-US"/>
              <a:t>                b</a:t>
            </a:r>
            <a:r>
              <a:rPr lang="en-US" baseline="-2500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86200" y="6170613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88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030A0"/>
                </a:solidFill>
              </a:rPr>
              <a:t>Contd..</a:t>
            </a:r>
            <a:endParaRPr lang="en-IN" sz="4000" smtClean="0">
              <a:solidFill>
                <a:srgbClr val="7030A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71931B8-487C-4E71-82D2-BFC994231175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8686800" cy="48768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/>
              <a:t>In case of an image, an image can be  represented by a set of basis images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/>
              <a:t>Image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		   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		       </a:t>
            </a:r>
            <a:r>
              <a:rPr lang="en-US" sz="1800" dirty="0" smtClean="0"/>
              <a:t>N  × N matrix/ 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numbers of such matrices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i="1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i="1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IN" sz="2400" i="1" dirty="0"/>
          </a:p>
        </p:txBody>
      </p:sp>
      <p:grpSp>
        <p:nvGrpSpPr>
          <p:cNvPr id="7177" name="Group 15"/>
          <p:cNvGrpSpPr>
            <a:grpSpLocks/>
          </p:cNvGrpSpPr>
          <p:nvPr/>
        </p:nvGrpSpPr>
        <p:grpSpPr bwMode="auto">
          <a:xfrm>
            <a:off x="1524000" y="2057400"/>
            <a:ext cx="5373688" cy="501650"/>
            <a:chOff x="1905000" y="2286000"/>
            <a:chExt cx="5373688" cy="501650"/>
          </a:xfrm>
        </p:grpSpPr>
        <p:graphicFrame>
          <p:nvGraphicFramePr>
            <p:cNvPr id="7173" name="Object 2"/>
            <p:cNvGraphicFramePr>
              <a:graphicFrameLocks noChangeAspect="1"/>
            </p:cNvGraphicFramePr>
            <p:nvPr/>
          </p:nvGraphicFramePr>
          <p:xfrm>
            <a:off x="3200400" y="2286000"/>
            <a:ext cx="4078288" cy="501650"/>
          </p:xfrm>
          <a:graphic>
            <a:graphicData uri="http://schemas.openxmlformats.org/presentationml/2006/ole">
              <p:oleObj spid="_x0000_s7173" name="Equation" r:id="rId3" imgW="1650960" imgH="203040" progId="Equation.3">
                <p:embed/>
              </p:oleObj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>
            <a:xfrm>
              <a:off x="1905000" y="2590800"/>
              <a:ext cx="1143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8" name="Group 18"/>
          <p:cNvGrpSpPr>
            <a:grpSpLocks/>
          </p:cNvGrpSpPr>
          <p:nvPr/>
        </p:nvGrpSpPr>
        <p:grpSpPr bwMode="auto">
          <a:xfrm>
            <a:off x="304800" y="2717800"/>
            <a:ext cx="7389813" cy="3378200"/>
            <a:chOff x="304800" y="2718176"/>
            <a:chExt cx="7390066" cy="3377924"/>
          </a:xfrm>
        </p:grpSpPr>
        <p:grpSp>
          <p:nvGrpSpPr>
            <p:cNvPr id="7179" name="Group 14"/>
            <p:cNvGrpSpPr>
              <a:grpSpLocks/>
            </p:cNvGrpSpPr>
            <p:nvPr/>
          </p:nvGrpSpPr>
          <p:grpSpPr bwMode="auto">
            <a:xfrm>
              <a:off x="304800" y="3809999"/>
              <a:ext cx="2209800" cy="554476"/>
              <a:chOff x="381000" y="4218295"/>
              <a:chExt cx="2209800" cy="554476"/>
            </a:xfrm>
          </p:grpSpPr>
          <p:graphicFrame>
            <p:nvGraphicFramePr>
              <p:cNvPr id="7172" name="Object 11"/>
              <p:cNvGraphicFramePr>
                <a:graphicFrameLocks noChangeAspect="1"/>
              </p:cNvGraphicFramePr>
              <p:nvPr/>
            </p:nvGraphicFramePr>
            <p:xfrm>
              <a:off x="381000" y="4218295"/>
              <a:ext cx="1371600" cy="554476"/>
            </p:xfrm>
            <a:graphic>
              <a:graphicData uri="http://schemas.openxmlformats.org/presentationml/2006/ole">
                <p:oleObj spid="_x0000_s7172" name="Equation" r:id="rId4" imgW="596880" imgH="241200" progId="Equation.3">
                  <p:embed/>
                </p:oleObj>
              </a:graphicData>
            </a:graphic>
          </p:graphicFrame>
          <p:cxnSp>
            <p:nvCxnSpPr>
              <p:cNvPr id="13" name="Straight Arrow Connector 12"/>
              <p:cNvCxnSpPr/>
              <p:nvPr/>
            </p:nvCxnSpPr>
            <p:spPr>
              <a:xfrm>
                <a:off x="1752647" y="4496373"/>
                <a:ext cx="838229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0" name="Group 17"/>
            <p:cNvGrpSpPr>
              <a:grpSpLocks/>
            </p:cNvGrpSpPr>
            <p:nvPr/>
          </p:nvGrpSpPr>
          <p:grpSpPr bwMode="auto">
            <a:xfrm>
              <a:off x="595313" y="2718176"/>
              <a:ext cx="7099553" cy="3377924"/>
              <a:chOff x="595313" y="2718176"/>
              <a:chExt cx="7099553" cy="3377924"/>
            </a:xfrm>
          </p:grpSpPr>
          <p:graphicFrame>
            <p:nvGraphicFramePr>
              <p:cNvPr id="7170" name="Object 5"/>
              <p:cNvGraphicFramePr>
                <a:graphicFrameLocks noChangeAspect="1"/>
              </p:cNvGraphicFramePr>
              <p:nvPr/>
            </p:nvGraphicFramePr>
            <p:xfrm>
              <a:off x="595313" y="2718176"/>
              <a:ext cx="7099553" cy="939688"/>
            </p:xfrm>
            <a:graphic>
              <a:graphicData uri="http://schemas.openxmlformats.org/presentationml/2006/ole">
                <p:oleObj spid="_x0000_s7170" name="Equation" r:id="rId5" imgW="2946240" imgH="431640" progId="Equation.3">
                  <p:embed/>
                </p:oleObj>
              </a:graphicData>
            </a:graphic>
          </p:graphicFrame>
          <p:graphicFrame>
            <p:nvGraphicFramePr>
              <p:cNvPr id="7171" name="Object 13"/>
              <p:cNvGraphicFramePr>
                <a:graphicFrameLocks noChangeAspect="1"/>
              </p:cNvGraphicFramePr>
              <p:nvPr/>
            </p:nvGraphicFramePr>
            <p:xfrm>
              <a:off x="669925" y="5029300"/>
              <a:ext cx="6761163" cy="1066800"/>
            </p:xfrm>
            <a:graphic>
              <a:graphicData uri="http://schemas.openxmlformats.org/presentationml/2006/ole">
                <p:oleObj spid="_x0000_s7171" name="Equation" r:id="rId6" imgW="2946240" imgH="431640" progId="Equation.3">
                  <p:embed/>
                </p:oleObj>
              </a:graphicData>
            </a:graphic>
          </p:graphicFrame>
          <p:sp>
            <p:nvSpPr>
              <p:cNvPr id="7181" name="TextBox 16"/>
              <p:cNvSpPr txBox="1">
                <a:spLocks noChangeArrowheads="1"/>
              </p:cNvSpPr>
              <p:nvPr/>
            </p:nvSpPr>
            <p:spPr bwMode="auto">
              <a:xfrm>
                <a:off x="1295400" y="4419600"/>
                <a:ext cx="5715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u="sng"/>
                  <a:t>Inverse Transform</a:t>
                </a:r>
                <a:endParaRPr lang="en-IN" sz="2800" u="sng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4A9F3A5-8F90-45C0-A907-E0480D3A369F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17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86800" cy="5257800"/>
          </a:xfrm>
        </p:spPr>
        <p:txBody>
          <a:bodyPr>
            <a:normAutofit fontScale="32500" lnSpcReduction="20000"/>
          </a:bodyPr>
          <a:lstStyle/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4200" dirty="0" smtClean="0"/>
              <a:t>                        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7400" dirty="0" smtClean="0"/>
              <a:t>    Set of complete </a:t>
            </a:r>
            <a:r>
              <a:rPr lang="en-US" sz="7400" dirty="0" err="1" smtClean="0"/>
              <a:t>orthonormal</a:t>
            </a:r>
            <a:r>
              <a:rPr lang="en-US" sz="7400" dirty="0" smtClean="0"/>
              <a:t>  discrete basis function satisfies the     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400" dirty="0" smtClean="0"/>
              <a:t>         following properties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500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                             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			</a:t>
            </a: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i="1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i="1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IN" i="1" dirty="0" smtClean="0"/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1066800" y="2514600"/>
            <a:ext cx="2209800" cy="554038"/>
            <a:chOff x="381000" y="4953892"/>
            <a:chExt cx="2209800" cy="554477"/>
          </a:xfrm>
        </p:grpSpPr>
        <p:graphicFrame>
          <p:nvGraphicFramePr>
            <p:cNvPr id="8196" name="Object 4"/>
            <p:cNvGraphicFramePr>
              <a:graphicFrameLocks noChangeAspect="1"/>
            </p:cNvGraphicFramePr>
            <p:nvPr/>
          </p:nvGraphicFramePr>
          <p:xfrm>
            <a:off x="381000" y="4953892"/>
            <a:ext cx="1371600" cy="554477"/>
          </p:xfrm>
          <a:graphic>
            <a:graphicData uri="http://schemas.openxmlformats.org/presentationml/2006/ole">
              <p:oleObj spid="_x0000_s8196" name="Equation" r:id="rId3" imgW="596880" imgH="241200" progId="Equation.3">
                <p:embed/>
              </p:oleObj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>
              <a:off x="1752600" y="5258934"/>
              <a:ext cx="838200" cy="15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0" name="Group 16"/>
          <p:cNvGrpSpPr>
            <a:grpSpLocks/>
          </p:cNvGrpSpPr>
          <p:nvPr/>
        </p:nvGrpSpPr>
        <p:grpSpPr bwMode="auto">
          <a:xfrm>
            <a:off x="1255713" y="2582863"/>
            <a:ext cx="6578600" cy="3276600"/>
            <a:chOff x="1246187" y="2209800"/>
            <a:chExt cx="6578601" cy="3276601"/>
          </a:xfrm>
        </p:grpSpPr>
        <p:sp>
          <p:nvSpPr>
            <p:cNvPr id="8202" name="TextBox 12"/>
            <p:cNvSpPr txBox="1">
              <a:spLocks noChangeArrowheads="1"/>
            </p:cNvSpPr>
            <p:nvPr/>
          </p:nvSpPr>
          <p:spPr bwMode="auto">
            <a:xfrm>
              <a:off x="2819400" y="3881735"/>
              <a:ext cx="3429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</a:rPr>
                <a:t>Completeness</a:t>
              </a:r>
              <a:endParaRPr lang="en-IN" sz="2400">
                <a:solidFill>
                  <a:srgbClr val="C00000"/>
                </a:solidFill>
              </a:endParaRPr>
            </a:p>
          </p:txBody>
        </p:sp>
        <p:grpSp>
          <p:nvGrpSpPr>
            <p:cNvPr id="8203" name="Group 15"/>
            <p:cNvGrpSpPr>
              <a:grpSpLocks/>
            </p:cNvGrpSpPr>
            <p:nvPr/>
          </p:nvGrpSpPr>
          <p:grpSpPr bwMode="auto">
            <a:xfrm>
              <a:off x="1246187" y="2209800"/>
              <a:ext cx="6578601" cy="3276601"/>
              <a:chOff x="1246187" y="2209800"/>
              <a:chExt cx="6578601" cy="3276601"/>
            </a:xfrm>
          </p:grpSpPr>
          <p:graphicFrame>
            <p:nvGraphicFramePr>
              <p:cNvPr id="8194" name="Object 5"/>
              <p:cNvGraphicFramePr>
                <a:graphicFrameLocks noChangeAspect="1"/>
              </p:cNvGraphicFramePr>
              <p:nvPr/>
            </p:nvGraphicFramePr>
            <p:xfrm>
              <a:off x="1246187" y="4419601"/>
              <a:ext cx="6578601" cy="1066800"/>
            </p:xfrm>
            <a:graphic>
              <a:graphicData uri="http://schemas.openxmlformats.org/presentationml/2006/ole">
                <p:oleObj spid="_x0000_s8194" name="Equation" r:id="rId4" imgW="2869920" imgH="431640" progId="Equation.3">
                  <p:embed/>
                </p:oleObj>
              </a:graphicData>
            </a:graphic>
          </p:graphicFrame>
          <p:sp>
            <p:nvSpPr>
              <p:cNvPr id="8204" name="TextBox 11"/>
              <p:cNvSpPr txBox="1">
                <a:spLocks noChangeArrowheads="1"/>
              </p:cNvSpPr>
              <p:nvPr/>
            </p:nvSpPr>
            <p:spPr bwMode="auto">
              <a:xfrm>
                <a:off x="2733674" y="2209800"/>
                <a:ext cx="3429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C00000"/>
                    </a:solidFill>
                  </a:rPr>
                  <a:t>Orthonormality</a:t>
                </a:r>
                <a:endParaRPr lang="en-IN" sz="2400">
                  <a:solidFill>
                    <a:srgbClr val="C00000"/>
                  </a:solidFill>
                </a:endParaRPr>
              </a:p>
            </p:txBody>
          </p:sp>
          <p:graphicFrame>
            <p:nvGraphicFramePr>
              <p:cNvPr id="8195" name="Object 6"/>
              <p:cNvGraphicFramePr>
                <a:graphicFrameLocks noChangeAspect="1"/>
              </p:cNvGraphicFramePr>
              <p:nvPr/>
            </p:nvGraphicFramePr>
            <p:xfrm>
              <a:off x="1285874" y="2819400"/>
              <a:ext cx="6061076" cy="1066800"/>
            </p:xfrm>
            <a:graphic>
              <a:graphicData uri="http://schemas.openxmlformats.org/presentationml/2006/ole">
                <p:oleObj spid="_x0000_s8195" name="Equation" r:id="rId5" imgW="2641320" imgH="431640" progId="Equation.3">
                  <p:embed/>
                </p:oleObj>
              </a:graphicData>
            </a:graphic>
          </p:graphicFrame>
        </p:grpSp>
      </p:grpSp>
      <p:sp>
        <p:nvSpPr>
          <p:cNvPr id="820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88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030A0"/>
                </a:solidFill>
              </a:rPr>
              <a:t>Contd..</a:t>
            </a:r>
            <a:endParaRPr lang="en-IN" sz="400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Computational Complexity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B53AA64-EDFB-4221-995D-483B62535556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922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To</a:t>
            </a:r>
            <a:r>
              <a:rPr lang="en-US" dirty="0" smtClean="0"/>
              <a:t> </a:t>
            </a:r>
            <a:r>
              <a:rPr lang="en-US" sz="2400" dirty="0" smtClean="0"/>
              <a:t>Compute transform coefficient        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For each         no. of complex multiplications and additions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~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), so for all          ~O(N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) which is quite expensive for practical size Images.</a:t>
            </a:r>
          </a:p>
          <a:p>
            <a:pPr eaLnBrk="1" hangingPunct="1"/>
            <a:r>
              <a:rPr lang="en-US" sz="2400" dirty="0" smtClean="0"/>
              <a:t>How to reduce computation time??</a:t>
            </a:r>
          </a:p>
          <a:p>
            <a:pPr eaLnBrk="1" hangingPunct="1"/>
            <a:r>
              <a:rPr lang="en-US" sz="2400" dirty="0" smtClean="0"/>
              <a:t>Using separable unitary transforms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       </a:t>
            </a:r>
            <a:endParaRPr lang="en-US" sz="2400" baseline="30000" dirty="0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029200" y="1524000"/>
          <a:ext cx="685800" cy="342900"/>
        </p:xfrm>
        <a:graphic>
          <a:graphicData uri="http://schemas.openxmlformats.org/presentationml/2006/ole">
            <p:oleObj spid="_x0000_s9218" name="Equation" r:id="rId3" imgW="40608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066800" y="2057400"/>
          <a:ext cx="5176838" cy="762000"/>
        </p:xfrm>
        <a:graphic>
          <a:graphicData uri="http://schemas.openxmlformats.org/presentationml/2006/ole">
            <p:oleObj spid="_x0000_s9219" name="Equation" r:id="rId4" imgW="2933640" imgH="43164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905000" y="2971800"/>
          <a:ext cx="685800" cy="342900"/>
        </p:xfrm>
        <a:graphic>
          <a:graphicData uri="http://schemas.openxmlformats.org/presentationml/2006/ole">
            <p:oleObj spid="_x0000_s9220" name="Equation" r:id="rId5" imgW="406080" imgH="203040" progId="Equation.3">
              <p:embed/>
            </p:oleObj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2971800" y="3352800"/>
          <a:ext cx="762000" cy="381000"/>
        </p:xfrm>
        <a:graphic>
          <a:graphicData uri="http://schemas.openxmlformats.org/presentationml/2006/ole">
            <p:oleObj spid="_x0000_s9221" name="Equation" r:id="rId6" imgW="406080" imgH="203040" progId="Equation.3">
              <p:embed/>
            </p:oleObj>
          </a:graphicData>
        </a:graphic>
      </p:graphicFrame>
      <p:graphicFrame>
        <p:nvGraphicFramePr>
          <p:cNvPr id="9222" name="Object 7"/>
          <p:cNvGraphicFramePr>
            <a:graphicFrameLocks noChangeAspect="1"/>
          </p:cNvGraphicFramePr>
          <p:nvPr/>
        </p:nvGraphicFramePr>
        <p:xfrm>
          <a:off x="1905000" y="5207000"/>
          <a:ext cx="4648200" cy="1041400"/>
        </p:xfrm>
        <a:graphic>
          <a:graphicData uri="http://schemas.openxmlformats.org/presentationml/2006/ole">
            <p:oleObj spid="_x0000_s9222" name="Equation" r:id="rId7" imgW="2361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Separable Transforms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4AF0834-C28A-479E-99A4-D95FF86E1C73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024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 eaLnBrk="1" hangingPunct="1"/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where                                          are 1D </a:t>
            </a:r>
            <a:r>
              <a:rPr lang="en-US" sz="2000" dirty="0" err="1" smtClean="0"/>
              <a:t>orthonormal</a:t>
            </a:r>
            <a:r>
              <a:rPr lang="en-US" sz="2000" dirty="0" smtClean="0"/>
              <a:t> sets of basis vectors 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should be unitary matrices themselves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In most  cases we choose A &amp; B to be same.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These are called 2D separable transformation</a:t>
            </a:r>
          </a:p>
          <a:p>
            <a:pPr eaLnBrk="1" hangingPunct="1"/>
            <a:r>
              <a:rPr lang="en-US" sz="2000" dirty="0" smtClean="0"/>
              <a:t>The 2D transform can be performed first by transforming each column of U and then transforming each row of the result to obtain rows of V complexity is 2N</a:t>
            </a:r>
            <a:r>
              <a:rPr lang="en-US" sz="2000" baseline="30000" dirty="0" smtClean="0"/>
              <a:t>3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447800" y="1466850"/>
          <a:ext cx="2209800" cy="742950"/>
        </p:xfrm>
        <a:graphic>
          <a:graphicData uri="http://schemas.openxmlformats.org/presentationml/2006/ole">
            <p:oleObj spid="_x0000_s10242" name="Equation" r:id="rId3" imgW="1358640" imgH="457200" progId="Equation.3">
              <p:embed/>
            </p:oleObj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5105400" y="2667000"/>
          <a:ext cx="3406775" cy="381000"/>
        </p:xfrm>
        <a:graphic>
          <a:graphicData uri="http://schemas.openxmlformats.org/presentationml/2006/ole">
            <p:oleObj spid="_x0000_s10243" name="Equation" r:id="rId4" imgW="1930320" imgH="215640" progId="Equation.3">
              <p:embed/>
            </p:oleObj>
          </a:graphicData>
        </a:graphic>
      </p:graphicFrame>
      <p:grpSp>
        <p:nvGrpSpPr>
          <p:cNvPr id="10250" name="Group 9"/>
          <p:cNvGrpSpPr>
            <a:grpSpLocks/>
          </p:cNvGrpSpPr>
          <p:nvPr/>
        </p:nvGrpSpPr>
        <p:grpSpPr bwMode="auto">
          <a:xfrm>
            <a:off x="1371600" y="3048000"/>
            <a:ext cx="5181600" cy="1981200"/>
            <a:chOff x="3086232" y="3213100"/>
            <a:chExt cx="3258750" cy="1397000"/>
          </a:xfrm>
        </p:grpSpPr>
        <p:graphicFrame>
          <p:nvGraphicFramePr>
            <p:cNvPr id="10244" name="Object 7"/>
            <p:cNvGraphicFramePr>
              <a:graphicFrameLocks noChangeAspect="1"/>
            </p:cNvGraphicFramePr>
            <p:nvPr/>
          </p:nvGraphicFramePr>
          <p:xfrm>
            <a:off x="3086232" y="3213100"/>
            <a:ext cx="2970974" cy="432085"/>
          </p:xfrm>
          <a:graphic>
            <a:graphicData uri="http://schemas.openxmlformats.org/presentationml/2006/ole">
              <p:oleObj spid="_x0000_s10244" name="Equation" r:id="rId5" imgW="2971800" imgH="431640" progId="Equation.3">
                <p:embed/>
              </p:oleObj>
            </a:graphicData>
          </a:graphic>
        </p:graphicFrame>
        <p:graphicFrame>
          <p:nvGraphicFramePr>
            <p:cNvPr id="10245" name="Object 8"/>
            <p:cNvGraphicFramePr>
              <a:graphicFrameLocks noChangeAspect="1"/>
            </p:cNvGraphicFramePr>
            <p:nvPr/>
          </p:nvGraphicFramePr>
          <p:xfrm>
            <a:off x="3132115" y="3657692"/>
            <a:ext cx="3212867" cy="431545"/>
          </p:xfrm>
          <a:graphic>
            <a:graphicData uri="http://schemas.openxmlformats.org/presentationml/2006/ole">
              <p:oleObj spid="_x0000_s10245" name="Equation" r:id="rId6" imgW="3213000" imgH="431640" progId="Equation.3">
                <p:embed/>
              </p:oleObj>
            </a:graphicData>
          </a:graphic>
        </p:graphicFrame>
        <p:graphicFrame>
          <p:nvGraphicFramePr>
            <p:cNvPr id="10246" name="Object 9"/>
            <p:cNvGraphicFramePr>
              <a:graphicFrameLocks noChangeAspect="1"/>
            </p:cNvGraphicFramePr>
            <p:nvPr/>
          </p:nvGraphicFramePr>
          <p:xfrm>
            <a:off x="3779144" y="4127643"/>
            <a:ext cx="888173" cy="482457"/>
          </p:xfrm>
          <a:graphic>
            <a:graphicData uri="http://schemas.openxmlformats.org/presentationml/2006/ole">
              <p:oleObj spid="_x0000_s10246" name="Equation" r:id="rId7" imgW="888840" imgH="482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Concept of Basis Images</a:t>
            </a:r>
            <a:endParaRPr lang="en-IN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A19F3EA-7C41-4F74-BE0B-54293ACD0944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127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smtClean="0"/>
              <a:t>Let       denotes the k</a:t>
            </a:r>
            <a:r>
              <a:rPr lang="en-US" sz="2600" baseline="30000" smtClean="0"/>
              <a:t>th</a:t>
            </a:r>
            <a:r>
              <a:rPr lang="en-US" sz="2600" smtClean="0"/>
              <a:t> column of     </a:t>
            </a:r>
          </a:p>
          <a:p>
            <a:pPr eaLnBrk="1" hangingPunct="1"/>
            <a:r>
              <a:rPr lang="en-US" sz="2600" smtClean="0"/>
              <a:t> Define the matrices</a:t>
            </a:r>
          </a:p>
          <a:p>
            <a:pPr eaLnBrk="1" hangingPunct="1"/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    </a:t>
            </a:r>
          </a:p>
          <a:p>
            <a:pPr eaLnBrk="1" hangingPunct="1"/>
            <a:r>
              <a:rPr lang="en-US" sz="2600" smtClean="0"/>
              <a:t>Define the inner product of two NxN matrices F and G</a:t>
            </a:r>
          </a:p>
          <a:p>
            <a:pPr eaLnBrk="1" hangingPunct="1"/>
            <a:endParaRPr lang="en-IN" sz="2600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447800" y="1600200"/>
          <a:ext cx="457200" cy="496888"/>
        </p:xfrm>
        <a:graphic>
          <a:graphicData uri="http://schemas.openxmlformats.org/presentationml/2006/ole">
            <p:oleObj spid="_x0000_s11266" name="Equation" r:id="rId3" imgW="177480" imgH="24120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486400" y="1600200"/>
          <a:ext cx="533400" cy="533400"/>
        </p:xfrm>
        <a:graphic>
          <a:graphicData uri="http://schemas.openxmlformats.org/presentationml/2006/ole">
            <p:oleObj spid="_x0000_s11267" name="Equation" r:id="rId4" imgW="253800" imgH="253800" progId="Equation.3">
              <p:embed/>
            </p:oleObj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2589213" y="2693988"/>
          <a:ext cx="1928812" cy="763587"/>
        </p:xfrm>
        <a:graphic>
          <a:graphicData uri="http://schemas.openxmlformats.org/presentationml/2006/ole">
            <p:oleObj spid="_x0000_s11268" name="Equation" r:id="rId5" imgW="736560" imgH="291960" progId="Equation.3">
              <p:embed/>
            </p:oleObj>
          </a:graphicData>
        </a:graphic>
      </p:graphicFrame>
      <p:graphicFrame>
        <p:nvGraphicFramePr>
          <p:cNvPr id="11269" name="Object 7"/>
          <p:cNvGraphicFramePr>
            <a:graphicFrameLocks noChangeAspect="1"/>
          </p:cNvGraphicFramePr>
          <p:nvPr/>
        </p:nvGraphicFramePr>
        <p:xfrm>
          <a:off x="2286000" y="4114800"/>
          <a:ext cx="3973513" cy="914400"/>
        </p:xfrm>
        <a:graphic>
          <a:graphicData uri="http://schemas.openxmlformats.org/presentationml/2006/ole">
            <p:oleObj spid="_x0000_s11269" name="Equation" r:id="rId6" imgW="1879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eaLnBrk="1" hangingPunct="1"/>
            <a:r>
              <a:rPr lang="en-US" smtClean="0"/>
              <a:t>Image Transforms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C0AEB0F-21E9-44E0-8C26-588D5E6644E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246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en-US" sz="2400" smtClean="0"/>
              <a:t>Image transforms can be simple arithmetic or complex mathematical operations on images which convert images from one representation to another.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>
              <a:cs typeface="微軟正黑體"/>
            </a:endParaRPr>
          </a:p>
        </p:txBody>
      </p:sp>
      <p:grpSp>
        <p:nvGrpSpPr>
          <p:cNvPr id="62469" name="Group 28"/>
          <p:cNvGrpSpPr>
            <a:grpSpLocks/>
          </p:cNvGrpSpPr>
          <p:nvPr/>
        </p:nvGrpSpPr>
        <p:grpSpPr bwMode="auto">
          <a:xfrm>
            <a:off x="1143000" y="3048000"/>
            <a:ext cx="6096000" cy="3052763"/>
            <a:chOff x="1219200" y="2438400"/>
            <a:chExt cx="6096000" cy="3052465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124200" y="2438400"/>
              <a:ext cx="1981200" cy="79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9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2471" name="Text Box 5"/>
            <p:cNvSpPr txBox="1">
              <a:spLocks noChangeArrowheads="1"/>
            </p:cNvSpPr>
            <p:nvPr/>
          </p:nvSpPr>
          <p:spPr bwMode="auto">
            <a:xfrm>
              <a:off x="5791200" y="2571538"/>
              <a:ext cx="1492716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Image (NxN)</a:t>
              </a:r>
            </a:p>
            <a:p>
              <a:r>
                <a:rPr lang="en-US" altLang="zh-TW">
                  <a:ea typeface="新細明體"/>
                  <a:cs typeface="新細明體"/>
                </a:rPr>
                <a:t>   {Y</a:t>
              </a:r>
              <a:r>
                <a:rPr lang="en-US" altLang="zh-TW" baseline="-25000">
                  <a:ea typeface="新細明體"/>
                  <a:cs typeface="新細明體"/>
                </a:rPr>
                <a:t>N</a:t>
              </a:r>
              <a:r>
                <a:rPr lang="en-US" altLang="zh-TW">
                  <a:ea typeface="新細明體"/>
                  <a:cs typeface="新細明體"/>
                </a:rPr>
                <a:t>}</a:t>
              </a:r>
            </a:p>
          </p:txBody>
        </p:sp>
        <p:sp>
          <p:nvSpPr>
            <p:cNvPr id="62472" name="Text Box 6"/>
            <p:cNvSpPr txBox="1">
              <a:spLocks noChangeArrowheads="1"/>
            </p:cNvSpPr>
            <p:nvPr/>
          </p:nvSpPr>
          <p:spPr bwMode="auto">
            <a:xfrm>
              <a:off x="3496756" y="2638107"/>
              <a:ext cx="122764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/>
                  <a:cs typeface="新細明體"/>
                </a:rPr>
                <a:t>Transform</a:t>
              </a:r>
            </a:p>
          </p:txBody>
        </p:sp>
        <p:sp>
          <p:nvSpPr>
            <p:cNvPr id="62473" name="AutoShape 8"/>
            <p:cNvSpPr>
              <a:spLocks noChangeArrowheads="1"/>
            </p:cNvSpPr>
            <p:nvPr/>
          </p:nvSpPr>
          <p:spPr bwMode="auto">
            <a:xfrm>
              <a:off x="5181600" y="2704676"/>
              <a:ext cx="533400" cy="199707"/>
            </a:xfrm>
            <a:prstGeom prst="rightArrow">
              <a:avLst>
                <a:gd name="adj1" fmla="val 50000"/>
                <a:gd name="adj2" fmla="val 5832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AutoShape 9"/>
            <p:cNvSpPr>
              <a:spLocks noChangeArrowheads="1"/>
            </p:cNvSpPr>
            <p:nvPr/>
          </p:nvSpPr>
          <p:spPr bwMode="auto">
            <a:xfrm>
              <a:off x="2438400" y="2771245"/>
              <a:ext cx="533400" cy="199707"/>
            </a:xfrm>
            <a:prstGeom prst="rightArrow">
              <a:avLst>
                <a:gd name="adj1" fmla="val 50000"/>
                <a:gd name="adj2" fmla="val 5832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Text Box 10"/>
            <p:cNvSpPr txBox="1">
              <a:spLocks noChangeArrowheads="1"/>
            </p:cNvSpPr>
            <p:nvPr/>
          </p:nvSpPr>
          <p:spPr bwMode="auto">
            <a:xfrm>
              <a:off x="3505200" y="3303797"/>
              <a:ext cx="979755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/>
                  <a:cs typeface="新細明體"/>
                </a:rPr>
                <a:t>Y=AX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200400" y="4038444"/>
              <a:ext cx="1828800" cy="9143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62477" name="Text Box 6"/>
            <p:cNvSpPr txBox="1">
              <a:spLocks noChangeArrowheads="1"/>
            </p:cNvSpPr>
            <p:nvPr/>
          </p:nvSpPr>
          <p:spPr bwMode="auto">
            <a:xfrm>
              <a:off x="3496756" y="4114800"/>
              <a:ext cx="1227644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/>
                  <a:cs typeface="新細明體"/>
                </a:rPr>
                <a:t>Inverse</a:t>
              </a:r>
            </a:p>
            <a:p>
              <a:pPr algn="ctr"/>
              <a:r>
                <a:rPr lang="en-US" altLang="zh-TW">
                  <a:ea typeface="新細明體"/>
                  <a:cs typeface="新細明體"/>
                </a:rPr>
                <a:t>Transform</a:t>
              </a:r>
            </a:p>
          </p:txBody>
        </p:sp>
        <p:sp>
          <p:nvSpPr>
            <p:cNvPr id="62478" name="AutoShape 8"/>
            <p:cNvSpPr>
              <a:spLocks noChangeArrowheads="1"/>
            </p:cNvSpPr>
            <p:nvPr/>
          </p:nvSpPr>
          <p:spPr bwMode="auto">
            <a:xfrm>
              <a:off x="5257800" y="4343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9" name="AutoShape 9"/>
            <p:cNvSpPr>
              <a:spLocks noChangeArrowheads="1"/>
            </p:cNvSpPr>
            <p:nvPr/>
          </p:nvSpPr>
          <p:spPr bwMode="auto">
            <a:xfrm>
              <a:off x="2514600" y="44196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Text Box 10"/>
            <p:cNvSpPr txBox="1">
              <a:spLocks noChangeArrowheads="1"/>
            </p:cNvSpPr>
            <p:nvPr/>
          </p:nvSpPr>
          <p:spPr bwMode="auto">
            <a:xfrm>
              <a:off x="3581400" y="5029200"/>
              <a:ext cx="1162498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/>
                  <a:cs typeface="新細明體"/>
                </a:rPr>
                <a:t>X=A</a:t>
              </a:r>
              <a:r>
                <a:rPr lang="en-US" altLang="zh-TW" sz="2400" baseline="30000">
                  <a:ea typeface="新細明體"/>
                  <a:cs typeface="新細明體"/>
                </a:rPr>
                <a:t>-1</a:t>
              </a:r>
              <a:r>
                <a:rPr lang="en-US" altLang="zh-TW" sz="2400">
                  <a:ea typeface="新細明體"/>
                  <a:cs typeface="新細明體"/>
                </a:rPr>
                <a:t>Y</a:t>
              </a:r>
            </a:p>
          </p:txBody>
        </p:sp>
        <p:sp>
          <p:nvSpPr>
            <p:cNvPr id="62481" name="TextBox 22"/>
            <p:cNvSpPr txBox="1">
              <a:spLocks noChangeArrowheads="1"/>
            </p:cNvSpPr>
            <p:nvPr/>
          </p:nvSpPr>
          <p:spPr bwMode="auto">
            <a:xfrm>
              <a:off x="1295400" y="2521803"/>
              <a:ext cx="14478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/>
                <a:t>Image (NxN)</a:t>
              </a:r>
            </a:p>
            <a:p>
              <a:r>
                <a:rPr lang="en-US" altLang="zh-TW">
                  <a:ea typeface="新細明體"/>
                  <a:cs typeface="新細明體"/>
                </a:rPr>
                <a:t>   {X</a:t>
              </a:r>
              <a:r>
                <a:rPr lang="en-US" altLang="zh-TW" baseline="-25000">
                  <a:ea typeface="新細明體"/>
                  <a:cs typeface="新細明體"/>
                </a:rPr>
                <a:t>N</a:t>
              </a:r>
              <a:r>
                <a:rPr lang="en-US" altLang="zh-TW">
                  <a:ea typeface="新細明體"/>
                  <a:cs typeface="新細明體"/>
                </a:rPr>
                <a:t>}</a:t>
              </a:r>
            </a:p>
            <a:p>
              <a:endParaRPr lang="en-US"/>
            </a:p>
          </p:txBody>
        </p:sp>
        <p:sp>
          <p:nvSpPr>
            <p:cNvPr id="62482" name="TextBox 23"/>
            <p:cNvSpPr txBox="1">
              <a:spLocks noChangeArrowheads="1"/>
            </p:cNvSpPr>
            <p:nvPr/>
          </p:nvSpPr>
          <p:spPr bwMode="auto">
            <a:xfrm>
              <a:off x="5867400" y="4114800"/>
              <a:ext cx="14478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/>
                <a:t>Image (NxN)</a:t>
              </a:r>
            </a:p>
            <a:p>
              <a:r>
                <a:rPr lang="en-US" altLang="zh-TW">
                  <a:ea typeface="新細明體"/>
                  <a:cs typeface="新細明體"/>
                </a:rPr>
                <a:t>   {X</a:t>
              </a:r>
              <a:r>
                <a:rPr lang="en-US" altLang="zh-TW" baseline="-25000">
                  <a:ea typeface="新細明體"/>
                  <a:cs typeface="新細明體"/>
                </a:rPr>
                <a:t>N</a:t>
              </a:r>
              <a:r>
                <a:rPr lang="en-US" altLang="zh-TW">
                  <a:ea typeface="新細明體"/>
                  <a:cs typeface="新細明體"/>
                </a:rPr>
                <a:t>}</a:t>
              </a:r>
            </a:p>
            <a:p>
              <a:endParaRPr lang="en-US"/>
            </a:p>
          </p:txBody>
        </p:sp>
        <p:sp>
          <p:nvSpPr>
            <p:cNvPr id="62483" name="Text Box 5"/>
            <p:cNvSpPr txBox="1">
              <a:spLocks noChangeArrowheads="1"/>
            </p:cNvSpPr>
            <p:nvPr/>
          </p:nvSpPr>
          <p:spPr bwMode="auto">
            <a:xfrm>
              <a:off x="1219200" y="4154039"/>
              <a:ext cx="1492716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Image (NxN)</a:t>
              </a:r>
            </a:p>
            <a:p>
              <a:r>
                <a:rPr lang="en-US" altLang="zh-TW">
                  <a:ea typeface="新細明體"/>
                  <a:cs typeface="新細明體"/>
                </a:rPr>
                <a:t>   {Y</a:t>
              </a:r>
              <a:r>
                <a:rPr lang="en-US" altLang="zh-TW" baseline="-25000">
                  <a:ea typeface="新細明體"/>
                  <a:cs typeface="新細明體"/>
                </a:rPr>
                <a:t>N</a:t>
              </a:r>
              <a:r>
                <a:rPr lang="en-US" altLang="zh-TW">
                  <a:ea typeface="新細明體"/>
                  <a:cs typeface="新細明體"/>
                </a:rPr>
                <a:t>}</a:t>
              </a:r>
            </a:p>
          </p:txBody>
        </p:sp>
        <p:sp>
          <p:nvSpPr>
            <p:cNvPr id="62484" name="AutoShape 9"/>
            <p:cNvSpPr>
              <a:spLocks noChangeArrowheads="1"/>
            </p:cNvSpPr>
            <p:nvPr/>
          </p:nvSpPr>
          <p:spPr bwMode="auto">
            <a:xfrm>
              <a:off x="2438400" y="27432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AutoShape 9"/>
            <p:cNvSpPr>
              <a:spLocks noChangeArrowheads="1"/>
            </p:cNvSpPr>
            <p:nvPr/>
          </p:nvSpPr>
          <p:spPr bwMode="auto">
            <a:xfrm>
              <a:off x="5181600" y="26670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AutoShape 9"/>
            <p:cNvSpPr>
              <a:spLocks noChangeArrowheads="1"/>
            </p:cNvSpPr>
            <p:nvPr/>
          </p:nvSpPr>
          <p:spPr bwMode="auto">
            <a:xfrm>
              <a:off x="5257800" y="4343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Concept of Basis Images</a:t>
            </a:r>
            <a:endParaRPr lang="en-IN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1F95F3-DC63-44B5-BACE-578F2D3CC684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22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600" dirty="0" smtClean="0"/>
              <a:t>Then  the transformation equation can be written 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  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600" dirty="0" smtClean="0"/>
              <a:t>U is represented by linear combination of 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Matrices.                      </a:t>
            </a:r>
          </a:p>
          <a:p>
            <a:pPr eaLnBrk="1" hangingPunct="1"/>
            <a:r>
              <a:rPr lang="en-US" sz="2600" dirty="0" smtClean="0"/>
              <a:t>These matrices are called basis images  </a:t>
            </a:r>
            <a:endParaRPr lang="en-IN" sz="2600" dirty="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219200" y="2133600"/>
          <a:ext cx="5867400" cy="954088"/>
        </p:xfrm>
        <a:graphic>
          <a:graphicData uri="http://schemas.openxmlformats.org/presentationml/2006/ole">
            <p:oleObj spid="_x0000_s12290" name="Equation" r:id="rId3" imgW="2641320" imgH="431640" progId="Equation.DSMT4">
              <p:embed/>
            </p:oleObj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1266825" y="3124200"/>
          <a:ext cx="5057775" cy="1752600"/>
        </p:xfrm>
        <a:graphic>
          <a:graphicData uri="http://schemas.openxmlformats.org/presentationml/2006/ole">
            <p:oleObj spid="_x0000_s12291" name="Equation" r:id="rId4" imgW="2565360" imgH="888840" progId="Equation.3">
              <p:embed/>
            </p:oleObj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2362200" y="5791200"/>
          <a:ext cx="3040063" cy="533400"/>
        </p:xfrm>
        <a:graphic>
          <a:graphicData uri="http://schemas.openxmlformats.org/presentationml/2006/ole">
            <p:oleObj spid="_x0000_s12292" name="Equation" r:id="rId5" imgW="14475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030A0"/>
                </a:solidFill>
              </a:rPr>
              <a:t>Example</a:t>
            </a:r>
            <a:endParaRPr lang="en-IN" sz="4000" smtClean="0">
              <a:solidFill>
                <a:srgbClr val="7030A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C710E5CF-A83F-4F7B-8359-CEF4BFD58F1B}" type="slidenum">
              <a:rPr lang="en-US" altLang="en-US" sz="1050"/>
              <a:pPr>
                <a:defRPr/>
              </a:pPr>
              <a:t>21</a:t>
            </a:fld>
            <a:endParaRPr lang="en-US" altLang="en-US" sz="1050"/>
          </a:p>
        </p:txBody>
      </p:sp>
      <p:graphicFrame>
        <p:nvGraphicFramePr>
          <p:cNvPr id="1331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1295400" y="1608138"/>
          <a:ext cx="4648200" cy="2420937"/>
        </p:xfrm>
        <a:graphic>
          <a:graphicData uri="http://schemas.openxmlformats.org/presentationml/2006/ole">
            <p:oleObj spid="_x0000_s13314" name="Equation" r:id="rId3" imgW="3657600" imgH="1904760" progId="Equation.3">
              <p:embed/>
            </p:oleObj>
          </a:graphicData>
        </a:graphic>
      </p:graphicFrame>
      <p:grpSp>
        <p:nvGrpSpPr>
          <p:cNvPr id="13319" name="Group 8"/>
          <p:cNvGrpSpPr>
            <a:grpSpLocks/>
          </p:cNvGrpSpPr>
          <p:nvPr/>
        </p:nvGrpSpPr>
        <p:grpSpPr bwMode="auto">
          <a:xfrm>
            <a:off x="457200" y="3962400"/>
            <a:ext cx="7772400" cy="2971800"/>
            <a:chOff x="457200" y="3840376"/>
            <a:chExt cx="7772400" cy="3359046"/>
          </a:xfrm>
        </p:grpSpPr>
        <p:grpSp>
          <p:nvGrpSpPr>
            <p:cNvPr id="13320" name="Group 7"/>
            <p:cNvGrpSpPr>
              <a:grpSpLocks/>
            </p:cNvGrpSpPr>
            <p:nvPr/>
          </p:nvGrpSpPr>
          <p:grpSpPr bwMode="auto">
            <a:xfrm>
              <a:off x="457200" y="3928339"/>
              <a:ext cx="7772400" cy="3271083"/>
              <a:chOff x="1295400" y="3928339"/>
              <a:chExt cx="7772400" cy="3271083"/>
            </a:xfrm>
          </p:grpSpPr>
          <p:graphicFrame>
            <p:nvGraphicFramePr>
              <p:cNvPr id="13316" name="Object 3"/>
              <p:cNvGraphicFramePr>
                <a:graphicFrameLocks noChangeAspect="1"/>
              </p:cNvGraphicFramePr>
              <p:nvPr/>
            </p:nvGraphicFramePr>
            <p:xfrm>
              <a:off x="3011488" y="4419956"/>
              <a:ext cx="3425825" cy="2779466"/>
            </p:xfrm>
            <a:graphic>
              <a:graphicData uri="http://schemas.openxmlformats.org/presentationml/2006/ole">
                <p:oleObj spid="_x0000_s13316" name="Equation" r:id="rId4" imgW="1803240" imgH="1650960" progId="Equation.DSMT4">
                  <p:embed/>
                </p:oleObj>
              </a:graphicData>
            </a:graphic>
          </p:graphicFrame>
          <p:sp>
            <p:nvSpPr>
              <p:cNvPr id="13321" name="TextBox 5"/>
              <p:cNvSpPr txBox="1">
                <a:spLocks noChangeArrowheads="1"/>
              </p:cNvSpPr>
              <p:nvPr/>
            </p:nvSpPr>
            <p:spPr bwMode="auto">
              <a:xfrm>
                <a:off x="1295400" y="3928339"/>
                <a:ext cx="7772400" cy="452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/>
                  <a:t>To get basis images, take outer product of the columns of </a:t>
                </a:r>
                <a:endParaRPr lang="en-IN" sz="2000"/>
              </a:p>
            </p:txBody>
          </p:sp>
        </p:grpSp>
        <p:graphicFrame>
          <p:nvGraphicFramePr>
            <p:cNvPr id="13315" name="Object 4"/>
            <p:cNvGraphicFramePr>
              <a:graphicFrameLocks noChangeAspect="1"/>
            </p:cNvGraphicFramePr>
            <p:nvPr/>
          </p:nvGraphicFramePr>
          <p:xfrm>
            <a:off x="7035800" y="3840376"/>
            <a:ext cx="660400" cy="495300"/>
          </p:xfrm>
          <a:graphic>
            <a:graphicData uri="http://schemas.openxmlformats.org/presentationml/2006/ole">
              <p:oleObj spid="_x0000_s13315" name="Equation" r:id="rId5" imgW="253800" imgH="1904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34B5348-32AB-46A0-9AAE-A3115FF6C712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434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smtClean="0"/>
              <a:t>Inverse Transform gives </a:t>
            </a:r>
            <a:endParaRPr lang="en-IN" sz="2600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219200" y="2438400"/>
          <a:ext cx="4130675" cy="2032000"/>
        </p:xfrm>
        <a:graphic>
          <a:graphicData uri="http://schemas.openxmlformats.org/presentationml/2006/ole">
            <p:oleObj spid="_x0000_s14338" name="Equation" r:id="rId3" imgW="2374560" imgH="1168200" progId="Equation.3">
              <p:embed/>
            </p:oleObj>
          </a:graphicData>
        </a:graphic>
      </p:graphicFrame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88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030A0"/>
                </a:solidFill>
              </a:rPr>
              <a:t>Contd..</a:t>
            </a:r>
            <a:endParaRPr lang="en-IN" sz="400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5188"/>
          </a:xfrm>
        </p:spPr>
        <p:txBody>
          <a:bodyPr/>
          <a:lstStyle/>
          <a:p>
            <a:pPr eaLnBrk="1" hangingPunct="1"/>
            <a:r>
              <a:rPr lang="en-US" smtClean="0"/>
              <a:t>Some Transformation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882FDD9-3E0C-4CD2-BF24-924E972E8D03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9636" name="Content Placeholder 1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Discrete Fourier Transform</a:t>
            </a:r>
          </a:p>
          <a:p>
            <a:r>
              <a:rPr lang="en-US" smtClean="0"/>
              <a:t>Discrete Cosine Transform</a:t>
            </a:r>
          </a:p>
          <a:p>
            <a:r>
              <a:rPr lang="en-US" altLang="zh-TW" smtClean="0">
                <a:ea typeface="新細明體"/>
              </a:rPr>
              <a:t>Karhunen-Loeve </a:t>
            </a:r>
            <a:r>
              <a:rPr lang="en-US" smtClean="0">
                <a:ea typeface="新細明體"/>
              </a:rPr>
              <a:t>Transform</a:t>
            </a:r>
          </a:p>
          <a:p>
            <a:r>
              <a:rPr lang="en-US" smtClean="0">
                <a:ea typeface="新細明體"/>
              </a:rPr>
              <a:t>Haar Transform</a:t>
            </a:r>
          </a:p>
          <a:p>
            <a:r>
              <a:rPr lang="en-US" smtClean="0">
                <a:ea typeface="新細明體"/>
              </a:rPr>
              <a:t>Walsh Transform</a:t>
            </a:r>
          </a:p>
          <a:p>
            <a:r>
              <a:rPr lang="en-US" smtClean="0">
                <a:ea typeface="新細明體"/>
              </a:rPr>
              <a:t>Hadamard Transform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Fourier Transform (1D)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F36F12D-8066-4626-BBCD-15D7D45436DF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990600" y="1447800"/>
            <a:ext cx="7099300" cy="3276600"/>
            <a:chOff x="383" y="1121"/>
            <a:chExt cx="4096" cy="2022"/>
          </a:xfrm>
        </p:grpSpPr>
        <p:graphicFrame>
          <p:nvGraphicFramePr>
            <p:cNvPr id="15363" name="Object 5"/>
            <p:cNvGraphicFramePr>
              <a:graphicFrameLocks noChangeAspect="1"/>
            </p:cNvGraphicFramePr>
            <p:nvPr/>
          </p:nvGraphicFramePr>
          <p:xfrm>
            <a:off x="867" y="1544"/>
            <a:ext cx="2330" cy="1051"/>
          </p:xfrm>
          <a:graphic>
            <a:graphicData uri="http://schemas.openxmlformats.org/presentationml/2006/ole">
              <p:oleObj spid="_x0000_s15363" name="Equation" r:id="rId3" imgW="2019240" imgH="965160" progId="Equation.3">
                <p:embed/>
              </p:oleObj>
            </a:graphicData>
          </a:graphic>
        </p:graphicFrame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383" y="1121"/>
              <a:ext cx="4096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 u="sng" dirty="0">
                  <a:latin typeface="Times New Roman" pitchFamily="18" charset="0"/>
                </a:rPr>
                <a:t>Continuous Fourier Transform (CFT)</a:t>
              </a:r>
              <a:endParaRPr lang="en-US" sz="3600" dirty="0">
                <a:latin typeface="Times New Roman" pitchFamily="18" charset="0"/>
              </a:endParaRPr>
            </a:p>
          </p:txBody>
        </p:sp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>
              <a:off x="2933" y="2300"/>
              <a:ext cx="10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Frequency, [Hz]</a:t>
              </a:r>
            </a:p>
          </p:txBody>
        </p:sp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>
              <a:off x="2713" y="1873"/>
              <a:ext cx="448" cy="51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Text Box 9"/>
            <p:cNvSpPr txBox="1">
              <a:spLocks noChangeArrowheads="1"/>
            </p:cNvSpPr>
            <p:nvPr/>
          </p:nvSpPr>
          <p:spPr bwMode="auto">
            <a:xfrm>
              <a:off x="1322" y="2739"/>
              <a:ext cx="7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Amplitude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Spectrum</a:t>
              </a:r>
            </a:p>
          </p:txBody>
        </p:sp>
        <p:sp>
          <p:nvSpPr>
            <p:cNvPr id="15373" name="Text Box 10"/>
            <p:cNvSpPr txBox="1">
              <a:spLocks noChangeArrowheads="1"/>
            </p:cNvSpPr>
            <p:nvPr/>
          </p:nvSpPr>
          <p:spPr bwMode="auto">
            <a:xfrm>
              <a:off x="2013" y="2597"/>
              <a:ext cx="6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Phase</a:t>
              </a:r>
            </a:p>
            <a:p>
              <a:pPr eaLnBrk="0" hangingPunct="0"/>
              <a:r>
                <a:rPr lang="en-US">
                  <a:latin typeface="Times New Roman" pitchFamily="18" charset="0"/>
                </a:rPr>
                <a:t>Spectrum</a:t>
              </a:r>
            </a:p>
          </p:txBody>
        </p:sp>
        <p:sp>
          <p:nvSpPr>
            <p:cNvPr id="15374" name="Line 11"/>
            <p:cNvSpPr>
              <a:spLocks noChangeShapeType="1"/>
            </p:cNvSpPr>
            <p:nvPr/>
          </p:nvSpPr>
          <p:spPr bwMode="auto">
            <a:xfrm>
              <a:off x="1570" y="2556"/>
              <a:ext cx="0" cy="21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2"/>
            <p:cNvSpPr>
              <a:spLocks noChangeShapeType="1"/>
            </p:cNvSpPr>
            <p:nvPr/>
          </p:nvSpPr>
          <p:spPr bwMode="auto">
            <a:xfrm>
              <a:off x="2010" y="2494"/>
              <a:ext cx="179" cy="1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7" name="Group 13"/>
          <p:cNvGrpSpPr>
            <a:grpSpLocks/>
          </p:cNvGrpSpPr>
          <p:nvPr/>
        </p:nvGrpSpPr>
        <p:grpSpPr bwMode="auto">
          <a:xfrm>
            <a:off x="925513" y="4872038"/>
            <a:ext cx="4935537" cy="1490662"/>
            <a:chOff x="653" y="2976"/>
            <a:chExt cx="3109" cy="939"/>
          </a:xfrm>
        </p:grpSpPr>
        <p:graphicFrame>
          <p:nvGraphicFramePr>
            <p:cNvPr id="15362" name="Object 14"/>
            <p:cNvGraphicFramePr>
              <a:graphicFrameLocks noChangeAspect="1"/>
            </p:cNvGraphicFramePr>
            <p:nvPr/>
          </p:nvGraphicFramePr>
          <p:xfrm>
            <a:off x="790" y="3363"/>
            <a:ext cx="2888" cy="552"/>
          </p:xfrm>
          <a:graphic>
            <a:graphicData uri="http://schemas.openxmlformats.org/presentationml/2006/ole">
              <p:oleObj spid="_x0000_s15362" name="Equation" r:id="rId4" imgW="4584600" imgH="876240" progId="Equation.3">
                <p:embed/>
              </p:oleObj>
            </a:graphicData>
          </a:graphic>
        </p:graphicFrame>
        <p:sp>
          <p:nvSpPr>
            <p:cNvPr id="15368" name="Text Box 15"/>
            <p:cNvSpPr txBox="1">
              <a:spLocks noChangeArrowheads="1"/>
            </p:cNvSpPr>
            <p:nvPr/>
          </p:nvSpPr>
          <p:spPr bwMode="auto">
            <a:xfrm>
              <a:off x="653" y="2976"/>
              <a:ext cx="310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u="sng">
                  <a:latin typeface="Times New Roman" pitchFamily="18" charset="0"/>
                </a:rPr>
                <a:t>Inverse  Fourier Transform (IFT)</a:t>
              </a:r>
              <a:endParaRPr lang="en-US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Discrete Fourier Transform (1D)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17CFF7-4E47-48A9-9AC4-010CFE8A23A3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1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/>
              <a:t>Discrete Domains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200"/>
              <a:t>Discrete Time: 		n = 0, 1, 2, 3, …………, N-1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200"/>
              <a:t>Discrete Frequency:	k = 0, 1, 2, 3, …………, N-1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en-US" sz="2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/>
              <a:t>Discrete Fourier Transform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/>
              <a:t>Inverse DFT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4953000" y="1676400"/>
            <a:ext cx="2895600" cy="746125"/>
            <a:chOff x="3108" y="1194"/>
            <a:chExt cx="1824" cy="470"/>
          </a:xfrm>
        </p:grpSpPr>
        <p:sp>
          <p:nvSpPr>
            <p:cNvPr id="16396" name="Freeform 6"/>
            <p:cNvSpPr>
              <a:spLocks/>
            </p:cNvSpPr>
            <p:nvPr/>
          </p:nvSpPr>
          <p:spPr bwMode="auto">
            <a:xfrm>
              <a:off x="3108" y="1578"/>
              <a:ext cx="1824" cy="86"/>
            </a:xfrm>
            <a:custGeom>
              <a:avLst/>
              <a:gdLst>
                <a:gd name="T0" fmla="*/ 0 w 1590"/>
                <a:gd name="T1" fmla="*/ 86 h 86"/>
                <a:gd name="T2" fmla="*/ 259 w 1590"/>
                <a:gd name="T3" fmla="*/ 0 h 86"/>
                <a:gd name="T4" fmla="*/ 4768 w 1590"/>
                <a:gd name="T5" fmla="*/ 0 h 86"/>
                <a:gd name="T6" fmla="*/ 4559 w 1590"/>
                <a:gd name="T7" fmla="*/ 7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0"/>
                <a:gd name="T13" fmla="*/ 0 h 86"/>
                <a:gd name="T14" fmla="*/ 1590 w 1590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0" h="86">
                  <a:moveTo>
                    <a:pt x="0" y="86"/>
                  </a:moveTo>
                  <a:lnTo>
                    <a:pt x="86" y="0"/>
                  </a:lnTo>
                  <a:lnTo>
                    <a:pt x="1590" y="0"/>
                  </a:lnTo>
                  <a:lnTo>
                    <a:pt x="1520" y="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Text Box 7"/>
            <p:cNvSpPr txBox="1">
              <a:spLocks noChangeArrowheads="1"/>
            </p:cNvSpPr>
            <p:nvPr/>
          </p:nvSpPr>
          <p:spPr bwMode="auto">
            <a:xfrm>
              <a:off x="3252" y="1194"/>
              <a:ext cx="12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Equal time intervals</a:t>
              </a:r>
            </a:p>
          </p:txBody>
        </p:sp>
      </p:grpSp>
      <p:sp>
        <p:nvSpPr>
          <p:cNvPr id="16392" name="Freeform 8"/>
          <p:cNvSpPr>
            <a:spLocks/>
          </p:cNvSpPr>
          <p:nvPr/>
        </p:nvSpPr>
        <p:spPr bwMode="auto">
          <a:xfrm flipV="1">
            <a:off x="4953000" y="2895600"/>
            <a:ext cx="2971800" cy="228600"/>
          </a:xfrm>
          <a:custGeom>
            <a:avLst/>
            <a:gdLst>
              <a:gd name="T0" fmla="*/ 0 w 1590"/>
              <a:gd name="T1" fmla="*/ 2147483647 h 86"/>
              <a:gd name="T2" fmla="*/ 2147483647 w 1590"/>
              <a:gd name="T3" fmla="*/ 0 h 86"/>
              <a:gd name="T4" fmla="*/ 2147483647 w 1590"/>
              <a:gd name="T5" fmla="*/ 0 h 86"/>
              <a:gd name="T6" fmla="*/ 2147483647 w 1590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1590"/>
              <a:gd name="T13" fmla="*/ 0 h 86"/>
              <a:gd name="T14" fmla="*/ 1590 w 159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0" h="86">
                <a:moveTo>
                  <a:pt x="0" y="86"/>
                </a:moveTo>
                <a:lnTo>
                  <a:pt x="86" y="0"/>
                </a:lnTo>
                <a:lnTo>
                  <a:pt x="1590" y="0"/>
                </a:lnTo>
                <a:lnTo>
                  <a:pt x="1520" y="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286375" y="3168650"/>
            <a:ext cx="24860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Equal frequency intervals</a:t>
            </a:r>
          </a:p>
        </p:txBody>
      </p:sp>
      <p:graphicFrame>
        <p:nvGraphicFramePr>
          <p:cNvPr id="16386" name="Object 10"/>
          <p:cNvGraphicFramePr>
            <a:graphicFrameLocks noChangeAspect="1"/>
          </p:cNvGraphicFramePr>
          <p:nvPr/>
        </p:nvGraphicFramePr>
        <p:xfrm>
          <a:off x="2020888" y="4181475"/>
          <a:ext cx="3046412" cy="923925"/>
        </p:xfrm>
        <a:graphic>
          <a:graphicData uri="http://schemas.openxmlformats.org/presentationml/2006/ole">
            <p:oleObj spid="_x0000_s16386" name="Equation" r:id="rId3" imgW="1549080" imgH="469800" progId="Equation.3">
              <p:embed/>
            </p:oleObj>
          </a:graphicData>
        </a:graphic>
      </p:graphicFrame>
      <p:graphicFrame>
        <p:nvGraphicFramePr>
          <p:cNvPr id="16387" name="Object 11"/>
          <p:cNvGraphicFramePr>
            <a:graphicFrameLocks noChangeAspect="1"/>
          </p:cNvGraphicFramePr>
          <p:nvPr/>
        </p:nvGraphicFramePr>
        <p:xfrm>
          <a:off x="2116138" y="5518150"/>
          <a:ext cx="3148012" cy="882650"/>
        </p:xfrm>
        <a:graphic>
          <a:graphicData uri="http://schemas.openxmlformats.org/presentationml/2006/ole">
            <p:oleObj spid="_x0000_s16387" name="Equation" r:id="rId4" imgW="1676160" imgH="469800" progId="Equation.3">
              <p:embed/>
            </p:oleObj>
          </a:graphicData>
        </a:graphic>
      </p:graphicFrame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5562600" y="4324350"/>
            <a:ext cx="226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K = 0, 1, 2,….., N-1</a:t>
            </a:r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5568950" y="5715000"/>
            <a:ext cx="2203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n = 0, 1, 2,….., 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990600"/>
          </a:xfrm>
        </p:spPr>
        <p:txBody>
          <a:bodyPr/>
          <a:lstStyle/>
          <a:p>
            <a:pPr eaLnBrk="1" hangingPunct="1"/>
            <a:r>
              <a:rPr lang="en-GB" smtClean="0"/>
              <a:t>2D – D</a:t>
            </a:r>
            <a:r>
              <a:rPr lang="tr-TR" smtClean="0"/>
              <a:t>iscrete</a:t>
            </a:r>
            <a:r>
              <a:rPr lang="en-GB" smtClean="0"/>
              <a:t> Fourier Transform</a:t>
            </a:r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684DF7D-0328-4F17-92F3-CBADC5F8A99F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7415" name="Rectangle 4"/>
          <p:cNvSpPr txBox="1">
            <a:spLocks noChangeArrowheads="1"/>
          </p:cNvSpPr>
          <p:nvPr/>
        </p:nvSpPr>
        <p:spPr bwMode="auto">
          <a:xfrm>
            <a:off x="8382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600">
                <a:latin typeface="Times New Roman" pitchFamily="18" charset="0"/>
                <a:cs typeface="华文仿宋"/>
              </a:rPr>
              <a:t>Image: f(x, y), 0≤x≤N-1, 0≤y≤N-1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§"/>
            </a:pPr>
            <a:endParaRPr lang="en-US" altLang="zh-CN" sz="2000">
              <a:latin typeface="Times New Roman" pitchFamily="18" charset="0"/>
              <a:cs typeface="华文仿宋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600">
                <a:latin typeface="Times New Roman" pitchFamily="18" charset="0"/>
                <a:cs typeface="华文仿宋"/>
              </a:rPr>
              <a:t>Transform kernel: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§"/>
            </a:pPr>
            <a:endParaRPr lang="en-US" altLang="zh-CN" sz="2000">
              <a:latin typeface="Times New Roman" pitchFamily="18" charset="0"/>
              <a:cs typeface="华文仿宋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600">
                <a:latin typeface="Times New Roman" pitchFamily="18" charset="0"/>
                <a:cs typeface="华文仿宋"/>
              </a:rPr>
              <a:t>Discrete Fourier Transform of </a:t>
            </a:r>
            <a:r>
              <a:rPr lang="en-US" altLang="zh-CN" sz="2600" b="1">
                <a:latin typeface="Times New Roman" pitchFamily="18" charset="0"/>
                <a:cs typeface="华文仿宋"/>
              </a:rPr>
              <a:t>f(x, y)</a:t>
            </a:r>
            <a:r>
              <a:rPr lang="en-US" altLang="zh-CN" sz="2600">
                <a:latin typeface="Times New Roman" pitchFamily="18" charset="0"/>
                <a:cs typeface="华文仿宋"/>
              </a:rPr>
              <a:t>is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§"/>
            </a:pPr>
            <a:endParaRPr lang="en-US" altLang="zh-CN" sz="2000">
              <a:solidFill>
                <a:schemeClr val="tx2"/>
              </a:solidFill>
              <a:ea typeface="宋体"/>
              <a:cs typeface="宋体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§"/>
            </a:pPr>
            <a:endParaRPr lang="zh-CN" altLang="en-US" sz="2000">
              <a:solidFill>
                <a:schemeClr val="tx2"/>
              </a:solidFill>
              <a:ea typeface="宋体"/>
              <a:cs typeface="宋体"/>
            </a:endParaRP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2209800" y="4432300"/>
          <a:ext cx="4232275" cy="914400"/>
        </p:xfrm>
        <a:graphic>
          <a:graphicData uri="http://schemas.openxmlformats.org/presentationml/2006/ole">
            <p:oleObj spid="_x0000_s17410" name="Equation" r:id="rId3" imgW="2234880" imgH="482400" progId="Equation.3">
              <p:embed/>
            </p:oleObj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3886200" y="2438400"/>
          <a:ext cx="3505200" cy="811213"/>
        </p:xfrm>
        <a:graphic>
          <a:graphicData uri="http://schemas.openxmlformats.org/presentationml/2006/ole">
            <p:oleObj spid="_x0000_s17411" name="Equation" r:id="rId4" imgW="1536480" imgH="355320" progId="Equation.3">
              <p:embed/>
            </p:oleObj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2057400" y="5434013"/>
          <a:ext cx="4697413" cy="890587"/>
        </p:xfrm>
        <a:graphic>
          <a:graphicData uri="http://schemas.openxmlformats.org/presentationml/2006/ole">
            <p:oleObj spid="_x0000_s17412" name="Equation" r:id="rId5" imgW="21841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92EBF58-FE98-4203-96C0-F267425B3899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09600" y="1600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Tx/>
              <a:buBlip>
                <a:blip r:embed="rId3"/>
              </a:buBlip>
              <a:defRPr/>
            </a:pPr>
            <a:r>
              <a:rPr lang="en-US" altLang="zh-CN" sz="2600" kern="0" dirty="0">
                <a:latin typeface="Times New Roman" pitchFamily="18" charset="0"/>
                <a:cs typeface="Times New Roman" pitchFamily="18" charset="0"/>
              </a:rPr>
              <a:t>In general, Transform kernel can be represented as: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altLang="zh-CN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altLang="zh-CN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tx2"/>
              </a:buClr>
              <a:buFontTx/>
              <a:buBlip>
                <a:blip r:embed="rId3"/>
              </a:buBlip>
              <a:defRPr/>
            </a:pPr>
            <a:r>
              <a:rPr lang="en-US" altLang="zh-CN" sz="2600" kern="0" dirty="0">
                <a:latin typeface="Times New Roman" pitchFamily="18" charset="0"/>
                <a:cs typeface="Times New Roman" pitchFamily="18" charset="0"/>
              </a:rPr>
              <a:t>Discrete Fourier Transform of </a:t>
            </a:r>
            <a:r>
              <a:rPr lang="en-US" altLang="zh-CN" sz="2600" b="1" i="1" kern="0" dirty="0">
                <a:latin typeface="Times New Roman" pitchFamily="18" charset="0"/>
                <a:cs typeface="Times New Roman" pitchFamily="18" charset="0"/>
              </a:rPr>
              <a:t>f(x, y)</a:t>
            </a:r>
            <a:r>
              <a:rPr lang="en-US" altLang="zh-CN" sz="26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kern="0" dirty="0">
                <a:latin typeface="Times New Roman" pitchFamily="18" charset="0"/>
                <a:cs typeface="Times New Roman" pitchFamily="18" charset="0"/>
              </a:rPr>
              <a:t>can be represented as</a:t>
            </a:r>
          </a:p>
        </p:txBody>
      </p:sp>
      <p:grpSp>
        <p:nvGrpSpPr>
          <p:cNvPr id="18440" name="Group 7"/>
          <p:cNvGrpSpPr>
            <a:grpSpLocks/>
          </p:cNvGrpSpPr>
          <p:nvPr/>
        </p:nvGrpSpPr>
        <p:grpSpPr bwMode="auto">
          <a:xfrm>
            <a:off x="1897063" y="2209800"/>
            <a:ext cx="6103937" cy="4191000"/>
            <a:chOff x="2293983" y="2209800"/>
            <a:chExt cx="6103937" cy="4191000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2390820" y="4545012"/>
            <a:ext cx="4149725" cy="842963"/>
          </p:xfrm>
          <a:graphic>
            <a:graphicData uri="http://schemas.openxmlformats.org/presentationml/2006/ole">
              <p:oleObj spid="_x0000_s18434" name="Equation" r:id="rId4" imgW="1930320" imgH="444240" progId="Equation.3">
                <p:embed/>
              </p:oleObj>
            </a:graphicData>
          </a:graphic>
        </p:graphicFrame>
        <p:graphicFrame>
          <p:nvGraphicFramePr>
            <p:cNvPr id="18435" name="Object 3"/>
            <p:cNvGraphicFramePr>
              <a:graphicFrameLocks noChangeAspect="1"/>
            </p:cNvGraphicFramePr>
            <p:nvPr/>
          </p:nvGraphicFramePr>
          <p:xfrm>
            <a:off x="2428151" y="2286000"/>
            <a:ext cx="1905000" cy="954210"/>
          </p:xfrm>
          <a:graphic>
            <a:graphicData uri="http://schemas.openxmlformats.org/presentationml/2006/ole">
              <p:oleObj spid="_x0000_s18435" name="Equation" r:id="rId5" imgW="685800" imgH="342720" progId="Equation.3">
                <p:embed/>
              </p:oleObj>
            </a:graphicData>
          </a:graphic>
        </p:graphicFrame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2293983" y="5581650"/>
            <a:ext cx="4537075" cy="819150"/>
          </p:xfrm>
          <a:graphic>
            <a:graphicData uri="http://schemas.openxmlformats.org/presentationml/2006/ole">
              <p:oleObj spid="_x0000_s18436" name="Equation" r:id="rId6" imgW="2108160" imgH="431640" progId="Equation.3">
                <p:embed/>
              </p:oleObj>
            </a:graphicData>
          </a:graphic>
        </p:graphicFrame>
        <p:graphicFrame>
          <p:nvGraphicFramePr>
            <p:cNvPr id="18437" name="Object 5"/>
            <p:cNvGraphicFramePr>
              <a:graphicFrameLocks noChangeAspect="1"/>
            </p:cNvGraphicFramePr>
            <p:nvPr/>
          </p:nvGraphicFramePr>
          <p:xfrm>
            <a:off x="4942751" y="2209800"/>
            <a:ext cx="3455169" cy="1038225"/>
          </p:xfrm>
          <a:graphic>
            <a:graphicData uri="http://schemas.openxmlformats.org/presentationml/2006/ole">
              <p:oleObj spid="_x0000_s18437" name="Equation" r:id="rId7" imgW="1143000" imgH="342720" progId="Equation.3">
                <p:embed/>
              </p:oleObj>
            </a:graphicData>
          </a:graphic>
        </p:graphicFrame>
      </p:grpSp>
      <p:sp>
        <p:nvSpPr>
          <p:cNvPr id="1844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88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030A0"/>
                </a:solidFill>
              </a:rPr>
              <a:t>Contd..</a:t>
            </a:r>
            <a:endParaRPr lang="en-IN" sz="400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AA1BA15-848E-4846-AC67-0CC6A3687AD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9462" name="Rectangle 4"/>
          <p:cNvSpPr txBox="1">
            <a:spLocks noChangeArrowheads="1"/>
          </p:cNvSpPr>
          <p:nvPr/>
        </p:nvSpPr>
        <p:spPr bwMode="auto">
          <a:xfrm>
            <a:off x="7620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zh-CN" sz="2600">
                <a:latin typeface="Times New Roman" pitchFamily="18" charset="0"/>
                <a:ea typeface="宋体"/>
                <a:cs typeface="Times New Roman" pitchFamily="18" charset="0"/>
              </a:rPr>
              <a:t>Let </a:t>
            </a:r>
            <a:r>
              <a:rPr lang="en-US" altLang="zh-CN" sz="2600" i="1">
                <a:latin typeface="Times New Roman" pitchFamily="18" charset="0"/>
                <a:ea typeface="宋体"/>
                <a:cs typeface="Times New Roman" pitchFamily="18" charset="0"/>
              </a:rPr>
              <a:t>R</a:t>
            </a:r>
            <a:r>
              <a:rPr lang="en-US" altLang="zh-CN" sz="2600"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  <a:ea typeface="宋体"/>
                <a:cs typeface="Times New Roman" pitchFamily="18" charset="0"/>
              </a:rPr>
              <a:t>u,v</a:t>
            </a:r>
            <a:r>
              <a:rPr lang="en-US" altLang="zh-CN" sz="2600">
                <a:latin typeface="Times New Roman" pitchFamily="18" charset="0"/>
                <a:ea typeface="宋体"/>
                <a:cs typeface="Times New Roman" pitchFamily="18" charset="0"/>
              </a:rPr>
              <a:t>), </a:t>
            </a:r>
            <a:r>
              <a:rPr lang="en-US" altLang="zh-CN" sz="2600" i="1">
                <a:latin typeface="Times New Roman" pitchFamily="18" charset="0"/>
                <a:ea typeface="宋体"/>
                <a:cs typeface="Times New Roman" pitchFamily="18" charset="0"/>
              </a:rPr>
              <a:t>I</a:t>
            </a:r>
            <a:r>
              <a:rPr lang="en-US" altLang="zh-CN" sz="2600"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  <a:ea typeface="宋体"/>
                <a:cs typeface="Times New Roman" pitchFamily="18" charset="0"/>
              </a:rPr>
              <a:t>u,v</a:t>
            </a:r>
            <a:r>
              <a:rPr lang="en-US" altLang="zh-CN" sz="2600">
                <a:latin typeface="Times New Roman" pitchFamily="18" charset="0"/>
                <a:ea typeface="宋体"/>
                <a:cs typeface="Times New Roman" pitchFamily="18" charset="0"/>
              </a:rPr>
              <a:t>) be real part and imaginary part of </a:t>
            </a:r>
            <a:r>
              <a:rPr lang="en-US" altLang="zh-CN" sz="2600" i="1">
                <a:latin typeface="Times New Roman" pitchFamily="18" charset="0"/>
                <a:ea typeface="宋体"/>
                <a:cs typeface="Times New Roman" pitchFamily="18" charset="0"/>
              </a:rPr>
              <a:t>F</a:t>
            </a:r>
            <a:r>
              <a:rPr lang="en-US" altLang="zh-CN" sz="2600"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  <a:ea typeface="宋体"/>
                <a:cs typeface="Times New Roman" pitchFamily="18" charset="0"/>
              </a:rPr>
              <a:t>u,v</a:t>
            </a:r>
            <a:r>
              <a:rPr lang="en-US" altLang="zh-CN" sz="2600">
                <a:latin typeface="Times New Roman" pitchFamily="18" charset="0"/>
                <a:ea typeface="宋体"/>
                <a:cs typeface="Times New Roman" pitchFamily="18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/>
                <a:cs typeface="Times New Roman" pitchFamily="18" charset="0"/>
              </a:rPr>
              <a:t>Modulus：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/>
                <a:cs typeface="Times New Roman" pitchFamily="18" charset="0"/>
              </a:rPr>
              <a:t>Phase：</a:t>
            </a: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/>
                <a:cs typeface="Times New Roman" pitchFamily="18" charset="0"/>
              </a:rPr>
              <a:t>Power Spectrum</a:t>
            </a:r>
            <a:r>
              <a:rPr lang="en-US" altLang="zh-CN" sz="2400">
                <a:ea typeface="宋体"/>
                <a:cs typeface="Times New Roman" pitchFamily="18" charset="0"/>
              </a:rPr>
              <a:t>：</a:t>
            </a:r>
            <a:endParaRPr lang="en-US" altLang="zh-CN">
              <a:ea typeface="宋体"/>
              <a:cs typeface="Times New Roman" pitchFamily="18" charset="0"/>
            </a:endParaRPr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3429000" y="2667000"/>
            <a:ext cx="4068763" cy="2735263"/>
            <a:chOff x="3657600" y="2646363"/>
            <a:chExt cx="4068762" cy="2734809"/>
          </a:xfrm>
        </p:grpSpPr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3657600" y="2646363"/>
            <a:ext cx="4068762" cy="554037"/>
          </p:xfrm>
          <a:graphic>
            <a:graphicData uri="http://schemas.openxmlformats.org/presentationml/2006/ole">
              <p:oleObj spid="_x0000_s19458" name="Equation" r:id="rId3" imgW="1892160" imgH="291960" progId="Equation.3">
                <p:embed/>
              </p:oleObj>
            </a:graphicData>
          </a:graphic>
        </p:graphicFrame>
        <p:graphicFrame>
          <p:nvGraphicFramePr>
            <p:cNvPr id="19459" name="Object 3"/>
            <p:cNvGraphicFramePr>
              <a:graphicFrameLocks noChangeAspect="1"/>
            </p:cNvGraphicFramePr>
            <p:nvPr/>
          </p:nvGraphicFramePr>
          <p:xfrm>
            <a:off x="3657600" y="3629025"/>
            <a:ext cx="3222625" cy="866775"/>
          </p:xfrm>
          <a:graphic>
            <a:graphicData uri="http://schemas.openxmlformats.org/presentationml/2006/ole">
              <p:oleObj spid="_x0000_s19459" name="Equation" r:id="rId4" imgW="1498320" imgH="457200" progId="Equation.3">
                <p:embed/>
              </p:oleObj>
            </a:graphicData>
          </a:graphic>
        </p:graphicFrame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3657600" y="4947785"/>
            <a:ext cx="3549650" cy="433387"/>
          </p:xfrm>
          <a:graphic>
            <a:graphicData uri="http://schemas.openxmlformats.org/presentationml/2006/ole">
              <p:oleObj spid="_x0000_s19460" name="Equation" r:id="rId5" imgW="1650960" imgH="228600" progId="Equation.3">
                <p:embed/>
              </p:oleObj>
            </a:graphicData>
          </a:graphic>
        </p:graphicFrame>
      </p:grpSp>
      <p:sp>
        <p:nvSpPr>
          <p:cNvPr id="1946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88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030A0"/>
                </a:solidFill>
              </a:rPr>
              <a:t>Contd..</a:t>
            </a:r>
            <a:endParaRPr lang="en-IN" sz="400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GB" smtClean="0"/>
              <a:t>Amplitude</a:t>
            </a:r>
            <a:r>
              <a:rPr lang="tr-TR" smtClean="0"/>
              <a:t> and </a:t>
            </a:r>
            <a:r>
              <a:rPr lang="en-GB" smtClean="0"/>
              <a:t>Phase</a:t>
            </a:r>
            <a:endParaRPr lang="en-US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28E2251-8BD5-4AA8-8F71-CF1A093775D3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20486" name="Picture 4" descr="sja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1136650" y="5105400"/>
            <a:ext cx="13779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en-US" sz="2800" b="1">
                <a:latin typeface="Times New Roman" pitchFamily="18" charset="0"/>
                <a:cs typeface="Times New Roman" pitchFamily="18" charset="0"/>
              </a:rPr>
              <a:t>original</a:t>
            </a:r>
            <a:endParaRPr lang="nl-NL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 flipV="1">
            <a:off x="2895600" y="2514600"/>
            <a:ext cx="3352800" cy="1295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2895600" y="3810000"/>
            <a:ext cx="3276600" cy="1371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4640263" y="3200400"/>
            <a:ext cx="17399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en-US" sz="2800" b="1">
                <a:latin typeface="Times New Roman" pitchFamily="18" charset="0"/>
                <a:cs typeface="Times New Roman" pitchFamily="18" charset="0"/>
              </a:rPr>
              <a:t>amplitude</a:t>
            </a:r>
            <a:endParaRPr lang="nl-NL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5329238" y="4114800"/>
            <a:ext cx="10604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en-US" sz="2800" b="1">
                <a:latin typeface="Times New Roman" pitchFamily="18" charset="0"/>
                <a:cs typeface="Times New Roman" pitchFamily="18" charset="0"/>
              </a:rPr>
              <a:t>phase</a:t>
            </a:r>
            <a:endParaRPr lang="nl-NL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482" name="Object 10"/>
          <p:cNvGraphicFramePr>
            <a:graphicFrameLocks noChangeAspect="1"/>
          </p:cNvGraphicFramePr>
          <p:nvPr/>
        </p:nvGraphicFramePr>
        <p:xfrm>
          <a:off x="3830638" y="1828800"/>
          <a:ext cx="1290637" cy="831850"/>
        </p:xfrm>
        <a:graphic>
          <a:graphicData uri="http://schemas.openxmlformats.org/presentationml/2006/ole">
            <p:oleObj spid="_x0000_s20482" name="Vergelijking" r:id="rId4" imgW="393480" imgH="253800" progId="Equation.3">
              <p:embed/>
            </p:oleObj>
          </a:graphicData>
        </a:graphic>
      </p:graphicFrame>
      <p:graphicFrame>
        <p:nvGraphicFramePr>
          <p:cNvPr id="20483" name="Object 11"/>
          <p:cNvGraphicFramePr>
            <a:graphicFrameLocks noChangeAspect="1"/>
          </p:cNvGraphicFramePr>
          <p:nvPr/>
        </p:nvGraphicFramePr>
        <p:xfrm>
          <a:off x="3949700" y="5340350"/>
          <a:ext cx="1498600" cy="665163"/>
        </p:xfrm>
        <a:graphic>
          <a:graphicData uri="http://schemas.openxmlformats.org/presentationml/2006/ole">
            <p:oleObj spid="_x0000_s20483" name="Vergelijking" r:id="rId5" imgW="457200" imgH="203040" progId="Equation.3">
              <p:embed/>
            </p:oleObj>
          </a:graphicData>
        </a:graphic>
      </p:graphicFrame>
      <p:pic>
        <p:nvPicPr>
          <p:cNvPr id="20492" name="Picture 12" descr="sjaal_phas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4038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13" descr="sjaa_amp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18288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E8CAD3F-123C-4918-9008-64B0DF5F9A9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349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mtClean="0"/>
              <a:t>Preprocessing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Filtering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Enhancement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endParaRPr lang="en-US" smtClean="0"/>
          </a:p>
          <a:p>
            <a:pPr eaLnBrk="1" hangingPunct="1">
              <a:spcBef>
                <a:spcPts val="600"/>
              </a:spcBef>
            </a:pPr>
            <a:r>
              <a:rPr lang="en-US" smtClean="0"/>
              <a:t>Image Compression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endParaRPr lang="en-US" smtClean="0"/>
          </a:p>
          <a:p>
            <a:pPr eaLnBrk="1" hangingPunct="1">
              <a:spcBef>
                <a:spcPts val="600"/>
              </a:spcBef>
            </a:pPr>
            <a:r>
              <a:rPr lang="en-US" smtClean="0"/>
              <a:t>Feature Extraction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Edge detection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Corner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4"/>
          <p:cNvSpPr txBox="1">
            <a:spLocks noChangeArrowheads="1"/>
          </p:cNvSpPr>
          <p:nvPr/>
        </p:nvSpPr>
        <p:spPr bwMode="auto">
          <a:xfrm>
            <a:off x="381000" y="0"/>
            <a:ext cx="8001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tx2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Images and their spectrums</a:t>
            </a:r>
            <a:endParaRPr lang="en-IN" altLang="zh-CN" sz="4400">
              <a:solidFill>
                <a:schemeClr val="tx2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2EA96DD-8BE1-4B48-A4D1-0451565A061F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70660" name="Picture 6"/>
          <p:cNvPicPr>
            <a:picLocks noChangeAspect="1" noChangeArrowheads="1"/>
          </p:cNvPicPr>
          <p:nvPr/>
        </p:nvPicPr>
        <p:blipFill>
          <a:blip r:embed="rId2" cstate="print"/>
          <a:srcRect l="12857" t="26666" r="10001" b="29524"/>
          <a:stretch>
            <a:fillRect/>
          </a:stretch>
        </p:blipFill>
        <p:spPr bwMode="auto">
          <a:xfrm>
            <a:off x="152400" y="1981200"/>
            <a:ext cx="411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7"/>
          <p:cNvPicPr>
            <a:picLocks noChangeAspect="1" noChangeArrowheads="1"/>
          </p:cNvPicPr>
          <p:nvPr/>
        </p:nvPicPr>
        <p:blipFill>
          <a:blip r:embed="rId3" cstate="print"/>
          <a:srcRect l="12857" t="24762" r="10001" b="29524"/>
          <a:stretch>
            <a:fillRect/>
          </a:stretch>
        </p:blipFill>
        <p:spPr bwMode="auto">
          <a:xfrm>
            <a:off x="4724400" y="19050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8"/>
          <p:cNvPicPr>
            <a:picLocks noChangeAspect="1" noChangeArrowheads="1"/>
          </p:cNvPicPr>
          <p:nvPr/>
        </p:nvPicPr>
        <p:blipFill>
          <a:blip r:embed="rId4" cstate="print"/>
          <a:srcRect l="12857" t="24762" r="10001" b="29524"/>
          <a:stretch>
            <a:fillRect/>
          </a:stretch>
        </p:blipFill>
        <p:spPr bwMode="auto">
          <a:xfrm>
            <a:off x="152400" y="4114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3" name="Picture 8" descr="rot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097338"/>
            <a:ext cx="1846263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4" name="Picture 9" descr="dft_mag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92938" y="4097338"/>
            <a:ext cx="1846262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5" name="TextBox 10"/>
          <p:cNvSpPr txBox="1">
            <a:spLocks noChangeArrowheads="1"/>
          </p:cNvSpPr>
          <p:nvPr/>
        </p:nvSpPr>
        <p:spPr bwMode="auto">
          <a:xfrm>
            <a:off x="214313" y="16002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Image domain</a:t>
            </a:r>
          </a:p>
        </p:txBody>
      </p:sp>
      <p:sp>
        <p:nvSpPr>
          <p:cNvPr id="70666" name="TextBox 11"/>
          <p:cNvSpPr txBox="1">
            <a:spLocks noChangeArrowheads="1"/>
          </p:cNvSpPr>
          <p:nvPr/>
        </p:nvSpPr>
        <p:spPr bwMode="auto">
          <a:xfrm>
            <a:off x="4724400" y="16002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Image domain</a:t>
            </a:r>
          </a:p>
        </p:txBody>
      </p:sp>
      <p:sp>
        <p:nvSpPr>
          <p:cNvPr id="70667" name="TextBox 12"/>
          <p:cNvSpPr txBox="1">
            <a:spLocks noChangeArrowheads="1"/>
          </p:cNvSpPr>
          <p:nvPr/>
        </p:nvSpPr>
        <p:spPr bwMode="auto">
          <a:xfrm>
            <a:off x="2362200" y="1600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Frequency domain</a:t>
            </a:r>
          </a:p>
        </p:txBody>
      </p:sp>
      <p:sp>
        <p:nvSpPr>
          <p:cNvPr id="70668" name="TextBox 13"/>
          <p:cNvSpPr txBox="1">
            <a:spLocks noChangeArrowheads="1"/>
          </p:cNvSpPr>
          <p:nvPr/>
        </p:nvSpPr>
        <p:spPr bwMode="auto">
          <a:xfrm>
            <a:off x="6858000" y="1600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Frequency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sz="4200" smtClean="0">
                <a:ea typeface="宋体"/>
              </a:rPr>
              <a:t>Properties</a:t>
            </a:r>
            <a:r>
              <a:rPr lang="en-US" altLang="zh-CN" sz="4200" smtClean="0">
                <a:latin typeface="宋体"/>
                <a:ea typeface="宋体"/>
              </a:rPr>
              <a:t> </a:t>
            </a:r>
            <a:r>
              <a:rPr lang="en-US" altLang="zh-CN" sz="4200" smtClean="0">
                <a:ea typeface="宋体"/>
              </a:rPr>
              <a:t>of 2-D Fourier Transform</a:t>
            </a:r>
            <a:endParaRPr lang="en-IN" altLang="zh-CN" sz="4200" smtClean="0">
              <a:ea typeface="宋体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F31BA04-FB61-405E-BAA9-6EAE85643284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2600" dirty="0" err="1" smtClean="0"/>
              <a:t>Separability</a:t>
            </a:r>
            <a:endParaRPr lang="en-US" altLang="zh-CN" sz="2600" dirty="0" smtClean="0"/>
          </a:p>
          <a:p>
            <a:pPr marL="609600" indent="-609600" eaLnBrk="1" fontAlgn="auto" hangingPunct="1"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2600" dirty="0" smtClean="0"/>
              <a:t>Linearity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2600" dirty="0" smtClean="0"/>
              <a:t>Scaling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2600" dirty="0" smtClean="0"/>
              <a:t>Shift Theorem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2600" dirty="0" smtClean="0"/>
              <a:t>Rotation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2600" dirty="0" smtClean="0"/>
              <a:t>Periodicity and conjugation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2600" dirty="0" smtClean="0"/>
              <a:t>Convolution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2600" dirty="0" smtClean="0"/>
              <a:t>Correlation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lang="en-US" altLang="zh-CN" sz="2600" dirty="0" smtClean="0"/>
              <a:t>Average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zh-CN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IN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/>
              </a:rPr>
              <a:t>Separability</a:t>
            </a:r>
            <a:endParaRPr lang="en-IN" altLang="zh-CN" sz="4000" smtClean="0">
              <a:ea typeface="宋体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2420BDD-8949-4E3B-A89C-649F5CB2DCC3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270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zh-CN" sz="2600" smtClean="0">
                <a:ea typeface="宋体"/>
              </a:rPr>
              <a:t>The implementation steps for the two-dimensional DFT may be visualized as shown in the diagram below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200" smtClean="0">
              <a:ea typeface="宋体"/>
            </a:endParaRPr>
          </a:p>
          <a:p>
            <a:pPr eaLnBrk="1" hangingPunct="1">
              <a:buFont typeface="Wingdings" pitchFamily="2" charset="2"/>
              <a:buNone/>
            </a:pPr>
            <a:endParaRPr lang="en-IN" smtClean="0">
              <a:ea typeface="宋体"/>
            </a:endParaRPr>
          </a:p>
        </p:txBody>
      </p:sp>
      <p:grpSp>
        <p:nvGrpSpPr>
          <p:cNvPr id="72709" name="Group 3"/>
          <p:cNvGrpSpPr>
            <a:grpSpLocks/>
          </p:cNvGrpSpPr>
          <p:nvPr/>
        </p:nvGrpSpPr>
        <p:grpSpPr bwMode="auto">
          <a:xfrm>
            <a:off x="990600" y="3276600"/>
            <a:ext cx="7010400" cy="1905000"/>
            <a:chOff x="1295400" y="3200400"/>
            <a:chExt cx="6934200" cy="1524000"/>
          </a:xfrm>
        </p:grpSpPr>
        <p:sp>
          <p:nvSpPr>
            <p:cNvPr id="72710" name="Line 6"/>
            <p:cNvSpPr>
              <a:spLocks noChangeShapeType="1"/>
            </p:cNvSpPr>
            <p:nvPr/>
          </p:nvSpPr>
          <p:spPr bwMode="auto">
            <a:xfrm>
              <a:off x="1295400" y="3276600"/>
              <a:ext cx="1447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 rot="5400000" flipV="1">
              <a:off x="571500" y="4000500"/>
              <a:ext cx="1447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1295400" y="3276600"/>
              <a:ext cx="990600" cy="9144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ea typeface="宋体"/>
                  <a:cs typeface="宋体"/>
                </a:rPr>
                <a:t>f(x,y)</a:t>
              </a:r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>
              <a:off x="4114800" y="3276600"/>
              <a:ext cx="1447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 rot="5400000" flipV="1">
              <a:off x="3390900" y="4000500"/>
              <a:ext cx="1447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4114800" y="3276600"/>
              <a:ext cx="990600" cy="9144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ea typeface="宋体"/>
                  <a:cs typeface="宋体"/>
                </a:rPr>
                <a:t>F(x,v)</a:t>
              </a:r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6781800" y="3276600"/>
              <a:ext cx="1447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 rot="5400000" flipV="1">
              <a:off x="6057900" y="4000500"/>
              <a:ext cx="1447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6781800" y="3276600"/>
              <a:ext cx="990600" cy="9144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ea typeface="宋体"/>
                  <a:cs typeface="宋体"/>
                </a:rPr>
                <a:t>F(u,v)</a:t>
              </a:r>
            </a:p>
          </p:txBody>
        </p:sp>
        <p:sp>
          <p:nvSpPr>
            <p:cNvPr id="72719" name="AutoShape 16"/>
            <p:cNvSpPr>
              <a:spLocks noChangeArrowheads="1"/>
            </p:cNvSpPr>
            <p:nvPr/>
          </p:nvSpPr>
          <p:spPr bwMode="auto">
            <a:xfrm>
              <a:off x="2743200" y="3657600"/>
              <a:ext cx="762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0" name="AutoShape 17"/>
            <p:cNvSpPr>
              <a:spLocks noChangeArrowheads="1"/>
            </p:cNvSpPr>
            <p:nvPr/>
          </p:nvSpPr>
          <p:spPr bwMode="auto">
            <a:xfrm>
              <a:off x="5715000" y="3657600"/>
              <a:ext cx="762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1" name="Rectangle 18"/>
            <p:cNvSpPr>
              <a:spLocks noChangeArrowheads="1"/>
            </p:cNvSpPr>
            <p:nvPr/>
          </p:nvSpPr>
          <p:spPr bwMode="auto">
            <a:xfrm>
              <a:off x="2667000" y="3200400"/>
              <a:ext cx="946150" cy="458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1200">
                  <a:latin typeface="Tahoma" pitchFamily="34" charset="0"/>
                  <a:ea typeface="楷体_GB2312"/>
                  <a:cs typeface="楷体_GB2312"/>
                </a:rPr>
                <a:t>Column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1200">
                  <a:latin typeface="Tahoma" pitchFamily="34" charset="0"/>
                  <a:ea typeface="楷体_GB2312"/>
                  <a:cs typeface="楷体_GB2312"/>
                </a:rPr>
                <a:t>Transforms</a:t>
              </a:r>
            </a:p>
          </p:txBody>
        </p:sp>
        <p:sp>
          <p:nvSpPr>
            <p:cNvPr id="72722" name="Rectangle 19"/>
            <p:cNvSpPr>
              <a:spLocks noChangeArrowheads="1"/>
            </p:cNvSpPr>
            <p:nvPr/>
          </p:nvSpPr>
          <p:spPr bwMode="auto">
            <a:xfrm>
              <a:off x="2611438" y="3960813"/>
              <a:ext cx="106045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1200">
                  <a:solidFill>
                    <a:srgbClr val="FF0000"/>
                  </a:solidFill>
                  <a:latin typeface="Tahoma" pitchFamily="34" charset="0"/>
                  <a:ea typeface="楷体_GB2312"/>
                  <a:cs typeface="楷体_GB2312"/>
                </a:rPr>
                <a:t>Multiply by N</a:t>
              </a:r>
            </a:p>
          </p:txBody>
        </p:sp>
        <p:sp>
          <p:nvSpPr>
            <p:cNvPr id="72723" name="Rectangle 20"/>
            <p:cNvSpPr>
              <a:spLocks noChangeArrowheads="1"/>
            </p:cNvSpPr>
            <p:nvPr/>
          </p:nvSpPr>
          <p:spPr bwMode="auto">
            <a:xfrm>
              <a:off x="5607050" y="3200400"/>
              <a:ext cx="946150" cy="458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1200">
                  <a:latin typeface="Tahoma" pitchFamily="34" charset="0"/>
                  <a:ea typeface="楷体_GB2312"/>
                  <a:cs typeface="楷体_GB2312"/>
                </a:rPr>
                <a:t>Row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1200">
                  <a:latin typeface="Tahoma" pitchFamily="34" charset="0"/>
                  <a:ea typeface="楷体_GB2312"/>
                  <a:cs typeface="楷体_GB2312"/>
                </a:rPr>
                <a:t>Transforms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030A0"/>
                </a:solidFill>
              </a:rPr>
              <a:t>Separability (contd. )</a:t>
            </a:r>
          </a:p>
        </p:txBody>
      </p:sp>
      <p:pic>
        <p:nvPicPr>
          <p:cNvPr id="73731" name="Content Placeholder 4" descr="sep3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8919" t="9958" r="18919" b="17014"/>
          <a:stretch>
            <a:fillRect/>
          </a:stretch>
        </p:blipFill>
        <p:spPr>
          <a:xfrm>
            <a:off x="838200" y="1752600"/>
            <a:ext cx="1831975" cy="1752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0768FCE-8EF8-485A-B326-2E987E428C1E}" type="slidenum">
              <a:rPr lang="en-US" altLang="en-US"/>
              <a:pPr>
                <a:defRPr/>
              </a:pPr>
              <a:t>33</a:t>
            </a:fld>
            <a:endParaRPr lang="en-US" altLang="en-US" dirty="0"/>
          </a:p>
        </p:txBody>
      </p:sp>
      <p:pic>
        <p:nvPicPr>
          <p:cNvPr id="73733" name="Picture 5" descr="seprable2.png"/>
          <p:cNvPicPr>
            <a:picLocks noChangeAspect="1"/>
          </p:cNvPicPr>
          <p:nvPr/>
        </p:nvPicPr>
        <p:blipFill>
          <a:blip r:embed="rId3" cstate="print"/>
          <a:srcRect l="17876" t="6950" r="19823" b="16582"/>
          <a:stretch>
            <a:fillRect/>
          </a:stretch>
        </p:blipFill>
        <p:spPr bwMode="auto">
          <a:xfrm>
            <a:off x="3352800" y="16764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6" descr="sep1.png"/>
          <p:cNvPicPr>
            <a:picLocks noChangeAspect="1"/>
          </p:cNvPicPr>
          <p:nvPr/>
        </p:nvPicPr>
        <p:blipFill>
          <a:blip r:embed="rId4" cstate="print"/>
          <a:srcRect l="18600" t="9435" r="20351" b="15614"/>
          <a:stretch>
            <a:fillRect/>
          </a:stretch>
        </p:blipFill>
        <p:spPr bwMode="auto">
          <a:xfrm>
            <a:off x="3429000" y="38862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5" name="Picture 7" descr="seprable2.png"/>
          <p:cNvPicPr>
            <a:picLocks noChangeAspect="1"/>
          </p:cNvPicPr>
          <p:nvPr/>
        </p:nvPicPr>
        <p:blipFill>
          <a:blip r:embed="rId3" cstate="print"/>
          <a:srcRect l="19598" t="7883" r="18761" b="16451"/>
          <a:stretch>
            <a:fillRect/>
          </a:stretch>
        </p:blipFill>
        <p:spPr bwMode="auto">
          <a:xfrm>
            <a:off x="6324600" y="38862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6" name="Content Placeholder 4" descr="sep3.bmp"/>
          <p:cNvPicPr>
            <a:picLocks noChangeAspect="1"/>
          </p:cNvPicPr>
          <p:nvPr/>
        </p:nvPicPr>
        <p:blipFill>
          <a:blip r:embed="rId2" cstate="print"/>
          <a:srcRect l="18919" t="6639" r="18919" b="17012"/>
          <a:stretch>
            <a:fillRect/>
          </a:stretch>
        </p:blipFill>
        <p:spPr bwMode="auto">
          <a:xfrm>
            <a:off x="838200" y="38100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7" name="TextBox 8"/>
          <p:cNvSpPr txBox="1">
            <a:spLocks noChangeArrowheads="1"/>
          </p:cNvSpPr>
          <p:nvPr/>
        </p:nvSpPr>
        <p:spPr bwMode="auto">
          <a:xfrm>
            <a:off x="1371600" y="35052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f(x,y)</a:t>
            </a:r>
          </a:p>
        </p:txBody>
      </p:sp>
      <p:sp>
        <p:nvSpPr>
          <p:cNvPr id="73738" name="TextBox 9"/>
          <p:cNvSpPr txBox="1">
            <a:spLocks noChangeArrowheads="1"/>
          </p:cNvSpPr>
          <p:nvPr/>
        </p:nvSpPr>
        <p:spPr bwMode="auto">
          <a:xfrm>
            <a:off x="1371600" y="57150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f(x,y)</a:t>
            </a:r>
          </a:p>
        </p:txBody>
      </p:sp>
      <p:sp>
        <p:nvSpPr>
          <p:cNvPr id="73739" name="TextBox 10"/>
          <p:cNvSpPr txBox="1">
            <a:spLocks noChangeArrowheads="1"/>
          </p:cNvSpPr>
          <p:nvPr/>
        </p:nvSpPr>
        <p:spPr bwMode="auto">
          <a:xfrm>
            <a:off x="3962400" y="57150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F(x,v)</a:t>
            </a:r>
          </a:p>
        </p:txBody>
      </p:sp>
      <p:sp>
        <p:nvSpPr>
          <p:cNvPr id="73740" name="TextBox 11"/>
          <p:cNvSpPr txBox="1">
            <a:spLocks noChangeArrowheads="1"/>
          </p:cNvSpPr>
          <p:nvPr/>
        </p:nvSpPr>
        <p:spPr bwMode="auto">
          <a:xfrm>
            <a:off x="3810000" y="35052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F(u,v)</a:t>
            </a:r>
          </a:p>
        </p:txBody>
      </p:sp>
      <p:sp>
        <p:nvSpPr>
          <p:cNvPr id="73741" name="TextBox 12"/>
          <p:cNvSpPr txBox="1">
            <a:spLocks noChangeArrowheads="1"/>
          </p:cNvSpPr>
          <p:nvPr/>
        </p:nvSpPr>
        <p:spPr bwMode="auto">
          <a:xfrm>
            <a:off x="6934200" y="57150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F(u,v)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/>
              </a:rPr>
              <a:t>Linearity</a:t>
            </a:r>
            <a:endParaRPr lang="en-IN" altLang="zh-CN" sz="4000" smtClean="0">
              <a:ea typeface="宋体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3CE89DE-B8C9-4D2D-BEC5-D8B4C95ABE74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533400" indent="-533400" eaLnBrk="1" fontAlgn="auto" hangingPunct="1">
              <a:spcAft>
                <a:spcPts val="0"/>
              </a:spcAft>
              <a:buClr>
                <a:schemeClr val="hlink"/>
              </a:buClr>
              <a:buFont typeface="Wingdings" pitchFamily="2" charset="2"/>
              <a:buChar char="q"/>
              <a:defRPr/>
            </a:pPr>
            <a:r>
              <a:rPr lang="en-US" altLang="zh-CN" sz="2600" dirty="0" smtClean="0"/>
              <a:t>DFT is a linear operator </a:t>
            </a:r>
          </a:p>
          <a:p>
            <a:pPr marL="533400" indent="-533400" eaLnBrk="1" fontAlgn="auto" hangingPunct="1">
              <a:spcAft>
                <a:spcPts val="0"/>
              </a:spcAft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 dirty="0" smtClean="0"/>
              <a:t>       </a:t>
            </a:r>
          </a:p>
          <a:p>
            <a:pPr marL="533400" indent="-533400" eaLnBrk="1" fontAlgn="auto" hangingPunct="1">
              <a:spcAft>
                <a:spcPts val="0"/>
              </a:spcAft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 dirty="0" smtClean="0"/>
              <a:t>   F[ a 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x,y</a:t>
            </a:r>
            <a:r>
              <a:rPr lang="en-US" altLang="zh-CN" sz="3200" dirty="0" smtClean="0"/>
              <a:t>)+b 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x,y</a:t>
            </a:r>
            <a:r>
              <a:rPr lang="en-US" altLang="zh-CN" sz="3200" dirty="0" smtClean="0"/>
              <a:t>)] =  a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u,v</a:t>
            </a:r>
            <a:r>
              <a:rPr lang="en-US" altLang="zh-CN" sz="3200" dirty="0" smtClean="0"/>
              <a:t>)+b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u,v</a:t>
            </a:r>
            <a:r>
              <a:rPr lang="en-US" altLang="zh-CN" sz="3200" dirty="0" smtClean="0"/>
              <a:t>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021435B-CE24-412A-9D18-60862543250D}" type="slidenum">
              <a:rPr lang="en-US" altLang="en-US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75780" name="Picture 6" descr="sep3.bmp"/>
          <p:cNvPicPr>
            <a:picLocks noChangeAspect="1"/>
          </p:cNvPicPr>
          <p:nvPr/>
        </p:nvPicPr>
        <p:blipFill>
          <a:blip r:embed="rId2" cstate="print"/>
          <a:srcRect l="20589" t="7224" r="20589" b="16930"/>
          <a:stretch>
            <a:fillRect/>
          </a:stretch>
        </p:blipFill>
        <p:spPr bwMode="auto">
          <a:xfrm>
            <a:off x="304800" y="1676400"/>
            <a:ext cx="1752600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1" name="Picture 7" descr="i1.bmp"/>
          <p:cNvPicPr>
            <a:picLocks noChangeAspect="1"/>
          </p:cNvPicPr>
          <p:nvPr/>
        </p:nvPicPr>
        <p:blipFill>
          <a:blip r:embed="rId3" cstate="print"/>
          <a:srcRect l="19250" t="7883" r="19786" b="17241"/>
          <a:stretch>
            <a:fillRect/>
          </a:stretch>
        </p:blipFill>
        <p:spPr bwMode="auto">
          <a:xfrm>
            <a:off x="2514600" y="16764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2" name="Picture 8" descr="len1.bmp"/>
          <p:cNvPicPr>
            <a:picLocks noChangeAspect="1"/>
          </p:cNvPicPr>
          <p:nvPr/>
        </p:nvPicPr>
        <p:blipFill>
          <a:blip r:embed="rId4" cstate="print"/>
          <a:srcRect l="21239" t="8696" r="18584" b="17390"/>
          <a:stretch>
            <a:fillRect/>
          </a:stretch>
        </p:blipFill>
        <p:spPr bwMode="auto">
          <a:xfrm>
            <a:off x="381000" y="40386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3" name="Picture 9" descr="len2.bmp"/>
          <p:cNvPicPr>
            <a:picLocks noChangeAspect="1"/>
          </p:cNvPicPr>
          <p:nvPr/>
        </p:nvPicPr>
        <p:blipFill>
          <a:blip r:embed="rId5" cstate="print"/>
          <a:srcRect l="19858" t="10451" r="20567" b="16402"/>
          <a:stretch>
            <a:fillRect/>
          </a:stretch>
        </p:blipFill>
        <p:spPr bwMode="auto">
          <a:xfrm>
            <a:off x="2590800" y="40386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4" name="Picture 10" descr="linear2.bmp"/>
          <p:cNvPicPr>
            <a:picLocks noChangeAspect="1"/>
          </p:cNvPicPr>
          <p:nvPr/>
        </p:nvPicPr>
        <p:blipFill>
          <a:blip r:embed="rId6" cstate="print"/>
          <a:srcRect l="19444" t="10236" r="19444" b="18124"/>
          <a:stretch>
            <a:fillRect/>
          </a:stretch>
        </p:blipFill>
        <p:spPr bwMode="auto">
          <a:xfrm>
            <a:off x="4724400" y="4038600"/>
            <a:ext cx="18288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5" name="TextBox 10"/>
          <p:cNvSpPr txBox="1">
            <a:spLocks noChangeArrowheads="1"/>
          </p:cNvSpPr>
          <p:nvPr/>
        </p:nvSpPr>
        <p:spPr bwMode="auto">
          <a:xfrm>
            <a:off x="457200" y="35052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(x,y)</a:t>
            </a:r>
          </a:p>
        </p:txBody>
      </p:sp>
      <p:sp>
        <p:nvSpPr>
          <p:cNvPr id="75786" name="TextBox 11"/>
          <p:cNvSpPr txBox="1">
            <a:spLocks noChangeArrowheads="1"/>
          </p:cNvSpPr>
          <p:nvPr/>
        </p:nvSpPr>
        <p:spPr bwMode="auto">
          <a:xfrm>
            <a:off x="2743200" y="34290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(x,y)</a:t>
            </a:r>
          </a:p>
        </p:txBody>
      </p:sp>
      <p:sp>
        <p:nvSpPr>
          <p:cNvPr id="75787" name="TextBox 12"/>
          <p:cNvSpPr txBox="1">
            <a:spLocks noChangeArrowheads="1"/>
          </p:cNvSpPr>
          <p:nvPr/>
        </p:nvSpPr>
        <p:spPr bwMode="auto">
          <a:xfrm>
            <a:off x="4648200" y="34290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2f</a:t>
            </a:r>
            <a:r>
              <a:rPr lang="en-US" baseline="-25000"/>
              <a:t>1</a:t>
            </a:r>
            <a:r>
              <a:rPr lang="en-US"/>
              <a:t>(x,y)+3f</a:t>
            </a:r>
            <a:r>
              <a:rPr lang="en-US" baseline="-25000"/>
              <a:t>2</a:t>
            </a:r>
            <a:r>
              <a:rPr lang="en-US"/>
              <a:t>(x,y)</a:t>
            </a:r>
            <a:endParaRPr lang="en-US" baseline="-25000"/>
          </a:p>
        </p:txBody>
      </p:sp>
      <p:sp>
        <p:nvSpPr>
          <p:cNvPr id="75789" name="TextBox 14"/>
          <p:cNvSpPr txBox="1">
            <a:spLocks noChangeArrowheads="1"/>
          </p:cNvSpPr>
          <p:nvPr/>
        </p:nvSpPr>
        <p:spPr bwMode="auto">
          <a:xfrm>
            <a:off x="4648200" y="5802313"/>
            <a:ext cx="396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Phase Spectrum (2F</a:t>
            </a:r>
            <a:r>
              <a:rPr lang="en-US" baseline="-25000"/>
              <a:t>1</a:t>
            </a:r>
            <a:r>
              <a:rPr lang="en-US"/>
              <a:t>(u,v)+3F</a:t>
            </a:r>
            <a:r>
              <a:rPr lang="en-US" baseline="-25000"/>
              <a:t>2</a:t>
            </a:r>
            <a:r>
              <a:rPr lang="en-US"/>
              <a:t>(u,v))</a:t>
            </a:r>
            <a:endParaRPr lang="en-US" baseline="-25000"/>
          </a:p>
        </p:txBody>
      </p:sp>
      <p:sp>
        <p:nvSpPr>
          <p:cNvPr id="75790" name="TextBox 15"/>
          <p:cNvSpPr txBox="1">
            <a:spLocks noChangeArrowheads="1"/>
          </p:cNvSpPr>
          <p:nvPr/>
        </p:nvSpPr>
        <p:spPr bwMode="auto">
          <a:xfrm>
            <a:off x="533400" y="57912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(u,v)</a:t>
            </a:r>
          </a:p>
        </p:txBody>
      </p:sp>
      <p:sp>
        <p:nvSpPr>
          <p:cNvPr id="75791" name="TextBox 16"/>
          <p:cNvSpPr txBox="1">
            <a:spLocks noChangeArrowheads="1"/>
          </p:cNvSpPr>
          <p:nvPr/>
        </p:nvSpPr>
        <p:spPr bwMode="auto">
          <a:xfrm>
            <a:off x="2819400" y="57912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(u,v)</a:t>
            </a:r>
          </a:p>
        </p:txBody>
      </p:sp>
      <p:pic>
        <p:nvPicPr>
          <p:cNvPr id="75792" name="Picture 17" descr="linear1.bmp"/>
          <p:cNvPicPr>
            <a:picLocks noChangeAspect="1"/>
          </p:cNvPicPr>
          <p:nvPr/>
        </p:nvPicPr>
        <p:blipFill>
          <a:blip r:embed="rId7" cstate="print"/>
          <a:srcRect l="19524" t="7895" r="19524" b="17252"/>
          <a:stretch>
            <a:fillRect/>
          </a:stretch>
        </p:blipFill>
        <p:spPr bwMode="auto">
          <a:xfrm>
            <a:off x="4724400" y="16764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</a:rPr>
              <a:t>Linearity (contd..)</a:t>
            </a:r>
            <a:endParaRPr lang="en-IN" sz="4000" smtClean="0">
              <a:solidFill>
                <a:srgbClr val="7030A0"/>
              </a:solidFill>
              <a:ea typeface="华文仿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/>
              </a:rPr>
              <a:t>Scaling</a:t>
            </a:r>
            <a:endParaRPr lang="en-IN" altLang="zh-CN" sz="4000" smtClean="0"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F7AD409-1709-4B40-845A-0DD8DEAB8D76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1371600" y="2362200"/>
          <a:ext cx="6076950" cy="1295400"/>
        </p:xfrm>
        <a:graphic>
          <a:graphicData uri="http://schemas.openxmlformats.org/presentationml/2006/ole">
            <p:oleObj spid="_x0000_s21506" name="Equation" r:id="rId3" imgW="2145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6" descr="sep3.bmp"/>
          <p:cNvPicPr>
            <a:picLocks noChangeAspect="1"/>
          </p:cNvPicPr>
          <p:nvPr/>
        </p:nvPicPr>
        <p:blipFill>
          <a:blip r:embed="rId2" cstate="print"/>
          <a:srcRect l="19048" t="7018" r="20000" b="21382"/>
          <a:stretch>
            <a:fillRect/>
          </a:stretch>
        </p:blipFill>
        <p:spPr bwMode="auto">
          <a:xfrm>
            <a:off x="1447800" y="1676400"/>
            <a:ext cx="1752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Content Placeholder 4" descr="scale2.bmp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 l="8755" t="4549" r="8072" b="9033"/>
          <a:stretch>
            <a:fillRect/>
          </a:stretch>
        </p:blipFill>
        <p:spPr>
          <a:xfrm>
            <a:off x="4914900" y="3886200"/>
            <a:ext cx="3238500" cy="2209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79F16EF-91AC-4866-94CA-E6A3BBF49E21}" type="slidenum">
              <a:rPr lang="en-US" altLang="en-US"/>
              <a:pPr>
                <a:defRPr/>
              </a:pPr>
              <a:t>37</a:t>
            </a:fld>
            <a:endParaRPr lang="en-US" altLang="en-US" dirty="0"/>
          </a:p>
        </p:txBody>
      </p:sp>
      <p:pic>
        <p:nvPicPr>
          <p:cNvPr id="76805" name="Picture 5" descr="len3.bmp"/>
          <p:cNvPicPr>
            <a:picLocks noChangeAspect="1"/>
          </p:cNvPicPr>
          <p:nvPr/>
        </p:nvPicPr>
        <p:blipFill>
          <a:blip r:embed="rId4" cstate="print"/>
          <a:srcRect l="19414" t="7947" r="20189" b="17880"/>
          <a:stretch>
            <a:fillRect/>
          </a:stretch>
        </p:blipFill>
        <p:spPr bwMode="auto">
          <a:xfrm>
            <a:off x="5715000" y="16764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7" descr="scale1.bmp"/>
          <p:cNvPicPr>
            <a:picLocks noChangeAspect="1"/>
          </p:cNvPicPr>
          <p:nvPr/>
        </p:nvPicPr>
        <p:blipFill>
          <a:blip r:embed="rId5" cstate="print"/>
          <a:srcRect l="8647" t="4314" r="8337" b="9435"/>
          <a:stretch>
            <a:fillRect/>
          </a:stretch>
        </p:blipFill>
        <p:spPr bwMode="auto">
          <a:xfrm>
            <a:off x="762000" y="39624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TextBox 7"/>
          <p:cNvSpPr txBox="1">
            <a:spLocks noChangeArrowheads="1"/>
          </p:cNvSpPr>
          <p:nvPr/>
        </p:nvSpPr>
        <p:spPr bwMode="auto">
          <a:xfrm>
            <a:off x="1447800" y="3352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f(x,y)</a:t>
            </a:r>
          </a:p>
        </p:txBody>
      </p:sp>
      <p:sp>
        <p:nvSpPr>
          <p:cNvPr id="76808" name="TextBox 8"/>
          <p:cNvSpPr txBox="1">
            <a:spLocks noChangeArrowheads="1"/>
          </p:cNvSpPr>
          <p:nvPr/>
        </p:nvSpPr>
        <p:spPr bwMode="auto">
          <a:xfrm>
            <a:off x="1600200" y="60960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f(2x,3y)</a:t>
            </a:r>
          </a:p>
        </p:txBody>
      </p:sp>
      <p:sp>
        <p:nvSpPr>
          <p:cNvPr id="76809" name="TextBox 9"/>
          <p:cNvSpPr txBox="1">
            <a:spLocks noChangeArrowheads="1"/>
          </p:cNvSpPr>
          <p:nvPr/>
        </p:nvSpPr>
        <p:spPr bwMode="auto">
          <a:xfrm>
            <a:off x="5715000" y="34290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F(u,v)</a:t>
            </a:r>
          </a:p>
        </p:txBody>
      </p:sp>
      <p:sp>
        <p:nvSpPr>
          <p:cNvPr id="76810" name="TextBox 10"/>
          <p:cNvSpPr txBox="1">
            <a:spLocks noChangeArrowheads="1"/>
          </p:cNvSpPr>
          <p:nvPr/>
        </p:nvSpPr>
        <p:spPr bwMode="auto">
          <a:xfrm>
            <a:off x="5791200" y="60960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F(u,v)</a:t>
            </a:r>
          </a:p>
        </p:txBody>
      </p:sp>
      <p:sp>
        <p:nvSpPr>
          <p:cNvPr id="768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</a:rPr>
              <a:t>Scaling (contd..)</a:t>
            </a:r>
            <a:endParaRPr lang="en-IN" altLang="zh-CN" sz="400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/>
              </a:rPr>
              <a:t>Shift Theorem</a:t>
            </a:r>
            <a:endParaRPr lang="en-IN" altLang="zh-CN" sz="4000" smtClean="0">
              <a:ea typeface="宋体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9CDD69-D3FB-413E-9CAE-878C2F83A46E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2253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324850" cy="4976813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grpSp>
        <p:nvGrpSpPr>
          <p:cNvPr id="22537" name="Group 3"/>
          <p:cNvGrpSpPr>
            <a:grpSpLocks/>
          </p:cNvGrpSpPr>
          <p:nvPr/>
        </p:nvGrpSpPr>
        <p:grpSpPr bwMode="auto">
          <a:xfrm>
            <a:off x="695325" y="2263775"/>
            <a:ext cx="7239000" cy="2362200"/>
            <a:chOff x="1080435" y="2404194"/>
            <a:chExt cx="7086600" cy="1831925"/>
          </a:xfrm>
        </p:grpSpPr>
        <p:graphicFrame>
          <p:nvGraphicFramePr>
            <p:cNvPr id="22530" name="Object 2"/>
            <p:cNvGraphicFramePr>
              <a:graphicFrameLocks noChangeAspect="1"/>
            </p:cNvGraphicFramePr>
            <p:nvPr/>
          </p:nvGraphicFramePr>
          <p:xfrm>
            <a:off x="1129364" y="3856705"/>
            <a:ext cx="3505200" cy="349250"/>
          </p:xfrm>
          <a:graphic>
            <a:graphicData uri="http://schemas.openxmlformats.org/presentationml/2006/ole">
              <p:oleObj spid="_x0000_s22530" r:id="rId3" imgW="2005729" imgH="203112" progId="Equation.3">
                <p:embed/>
              </p:oleObj>
            </a:graphicData>
          </a:graphic>
        </p:graphicFrame>
        <p:graphicFrame>
          <p:nvGraphicFramePr>
            <p:cNvPr id="22531" name="Object 3"/>
            <p:cNvGraphicFramePr>
              <a:graphicFrameLocks noChangeAspect="1"/>
            </p:cNvGraphicFramePr>
            <p:nvPr/>
          </p:nvGraphicFramePr>
          <p:xfrm>
            <a:off x="5472764" y="3780506"/>
            <a:ext cx="2362200" cy="455613"/>
          </p:xfrm>
          <a:graphic>
            <a:graphicData uri="http://schemas.openxmlformats.org/presentationml/2006/ole">
              <p:oleObj spid="_x0000_s22531" r:id="rId4" imgW="1040948" imgH="203112" progId="Equation.3">
                <p:embed/>
              </p:oleObj>
            </a:graphicData>
          </a:graphic>
        </p:graphicFrame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1080435" y="2404194"/>
            <a:ext cx="2286000" cy="425450"/>
          </p:xfrm>
          <a:graphic>
            <a:graphicData uri="http://schemas.openxmlformats.org/presentationml/2006/ole">
              <p:oleObj spid="_x0000_s22532" r:id="rId5" imgW="1079032" imgH="203112" progId="Equation.3">
                <p:embed/>
              </p:oleObj>
            </a:graphicData>
          </a:graphic>
        </p:graphicFrame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4204635" y="2480393"/>
            <a:ext cx="3962400" cy="384175"/>
          </p:xfrm>
          <a:graphic>
            <a:graphicData uri="http://schemas.openxmlformats.org/presentationml/2006/ole">
              <p:oleObj spid="_x0000_s22533" r:id="rId6" imgW="2070100" imgH="203200" progId="Equation.3">
                <p:embed/>
              </p:oleObj>
            </a:graphicData>
          </a:graphic>
        </p:graphicFrame>
        <p:sp>
          <p:nvSpPr>
            <p:cNvPr id="22538" name="AutoShape 12"/>
            <p:cNvSpPr>
              <a:spLocks noChangeArrowheads="1"/>
            </p:cNvSpPr>
            <p:nvPr/>
          </p:nvSpPr>
          <p:spPr bwMode="auto">
            <a:xfrm>
              <a:off x="4786964" y="3932906"/>
              <a:ext cx="685800" cy="152400"/>
            </a:xfrm>
            <a:prstGeom prst="leftRightArrow">
              <a:avLst>
                <a:gd name="adj1" fmla="val 50000"/>
                <a:gd name="adj2" fmla="val 9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9" name="AutoShape 13"/>
            <p:cNvSpPr>
              <a:spLocks noChangeArrowheads="1"/>
            </p:cNvSpPr>
            <p:nvPr/>
          </p:nvSpPr>
          <p:spPr bwMode="auto">
            <a:xfrm>
              <a:off x="3518835" y="2556593"/>
              <a:ext cx="685800" cy="152400"/>
            </a:xfrm>
            <a:prstGeom prst="leftRightArrow">
              <a:avLst>
                <a:gd name="adj1" fmla="val 50000"/>
                <a:gd name="adj2" fmla="val 9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Content Placeholder 4" descr="rot2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9740" t="6926" r="21039" b="16882"/>
          <a:stretch>
            <a:fillRect/>
          </a:stretch>
        </p:blipFill>
        <p:spPr>
          <a:xfrm>
            <a:off x="762000" y="1520825"/>
            <a:ext cx="1676400" cy="17557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53196CC-BEDE-44EA-A87E-1C043BFFD3C0}" type="slidenum">
              <a:rPr lang="en-US" altLang="en-US"/>
              <a:pPr>
                <a:defRPr/>
              </a:pPr>
              <a:t>39</a:t>
            </a:fld>
            <a:endParaRPr lang="en-US" altLang="en-US" dirty="0"/>
          </a:p>
        </p:txBody>
      </p:sp>
      <p:pic>
        <p:nvPicPr>
          <p:cNvPr id="77828" name="Picture 5" descr="rot1.bmp"/>
          <p:cNvPicPr>
            <a:picLocks noChangeAspect="1"/>
          </p:cNvPicPr>
          <p:nvPr/>
        </p:nvPicPr>
        <p:blipFill>
          <a:blip r:embed="rId3" cstate="print"/>
          <a:srcRect l="16667" t="6944" r="16667" b="13293"/>
          <a:stretch>
            <a:fillRect/>
          </a:stretch>
        </p:blipFill>
        <p:spPr bwMode="auto">
          <a:xfrm>
            <a:off x="685800" y="39624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6" descr="r3.bmp"/>
          <p:cNvPicPr>
            <a:picLocks noChangeAspect="1"/>
          </p:cNvPicPr>
          <p:nvPr/>
        </p:nvPicPr>
        <p:blipFill>
          <a:blip r:embed="rId4" cstate="print"/>
          <a:srcRect l="20763" t="9561" r="19545" b="17133"/>
          <a:stretch>
            <a:fillRect/>
          </a:stretch>
        </p:blipFill>
        <p:spPr bwMode="auto">
          <a:xfrm>
            <a:off x="3048000" y="15240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0" name="Picture 7" descr="r4.bmp"/>
          <p:cNvPicPr>
            <a:picLocks noChangeAspect="1"/>
          </p:cNvPicPr>
          <p:nvPr/>
        </p:nvPicPr>
        <p:blipFill>
          <a:blip r:embed="rId5" cstate="print"/>
          <a:srcRect l="16716" t="8571" r="18806" b="14285"/>
          <a:stretch>
            <a:fillRect/>
          </a:stretch>
        </p:blipFill>
        <p:spPr bwMode="auto">
          <a:xfrm>
            <a:off x="3124200" y="39624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8" descr="r11.bmp"/>
          <p:cNvPicPr>
            <a:picLocks noChangeAspect="1"/>
          </p:cNvPicPr>
          <p:nvPr/>
        </p:nvPicPr>
        <p:blipFill>
          <a:blip r:embed="rId6" cstate="print"/>
          <a:srcRect l="7259" t="6451" r="806"/>
          <a:stretch>
            <a:fillRect/>
          </a:stretch>
        </p:blipFill>
        <p:spPr bwMode="auto">
          <a:xfrm>
            <a:off x="5486400" y="3810000"/>
            <a:ext cx="344805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2" name="Picture 9" descr="r22.bmp"/>
          <p:cNvPicPr>
            <a:picLocks noChangeAspect="1"/>
          </p:cNvPicPr>
          <p:nvPr/>
        </p:nvPicPr>
        <p:blipFill>
          <a:blip r:embed="rId7" cstate="print"/>
          <a:srcRect l="4878" t="3252" b="6503"/>
          <a:stretch>
            <a:fillRect/>
          </a:stretch>
        </p:blipFill>
        <p:spPr bwMode="auto">
          <a:xfrm>
            <a:off x="5791200" y="1543050"/>
            <a:ext cx="29718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3" name="TextBox 10"/>
          <p:cNvSpPr txBox="1">
            <a:spLocks noChangeArrowheads="1"/>
          </p:cNvSpPr>
          <p:nvPr/>
        </p:nvSpPr>
        <p:spPr bwMode="auto">
          <a:xfrm>
            <a:off x="685800" y="32766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Original Image</a:t>
            </a:r>
          </a:p>
        </p:txBody>
      </p:sp>
      <p:sp>
        <p:nvSpPr>
          <p:cNvPr id="77834" name="TextBox 11"/>
          <p:cNvSpPr txBox="1">
            <a:spLocks noChangeArrowheads="1"/>
          </p:cNvSpPr>
          <p:nvPr/>
        </p:nvSpPr>
        <p:spPr bwMode="auto">
          <a:xfrm>
            <a:off x="2971800" y="3276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Spectrum Image</a:t>
            </a:r>
          </a:p>
        </p:txBody>
      </p:sp>
      <p:sp>
        <p:nvSpPr>
          <p:cNvPr id="77835" name="TextBox 12"/>
          <p:cNvSpPr txBox="1">
            <a:spLocks noChangeArrowheads="1"/>
          </p:cNvSpPr>
          <p:nvPr/>
        </p:nvSpPr>
        <p:spPr bwMode="auto">
          <a:xfrm>
            <a:off x="6172200" y="3505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Mesh Plot</a:t>
            </a:r>
          </a:p>
        </p:txBody>
      </p:sp>
      <p:sp>
        <p:nvSpPr>
          <p:cNvPr id="77836" name="TextBox 13"/>
          <p:cNvSpPr txBox="1">
            <a:spLocks noChangeArrowheads="1"/>
          </p:cNvSpPr>
          <p:nvPr/>
        </p:nvSpPr>
        <p:spPr bwMode="auto">
          <a:xfrm>
            <a:off x="762000" y="6019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x </a:t>
            </a:r>
            <a:r>
              <a:rPr lang="en-US"/>
              <a:t> = 50, T</a:t>
            </a:r>
            <a:r>
              <a:rPr lang="en-US" baseline="-25000"/>
              <a:t>y </a:t>
            </a:r>
            <a:r>
              <a:rPr lang="en-US"/>
              <a:t> =50</a:t>
            </a:r>
            <a:endParaRPr lang="en-US" baseline="-25000"/>
          </a:p>
        </p:txBody>
      </p:sp>
      <p:sp>
        <p:nvSpPr>
          <p:cNvPr id="77837" name="TextBox 14"/>
          <p:cNvSpPr txBox="1">
            <a:spLocks noChangeArrowheads="1"/>
          </p:cNvSpPr>
          <p:nvPr/>
        </p:nvSpPr>
        <p:spPr bwMode="auto">
          <a:xfrm>
            <a:off x="3200400" y="5943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Spectrum Image</a:t>
            </a:r>
          </a:p>
        </p:txBody>
      </p:sp>
      <p:sp>
        <p:nvSpPr>
          <p:cNvPr id="77838" name="TextBox 15"/>
          <p:cNvSpPr txBox="1">
            <a:spLocks noChangeArrowheads="1"/>
          </p:cNvSpPr>
          <p:nvPr/>
        </p:nvSpPr>
        <p:spPr bwMode="auto">
          <a:xfrm>
            <a:off x="6400800" y="6096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Mesh Plot</a:t>
            </a:r>
          </a:p>
        </p:txBody>
      </p:sp>
      <p:sp>
        <p:nvSpPr>
          <p:cNvPr id="7783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</a:rPr>
              <a:t>Shift Theorem (contd..)</a:t>
            </a:r>
            <a:endParaRPr lang="en-IN" altLang="zh-CN" sz="400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Unitary 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5561927-9B2F-443D-B22B-7069F764A85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971800"/>
          </a:xfrm>
        </p:spPr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/>
              <a:t>Image transformation represents a given image into series sum of unitary matrices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6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/>
              <a:t>A matrix is called unitary if </a:t>
            </a:r>
          </a:p>
          <a:p>
            <a:pPr lvl="3" eaLnBrk="1" fontAlgn="auto" hangingPunct="1">
              <a:spcAft>
                <a:spcPts val="0"/>
              </a:spcAft>
              <a:buClr>
                <a:schemeClr val="accent3"/>
              </a:buClr>
              <a:buFont typeface="Wingdings"/>
              <a:buChar char=""/>
              <a:defRPr/>
            </a:pPr>
            <a:endParaRPr lang="en-US" sz="2600" baseline="30000" dirty="0" smtClean="0"/>
          </a:p>
          <a:p>
            <a:pPr lvl="3" eaLnBrk="1" fontAlgn="auto" hangingPunct="1">
              <a:spcAft>
                <a:spcPts val="0"/>
              </a:spcAft>
              <a:buClr>
                <a:schemeClr val="accent3"/>
              </a:buClr>
              <a:buFont typeface="Wingdings"/>
              <a:buChar char=""/>
              <a:defRPr/>
            </a:pPr>
            <a:endParaRPr lang="en-US" sz="2600" dirty="0" smtClean="0"/>
          </a:p>
          <a:p>
            <a:pPr lvl="3" eaLnBrk="1" fontAlgn="auto" hangingPunct="1">
              <a:spcAft>
                <a:spcPts val="0"/>
              </a:spcAft>
              <a:buClr>
                <a:schemeClr val="accent3"/>
              </a:buClr>
              <a:buFont typeface="Wingdings"/>
              <a:buChar char=""/>
              <a:defRPr/>
            </a:pPr>
            <a:endParaRPr lang="en-US" sz="2600" dirty="0" smtClean="0"/>
          </a:p>
          <a:p>
            <a:pPr lvl="3" eaLnBrk="1" fontAlgn="auto" hangingPunct="1">
              <a:spcAft>
                <a:spcPts val="0"/>
              </a:spcAft>
              <a:buClr>
                <a:schemeClr val="accent3"/>
              </a:buClr>
              <a:buFont typeface="Wingdings"/>
              <a:buChar char=""/>
              <a:defRPr/>
            </a:pPr>
            <a:endParaRPr lang="en-US" sz="2600" dirty="0" smtClean="0"/>
          </a:p>
          <a:p>
            <a:pPr marL="320040" lvl="3" indent="-320040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600" dirty="0" smtClean="0"/>
              <a:t>Unitary Matrices are basis images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981200" y="3810000"/>
          <a:ext cx="3046413" cy="914400"/>
        </p:xfrm>
        <a:graphic>
          <a:graphicData uri="http://schemas.openxmlformats.org/presentationml/2006/ole">
            <p:oleObj spid="_x0000_s1026" name="Equation" r:id="rId3" imgW="114300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/>
              </a:rPr>
              <a:t>Rotation</a:t>
            </a:r>
            <a:endParaRPr lang="en-IN" altLang="zh-CN" sz="4000" smtClean="0">
              <a:ea typeface="宋体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D6E9500-3620-4EDF-A774-BB903B517D58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7885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endParaRPr lang="en-US" altLang="zh-CN" sz="2400" smtClean="0">
              <a:ea typeface="宋体"/>
            </a:endParaRPr>
          </a:p>
          <a:p>
            <a:pPr marL="0" indent="0"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400" smtClean="0">
                <a:ea typeface="宋体"/>
              </a:rPr>
              <a:t>In polar coordinates, </a:t>
            </a:r>
            <a:r>
              <a:rPr lang="en-US" altLang="zh-CN" sz="2400" i="1" smtClean="0">
                <a:ea typeface="宋体"/>
              </a:rPr>
              <a:t>f 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x,y</a:t>
            </a:r>
            <a:r>
              <a:rPr lang="en-US" altLang="zh-CN" sz="2400" smtClean="0">
                <a:ea typeface="宋体"/>
              </a:rPr>
              <a:t>) and  </a:t>
            </a:r>
            <a:r>
              <a:rPr lang="en-US" altLang="zh-CN" sz="2400" i="1" smtClean="0">
                <a:ea typeface="宋体"/>
              </a:rPr>
              <a:t>F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u,v</a:t>
            </a:r>
            <a:r>
              <a:rPr lang="en-US" altLang="zh-CN" sz="2400" smtClean="0">
                <a:ea typeface="宋体"/>
              </a:rPr>
              <a:t>) can be represented by </a:t>
            </a:r>
            <a:r>
              <a:rPr lang="en-US" altLang="zh-CN" sz="2400" i="1" smtClean="0">
                <a:ea typeface="宋体"/>
              </a:rPr>
              <a:t>f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r</a:t>
            </a:r>
            <a:r>
              <a:rPr lang="en-US" altLang="zh-CN" sz="2400" smtClean="0">
                <a:ea typeface="宋体"/>
              </a:rPr>
              <a:t>, θ)  and </a:t>
            </a:r>
            <a:r>
              <a:rPr lang="en-US" altLang="zh-CN" sz="2400" i="1" smtClean="0">
                <a:ea typeface="宋体"/>
              </a:rPr>
              <a:t>F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w</a:t>
            </a:r>
            <a:r>
              <a:rPr lang="en-US" altLang="zh-CN" sz="2400" smtClean="0">
                <a:ea typeface="宋体"/>
              </a:rPr>
              <a:t>,φ) alternatively. Then</a:t>
            </a:r>
          </a:p>
          <a:p>
            <a:pPr marL="0" indent="0"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400" smtClean="0">
                <a:ea typeface="宋体"/>
              </a:rPr>
              <a:t>           </a:t>
            </a:r>
            <a:r>
              <a:rPr lang="en-US" altLang="zh-CN" sz="2400" i="1" smtClean="0">
                <a:ea typeface="宋体"/>
              </a:rPr>
              <a:t>f 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r</a:t>
            </a:r>
            <a:r>
              <a:rPr lang="en-US" altLang="zh-CN" sz="2400" smtClean="0">
                <a:ea typeface="宋体"/>
              </a:rPr>
              <a:t>, </a:t>
            </a:r>
            <a:r>
              <a:rPr lang="en-US" altLang="zh-CN" sz="2400" i="1" smtClean="0">
                <a:ea typeface="宋体"/>
              </a:rPr>
              <a:t>θ+ θ</a:t>
            </a:r>
            <a:r>
              <a:rPr lang="en-US" altLang="zh-CN" sz="2400" i="1" baseline="-25000" smtClean="0">
                <a:ea typeface="宋体"/>
              </a:rPr>
              <a:t>0</a:t>
            </a:r>
            <a:r>
              <a:rPr lang="en-US" altLang="zh-CN" sz="2400" smtClean="0">
                <a:ea typeface="宋体"/>
              </a:rPr>
              <a:t>)                      </a:t>
            </a:r>
            <a:r>
              <a:rPr lang="en-US" altLang="zh-CN" sz="2400" i="1" smtClean="0">
                <a:ea typeface="宋体"/>
              </a:rPr>
              <a:t>F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w</a:t>
            </a:r>
            <a:r>
              <a:rPr lang="en-US" altLang="zh-CN" sz="2400" smtClean="0">
                <a:ea typeface="宋体"/>
              </a:rPr>
              <a:t>,</a:t>
            </a:r>
            <a:r>
              <a:rPr lang="en-US" altLang="zh-CN" sz="2400" i="1" smtClean="0">
                <a:ea typeface="宋体"/>
              </a:rPr>
              <a:t>φ</a:t>
            </a:r>
            <a:r>
              <a:rPr lang="en-US" altLang="zh-CN" sz="2400" smtClean="0">
                <a:ea typeface="宋体"/>
              </a:rPr>
              <a:t> </a:t>
            </a:r>
            <a:r>
              <a:rPr lang="en-US" altLang="zh-CN" sz="2400" i="1" smtClean="0">
                <a:ea typeface="宋体"/>
              </a:rPr>
              <a:t>+ θ</a:t>
            </a:r>
            <a:r>
              <a:rPr lang="en-US" altLang="zh-CN" sz="2400" i="1" baseline="-25000" smtClean="0">
                <a:ea typeface="宋体"/>
              </a:rPr>
              <a:t>0</a:t>
            </a:r>
            <a:r>
              <a:rPr lang="en-US" altLang="zh-CN" sz="2400" smtClean="0">
                <a:ea typeface="宋体"/>
              </a:rPr>
              <a:t>)</a:t>
            </a:r>
            <a:endParaRPr lang="en-IN" sz="2400" smtClean="0">
              <a:ea typeface="宋体"/>
            </a:endParaRPr>
          </a:p>
        </p:txBody>
      </p:sp>
      <p:sp>
        <p:nvSpPr>
          <p:cNvPr id="78853" name="AutoShape 5"/>
          <p:cNvSpPr>
            <a:spLocks noChangeArrowheads="1"/>
          </p:cNvSpPr>
          <p:nvPr/>
        </p:nvSpPr>
        <p:spPr bwMode="auto">
          <a:xfrm>
            <a:off x="2790825" y="2667000"/>
            <a:ext cx="1524000" cy="152400"/>
          </a:xfrm>
          <a:prstGeom prst="leftRightArrow">
            <a:avLst>
              <a:gd name="adj1" fmla="val 50000"/>
              <a:gd name="adj2" fmla="val 2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8854" name="Group 5"/>
          <p:cNvGrpSpPr>
            <a:grpSpLocks/>
          </p:cNvGrpSpPr>
          <p:nvPr/>
        </p:nvGrpSpPr>
        <p:grpSpPr bwMode="auto">
          <a:xfrm>
            <a:off x="457200" y="3505200"/>
            <a:ext cx="8269288" cy="2449513"/>
            <a:chOff x="276" y="1931"/>
            <a:chExt cx="5209" cy="1543"/>
          </a:xfrm>
        </p:grpSpPr>
        <p:pic>
          <p:nvPicPr>
            <p:cNvPr id="78855" name="Picture 6" descr="ro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" y="1931"/>
              <a:ext cx="1229" cy="1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856" name="Picture 7" descr="dft_mag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1" y="1931"/>
              <a:ext cx="1229" cy="1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857" name="Picture 8" descr="rot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1" y="1931"/>
              <a:ext cx="1229" cy="1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858" name="Picture 9" descr="dft_mag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44" y="1931"/>
              <a:ext cx="1229" cy="1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59" name="Text Box 10"/>
            <p:cNvSpPr txBox="1">
              <a:spLocks noChangeArrowheads="1"/>
            </p:cNvSpPr>
            <p:nvPr/>
          </p:nvSpPr>
          <p:spPr bwMode="auto">
            <a:xfrm>
              <a:off x="345" y="3262"/>
              <a:ext cx="1090" cy="21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kumimoji="1" lang="en-US" altLang="ko-KR" sz="1600">
                  <a:ea typeface="굴림"/>
                  <a:cs typeface="굴림"/>
                </a:rPr>
                <a:t>(a) a sample image</a:t>
              </a:r>
            </a:p>
          </p:txBody>
        </p:sp>
        <p:sp>
          <p:nvSpPr>
            <p:cNvPr id="78860" name="Text Box 11"/>
            <p:cNvSpPr txBox="1">
              <a:spLocks noChangeArrowheads="1"/>
            </p:cNvSpPr>
            <p:nvPr/>
          </p:nvSpPr>
          <p:spPr bwMode="auto">
            <a:xfrm>
              <a:off x="1744" y="3262"/>
              <a:ext cx="923" cy="21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kumimoji="1" lang="en-US" altLang="ko-KR" sz="1600">
                  <a:ea typeface="굴림"/>
                  <a:cs typeface="굴림"/>
                </a:rPr>
                <a:t>(b) its spectrum</a:t>
              </a:r>
            </a:p>
          </p:txBody>
        </p:sp>
        <p:sp>
          <p:nvSpPr>
            <p:cNvPr id="78861" name="Text Box 12"/>
            <p:cNvSpPr txBox="1">
              <a:spLocks noChangeArrowheads="1"/>
            </p:cNvSpPr>
            <p:nvPr/>
          </p:nvSpPr>
          <p:spPr bwMode="auto">
            <a:xfrm>
              <a:off x="3028" y="3262"/>
              <a:ext cx="994" cy="21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kumimoji="1" lang="en-US" altLang="ko-KR" sz="1600">
                  <a:ea typeface="굴림"/>
                  <a:cs typeface="굴림"/>
                </a:rPr>
                <a:t>(c) rotated image</a:t>
              </a:r>
            </a:p>
          </p:txBody>
        </p:sp>
        <p:sp>
          <p:nvSpPr>
            <p:cNvPr id="78862" name="Text Box 13"/>
            <p:cNvSpPr txBox="1">
              <a:spLocks noChangeArrowheads="1"/>
            </p:cNvSpPr>
            <p:nvPr/>
          </p:nvSpPr>
          <p:spPr bwMode="auto">
            <a:xfrm>
              <a:off x="4234" y="3262"/>
              <a:ext cx="1251" cy="21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kumimoji="1" lang="en-US" altLang="ko-KR" sz="1600">
                  <a:ea typeface="굴림"/>
                  <a:cs typeface="굴림"/>
                </a:rPr>
                <a:t>(d) resulting spectrum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/>
              </a:rPr>
              <a:t>Periodicity and conjugation</a:t>
            </a:r>
            <a:endParaRPr lang="zh-CN" altLang="en-US" sz="4000" smtClean="0">
              <a:ea typeface="宋体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8CC5F6-9240-4078-B82F-D6CBAC9092FD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798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82688" y="1828800"/>
            <a:ext cx="6513512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>
                <a:ea typeface="宋体"/>
              </a:rPr>
              <a:t>Periodicity ：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000" smtClean="0">
                <a:ea typeface="宋体"/>
              </a:rPr>
              <a:t>            </a:t>
            </a:r>
            <a:r>
              <a:rPr lang="en-US" altLang="zh-CN" sz="2400" i="1" smtClean="0">
                <a:ea typeface="宋体"/>
              </a:rPr>
              <a:t>F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u,v</a:t>
            </a:r>
            <a:r>
              <a:rPr lang="en-US" altLang="zh-CN" sz="2400" smtClean="0">
                <a:ea typeface="宋体"/>
              </a:rPr>
              <a:t>) = </a:t>
            </a:r>
            <a:r>
              <a:rPr lang="en-US" altLang="zh-CN" sz="2400" i="1" smtClean="0">
                <a:ea typeface="宋体"/>
              </a:rPr>
              <a:t>F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u+aN,v+bN</a:t>
            </a:r>
            <a:r>
              <a:rPr lang="en-US" altLang="zh-CN" sz="2400" smtClean="0">
                <a:ea typeface="宋体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smtClean="0">
                <a:ea typeface="宋体"/>
              </a:rPr>
              <a:t>           </a:t>
            </a:r>
            <a:r>
              <a:rPr lang="en-US" altLang="zh-CN" sz="2400" i="1" smtClean="0">
                <a:ea typeface="宋体"/>
              </a:rPr>
              <a:t>f 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x,y</a:t>
            </a:r>
            <a:r>
              <a:rPr lang="en-US" altLang="zh-CN" sz="2400" smtClean="0">
                <a:ea typeface="宋体"/>
              </a:rPr>
              <a:t>) = </a:t>
            </a:r>
            <a:r>
              <a:rPr lang="en-US" altLang="zh-CN" sz="2400" i="1" smtClean="0">
                <a:ea typeface="宋体"/>
              </a:rPr>
              <a:t>f 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x+aN,y+bN</a:t>
            </a:r>
            <a:r>
              <a:rPr lang="en-US" altLang="zh-CN" sz="2400" smtClean="0">
                <a:ea typeface="宋体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endParaRPr lang="en-US" altLang="zh-CN" sz="2000" smtClean="0">
              <a:ea typeface="宋体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000" smtClean="0">
                <a:ea typeface="宋体"/>
              </a:rPr>
              <a:t>Where a, b = 0, ±1, ± 2,……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endParaRPr lang="en-US" altLang="zh-CN" sz="1600" smtClean="0">
              <a:ea typeface="宋体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>
                <a:ea typeface="宋体"/>
              </a:rPr>
              <a:t>Conjugation：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000" i="1" smtClean="0">
                <a:ea typeface="宋体"/>
              </a:rPr>
              <a:t>           </a:t>
            </a:r>
            <a:r>
              <a:rPr lang="en-US" altLang="zh-CN" sz="2400" i="1" smtClean="0">
                <a:ea typeface="宋体"/>
              </a:rPr>
              <a:t>F</a:t>
            </a:r>
            <a:r>
              <a:rPr lang="en-US" altLang="zh-CN" sz="2400" smtClean="0">
                <a:ea typeface="宋体"/>
              </a:rPr>
              <a:t>(</a:t>
            </a:r>
            <a:r>
              <a:rPr lang="en-US" altLang="zh-CN" sz="2400" i="1" smtClean="0">
                <a:ea typeface="宋体"/>
              </a:rPr>
              <a:t>u,v</a:t>
            </a:r>
            <a:r>
              <a:rPr lang="en-US" altLang="zh-CN" sz="2400" smtClean="0">
                <a:ea typeface="宋体"/>
              </a:rPr>
              <a:t>) = </a:t>
            </a:r>
            <a:r>
              <a:rPr lang="en-US" altLang="zh-CN" sz="2400" i="1" smtClean="0">
                <a:ea typeface="宋体"/>
              </a:rPr>
              <a:t>F*</a:t>
            </a:r>
            <a:r>
              <a:rPr lang="en-US" altLang="zh-CN" sz="2400" smtClean="0">
                <a:ea typeface="宋体"/>
              </a:rPr>
              <a:t>(-</a:t>
            </a:r>
            <a:r>
              <a:rPr lang="en-US" altLang="zh-CN" sz="2400" i="1" smtClean="0">
                <a:ea typeface="宋体"/>
              </a:rPr>
              <a:t>u,-v</a:t>
            </a:r>
            <a:r>
              <a:rPr lang="en-US" altLang="zh-CN" sz="2800" smtClean="0">
                <a:ea typeface="宋体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smtClean="0">
                <a:ea typeface="宋体"/>
              </a:rPr>
              <a:t>        |</a:t>
            </a:r>
            <a:r>
              <a:rPr lang="en-US" altLang="zh-CN" sz="2800" i="1" smtClean="0">
                <a:ea typeface="宋体"/>
              </a:rPr>
              <a:t>F</a:t>
            </a:r>
            <a:r>
              <a:rPr lang="en-US" altLang="zh-CN" sz="2800" smtClean="0">
                <a:ea typeface="宋体"/>
              </a:rPr>
              <a:t>(</a:t>
            </a:r>
            <a:r>
              <a:rPr lang="en-US" altLang="zh-CN" sz="2800" i="1" smtClean="0">
                <a:ea typeface="宋体"/>
              </a:rPr>
              <a:t>u,v</a:t>
            </a:r>
            <a:r>
              <a:rPr lang="en-US" altLang="zh-CN" sz="2800" smtClean="0">
                <a:ea typeface="宋体"/>
              </a:rPr>
              <a:t>)| = |</a:t>
            </a:r>
            <a:r>
              <a:rPr lang="en-US" altLang="zh-CN" sz="2800" i="1" smtClean="0">
                <a:ea typeface="宋体"/>
              </a:rPr>
              <a:t>F</a:t>
            </a:r>
            <a:r>
              <a:rPr lang="en-US" altLang="zh-CN" sz="2800" smtClean="0">
                <a:ea typeface="宋体"/>
              </a:rPr>
              <a:t>(-</a:t>
            </a:r>
            <a:r>
              <a:rPr lang="en-US" altLang="zh-CN" sz="2800" i="1" smtClean="0">
                <a:ea typeface="宋体"/>
              </a:rPr>
              <a:t>u,-v</a:t>
            </a:r>
            <a:r>
              <a:rPr lang="en-US" altLang="zh-CN" sz="2800" smtClean="0">
                <a:ea typeface="宋体"/>
              </a:rPr>
              <a:t>)|</a:t>
            </a:r>
            <a:endParaRPr lang="zh-CN" altLang="en-US" sz="2800" smtClean="0"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/>
              </a:rPr>
              <a:t>Convolution</a:t>
            </a:r>
            <a:endParaRPr lang="zh-CN" altLang="en-US" sz="4000" smtClean="0"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739A173-DDB0-4974-8602-154E0136D1B0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600" smtClean="0">
                <a:ea typeface="宋体"/>
              </a:rPr>
              <a:t>2-</a:t>
            </a:r>
            <a:r>
              <a:rPr lang="en-US" altLang="zh-CN" sz="2600" smtClean="0">
                <a:ea typeface="宋体"/>
              </a:rPr>
              <a:t>D convolution is defined as: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endParaRPr lang="en-US" altLang="zh-CN" sz="2400" smtClean="0">
              <a:ea typeface="宋体"/>
            </a:endParaRPr>
          </a:p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endParaRPr lang="en-US" altLang="zh-CN" sz="2400" smtClean="0">
              <a:ea typeface="宋体"/>
            </a:endParaRPr>
          </a:p>
          <a:p>
            <a:pPr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i="1" smtClean="0">
                <a:ea typeface="宋体"/>
              </a:rPr>
              <a:t> </a:t>
            </a:r>
          </a:p>
          <a:p>
            <a:pPr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>
                <a:ea typeface="宋体"/>
              </a:rPr>
              <a:t>Then:</a:t>
            </a:r>
            <a:r>
              <a:rPr lang="en-US" altLang="zh-CN" sz="2400" smtClean="0">
                <a:ea typeface="宋体"/>
              </a:rPr>
              <a:t>   </a:t>
            </a:r>
            <a:r>
              <a:rPr lang="en-US" altLang="zh-CN" sz="2600" i="1" smtClean="0">
                <a:ea typeface="宋体"/>
              </a:rPr>
              <a:t>f(x, y)*g(x, y)</a:t>
            </a:r>
            <a:r>
              <a:rPr lang="en-US" altLang="zh-CN" sz="2600" smtClean="0">
                <a:ea typeface="宋体"/>
                <a:sym typeface="Wingdings" pitchFamily="2" charset="2"/>
              </a:rPr>
              <a:t></a:t>
            </a:r>
            <a:r>
              <a:rPr lang="en-US" altLang="zh-CN" sz="2600" i="1" smtClean="0">
                <a:ea typeface="宋体"/>
              </a:rPr>
              <a:t> F(u, v)G(u, v)</a:t>
            </a:r>
            <a:r>
              <a:rPr lang="en-US" altLang="zh-CN" sz="2600" smtClean="0">
                <a:ea typeface="宋体"/>
              </a:rPr>
              <a:t> </a:t>
            </a:r>
          </a:p>
          <a:p>
            <a:pPr algn="just" eaLnBrk="1" hangingPunct="1">
              <a:buClr>
                <a:schemeClr val="hlink"/>
              </a:buClr>
              <a:buFont typeface="Wingdings" pitchFamily="2" charset="2"/>
              <a:buNone/>
            </a:pPr>
            <a:endParaRPr lang="en-US" altLang="zh-CN" sz="2600" smtClean="0">
              <a:ea typeface="宋体"/>
            </a:endParaRPr>
          </a:p>
          <a:p>
            <a:pPr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i="1" smtClean="0">
                <a:ea typeface="宋体"/>
              </a:rPr>
              <a:t>             f(x, y)g(x, y)</a:t>
            </a:r>
            <a:r>
              <a:rPr lang="en-US" altLang="zh-CN" sz="2600" smtClean="0">
                <a:ea typeface="宋体"/>
                <a:sym typeface="Wingdings" pitchFamily="2" charset="2"/>
              </a:rPr>
              <a:t></a:t>
            </a:r>
            <a:r>
              <a:rPr lang="en-US" altLang="zh-CN" sz="2600" i="1" smtClean="0">
                <a:ea typeface="宋体"/>
              </a:rPr>
              <a:t>F(u, v)*G(u, v)</a:t>
            </a:r>
            <a:r>
              <a:rPr lang="en-US" altLang="zh-CN" sz="2600" smtClean="0">
                <a:ea typeface="宋体"/>
              </a:rPr>
              <a:t> </a:t>
            </a:r>
          </a:p>
          <a:p>
            <a:pPr algn="just" eaLnBrk="1" hangingPunct="1">
              <a:buClr>
                <a:schemeClr val="hlink"/>
              </a:buClr>
              <a:buFont typeface="Wingdings" pitchFamily="2" charset="2"/>
              <a:buNone/>
            </a:pPr>
            <a:endParaRPr lang="zh-CN" altLang="en-US" sz="2800" smtClean="0">
              <a:solidFill>
                <a:schemeClr val="tx2"/>
              </a:solidFill>
              <a:ea typeface="宋体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762000" y="2286000"/>
          <a:ext cx="7205663" cy="914400"/>
        </p:xfrm>
        <a:graphic>
          <a:graphicData uri="http://schemas.openxmlformats.org/presentationml/2006/ole">
            <p:oleObj spid="_x0000_s23554" name="Equation" r:id="rId3" imgW="33778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612775" y="1219200"/>
            <a:ext cx="8153400" cy="56388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80899" name="Content Placeholder 4" descr="con4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9002" t="9302" r="20190" b="16280"/>
          <a:stretch>
            <a:fillRect/>
          </a:stretch>
        </p:blipFill>
        <p:spPr>
          <a:xfrm>
            <a:off x="5105400" y="4114800"/>
            <a:ext cx="2133600" cy="2133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D0DA32F-D640-4898-8335-E0FAE8CF3CA0}" type="slidenum">
              <a:rPr lang="en-US" altLang="en-US"/>
              <a:pPr>
                <a:defRPr/>
              </a:pPr>
              <a:t>43</a:t>
            </a:fld>
            <a:endParaRPr lang="en-US" altLang="en-US" dirty="0"/>
          </a:p>
        </p:txBody>
      </p:sp>
      <p:pic>
        <p:nvPicPr>
          <p:cNvPr id="80901" name="Picture 5" descr="con1.bmp"/>
          <p:cNvPicPr>
            <a:picLocks noChangeAspect="1"/>
          </p:cNvPicPr>
          <p:nvPr/>
        </p:nvPicPr>
        <p:blipFill>
          <a:blip r:embed="rId3" cstate="print"/>
          <a:srcRect l="19048" t="9512" r="20000" b="18129"/>
          <a:stretch>
            <a:fillRect/>
          </a:stretch>
        </p:blipFill>
        <p:spPr bwMode="auto">
          <a:xfrm>
            <a:off x="914400" y="1524000"/>
            <a:ext cx="2133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6" descr="con2.bmp"/>
          <p:cNvPicPr>
            <a:picLocks noChangeAspect="1"/>
          </p:cNvPicPr>
          <p:nvPr/>
        </p:nvPicPr>
        <p:blipFill>
          <a:blip r:embed="rId4" cstate="print"/>
          <a:srcRect l="19002" t="9302" r="20190" b="16280"/>
          <a:stretch>
            <a:fillRect/>
          </a:stretch>
        </p:blipFill>
        <p:spPr bwMode="auto">
          <a:xfrm>
            <a:off x="914400" y="41148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3" name="Picture 7" descr="con3.bmp"/>
          <p:cNvPicPr>
            <a:picLocks noChangeAspect="1"/>
          </p:cNvPicPr>
          <p:nvPr/>
        </p:nvPicPr>
        <p:blipFill>
          <a:blip r:embed="rId5" cstate="print"/>
          <a:srcRect l="19048" t="9357" r="20000" b="15788"/>
          <a:stretch>
            <a:fillRect/>
          </a:stretch>
        </p:blipFill>
        <p:spPr bwMode="auto">
          <a:xfrm>
            <a:off x="5105400" y="15240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4" name="TextBox 8"/>
          <p:cNvSpPr txBox="1">
            <a:spLocks noChangeArrowheads="1"/>
          </p:cNvSpPr>
          <p:nvPr/>
        </p:nvSpPr>
        <p:spPr bwMode="auto">
          <a:xfrm>
            <a:off x="1219200" y="35925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Original image</a:t>
            </a:r>
          </a:p>
        </p:txBody>
      </p:sp>
      <p:sp>
        <p:nvSpPr>
          <p:cNvPr id="80905" name="TextBox 9"/>
          <p:cNvSpPr txBox="1">
            <a:spLocks noChangeArrowheads="1"/>
          </p:cNvSpPr>
          <p:nvPr/>
        </p:nvSpPr>
        <p:spPr bwMode="auto">
          <a:xfrm>
            <a:off x="0" y="6324600"/>
            <a:ext cx="487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Convolved image(convolved with mean filter)</a:t>
            </a:r>
          </a:p>
        </p:txBody>
      </p:sp>
      <p:sp>
        <p:nvSpPr>
          <p:cNvPr id="80906" name="TextBox 12"/>
          <p:cNvSpPr txBox="1">
            <a:spLocks noChangeArrowheads="1"/>
          </p:cNvSpPr>
          <p:nvPr/>
        </p:nvSpPr>
        <p:spPr bwMode="auto">
          <a:xfrm>
            <a:off x="5638800" y="6259513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Spectrum</a:t>
            </a:r>
          </a:p>
        </p:txBody>
      </p:sp>
      <p:sp>
        <p:nvSpPr>
          <p:cNvPr id="80907" name="TextBox 13"/>
          <p:cNvSpPr txBox="1">
            <a:spLocks noChangeArrowheads="1"/>
          </p:cNvSpPr>
          <p:nvPr/>
        </p:nvSpPr>
        <p:spPr bwMode="auto">
          <a:xfrm>
            <a:off x="5562600" y="3654425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Spectrum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Convolution (contd..)</a:t>
            </a:r>
            <a:endParaRPr lang="zh-CN" altLang="en-US" sz="4000" dirty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/>
              </a:rPr>
              <a:t>Correlation</a:t>
            </a:r>
            <a:endParaRPr lang="zh-CN" altLang="en-US" sz="4000" smtClean="0">
              <a:ea typeface="宋体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3F5FAE-9398-4B28-A347-E349CCE259B9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24583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33400" indent="-533400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600" smtClean="0">
                <a:ea typeface="宋体"/>
              </a:rPr>
              <a:t>2-</a:t>
            </a:r>
            <a:r>
              <a:rPr lang="en-US" altLang="zh-CN" sz="2600" smtClean="0">
                <a:ea typeface="宋体"/>
              </a:rPr>
              <a:t>D correlation is defined as：</a:t>
            </a:r>
          </a:p>
          <a:p>
            <a:pPr marL="533400" indent="-533400" eaLnBrk="1" hangingPunct="1">
              <a:buClr>
                <a:schemeClr val="hlink"/>
              </a:buClr>
              <a:buFont typeface="Wingdings" pitchFamily="2" charset="2"/>
              <a:buNone/>
            </a:pPr>
            <a:endParaRPr lang="en-US" altLang="zh-CN" sz="2600" smtClean="0">
              <a:ea typeface="宋体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itchFamily="2" charset="2"/>
              <a:buNone/>
            </a:pPr>
            <a:endParaRPr lang="en-US" altLang="zh-CN" sz="2600" smtClean="0">
              <a:ea typeface="宋体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itchFamily="2" charset="2"/>
              <a:buNone/>
            </a:pPr>
            <a:endParaRPr lang="en-US" altLang="zh-CN" sz="2600" smtClean="0">
              <a:ea typeface="宋体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>
                <a:ea typeface="宋体"/>
              </a:rPr>
              <a:t>Correlation Theorems：  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14400" y="2514600"/>
          <a:ext cx="7423150" cy="990600"/>
        </p:xfrm>
        <a:graphic>
          <a:graphicData uri="http://schemas.openxmlformats.org/presentationml/2006/ole">
            <p:oleObj spid="_x0000_s24578" r:id="rId3" imgW="3479800" imgH="43180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828800" y="4419600"/>
          <a:ext cx="5943600" cy="617538"/>
        </p:xfrm>
        <a:graphic>
          <a:graphicData uri="http://schemas.openxmlformats.org/presentationml/2006/ole">
            <p:oleObj spid="_x0000_s24579" r:id="rId4" imgW="2197100" imgH="22860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752600" y="5273675"/>
          <a:ext cx="5715000" cy="593725"/>
        </p:xfrm>
        <a:graphic>
          <a:graphicData uri="http://schemas.openxmlformats.org/presentationml/2006/ole">
            <p:oleObj spid="_x0000_s24580" r:id="rId5" imgW="21971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/>
              </a:rPr>
              <a:t>Average</a:t>
            </a:r>
            <a:endParaRPr lang="zh-CN" altLang="en-US" sz="4000" smtClean="0">
              <a:ea typeface="宋体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C656C5-5C24-41B7-8983-CB8CE0B497B8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2560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295400" y="1981200"/>
            <a:ext cx="6781800" cy="4114800"/>
          </a:xfrm>
        </p:spPr>
        <p:txBody>
          <a:bodyPr/>
          <a:lstStyle/>
          <a:p>
            <a:pPr marL="533400" indent="-533400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>
                <a:ea typeface="宋体"/>
              </a:rPr>
              <a:t>Average of 2D image </a:t>
            </a:r>
            <a:r>
              <a:rPr lang="en-US" altLang="zh-CN" sz="2600" i="1" smtClean="0">
                <a:ea typeface="宋体"/>
              </a:rPr>
              <a:t>f</a:t>
            </a:r>
            <a:r>
              <a:rPr lang="en-US" altLang="zh-CN" sz="2600" smtClean="0">
                <a:ea typeface="宋体"/>
              </a:rPr>
              <a:t> (x, y) is defined as：</a:t>
            </a:r>
          </a:p>
          <a:p>
            <a:pPr marL="533400" indent="-533400" eaLnBrk="1" hangingPunct="1">
              <a:buClr>
                <a:schemeClr val="hlink"/>
              </a:buClr>
              <a:buFont typeface="Wingdings" pitchFamily="2" charset="2"/>
              <a:buNone/>
            </a:pPr>
            <a:endParaRPr lang="en-US" altLang="zh-CN" sz="2600" smtClean="0">
              <a:ea typeface="宋体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itchFamily="2" charset="2"/>
              <a:buNone/>
            </a:pPr>
            <a:endParaRPr lang="en-US" altLang="zh-CN" sz="2600" smtClean="0">
              <a:ea typeface="宋体"/>
            </a:endParaRPr>
          </a:p>
          <a:p>
            <a:pPr marL="533400" indent="-533400" algn="just" eaLnBrk="1" hangingPunct="1">
              <a:spcBef>
                <a:spcPct val="80000"/>
              </a:spcBef>
              <a:spcAft>
                <a:spcPct val="50000"/>
              </a:spcAft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>
                <a:ea typeface="宋体"/>
              </a:rPr>
              <a:t>Let  </a:t>
            </a:r>
            <a:r>
              <a:rPr lang="en-US" altLang="zh-CN" sz="2600" i="1" smtClean="0">
                <a:ea typeface="宋体"/>
              </a:rPr>
              <a:t>u</a:t>
            </a:r>
            <a:r>
              <a:rPr lang="en-US" altLang="zh-CN" sz="2600" smtClean="0">
                <a:ea typeface="宋体"/>
              </a:rPr>
              <a:t>=</a:t>
            </a:r>
            <a:r>
              <a:rPr lang="en-US" altLang="zh-CN" sz="2600" i="1" smtClean="0">
                <a:ea typeface="宋体"/>
              </a:rPr>
              <a:t>v</a:t>
            </a:r>
            <a:r>
              <a:rPr lang="en-US" altLang="zh-CN" sz="2600" smtClean="0">
                <a:ea typeface="宋体"/>
              </a:rPr>
              <a:t>=0 , then:</a:t>
            </a:r>
          </a:p>
          <a:p>
            <a:pPr marL="533400" indent="-533400" algn="just" eaLnBrk="1" hangingPunct="1">
              <a:buClr>
                <a:schemeClr val="hlink"/>
              </a:buClr>
              <a:buFont typeface="Wingdings" pitchFamily="2" charset="2"/>
              <a:buNone/>
            </a:pPr>
            <a:endParaRPr lang="en-US" altLang="zh-CN" sz="2600" smtClean="0">
              <a:solidFill>
                <a:schemeClr val="tx2"/>
              </a:solidFill>
              <a:ea typeface="宋体"/>
            </a:endParaRPr>
          </a:p>
          <a:p>
            <a:pPr marL="533400" indent="-533400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>
                <a:solidFill>
                  <a:schemeClr val="tx2"/>
                </a:solidFill>
                <a:ea typeface="宋体"/>
              </a:rPr>
              <a:t> </a:t>
            </a:r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3048000" y="2651125"/>
            <a:ext cx="3657600" cy="3478213"/>
            <a:chOff x="3048000" y="2651125"/>
            <a:chExt cx="3657600" cy="3477767"/>
          </a:xfrm>
        </p:grpSpPr>
        <p:graphicFrame>
          <p:nvGraphicFramePr>
            <p:cNvPr id="25602" name="Object 2"/>
            <p:cNvGraphicFramePr>
              <a:graphicFrameLocks noChangeAspect="1"/>
            </p:cNvGraphicFramePr>
            <p:nvPr/>
          </p:nvGraphicFramePr>
          <p:xfrm>
            <a:off x="3048000" y="2651125"/>
            <a:ext cx="3657600" cy="970721"/>
          </p:xfrm>
          <a:graphic>
            <a:graphicData uri="http://schemas.openxmlformats.org/presentationml/2006/ole">
              <p:oleObj spid="_x0000_s25602" r:id="rId3" imgW="1727200" imgH="457200" progId="Equation.3">
                <p:embed/>
              </p:oleObj>
            </a:graphicData>
          </a:graphic>
        </p:graphicFrame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3124200" y="4331648"/>
            <a:ext cx="3124200" cy="887860"/>
          </p:xfrm>
          <a:graphic>
            <a:graphicData uri="http://schemas.openxmlformats.org/presentationml/2006/ole">
              <p:oleObj spid="_x0000_s25603" r:id="rId4" imgW="1612900" imgH="457200" progId="Equation.3">
                <p:embed/>
              </p:oleObj>
            </a:graphicData>
          </a:graphic>
        </p:graphicFrame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3200400" y="5246049"/>
            <a:ext cx="2819400" cy="882843"/>
          </p:xfrm>
          <a:graphic>
            <a:graphicData uri="http://schemas.openxmlformats.org/presentationml/2006/ole">
              <p:oleObj spid="_x0000_s25604" r:id="rId5" imgW="1244600" imgH="3937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352800" y="2286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&lt;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191000" y="22860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&lt;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6200" y="152400"/>
            <a:ext cx="6096000" cy="31242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76200" y="3505200"/>
            <a:ext cx="6096000" cy="31242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6631" name="Group 8"/>
          <p:cNvGrpSpPr>
            <a:grpSpLocks/>
          </p:cNvGrpSpPr>
          <p:nvPr/>
        </p:nvGrpSpPr>
        <p:grpSpPr bwMode="auto">
          <a:xfrm>
            <a:off x="0" y="0"/>
            <a:ext cx="8458200" cy="6650038"/>
            <a:chOff x="1" y="0"/>
            <a:chExt cx="8458199" cy="6649353"/>
          </a:xfrm>
        </p:grpSpPr>
        <p:graphicFrame>
          <p:nvGraphicFramePr>
            <p:cNvPr id="26626" name="Object 2"/>
            <p:cNvGraphicFramePr>
              <a:graphicFrameLocks noChangeAspect="1"/>
            </p:cNvGraphicFramePr>
            <p:nvPr/>
          </p:nvGraphicFramePr>
          <p:xfrm>
            <a:off x="1" y="0"/>
            <a:ext cx="6172200" cy="6649353"/>
          </p:xfrm>
          <a:graphic>
            <a:graphicData uri="http://schemas.openxmlformats.org/presentationml/2006/ole">
              <p:oleObj spid="_x0000_s26626" name="Photo Editor Photo" r:id="rId3" imgW="5285714" imgH="5819048" progId="">
                <p:embed/>
              </p:oleObj>
            </a:graphicData>
          </a:graphic>
        </p:graphicFrame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400800" y="2286000"/>
              <a:ext cx="1600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image</a:t>
              </a:r>
            </a:p>
          </p:txBody>
        </p:sp>
        <p:sp>
          <p:nvSpPr>
            <p:cNvPr id="26635" name="Text Box 8"/>
            <p:cNvSpPr txBox="1">
              <a:spLocks noChangeArrowheads="1"/>
            </p:cNvSpPr>
            <p:nvPr/>
          </p:nvSpPr>
          <p:spPr bwMode="auto">
            <a:xfrm>
              <a:off x="6629400" y="4724400"/>
              <a:ext cx="1828800" cy="64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and its spectrum</a:t>
              </a:r>
            </a:p>
          </p:txBody>
        </p:sp>
      </p:grpSp>
      <p:sp>
        <p:nvSpPr>
          <p:cNvPr id="26632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5FA8565-AD3A-4D4D-9D87-16A3E649C498}" type="slidenum">
              <a:rPr lang="en-US" altLang="en-US" smtClean="0">
                <a:latin typeface="Arial" pitchFamily="34" charset="0"/>
              </a:rPr>
              <a:pPr/>
              <a:t>46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705600" y="228600"/>
            <a:ext cx="1676400" cy="990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Contd..</a:t>
            </a:r>
            <a:endParaRPr lang="zh-CN" altLang="en-US" sz="40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tr-TR" smtClean="0"/>
              <a:t>Fast Fourier Transform</a:t>
            </a:r>
            <a:endParaRPr lang="en-US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74D2F4-348B-436A-B847-7BC5373F88AC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762000" y="2286000"/>
            <a:ext cx="1447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124200" y="2286000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962400" y="2286000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3124200" y="3124200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3962400" y="3124200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 flipH="1" flipV="1">
            <a:off x="59436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 flipH="1" flipV="1">
            <a:off x="55626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 flipH="1" flipV="1">
            <a:off x="5562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 flipH="1" flipV="1">
            <a:off x="5943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2971800" y="2133600"/>
            <a:ext cx="1828800" cy="1828800"/>
          </a:xfrm>
          <a:prstGeom prst="rect">
            <a:avLst/>
          </a:prstGeom>
          <a:noFill/>
          <a:ln w="9525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63" name="Rectangle 14"/>
          <p:cNvSpPr>
            <a:spLocks noChangeArrowheads="1"/>
          </p:cNvSpPr>
          <p:nvPr/>
        </p:nvSpPr>
        <p:spPr bwMode="auto">
          <a:xfrm flipV="1">
            <a:off x="5486400" y="2286000"/>
            <a:ext cx="838200" cy="838200"/>
          </a:xfrm>
          <a:prstGeom prst="rect">
            <a:avLst/>
          </a:prstGeom>
          <a:noFill/>
          <a:ln w="9525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 flipH="1">
            <a:off x="1371600" y="3048000"/>
            <a:ext cx="1600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H="1">
            <a:off x="4343400" y="2667000"/>
            <a:ext cx="1143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5486400" y="3352800"/>
            <a:ext cx="28860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en-US" sz="2600">
                <a:latin typeface="Times New Roman" pitchFamily="18" charset="0"/>
              </a:rPr>
              <a:t>recursive</a:t>
            </a:r>
            <a:r>
              <a:rPr lang="en-US" sz="2800">
                <a:latin typeface="Times New Roman" pitchFamily="18" charset="0"/>
              </a:rPr>
              <a:t> algorithm</a:t>
            </a:r>
            <a:endParaRPr lang="nl-NL" sz="2800">
              <a:latin typeface="Times New Roman" pitchFamily="18" charset="0"/>
            </a:endParaRP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762000" y="4343400"/>
            <a:ext cx="6592888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800" b="1">
                <a:latin typeface="Times New Roman" pitchFamily="18" charset="0"/>
              </a:rPr>
              <a:t> </a:t>
            </a:r>
            <a:r>
              <a:rPr lang="en-US" sz="2600">
                <a:latin typeface="Times New Roman" pitchFamily="18" charset="0"/>
              </a:rPr>
              <a:t>decimation in time = odd even in freq. domain</a:t>
            </a:r>
          </a:p>
          <a:p>
            <a:pPr eaLnBrk="0" hangingPunct="0">
              <a:buFontTx/>
              <a:buChar char="•"/>
            </a:pPr>
            <a:r>
              <a:rPr lang="en-US" sz="2600">
                <a:latin typeface="Times New Roman" pitchFamily="18" charset="0"/>
              </a:rPr>
              <a:t> decimation in freq. domain = odd even in time</a:t>
            </a:r>
            <a:endParaRPr lang="nl-NL" sz="2600">
              <a:latin typeface="Times New Roman" pitchFamily="18" charset="0"/>
            </a:endParaRPr>
          </a:p>
        </p:txBody>
      </p:sp>
      <p:graphicFrame>
        <p:nvGraphicFramePr>
          <p:cNvPr id="27650" name="Object 19"/>
          <p:cNvGraphicFramePr>
            <a:graphicFrameLocks noChangeAspect="1"/>
          </p:cNvGraphicFramePr>
          <p:nvPr/>
        </p:nvGraphicFramePr>
        <p:xfrm>
          <a:off x="2819400" y="5486400"/>
          <a:ext cx="3352800" cy="763588"/>
        </p:xfrm>
        <a:graphic>
          <a:graphicData uri="http://schemas.openxmlformats.org/presentationml/2006/ole">
            <p:oleObj spid="_x0000_s27650" name="Microsoft Equation 3.0" r:id="rId3" imgW="1002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zh-CN" sz="4000" smtClean="0">
                <a:ea typeface="宋体"/>
              </a:rPr>
              <a:t>Visualizing the</a:t>
            </a:r>
            <a:r>
              <a:rPr lang="en-US" altLang="zh-CN" sz="4000" smtClean="0">
                <a:ea typeface="宋体"/>
              </a:rPr>
              <a:t> DFT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6ABE35E-675C-4F32-BB6B-5B03C6E4D518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69635" name="Rectangle 1028"/>
          <p:cNvSpPr>
            <a:spLocks noGrp="1" noChangeArrowheads="1"/>
          </p:cNvSpPr>
          <p:nvPr>
            <p:ph sz="quarter" idx="1"/>
          </p:nvPr>
        </p:nvSpPr>
        <p:spPr>
          <a:xfrm>
            <a:off x="685800" y="1547813"/>
            <a:ext cx="7772400" cy="814387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2600" dirty="0" smtClean="0"/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/>
              <a:t>Consider the </a:t>
            </a:r>
            <a:r>
              <a:rPr lang="tr-TR" sz="2600" dirty="0" smtClean="0"/>
              <a:t>power </a:t>
            </a:r>
            <a:r>
              <a:rPr lang="en-US" sz="2600" dirty="0" smtClean="0"/>
              <a:t>spectrum of the </a:t>
            </a:r>
            <a:r>
              <a:rPr lang="tr-TR" sz="2600" dirty="0" smtClean="0"/>
              <a:t>1D </a:t>
            </a:r>
            <a:r>
              <a:rPr lang="en-US" sz="2600" dirty="0" smtClean="0"/>
              <a:t>square wave</a:t>
            </a:r>
            <a:endParaRPr lang="en-US" sz="2600" dirty="0" smtClean="0">
              <a:sym typeface="Symbol" pitchFamily="18" charset="2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baseline="30000" dirty="0" smtClean="0">
              <a:sym typeface="Symbol" pitchFamily="18" charset="2"/>
            </a:endParaRPr>
          </a:p>
        </p:txBody>
      </p:sp>
      <p:pic>
        <p:nvPicPr>
          <p:cNvPr id="81925" name="Picture 1029"/>
          <p:cNvPicPr>
            <a:picLocks noChangeAspect="1" noChangeArrowheads="1"/>
          </p:cNvPicPr>
          <p:nvPr/>
        </p:nvPicPr>
        <p:blipFill>
          <a:blip r:embed="rId2" cstate="print"/>
          <a:srcRect l="7790" t="5194" r="7605" b="7594"/>
          <a:stretch>
            <a:fillRect/>
          </a:stretch>
        </p:blipFill>
        <p:spPr bwMode="auto">
          <a:xfrm>
            <a:off x="2362200" y="2493963"/>
            <a:ext cx="4757738" cy="367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zh-CN" sz="4000" smtClean="0">
                <a:ea typeface="宋体"/>
              </a:rPr>
              <a:t>Visualizing the</a:t>
            </a:r>
            <a:r>
              <a:rPr lang="en-US" altLang="zh-CN" sz="4000" smtClean="0">
                <a:ea typeface="宋体"/>
              </a:rPr>
              <a:t> DFT</a:t>
            </a:r>
            <a:r>
              <a:rPr lang="tr-TR" altLang="zh-CN" sz="4000" smtClean="0">
                <a:ea typeface="宋体"/>
              </a:rPr>
              <a:t>(circular shifting)</a:t>
            </a:r>
            <a:endParaRPr lang="en-US" altLang="zh-CN" sz="4000" smtClean="0">
              <a:ea typeface="宋体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45735FD-AA7F-4096-B604-E171A4D768A4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458200" cy="2066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The FT is centered about the origin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But the DFT is centered about N/2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We need to correct with a circular shift operation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Or, multiply by (-1)   prior to taking the transform</a:t>
            </a:r>
            <a:endParaRPr lang="en-US" sz="26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baseline="30000" dirty="0" smtClean="0">
              <a:sym typeface="Symbol" pitchFamily="18" charset="2"/>
            </a:endParaRP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 cstate="print"/>
          <a:srcRect l="7993" t="5708" r="7387" b="6860"/>
          <a:stretch>
            <a:fillRect/>
          </a:stretch>
        </p:blipFill>
        <p:spPr bwMode="auto">
          <a:xfrm>
            <a:off x="2362200" y="3581400"/>
            <a:ext cx="38941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429000" y="28336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246188"/>
          </a:xfrm>
        </p:spPr>
        <p:txBody>
          <a:bodyPr/>
          <a:lstStyle/>
          <a:p>
            <a:pPr eaLnBrk="1" hangingPunct="1"/>
            <a:r>
              <a:rPr lang="en-US" smtClean="0"/>
              <a:t>Properties of Unitary Transform y =Ax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963D48-C7D7-43F6-A53B-F1257137EC8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55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578850" cy="4572000"/>
          </a:xfrm>
        </p:spPr>
        <p:txBody>
          <a:bodyPr/>
          <a:lstStyle/>
          <a:p>
            <a:pPr eaLnBrk="1" hangingPunct="1"/>
            <a:r>
              <a:rPr lang="en-US" sz="2600" smtClean="0"/>
              <a:t>Energy Conservation</a:t>
            </a:r>
          </a:p>
          <a:p>
            <a:pPr lvl="1" eaLnBrk="1" hangingPunct="1"/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|| </a:t>
            </a:r>
            <a:r>
              <a:rPr lang="en-US" i="1" u="sng" smtClean="0"/>
              <a:t>y</a:t>
            </a:r>
            <a:r>
              <a:rPr lang="en-US" smtClean="0">
                <a:sym typeface="Symbol" pitchFamily="18" charset="2"/>
              </a:rPr>
              <a:t> ||</a:t>
            </a:r>
            <a:r>
              <a:rPr lang="en-US" i="1" baseline="30000" smtClean="0"/>
              <a:t>2 </a:t>
            </a:r>
            <a:r>
              <a:rPr lang="en-US" smtClean="0">
                <a:sym typeface="Symbol" pitchFamily="18" charset="2"/>
              </a:rPr>
              <a:t>= || </a:t>
            </a:r>
            <a:r>
              <a:rPr lang="en-US" i="1" u="sng" smtClean="0"/>
              <a:t>x</a:t>
            </a:r>
            <a:r>
              <a:rPr lang="en-US" smtClean="0">
                <a:sym typeface="Symbol" pitchFamily="18" charset="2"/>
              </a:rPr>
              <a:t> ||</a:t>
            </a:r>
            <a:r>
              <a:rPr lang="en-US" i="1" baseline="30000" smtClean="0"/>
              <a:t>2</a:t>
            </a:r>
          </a:p>
          <a:p>
            <a:pPr lvl="4" eaLnBrk="1" hangingPunct="1"/>
            <a:endParaRPr lang="en-US" sz="1400" smtClean="0">
              <a:sym typeface="Symbol" pitchFamily="18" charset="2"/>
            </a:endParaRPr>
          </a:p>
          <a:p>
            <a:pPr lvl="2" eaLnBrk="1" hangingPunct="1"/>
            <a:r>
              <a:rPr lang="en-US" sz="2400" smtClean="0">
                <a:sym typeface="Symbol" pitchFamily="18" charset="2"/>
              </a:rPr>
              <a:t>|| </a:t>
            </a:r>
            <a:r>
              <a:rPr lang="en-US" sz="2400" u="sng" smtClean="0"/>
              <a:t>y</a:t>
            </a:r>
            <a:r>
              <a:rPr lang="en-US" sz="2400" smtClean="0">
                <a:sym typeface="Symbol" pitchFamily="18" charset="2"/>
              </a:rPr>
              <a:t> ||</a:t>
            </a:r>
            <a:r>
              <a:rPr lang="en-US" sz="2400" baseline="30000" smtClean="0"/>
              <a:t>2 </a:t>
            </a:r>
            <a:r>
              <a:rPr lang="en-US" sz="2400" smtClean="0">
                <a:sym typeface="Symbol" pitchFamily="18" charset="2"/>
              </a:rPr>
              <a:t>= || A</a:t>
            </a:r>
            <a:r>
              <a:rPr lang="en-US" sz="2400" u="sng" smtClean="0"/>
              <a:t>x</a:t>
            </a:r>
            <a:r>
              <a:rPr lang="en-US" sz="2400" smtClean="0">
                <a:sym typeface="Symbol" pitchFamily="18" charset="2"/>
              </a:rPr>
              <a:t> ||</a:t>
            </a:r>
            <a:r>
              <a:rPr lang="en-US" sz="2400" baseline="30000" smtClean="0"/>
              <a:t>2</a:t>
            </a:r>
            <a:r>
              <a:rPr lang="en-US" sz="2400" smtClean="0">
                <a:sym typeface="Symbol" pitchFamily="18" charset="2"/>
              </a:rPr>
              <a:t>= (A</a:t>
            </a:r>
            <a:r>
              <a:rPr lang="en-US" sz="2400" u="sng" smtClean="0"/>
              <a:t>x</a:t>
            </a:r>
            <a:r>
              <a:rPr lang="en-US" sz="2400" smtClean="0">
                <a:sym typeface="Symbol" pitchFamily="18" charset="2"/>
              </a:rPr>
              <a:t>)</a:t>
            </a:r>
            <a:r>
              <a:rPr lang="en-US" sz="2400" baseline="30000" smtClean="0"/>
              <a:t>*T </a:t>
            </a:r>
            <a:r>
              <a:rPr lang="en-US" sz="2400" smtClean="0">
                <a:sym typeface="Symbol" pitchFamily="18" charset="2"/>
              </a:rPr>
              <a:t>(A</a:t>
            </a:r>
            <a:r>
              <a:rPr lang="en-US" sz="2400" u="sng" smtClean="0"/>
              <a:t>x</a:t>
            </a:r>
            <a:r>
              <a:rPr lang="en-US" sz="2400" smtClean="0">
                <a:sym typeface="Symbol" pitchFamily="18" charset="2"/>
              </a:rPr>
              <a:t>)</a:t>
            </a:r>
            <a:r>
              <a:rPr lang="en-US" sz="2400" smtClean="0"/>
              <a:t>= </a:t>
            </a:r>
            <a:r>
              <a:rPr lang="en-US" sz="2400" u="sng" smtClean="0"/>
              <a:t>x</a:t>
            </a:r>
            <a:r>
              <a:rPr lang="en-US" sz="2400" baseline="30000" smtClean="0"/>
              <a:t>*T </a:t>
            </a:r>
            <a:r>
              <a:rPr lang="en-US" sz="2400" smtClean="0">
                <a:sym typeface="Symbol" pitchFamily="18" charset="2"/>
              </a:rPr>
              <a:t>A</a:t>
            </a:r>
            <a:r>
              <a:rPr lang="en-US" sz="2400" baseline="30000" smtClean="0"/>
              <a:t>*T </a:t>
            </a:r>
            <a:r>
              <a:rPr lang="en-US" sz="2400" smtClean="0">
                <a:sym typeface="Symbol" pitchFamily="18" charset="2"/>
              </a:rPr>
              <a:t>A </a:t>
            </a:r>
            <a:r>
              <a:rPr lang="en-US" sz="2400" u="sng" smtClean="0"/>
              <a:t>x</a:t>
            </a:r>
            <a:r>
              <a:rPr lang="en-US" sz="2400" smtClean="0"/>
              <a:t> = </a:t>
            </a:r>
            <a:r>
              <a:rPr lang="en-US" sz="2400" u="sng" smtClean="0"/>
              <a:t>x</a:t>
            </a:r>
            <a:r>
              <a:rPr lang="en-US" sz="2400" baseline="30000" smtClean="0"/>
              <a:t>*T </a:t>
            </a:r>
            <a:r>
              <a:rPr lang="en-US" sz="2400" u="sng" smtClean="0"/>
              <a:t>x</a:t>
            </a:r>
            <a:r>
              <a:rPr lang="en-US" sz="2400" smtClean="0">
                <a:sym typeface="Symbol" pitchFamily="18" charset="2"/>
              </a:rPr>
              <a:t> = || </a:t>
            </a:r>
            <a:r>
              <a:rPr lang="en-US" sz="2400" u="sng" smtClean="0"/>
              <a:t>x</a:t>
            </a:r>
            <a:r>
              <a:rPr lang="en-US" sz="2400" smtClean="0">
                <a:sym typeface="Symbol" pitchFamily="18" charset="2"/>
              </a:rPr>
              <a:t> ||</a:t>
            </a:r>
            <a:r>
              <a:rPr lang="en-US" sz="2400" baseline="30000" smtClean="0"/>
              <a:t>2</a:t>
            </a:r>
          </a:p>
          <a:p>
            <a:pPr lvl="2" eaLnBrk="1" hangingPunct="1"/>
            <a:endParaRPr lang="en-US" sz="2000" smtClean="0"/>
          </a:p>
          <a:p>
            <a:pPr eaLnBrk="1" hangingPunct="1"/>
            <a:r>
              <a:rPr lang="en-US" sz="2600" smtClean="0"/>
              <a:t>Rotation</a:t>
            </a:r>
          </a:p>
          <a:p>
            <a:pPr lvl="1" eaLnBrk="1" hangingPunct="1"/>
            <a:r>
              <a:rPr lang="en-US" sz="2400" smtClean="0"/>
              <a:t>A unitary transformation is a rotation of a vector in an N-dimension space, i.e., a rotation of basis coordinates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/>
            <a:r>
              <a:rPr lang="en-US" smtClean="0"/>
              <a:t>DFT basis images</a:t>
            </a:r>
            <a:endParaRPr lang="en-IN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22DFEAD-9B30-4AC4-821C-B788B5D4AA6A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1600200"/>
            <a:ext cx="5715000" cy="4160838"/>
            <a:chOff x="1524000" y="1981200"/>
            <a:chExt cx="5715000" cy="4160838"/>
          </a:xfrm>
        </p:grpSpPr>
        <p:pic>
          <p:nvPicPr>
            <p:cNvPr id="28678" name="Picture 4" descr="FIG10_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4200" y="1981200"/>
              <a:ext cx="411480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1524000" y="1981200"/>
            <a:ext cx="974725" cy="4160838"/>
          </p:xfrm>
          <a:graphic>
            <a:graphicData uri="http://schemas.openxmlformats.org/presentationml/2006/ole">
              <p:oleObj spid="_x0000_s199682" name="VISIO" r:id="rId4" imgW="2091960" imgH="894996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8625" y="274638"/>
            <a:ext cx="8229600" cy="11430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8229600" cy="4525963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28625" y="274638"/>
            <a:ext cx="8229600" cy="11430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8229600" cy="4525963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381000"/>
            <a:ext cx="88582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28625" y="274638"/>
            <a:ext cx="8229600" cy="11430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8229600" cy="4525963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549275"/>
            <a:ext cx="85058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28625" y="274638"/>
            <a:ext cx="8229600" cy="11430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8229600" cy="4525963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1138238"/>
            <a:ext cx="78771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28625" y="274638"/>
            <a:ext cx="8229600" cy="11430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8229600" cy="4525963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114425"/>
            <a:ext cx="81915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625" y="274638"/>
            <a:ext cx="8229600" cy="11430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8229600" cy="4525963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728788"/>
            <a:ext cx="88582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28625" y="274638"/>
            <a:ext cx="8229600" cy="1143000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8229600" cy="4525963"/>
          </a:xfrm>
        </p:spPr>
        <p:txBody>
          <a:bodyPr/>
          <a:lstStyle/>
          <a:p>
            <a:pPr eaLnBrk="1" hangingPunct="1"/>
            <a:endParaRPr lang="en-IN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985838"/>
            <a:ext cx="83439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7030A0"/>
                </a:solidFill>
                <a:ea typeface="宋体"/>
              </a:rPr>
              <a:t>Example</a:t>
            </a:r>
            <a:endParaRPr lang="zh-CN" altLang="en-US" sz="4000" dirty="0" smtClean="0">
              <a:solidFill>
                <a:srgbClr val="7030A0"/>
              </a:solidFill>
              <a:ea typeface="宋体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0652C5-23BD-487D-9442-25965B39AEEF}" type="slidenum">
              <a:rPr lang="zh-CN" altLang="en-US"/>
              <a:pPr>
                <a:defRPr/>
              </a:pPr>
              <a:t>58</a:t>
            </a:fld>
            <a:endParaRPr lang="zh-CN" altLang="en-US"/>
          </a:p>
        </p:txBody>
      </p:sp>
      <p:sp>
        <p:nvSpPr>
          <p:cNvPr id="860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0" y="1524000"/>
            <a:ext cx="5599113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/>
              </a:rPr>
              <a:t>img=imread('lena.bmp','bmp');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/>
              </a:rPr>
              <a:t>subplot(121);imshow(img);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/>
              </a:rPr>
              <a:t>title('original image ')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/>
              </a:rPr>
              <a:t>fimg=fftshift(fft2(img));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/>
              </a:rPr>
              <a:t>subplot(122); imshow(abs(fimg)/10000)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smtClean="0">
                <a:ea typeface="宋体"/>
              </a:rPr>
              <a:t>title(' transformed image ')</a:t>
            </a:r>
          </a:p>
        </p:txBody>
      </p:sp>
      <p:pic>
        <p:nvPicPr>
          <p:cNvPr id="86021" name="Picture 4" descr="E:\兰开夏DSP\Matlab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3413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 cstate="print"/>
          <a:srcRect l="12611" t="14754" r="9555" b="26228"/>
          <a:stretch>
            <a:fillRect/>
          </a:stretch>
        </p:blipFill>
        <p:spPr bwMode="auto">
          <a:xfrm>
            <a:off x="838200" y="3352800"/>
            <a:ext cx="7239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/>
            <a:r>
              <a:rPr lang="en-US" smtClean="0"/>
              <a:t>Discrete Cosine Transform (DCT)</a:t>
            </a:r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925AB8-2D5A-442C-BA01-20B08A9434B9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DCT expresses a sequence of finite data points in terms of a sum of cosine functions oscillating at different frequencies.</a:t>
            </a:r>
            <a:endParaRPr lang="en-US" altLang="zh-TW" sz="2600" kern="0" dirty="0">
              <a:latin typeface="Times New Roman" pitchFamily="18" charset="0"/>
              <a:cs typeface="Times New Roman" pitchFamily="18" charset="0"/>
            </a:endParaRP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TW" sz="2600" kern="0" dirty="0">
                <a:latin typeface="Times New Roman" pitchFamily="18" charset="0"/>
                <a:cs typeface="Times New Roman" pitchFamily="18" charset="0"/>
              </a:rPr>
              <a:t>These cosine functions are treated as its basis function.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TW" sz="2600" kern="0" dirty="0">
                <a:latin typeface="Times New Roman" pitchFamily="18" charset="0"/>
                <a:cs typeface="Times New Roman" pitchFamily="18" charset="0"/>
              </a:rPr>
              <a:t>Fast algorithm exists.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TW" sz="2600" kern="0" dirty="0">
                <a:latin typeface="Times New Roman" pitchFamily="18" charset="0"/>
                <a:cs typeface="Times New Roman" pitchFamily="18" charset="0"/>
              </a:rPr>
              <a:t>Most popular in image compression application because of its energy compaction property.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TW" sz="2600" kern="0" dirty="0">
                <a:latin typeface="Times New Roman" pitchFamily="18" charset="0"/>
                <a:cs typeface="Times New Roman" pitchFamily="18" charset="0"/>
              </a:rPr>
              <a:t>Adopted in JPEG.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TW" sz="2600" kern="0" dirty="0">
                <a:latin typeface="Times New Roman" pitchFamily="18" charset="0"/>
                <a:cs typeface="Times New Roman" pitchFamily="18" charset="0"/>
              </a:rPr>
              <a:t>The periodicity implied by DCT implies that it causes less blocking effect than DFT.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TW" sz="2600" kern="0" dirty="0">
                <a:latin typeface="Times New Roman" pitchFamily="18" charset="0"/>
                <a:cs typeface="Times New Roman" pitchFamily="18" charset="0"/>
              </a:rPr>
              <a:t>Can be implemented by 2</a:t>
            </a:r>
            <a:r>
              <a:rPr lang="en-US" altLang="zh-TW" sz="2600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600" kern="0" dirty="0">
                <a:latin typeface="Times New Roman" pitchFamily="18" charset="0"/>
                <a:cs typeface="Times New Roman" pitchFamily="18" charset="0"/>
              </a:rPr>
              <a:t> points FFT.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219D4EA-68FD-479F-B9C4-16EE0A1A54C3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57885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800" smtClean="0"/>
          </a:p>
          <a:p>
            <a:pPr eaLnBrk="1" hangingPunct="1">
              <a:spcBef>
                <a:spcPct val="0"/>
              </a:spcBef>
            </a:pPr>
            <a:r>
              <a:rPr lang="en-US" sz="2800" smtClean="0"/>
              <a:t>Energy Compaction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Many common unitary transforms (like DCT, KLT etc.) tend to pack a large fraction of signal energy into just a few transform coefficients</a:t>
            </a:r>
            <a:endParaRPr lang="en-US" sz="1600" smtClean="0"/>
          </a:p>
          <a:p>
            <a:pPr eaLnBrk="1" hangingPunct="1">
              <a:spcBef>
                <a:spcPct val="0"/>
              </a:spcBef>
            </a:pPr>
            <a:r>
              <a:rPr lang="en-US" sz="2600" smtClean="0"/>
              <a:t>Decorrelation</a:t>
            </a:r>
          </a:p>
          <a:p>
            <a:pPr eaLnBrk="1" hangingPunct="1">
              <a:spcBef>
                <a:spcPct val="0"/>
              </a:spcBef>
            </a:pPr>
            <a:endParaRPr lang="en-US" sz="2800" smtClean="0"/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Highly correlated input elements </a:t>
            </a:r>
            <a:r>
              <a:rPr lang="en-US" sz="2400" smtClean="0">
                <a:sym typeface="Wingdings" pitchFamily="2" charset="2"/>
              </a:rPr>
              <a:t> quite uncorrelated output coefficients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sym typeface="Wingdings" pitchFamily="2" charset="2"/>
              </a:rPr>
              <a:t>Covariance matrix  </a:t>
            </a:r>
            <a:r>
              <a:rPr lang="en-US" sz="2400" i="1" smtClean="0">
                <a:sym typeface="Wingdings" pitchFamily="2" charset="2"/>
              </a:rPr>
              <a:t>E</a:t>
            </a:r>
            <a:r>
              <a:rPr lang="en-US" sz="2400" smtClean="0">
                <a:sym typeface="Wingdings" pitchFamily="2" charset="2"/>
              </a:rPr>
              <a:t>[</a:t>
            </a:r>
            <a:r>
              <a:rPr lang="en-US" sz="2400" i="1" smtClean="0">
                <a:sym typeface="Wingdings" pitchFamily="2" charset="2"/>
              </a:rPr>
              <a:t>( </a:t>
            </a:r>
            <a:r>
              <a:rPr lang="en-US" sz="2400" i="1" u="sng" smtClean="0">
                <a:sym typeface="Wingdings" pitchFamily="2" charset="2"/>
              </a:rPr>
              <a:t>y</a:t>
            </a:r>
            <a:r>
              <a:rPr lang="en-US" sz="2400" i="1" smtClean="0">
                <a:sym typeface="Wingdings" pitchFamily="2" charset="2"/>
              </a:rPr>
              <a:t> – E(</a:t>
            </a:r>
            <a:r>
              <a:rPr lang="en-US" sz="2400" i="1" u="sng" smtClean="0">
                <a:sym typeface="Wingdings" pitchFamily="2" charset="2"/>
              </a:rPr>
              <a:t>y</a:t>
            </a:r>
            <a:r>
              <a:rPr lang="en-US" sz="2400" i="1" smtClean="0">
                <a:sym typeface="Wingdings" pitchFamily="2" charset="2"/>
              </a:rPr>
              <a:t>) ) ( </a:t>
            </a:r>
            <a:r>
              <a:rPr lang="en-US" sz="2400" i="1" u="sng" smtClean="0">
                <a:sym typeface="Wingdings" pitchFamily="2" charset="2"/>
              </a:rPr>
              <a:t>y</a:t>
            </a:r>
            <a:r>
              <a:rPr lang="en-US" sz="2400" i="1" smtClean="0">
                <a:sym typeface="Wingdings" pitchFamily="2" charset="2"/>
              </a:rPr>
              <a:t> – E(</a:t>
            </a:r>
            <a:r>
              <a:rPr lang="en-US" sz="2400" i="1" u="sng" smtClean="0">
                <a:sym typeface="Wingdings" pitchFamily="2" charset="2"/>
              </a:rPr>
              <a:t>y</a:t>
            </a:r>
            <a:r>
              <a:rPr lang="en-US" sz="2400" i="1" smtClean="0">
                <a:sym typeface="Wingdings" pitchFamily="2" charset="2"/>
              </a:rPr>
              <a:t>) )</a:t>
            </a:r>
            <a:r>
              <a:rPr lang="en-US" sz="2400" i="1" baseline="30000" smtClean="0">
                <a:sym typeface="Wingdings" pitchFamily="2" charset="2"/>
              </a:rPr>
              <a:t>*T</a:t>
            </a:r>
            <a:r>
              <a:rPr lang="en-US" sz="2400" i="1" smtClean="0">
                <a:sym typeface="Wingdings" pitchFamily="2" charset="2"/>
              </a:rPr>
              <a:t> </a:t>
            </a:r>
            <a:r>
              <a:rPr lang="en-US" sz="2400" smtClean="0">
                <a:sym typeface="Wingdings" pitchFamily="2" charset="2"/>
              </a:rPr>
              <a:t>]</a:t>
            </a:r>
            <a:endParaRPr lang="en-US" sz="2400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1800" smtClean="0"/>
          </a:p>
          <a:p>
            <a:pPr lvl="3" eaLnBrk="1" hangingPunct="1">
              <a:spcBef>
                <a:spcPct val="0"/>
              </a:spcBef>
            </a:pPr>
            <a:endParaRPr lang="en-US" sz="800" i="1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66564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7030A0"/>
                </a:solidFill>
              </a:rPr>
              <a:t>Contd..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C8614F-9EF6-48BE-A88F-E1EF362D6607}" type="slidenum">
              <a:rPr lang="zh-CN" altLang="en-US"/>
              <a:pPr>
                <a:defRPr/>
              </a:pPr>
              <a:t>60</a:t>
            </a:fld>
            <a:endParaRPr lang="zh-CN" altLang="en-US"/>
          </a:p>
        </p:txBody>
      </p:sp>
      <p:sp>
        <p:nvSpPr>
          <p:cNvPr id="2970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772400" cy="43434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600" dirty="0" smtClean="0">
                <a:solidFill>
                  <a:schemeClr val="tx2"/>
                </a:solidFill>
                <a:ea typeface="宋体"/>
              </a:rPr>
              <a:t>	</a:t>
            </a:r>
            <a:r>
              <a:rPr lang="en-US" altLang="zh-CN" sz="2600" dirty="0" smtClean="0">
                <a:ea typeface="宋体"/>
              </a:rPr>
              <a:t>Transform kernel of two-dimensional DCT is</a:t>
            </a:r>
          </a:p>
          <a:p>
            <a:pPr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endParaRPr lang="en-US" altLang="zh-CN" sz="2400" dirty="0" smtClean="0">
              <a:ea typeface="宋体"/>
            </a:endParaRPr>
          </a:p>
          <a:p>
            <a:pPr eaLnBrk="1" hangingPunct="1">
              <a:spcBef>
                <a:spcPct val="80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400" dirty="0" smtClean="0">
                <a:ea typeface="宋体"/>
              </a:rPr>
              <a:t>	</a:t>
            </a:r>
          </a:p>
          <a:p>
            <a:pPr eaLnBrk="1" hangingPunct="1">
              <a:spcBef>
                <a:spcPct val="80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400" dirty="0" smtClean="0">
                <a:ea typeface="宋体"/>
              </a:rPr>
              <a:t>     where</a:t>
            </a:r>
          </a:p>
          <a:p>
            <a:pPr eaLnBrk="1" hangingPunct="1">
              <a:spcBef>
                <a:spcPct val="80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400" dirty="0" smtClean="0">
                <a:ea typeface="宋体"/>
              </a:rPr>
              <a:t>	</a:t>
            </a:r>
          </a:p>
          <a:p>
            <a:pPr eaLnBrk="1" hangingPunct="1">
              <a:spcBef>
                <a:spcPct val="80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400" dirty="0" smtClean="0">
                <a:ea typeface="宋体"/>
              </a:rPr>
              <a:t>    Clearly, the kernel for the DCT is both separable and symmetric, and hence the DCT may be implemented as a series of one dimensional DCTs.</a:t>
            </a:r>
          </a:p>
          <a:p>
            <a:pPr eaLnBrk="1" hangingPunct="1">
              <a:spcBef>
                <a:spcPct val="80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endParaRPr lang="en-US" altLang="zh-CN" sz="2400" dirty="0" smtClean="0">
              <a:ea typeface="宋体"/>
            </a:endParaRPr>
          </a:p>
          <a:p>
            <a:pPr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endParaRPr lang="en-US" altLang="zh-CN" sz="2000" dirty="0" smtClean="0">
              <a:solidFill>
                <a:schemeClr val="tx2"/>
              </a:solidFill>
              <a:ea typeface="宋体"/>
            </a:endParaRPr>
          </a:p>
        </p:txBody>
      </p:sp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1447800" y="2319338"/>
            <a:ext cx="6019800" cy="2252662"/>
            <a:chOff x="1535215" y="2279209"/>
            <a:chExt cx="5329217" cy="1767123"/>
          </a:xfrm>
        </p:grpSpPr>
        <p:graphicFrame>
          <p:nvGraphicFramePr>
            <p:cNvPr id="29698" name="Object 2"/>
            <p:cNvGraphicFramePr>
              <a:graphicFrameLocks noChangeAspect="1"/>
            </p:cNvGraphicFramePr>
            <p:nvPr/>
          </p:nvGraphicFramePr>
          <p:xfrm>
            <a:off x="1535215" y="2279209"/>
            <a:ext cx="5329217" cy="631440"/>
          </p:xfrm>
          <a:graphic>
            <a:graphicData uri="http://schemas.openxmlformats.org/presentationml/2006/ole">
              <p:oleObj spid="_x0000_s29698" name="Equation" r:id="rId3" imgW="3644640" imgH="431640" progId="Equation.3">
                <p:embed/>
              </p:oleObj>
            </a:graphicData>
          </a:graphic>
        </p:graphicFrame>
        <p:graphicFrame>
          <p:nvGraphicFramePr>
            <p:cNvPr id="29699" name="Object 3"/>
            <p:cNvGraphicFramePr>
              <a:graphicFrameLocks noChangeAspect="1"/>
            </p:cNvGraphicFramePr>
            <p:nvPr/>
          </p:nvGraphicFramePr>
          <p:xfrm>
            <a:off x="2192935" y="3209512"/>
            <a:ext cx="3257681" cy="836820"/>
          </p:xfrm>
          <a:graphic>
            <a:graphicData uri="http://schemas.openxmlformats.org/presentationml/2006/ole">
              <p:oleObj spid="_x0000_s29699" name="Equation" r:id="rId4" imgW="2361960" imgH="444240" progId="Equation.3">
                <p:embed/>
              </p:oleObj>
            </a:graphicData>
          </a:graphic>
        </p:graphicFrame>
      </p:grpSp>
      <p:sp>
        <p:nvSpPr>
          <p:cNvPr id="297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65D5E1-CA82-4712-B8DD-6D6E4192E3D9}" type="slidenum">
              <a:rPr lang="zh-CN" altLang="en-US"/>
              <a:pPr>
                <a:defRPr/>
              </a:pPr>
              <a:t>61</a:t>
            </a:fld>
            <a:endParaRPr lang="zh-CN" altLang="en-US"/>
          </a:p>
        </p:txBody>
      </p:sp>
      <p:sp>
        <p:nvSpPr>
          <p:cNvPr id="30725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990600" y="1524000"/>
            <a:ext cx="7772400" cy="53340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600" smtClean="0">
                <a:ea typeface="宋体"/>
              </a:rPr>
              <a:t>Forward transform</a:t>
            </a:r>
          </a:p>
          <a:p>
            <a:pPr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endParaRPr lang="en-US" altLang="zh-CN" sz="2000" smtClean="0">
              <a:solidFill>
                <a:schemeClr val="tx2"/>
              </a:solidFill>
              <a:ea typeface="宋体"/>
            </a:endParaRPr>
          </a:p>
          <a:p>
            <a:pPr eaLnBrk="1" hangingPunct="1">
              <a:buClr>
                <a:schemeClr val="tx2"/>
              </a:buClr>
              <a:buSzTx/>
              <a:buFont typeface="Wingdings" pitchFamily="2" charset="2"/>
              <a:buNone/>
            </a:pPr>
            <a:endParaRPr lang="en-US" altLang="zh-CN" sz="2000" smtClean="0">
              <a:solidFill>
                <a:schemeClr val="tx2"/>
              </a:solidFill>
              <a:ea typeface="宋体"/>
            </a:endParaRPr>
          </a:p>
          <a:p>
            <a:pPr eaLnBrk="1" hangingPunct="1">
              <a:spcBef>
                <a:spcPct val="80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endParaRPr lang="en-US" altLang="zh-CN" sz="2000" smtClean="0">
              <a:solidFill>
                <a:schemeClr val="tx2"/>
              </a:solidFill>
              <a:ea typeface="宋体"/>
            </a:endParaRPr>
          </a:p>
          <a:p>
            <a:pPr eaLnBrk="1" hangingPunct="1">
              <a:spcBef>
                <a:spcPct val="80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600" smtClean="0">
                <a:ea typeface="宋体"/>
              </a:rPr>
              <a:t>Inverse Transform </a:t>
            </a:r>
          </a:p>
          <a:p>
            <a:pPr eaLnBrk="1" hangingPunct="1">
              <a:spcBef>
                <a:spcPct val="80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endParaRPr lang="en-US" altLang="zh-CN" sz="2400" smtClean="0">
              <a:ea typeface="宋体"/>
            </a:endParaRPr>
          </a:p>
          <a:p>
            <a:pPr eaLnBrk="1" hangingPunct="1">
              <a:spcBef>
                <a:spcPct val="800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endParaRPr lang="en-US" altLang="zh-CN" sz="2400" smtClean="0">
              <a:ea typeface="宋体"/>
            </a:endParaRPr>
          </a:p>
          <a:p>
            <a:pPr eaLnBrk="1" hangingPunct="1">
              <a:spcBef>
                <a:spcPts val="12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400" smtClean="0">
                <a:ea typeface="宋体"/>
              </a:rPr>
              <a:t>where  </a:t>
            </a:r>
            <a:r>
              <a:rPr lang="en-US" altLang="zh-CN" sz="2400" i="1" smtClean="0">
                <a:ea typeface="宋体"/>
              </a:rPr>
              <a:t>u, v, x, y = 0, 1, 2, …, N-1</a:t>
            </a:r>
          </a:p>
          <a:p>
            <a:pPr eaLnBrk="1" hangingPunct="1">
              <a:spcBef>
                <a:spcPts val="1200"/>
              </a:spcBef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zh-CN" sz="2400" b="1" smtClean="0">
                <a:ea typeface="宋体"/>
              </a:rPr>
              <a:t>Forward and inverse transformations are same</a:t>
            </a:r>
          </a:p>
        </p:txBody>
      </p:sp>
      <p:grpSp>
        <p:nvGrpSpPr>
          <p:cNvPr id="30726" name="Group 7"/>
          <p:cNvGrpSpPr>
            <a:grpSpLocks/>
          </p:cNvGrpSpPr>
          <p:nvPr/>
        </p:nvGrpSpPr>
        <p:grpSpPr bwMode="auto">
          <a:xfrm>
            <a:off x="1122363" y="2178050"/>
            <a:ext cx="6802437" cy="3155950"/>
            <a:chOff x="1588991" y="2158651"/>
            <a:chExt cx="6178916" cy="2087789"/>
          </a:xfrm>
        </p:grpSpPr>
        <p:graphicFrame>
          <p:nvGraphicFramePr>
            <p:cNvPr id="30722" name="Object 2"/>
            <p:cNvGraphicFramePr>
              <a:graphicFrameLocks noChangeAspect="1"/>
            </p:cNvGraphicFramePr>
            <p:nvPr/>
          </p:nvGraphicFramePr>
          <p:xfrm>
            <a:off x="1588991" y="2158651"/>
            <a:ext cx="6109697" cy="676632"/>
          </p:xfrm>
          <a:graphic>
            <a:graphicData uri="http://schemas.openxmlformats.org/presentationml/2006/ole">
              <p:oleObj spid="_x0000_s30722" name="Equation" r:id="rId3" imgW="4012920" imgH="444240" progId="Equation.3">
                <p:embed/>
              </p:oleObj>
            </a:graphicData>
          </a:graphic>
        </p:graphicFrame>
        <p:graphicFrame>
          <p:nvGraphicFramePr>
            <p:cNvPr id="30723" name="Object 3"/>
            <p:cNvGraphicFramePr>
              <a:graphicFrameLocks noChangeAspect="1"/>
            </p:cNvGraphicFramePr>
            <p:nvPr/>
          </p:nvGraphicFramePr>
          <p:xfrm>
            <a:off x="1606352" y="3587199"/>
            <a:ext cx="6161555" cy="659241"/>
          </p:xfrm>
          <a:graphic>
            <a:graphicData uri="http://schemas.openxmlformats.org/presentationml/2006/ole">
              <p:oleObj spid="_x0000_s30723" name="Equation" r:id="rId4" imgW="4038480" imgH="431640" progId="Equation.3">
                <p:embed/>
              </p:oleObj>
            </a:graphicData>
          </a:graphic>
        </p:graphicFrame>
      </p:grpSp>
      <p:sp>
        <p:nvSpPr>
          <p:cNvPr id="307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clc</a:t>
            </a:r>
            <a:r>
              <a:rPr lang="en-US" dirty="0" smtClean="0"/>
              <a:t>;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 smtClean="0"/>
              <a:t>N=8</a:t>
            </a:r>
          </a:p>
          <a:p>
            <a:r>
              <a:rPr lang="en-US" dirty="0" smtClean="0"/>
              <a:t>x=(0:N-1)';</a:t>
            </a:r>
          </a:p>
          <a:p>
            <a:r>
              <a:rPr lang="pt-BR" dirty="0" smtClean="0"/>
              <a:t>C=cos((2*x+1)*x'*pi/(2*N))*sqrt(2/N);</a:t>
            </a:r>
          </a:p>
          <a:p>
            <a:r>
              <a:rPr lang="en-US" dirty="0" smtClean="0"/>
              <a:t>C(:,1)=C(:,1)/</a:t>
            </a:r>
            <a:r>
              <a:rPr lang="en-US" dirty="0" err="1" smtClean="0"/>
              <a:t>sqrt</a:t>
            </a:r>
            <a:r>
              <a:rPr lang="en-US" dirty="0" smtClean="0"/>
              <a:t>(2);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0D49A6-6BC9-4C97-B2D1-4602A6F466F2}" type="slidenum">
              <a:rPr lang="en-US" altLang="en-US" smtClean="0"/>
              <a:pPr>
                <a:defRPr/>
              </a:pPr>
              <a:t>62</a:t>
            </a:fld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matrix to generate DCT Basis Images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33400" y="1828800"/>
          <a:ext cx="8153400" cy="4419600"/>
        </p:xfrm>
        <a:graphic>
          <a:graphicData uri="http://schemas.openxmlformats.org/drawingml/2006/table">
            <a:tbl>
              <a:tblPr/>
              <a:tblGrid>
                <a:gridCol w="1019175"/>
                <a:gridCol w="1019175"/>
                <a:gridCol w="1019175"/>
                <a:gridCol w="1019175"/>
                <a:gridCol w="1019175"/>
                <a:gridCol w="1019175"/>
                <a:gridCol w="1019175"/>
                <a:gridCol w="1019175"/>
              </a:tblGrid>
              <a:tr h="552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0.490393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0.415735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0.277785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0.191342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0.097545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0.415735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0.191342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-0.49039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-0.27779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0.277785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-0.49039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0.097545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0.415735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0.097545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-0.27779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0.415735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-0.49039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0.277785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-0.41573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0.490393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-0.27779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0.490393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-0.41573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-0.41573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0.191342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0.097545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0.490393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0.277785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-0.49039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-0.41573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-0.27779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0.191342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-0.09755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0D49A6-6BC9-4C97-B2D1-4602A6F466F2}" type="slidenum">
              <a:rPr lang="en-US" altLang="en-US" smtClean="0"/>
              <a:pPr>
                <a:defRPr/>
              </a:pPr>
              <a:t>63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Basis images of an 8x8 DCT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CC2B0AF-80F3-42B6-AB2E-39F96CF6BABC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pic>
        <p:nvPicPr>
          <p:cNvPr id="9114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1520825"/>
            <a:ext cx="4956175" cy="4956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/>
            <a:r>
              <a:rPr lang="en-US" smtClean="0"/>
              <a:t>Properties of DCT</a:t>
            </a:r>
            <a:endParaRPr lang="en-IN" smtClean="0"/>
          </a:p>
        </p:txBody>
      </p:sp>
      <p:sp>
        <p:nvSpPr>
          <p:cNvPr id="921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en-US" sz="2600" smtClean="0"/>
              <a:t>Separability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400" smtClean="0"/>
              <a:t>2D DCT/ IDCT expression shows that they are separable. So they can be implemented as two 1-D DCT/IDCT</a:t>
            </a:r>
            <a:endParaRPr lang="en-US" smtClean="0"/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en-US" sz="2600" smtClean="0"/>
              <a:t>Fast DCT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400" smtClean="0"/>
              <a:t>FDCT is possible in the same manner as FFT</a:t>
            </a:r>
            <a:endParaRPr lang="en-US" smtClean="0"/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en-US" sz="2600" smtClean="0"/>
              <a:t>Periodicity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400" smtClean="0"/>
              <a:t>Magnitude of DCT coefficient is periodic with period 2N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DD307EB-63F8-424B-9C45-C3019397715B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23C1AE6-0325-48D2-A8E8-D7FEB3978288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pic>
        <p:nvPicPr>
          <p:cNvPr id="93187" name="Picture 6" descr="dct1.bmp"/>
          <p:cNvPicPr>
            <a:picLocks noChangeAspect="1"/>
          </p:cNvPicPr>
          <p:nvPr/>
        </p:nvPicPr>
        <p:blipFill>
          <a:blip r:embed="rId2" cstate="print"/>
          <a:srcRect l="29982" t="12476" r="27187" b="25146"/>
          <a:stretch>
            <a:fillRect/>
          </a:stretch>
        </p:blipFill>
        <p:spPr bwMode="auto">
          <a:xfrm>
            <a:off x="5334000" y="146208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7" descr="dctzoom.bmp"/>
          <p:cNvPicPr>
            <a:picLocks noChangeAspect="1"/>
          </p:cNvPicPr>
          <p:nvPr/>
        </p:nvPicPr>
        <p:blipFill>
          <a:blip r:embed="rId3" cstate="print"/>
          <a:srcRect l="28374" t="11407" r="26230" b="20143"/>
          <a:stretch>
            <a:fillRect/>
          </a:stretch>
        </p:blipFill>
        <p:spPr bwMode="auto">
          <a:xfrm>
            <a:off x="762000" y="3962400"/>
            <a:ext cx="1905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9" name="Picture 8" descr="dctmesh.bmp"/>
          <p:cNvPicPr>
            <a:picLocks noChangeAspect="1"/>
          </p:cNvPicPr>
          <p:nvPr/>
        </p:nvPicPr>
        <p:blipFill>
          <a:blip r:embed="rId4" cstate="print"/>
          <a:srcRect l="17024" t="11407" r="14880" b="17291"/>
          <a:stretch>
            <a:fillRect/>
          </a:stretch>
        </p:blipFill>
        <p:spPr bwMode="auto">
          <a:xfrm>
            <a:off x="4419600" y="3733800"/>
            <a:ext cx="35099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0" name="TextBox 9"/>
          <p:cNvSpPr txBox="1">
            <a:spLocks noChangeArrowheads="1"/>
          </p:cNvSpPr>
          <p:nvPr/>
        </p:nvSpPr>
        <p:spPr bwMode="auto">
          <a:xfrm>
            <a:off x="838200" y="3352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Original Image</a:t>
            </a:r>
          </a:p>
        </p:txBody>
      </p:sp>
      <p:sp>
        <p:nvSpPr>
          <p:cNvPr id="93191" name="TextBox 10"/>
          <p:cNvSpPr txBox="1">
            <a:spLocks noChangeArrowheads="1"/>
          </p:cNvSpPr>
          <p:nvPr/>
        </p:nvSpPr>
        <p:spPr bwMode="auto">
          <a:xfrm>
            <a:off x="5257800" y="34290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DCT Coefficients</a:t>
            </a:r>
          </a:p>
        </p:txBody>
      </p:sp>
      <p:sp>
        <p:nvSpPr>
          <p:cNvPr id="93192" name="TextBox 11"/>
          <p:cNvSpPr txBox="1">
            <a:spLocks noChangeArrowheads="1"/>
          </p:cNvSpPr>
          <p:nvPr/>
        </p:nvSpPr>
        <p:spPr bwMode="auto">
          <a:xfrm>
            <a:off x="609600" y="5754688"/>
            <a:ext cx="1981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DCT Coefficients (Zoomed)</a:t>
            </a:r>
          </a:p>
        </p:txBody>
      </p:sp>
      <p:sp>
        <p:nvSpPr>
          <p:cNvPr id="93193" name="TextBox 12"/>
          <p:cNvSpPr txBox="1">
            <a:spLocks noChangeArrowheads="1"/>
          </p:cNvSpPr>
          <p:nvPr/>
        </p:nvSpPr>
        <p:spPr bwMode="auto">
          <a:xfrm>
            <a:off x="4800600" y="60198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Mesh Plot</a:t>
            </a:r>
          </a:p>
        </p:txBody>
      </p:sp>
      <p:pic>
        <p:nvPicPr>
          <p:cNvPr id="9319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219200"/>
            <a:ext cx="3467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Example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mtClean="0"/>
              <a:t>Image Reconstruction in DCT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55A376E-CB00-4936-96AC-D705CC4A9498}" type="slidenum">
              <a:rPr lang="en-US" altLang="en-US"/>
              <a:pPr>
                <a:defRPr/>
              </a:pPr>
              <a:t>67</a:t>
            </a:fld>
            <a:endParaRPr lang="en-US" altLang="en-US" dirty="0"/>
          </a:p>
        </p:txBody>
      </p:sp>
      <p:pic>
        <p:nvPicPr>
          <p:cNvPr id="9421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1428" t="8769" r="23557" b="21263"/>
          <a:stretch>
            <a:fillRect/>
          </a:stretch>
        </p:blipFill>
        <p:spPr>
          <a:xfrm>
            <a:off x="228600" y="2209800"/>
            <a:ext cx="2743200" cy="2743200"/>
          </a:xfrm>
        </p:spPr>
      </p:pic>
      <p:sp>
        <p:nvSpPr>
          <p:cNvPr id="94213" name="TextBox 6"/>
          <p:cNvSpPr txBox="1">
            <a:spLocks noChangeArrowheads="1"/>
          </p:cNvSpPr>
          <p:nvPr/>
        </p:nvSpPr>
        <p:spPr bwMode="auto">
          <a:xfrm>
            <a:off x="762000" y="18542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Original image</a:t>
            </a:r>
          </a:p>
        </p:txBody>
      </p:sp>
      <p:sp>
        <p:nvSpPr>
          <p:cNvPr id="94214" name="TextBox 7"/>
          <p:cNvSpPr txBox="1">
            <a:spLocks noChangeArrowheads="1"/>
          </p:cNvSpPr>
          <p:nvPr/>
        </p:nvSpPr>
        <p:spPr bwMode="auto">
          <a:xfrm>
            <a:off x="3900488" y="1839913"/>
            <a:ext cx="2362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Reconstructed image</a:t>
            </a:r>
          </a:p>
        </p:txBody>
      </p:sp>
      <p:pic>
        <p:nvPicPr>
          <p:cNvPr id="94215" name="Picture 8"/>
          <p:cNvPicPr>
            <a:picLocks noChangeAspect="1" noChangeArrowheads="1"/>
          </p:cNvPicPr>
          <p:nvPr/>
        </p:nvPicPr>
        <p:blipFill>
          <a:blip r:embed="rId3" cstate="print"/>
          <a:srcRect l="21979" t="11189" r="20879" b="18881"/>
          <a:stretch>
            <a:fillRect/>
          </a:stretch>
        </p:blipFill>
        <p:spPr bwMode="auto">
          <a:xfrm>
            <a:off x="4114800" y="2209800"/>
            <a:ext cx="1981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6" name="Picture 9"/>
          <p:cNvPicPr>
            <a:picLocks noChangeAspect="1" noChangeArrowheads="1"/>
          </p:cNvPicPr>
          <p:nvPr/>
        </p:nvPicPr>
        <p:blipFill>
          <a:blip r:embed="rId4" cstate="print"/>
          <a:srcRect l="21979" t="11189" r="23077" b="18881"/>
          <a:stretch>
            <a:fillRect/>
          </a:stretch>
        </p:blipFill>
        <p:spPr bwMode="auto">
          <a:xfrm>
            <a:off x="4114800" y="4267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TextBox 14"/>
          <p:cNvSpPr txBox="1">
            <a:spLocks noChangeArrowheads="1"/>
          </p:cNvSpPr>
          <p:nvPr/>
        </p:nvSpPr>
        <p:spPr bwMode="auto">
          <a:xfrm>
            <a:off x="6019800" y="2895600"/>
            <a:ext cx="1752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Using only 1 DCT coefficient</a:t>
            </a:r>
          </a:p>
        </p:txBody>
      </p:sp>
      <p:sp>
        <p:nvSpPr>
          <p:cNvPr id="94218" name="TextBox 15"/>
          <p:cNvSpPr txBox="1">
            <a:spLocks noChangeArrowheads="1"/>
          </p:cNvSpPr>
          <p:nvPr/>
        </p:nvSpPr>
        <p:spPr bwMode="auto">
          <a:xfrm>
            <a:off x="6019800" y="4887913"/>
            <a:ext cx="1371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Using 3 DCT coefficients</a:t>
            </a:r>
          </a:p>
        </p:txBody>
      </p:sp>
      <p:sp>
        <p:nvSpPr>
          <p:cNvPr id="94219" name="TextBox 16"/>
          <p:cNvSpPr txBox="1">
            <a:spLocks noChangeArrowheads="1"/>
          </p:cNvSpPr>
          <p:nvPr/>
        </p:nvSpPr>
        <p:spPr bwMode="auto">
          <a:xfrm>
            <a:off x="457200" y="5410200"/>
            <a:ext cx="2743200" cy="646113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Coefficients are selected out of 8x8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7CFDAB2-8BF3-4335-A058-0043369BA8BB}" type="slidenum">
              <a:rPr lang="en-US" altLang="en-US" smtClean="0"/>
              <a:pPr>
                <a:defRPr/>
              </a:pPr>
              <a:t>68</a:t>
            </a:fld>
            <a:endParaRPr lang="en-US" altLang="en-US" dirty="0"/>
          </a:p>
        </p:txBody>
      </p:sp>
      <p:pic>
        <p:nvPicPr>
          <p:cNvPr id="95235" name="Picture 10"/>
          <p:cNvPicPr>
            <a:picLocks noChangeAspect="1" noChangeArrowheads="1"/>
          </p:cNvPicPr>
          <p:nvPr/>
        </p:nvPicPr>
        <p:blipFill>
          <a:blip r:embed="rId2" cstate="print"/>
          <a:srcRect l="21979" t="11189" r="23077" b="18881"/>
          <a:stretch>
            <a:fillRect/>
          </a:stretch>
        </p:blipFill>
        <p:spPr bwMode="auto">
          <a:xfrm>
            <a:off x="6096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6" name="Picture 11"/>
          <p:cNvPicPr>
            <a:picLocks noChangeAspect="1" noChangeArrowheads="1"/>
          </p:cNvPicPr>
          <p:nvPr/>
        </p:nvPicPr>
        <p:blipFill>
          <a:blip r:embed="rId3" cstate="print"/>
          <a:srcRect l="21979" t="11189" r="23077" b="18881"/>
          <a:stretch>
            <a:fillRect/>
          </a:stretch>
        </p:blipFill>
        <p:spPr bwMode="auto">
          <a:xfrm>
            <a:off x="4953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7" name="Picture 13"/>
          <p:cNvPicPr>
            <a:picLocks noChangeAspect="1" noChangeArrowheads="1"/>
          </p:cNvPicPr>
          <p:nvPr/>
        </p:nvPicPr>
        <p:blipFill>
          <a:blip r:embed="rId4" cstate="print"/>
          <a:srcRect l="21979" t="11189" r="23077" b="18881"/>
          <a:stretch>
            <a:fillRect/>
          </a:stretch>
        </p:blipFill>
        <p:spPr bwMode="auto">
          <a:xfrm>
            <a:off x="5029200" y="41148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8" name="Picture 14"/>
          <p:cNvPicPr>
            <a:picLocks noChangeAspect="1" noChangeArrowheads="1"/>
          </p:cNvPicPr>
          <p:nvPr/>
        </p:nvPicPr>
        <p:blipFill>
          <a:blip r:embed="rId5" cstate="print"/>
          <a:srcRect l="19780" t="11189" r="23077" b="18881"/>
          <a:stretch>
            <a:fillRect/>
          </a:stretch>
        </p:blipFill>
        <p:spPr bwMode="auto">
          <a:xfrm>
            <a:off x="533400" y="4191000"/>
            <a:ext cx="1981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9" name="TextBox 11"/>
          <p:cNvSpPr txBox="1">
            <a:spLocks noChangeArrowheads="1"/>
          </p:cNvSpPr>
          <p:nvPr/>
        </p:nvSpPr>
        <p:spPr bwMode="auto">
          <a:xfrm>
            <a:off x="2514600" y="2362200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Using 6 DCT coefficients</a:t>
            </a:r>
          </a:p>
        </p:txBody>
      </p:sp>
      <p:sp>
        <p:nvSpPr>
          <p:cNvPr id="95240" name="TextBox 14"/>
          <p:cNvSpPr txBox="1">
            <a:spLocks noChangeArrowheads="1"/>
          </p:cNvSpPr>
          <p:nvPr/>
        </p:nvSpPr>
        <p:spPr bwMode="auto">
          <a:xfrm>
            <a:off x="2514600" y="4843463"/>
            <a:ext cx="152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Using 10 DCT coefficients</a:t>
            </a:r>
          </a:p>
        </p:txBody>
      </p:sp>
      <p:sp>
        <p:nvSpPr>
          <p:cNvPr id="95241" name="TextBox 15"/>
          <p:cNvSpPr txBox="1">
            <a:spLocks noChangeArrowheads="1"/>
          </p:cNvSpPr>
          <p:nvPr/>
        </p:nvSpPr>
        <p:spPr bwMode="auto">
          <a:xfrm>
            <a:off x="6858000" y="2286000"/>
            <a:ext cx="1600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Using 15 DCT coefficients</a:t>
            </a:r>
          </a:p>
        </p:txBody>
      </p:sp>
      <p:sp>
        <p:nvSpPr>
          <p:cNvPr id="95242" name="TextBox 16"/>
          <p:cNvSpPr txBox="1">
            <a:spLocks noChangeArrowheads="1"/>
          </p:cNvSpPr>
          <p:nvPr/>
        </p:nvSpPr>
        <p:spPr bwMode="auto">
          <a:xfrm>
            <a:off x="6934200" y="4800600"/>
            <a:ext cx="152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Using 64 DCT coefficients</a:t>
            </a:r>
          </a:p>
        </p:txBody>
      </p:sp>
      <p:sp>
        <p:nvSpPr>
          <p:cNvPr id="95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/>
              </a:rPr>
              <a:t>Karhunen-Loeve </a:t>
            </a:r>
            <a:r>
              <a:rPr lang="en-US" smtClean="0">
                <a:ea typeface="新細明體"/>
              </a:rPr>
              <a:t>Transform</a:t>
            </a:r>
            <a:endParaRPr lang="en-US" altLang="zh-TW" smtClean="0">
              <a:ea typeface="新細明體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ADEB780-6D3C-4B71-B1E4-31E4595849C7}" type="slidenum">
              <a:rPr lang="en-US" altLang="zh-TW"/>
              <a:pPr>
                <a:defRPr/>
              </a:pPr>
              <a:t>69</a:t>
            </a:fld>
            <a:endParaRPr lang="en-US" altLang="zh-TW"/>
          </a:p>
        </p:txBody>
      </p:sp>
      <p:sp>
        <p:nvSpPr>
          <p:cNvPr id="962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lvl="1" eaLnBrk="1" hangingPunct="1"/>
            <a:r>
              <a:rPr lang="en-US" altLang="zh-TW" sz="2400" dirty="0" smtClean="0">
                <a:ea typeface="新細明體"/>
              </a:rPr>
              <a:t>K-L transform is a linear combination of orthogonal functions of  ensembles of input images. 	</a:t>
            </a:r>
          </a:p>
          <a:p>
            <a:pPr lvl="1" eaLnBrk="1" hangingPunct="1"/>
            <a:r>
              <a:rPr lang="en-US" altLang="zh-TW" sz="2400" dirty="0" smtClean="0">
                <a:ea typeface="新細明體"/>
              </a:rPr>
              <a:t>Basis functions are image dependent</a:t>
            </a:r>
          </a:p>
          <a:p>
            <a:pPr lvl="1" eaLnBrk="1" hangingPunct="1"/>
            <a:r>
              <a:rPr lang="en-US" altLang="zh-TW" sz="2400" dirty="0" smtClean="0">
                <a:ea typeface="新細明體"/>
              </a:rPr>
              <a:t>No fast algorithm exists</a:t>
            </a:r>
          </a:p>
          <a:p>
            <a:pPr lvl="1" eaLnBrk="1" hangingPunct="1"/>
            <a:r>
              <a:rPr lang="en-US" altLang="zh-TW" sz="2400" dirty="0" smtClean="0">
                <a:ea typeface="新細明體"/>
              </a:rPr>
              <a:t>Usually used for comparison </a:t>
            </a:r>
          </a:p>
          <a:p>
            <a:pPr lvl="1" eaLnBrk="1" hangingPunct="1"/>
            <a:r>
              <a:rPr lang="en-US" altLang="zh-TW" sz="2400" dirty="0" smtClean="0">
                <a:ea typeface="新細明體"/>
              </a:rPr>
              <a:t>Transform kernel is not fixed unlike other transforms</a:t>
            </a:r>
          </a:p>
          <a:p>
            <a:pPr lvl="1" eaLnBrk="1" hangingPunct="1"/>
            <a:r>
              <a:rPr lang="en-US" altLang="zh-TW" sz="2400" dirty="0" smtClean="0">
                <a:ea typeface="新細明體"/>
              </a:rPr>
              <a:t>Based on second order statistical properties of image</a:t>
            </a:r>
          </a:p>
          <a:p>
            <a:pPr lvl="1" eaLnBrk="1" hangingPunct="1"/>
            <a:r>
              <a:rPr lang="en-US" altLang="zh-TW" sz="2400" dirty="0" smtClean="0">
                <a:ea typeface="新細明體"/>
              </a:rPr>
              <a:t>Also called </a:t>
            </a:r>
            <a:r>
              <a:rPr lang="en-US" altLang="zh-TW" sz="2400" dirty="0" err="1" smtClean="0">
                <a:ea typeface="新細明體"/>
              </a:rPr>
              <a:t>Hotelling</a:t>
            </a:r>
            <a:r>
              <a:rPr lang="en-US" altLang="zh-TW" sz="2400" dirty="0" smtClean="0">
                <a:ea typeface="新細明體"/>
              </a:rPr>
              <a:t>  transform or method of principal components</a:t>
            </a:r>
          </a:p>
          <a:p>
            <a:pPr lvl="1" eaLnBrk="1" hangingPunct="1"/>
            <a:endParaRPr lang="en-US" altLang="zh-TW" dirty="0" smtClean="0">
              <a:ea typeface="新細明體"/>
            </a:endParaRPr>
          </a:p>
          <a:p>
            <a:pPr eaLnBrk="1" hangingPunct="1"/>
            <a:endParaRPr lang="en-US" altLang="zh-TW" dirty="0" smtClean="0">
              <a:ea typeface="新細明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What is orthogonal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?</a:t>
            </a:r>
            <a:endParaRPr lang="en-IN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312863"/>
            <a:ext cx="533400" cy="2444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fld id="{B03006B3-D029-4204-9785-0947AEDAFAC3}" type="slidenum">
              <a:rPr lang="en-US" altLang="en-US" sz="1200"/>
              <a:pPr>
                <a:defRPr/>
              </a:pPr>
              <a:t>7</a:t>
            </a:fld>
            <a:endParaRPr lang="en-US" altLang="en-US" sz="1200"/>
          </a:p>
        </p:txBody>
      </p:sp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41475"/>
            <a:ext cx="8229600" cy="4530725"/>
          </a:xfrm>
        </p:spPr>
        <p:txBody>
          <a:bodyPr/>
          <a:lstStyle/>
          <a:p>
            <a:pPr eaLnBrk="1" hangingPunct="1"/>
            <a:r>
              <a:rPr lang="en-US" sz="2600" smtClean="0"/>
              <a:t>A set of real valued continuous functions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	{a</a:t>
            </a:r>
            <a:r>
              <a:rPr lang="en-US" sz="2600" baseline="-25000" smtClean="0"/>
              <a:t>n</a:t>
            </a:r>
            <a:r>
              <a:rPr lang="en-US" sz="2600" smtClean="0"/>
              <a:t>(t)} = {a</a:t>
            </a:r>
            <a:r>
              <a:rPr lang="en-US" sz="2600" baseline="-25000" smtClean="0"/>
              <a:t>o</a:t>
            </a:r>
            <a:r>
              <a:rPr lang="en-US" sz="2600" smtClean="0"/>
              <a:t>(t), a</a:t>
            </a:r>
            <a:r>
              <a:rPr lang="en-US" sz="2600" baseline="-25000" smtClean="0"/>
              <a:t>1</a:t>
            </a:r>
            <a:r>
              <a:rPr lang="en-US" sz="2600" smtClean="0"/>
              <a:t>(t),…} is said to be orthogonal over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   (t</a:t>
            </a:r>
            <a:r>
              <a:rPr lang="en-US" sz="2600" baseline="-25000" smtClean="0"/>
              <a:t>0</a:t>
            </a:r>
            <a:r>
              <a:rPr lang="en-US" sz="2600" smtClean="0"/>
              <a:t>, t</a:t>
            </a:r>
            <a:r>
              <a:rPr lang="en-US" sz="2600" baseline="-25000" smtClean="0"/>
              <a:t>0</a:t>
            </a:r>
            <a:r>
              <a:rPr lang="en-US" sz="2600" smtClean="0"/>
              <a:t>+T) if 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3200" smtClean="0"/>
          </a:p>
          <a:p>
            <a:pPr eaLnBrk="1" hangingPunct="1">
              <a:buFont typeface="Wingdings" pitchFamily="2" charset="2"/>
              <a:buNone/>
            </a:pPr>
            <a:endParaRPr lang="en-US" sz="3200" smtClean="0"/>
          </a:p>
          <a:p>
            <a:pPr eaLnBrk="1" hangingPunct="1">
              <a:buFont typeface="Wingdings" pitchFamily="2" charset="2"/>
              <a:buNone/>
            </a:pPr>
            <a:endParaRPr lang="en-IN" sz="320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38200" y="3148013"/>
          <a:ext cx="3886200" cy="1403350"/>
        </p:xfrm>
        <a:graphic>
          <a:graphicData uri="http://schemas.openxmlformats.org/presentationml/2006/ole">
            <p:oleObj spid="_x0000_s2050" name="Equation" r:id="rId3" imgW="19684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7172094-F07A-4FF0-B462-759A8E2F5399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54864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0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/>
              <a:t>Covariance matrix of a population of vectors</a:t>
            </a:r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200" dirty="0" smtClean="0"/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 smtClean="0"/>
              <a:t>                                        </a:t>
            </a:r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IN" sz="2400" dirty="0" smtClean="0"/>
          </a:p>
          <a:p>
            <a:pPr marL="35560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400" dirty="0" smtClean="0"/>
              <a:t>So, Orthogonal vectors of </a:t>
            </a:r>
            <a:r>
              <a:rPr lang="en-IN" sz="2600" dirty="0" err="1" smtClean="0"/>
              <a:t>C</a:t>
            </a:r>
            <a:r>
              <a:rPr lang="en-IN" sz="3000" baseline="-25000" dirty="0" err="1" smtClean="0"/>
              <a:t>x</a:t>
            </a:r>
            <a:r>
              <a:rPr lang="en-IN" sz="2600" baseline="-25000" dirty="0" smtClean="0"/>
              <a:t> </a:t>
            </a:r>
            <a:r>
              <a:rPr lang="en-IN" sz="2400" dirty="0" smtClean="0"/>
              <a:t>can be calculated</a:t>
            </a:r>
            <a:endParaRPr lang="en-IN" sz="2400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467600" y="985838"/>
          <a:ext cx="1066800" cy="1681162"/>
        </p:xfrm>
        <a:graphic>
          <a:graphicData uri="http://schemas.openxmlformats.org/presentationml/2006/ole">
            <p:oleObj spid="_x0000_s31746" name="Equation" r:id="rId3" imgW="596880" imgH="9396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408113" y="2133600"/>
          <a:ext cx="5233987" cy="762000"/>
        </p:xfrm>
        <a:graphic>
          <a:graphicData uri="http://schemas.openxmlformats.org/presentationml/2006/ole">
            <p:oleObj spid="_x0000_s31747" name="Equation" r:id="rId4" imgW="1688760" imgH="2538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066800" y="5334000"/>
          <a:ext cx="3473450" cy="549275"/>
        </p:xfrm>
        <a:graphic>
          <a:graphicData uri="http://schemas.openxmlformats.org/presentationml/2006/ole">
            <p:oleObj spid="_x0000_s31748" name="Equation" r:id="rId5" imgW="1447560" imgH="228600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441575" y="3606800"/>
          <a:ext cx="1897063" cy="1471613"/>
        </p:xfrm>
        <a:graphic>
          <a:graphicData uri="http://schemas.openxmlformats.org/presentationml/2006/ole">
            <p:oleObj spid="_x0000_s31749" name="Equation" r:id="rId6" imgW="927000" imgH="660240" progId="Equation.3">
              <p:embed/>
            </p:oleObj>
          </a:graphicData>
        </a:graphic>
      </p:graphicFrame>
      <p:sp>
        <p:nvSpPr>
          <p:cNvPr id="317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4195854-7050-4C2E-A786-019AC4148724}" type="slidenum">
              <a:rPr lang="en-US" altLang="en-US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32772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 marL="355600" indent="0" eaLnBrk="1" hangingPunct="1">
              <a:buFont typeface="Wingdings" pitchFamily="2" charset="2"/>
              <a:buNone/>
            </a:pPr>
            <a:endParaRPr lang="en-US" sz="2600" dirty="0" smtClean="0"/>
          </a:p>
          <a:p>
            <a:pPr marL="355600" indent="0" eaLnBrk="1" hangingPunct="1">
              <a:buFont typeface="Wingdings" pitchFamily="2" charset="2"/>
              <a:buChar char="q"/>
            </a:pPr>
            <a:r>
              <a:rPr lang="en-US" sz="2600" dirty="0" smtClean="0"/>
              <a:t>  Calculate eigenvectors and </a:t>
            </a:r>
            <a:r>
              <a:rPr lang="en-US" sz="2600" dirty="0" err="1" smtClean="0"/>
              <a:t>eigen</a:t>
            </a:r>
            <a:r>
              <a:rPr lang="en-US" sz="2600" dirty="0" smtClean="0"/>
              <a:t> values of 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x</a:t>
            </a:r>
            <a:endParaRPr lang="en-US" sz="2600" baseline="-25000" dirty="0" smtClean="0"/>
          </a:p>
          <a:p>
            <a:pPr marL="355600" indent="0" eaLnBrk="1" hangingPunct="1">
              <a:buFont typeface="Wingdings" pitchFamily="2" charset="2"/>
              <a:buChar char="q"/>
            </a:pPr>
            <a:r>
              <a:rPr lang="en-US" sz="2600" dirty="0" smtClean="0"/>
              <a:t>  Sort  </a:t>
            </a:r>
            <a:r>
              <a:rPr lang="en-US" sz="2600" dirty="0" err="1" smtClean="0"/>
              <a:t>eigen</a:t>
            </a:r>
            <a:r>
              <a:rPr lang="en-US" sz="2600" dirty="0" smtClean="0"/>
              <a:t> vectors depending on decreasing values of   </a:t>
            </a:r>
          </a:p>
          <a:p>
            <a:pPr marL="355600" indent="0" eaLnBrk="1" hangingPunct="1">
              <a:buFont typeface="Wingdings" pitchFamily="2" charset="2"/>
              <a:buNone/>
            </a:pPr>
            <a:r>
              <a:rPr lang="en-US" sz="2600" dirty="0" smtClean="0"/>
              <a:t>     </a:t>
            </a:r>
            <a:r>
              <a:rPr lang="en-US" sz="2600" dirty="0" err="1" smtClean="0"/>
              <a:t>eigen</a:t>
            </a:r>
            <a:r>
              <a:rPr lang="en-US" sz="2600" dirty="0" smtClean="0"/>
              <a:t> values</a:t>
            </a:r>
          </a:p>
          <a:p>
            <a:pPr marL="355600" indent="0" eaLnBrk="1" hangingPunct="1">
              <a:buFont typeface="Wingdings" pitchFamily="2" charset="2"/>
              <a:buChar char="q"/>
            </a:pPr>
            <a:r>
              <a:rPr lang="en-US" sz="2600" dirty="0" smtClean="0"/>
              <a:t>  Select some of the eigenvectors</a:t>
            </a:r>
          </a:p>
          <a:p>
            <a:pPr marL="355600" indent="0" eaLnBrk="1" hangingPunct="1">
              <a:buFont typeface="Wingdings" pitchFamily="2" charset="2"/>
              <a:buChar char="q"/>
            </a:pPr>
            <a:r>
              <a:rPr lang="en-US" sz="2600" dirty="0" smtClean="0"/>
              <a:t>  These eigenvectors are considered as transformed matrix</a:t>
            </a:r>
          </a:p>
          <a:p>
            <a:pPr marL="355600" indent="0" eaLnBrk="1" hangingPunct="1">
              <a:buFont typeface="Wingdings" pitchFamily="2" charset="2"/>
              <a:buChar char="q"/>
            </a:pPr>
            <a:r>
              <a:rPr lang="en-US" sz="2600" dirty="0" smtClean="0"/>
              <a:t>  Calculate the transformed images</a:t>
            </a:r>
          </a:p>
          <a:p>
            <a:pPr marL="355600" indent="0" eaLnBrk="1" hangingPunct="1">
              <a:buFont typeface="Wingdings" pitchFamily="2" charset="2"/>
              <a:buChar char="q"/>
            </a:pPr>
            <a:endParaRPr lang="en-US" sz="2600" baseline="-25000" dirty="0" smtClean="0"/>
          </a:p>
          <a:p>
            <a:pPr marL="355600" indent="0" eaLnBrk="1" hangingPunct="1">
              <a:buFont typeface="Wingdings" pitchFamily="2" charset="2"/>
              <a:buChar char="q"/>
            </a:pPr>
            <a:endParaRPr lang="en-US" sz="2600" dirty="0" smtClean="0"/>
          </a:p>
          <a:p>
            <a:pPr marL="355600" indent="0" eaLnBrk="1" hangingPunct="1">
              <a:buFont typeface="Wingdings" pitchFamily="2" charset="2"/>
              <a:buChar char="q"/>
            </a:pPr>
            <a:r>
              <a:rPr lang="en-US" sz="2600" dirty="0" smtClean="0"/>
              <a:t>  Y is called as principal component coefficients.   </a:t>
            </a:r>
          </a:p>
          <a:p>
            <a:pPr marL="355600" indent="0" eaLnBrk="1" hangingPunct="1">
              <a:buFont typeface="Wingdings" pitchFamily="2" charset="2"/>
              <a:buChar char="q"/>
            </a:pPr>
            <a:r>
              <a:rPr lang="en-US" sz="2600" dirty="0" smtClean="0"/>
              <a:t>This transformation is called K-L transform</a:t>
            </a:r>
          </a:p>
          <a:p>
            <a:pPr marL="355600" indent="0" eaLnBrk="1" hangingPunct="1">
              <a:buFont typeface="Wingdings" pitchFamily="2" charset="2"/>
              <a:buNone/>
            </a:pPr>
            <a:endParaRPr lang="en-US" sz="2600" dirty="0" smtClean="0"/>
          </a:p>
          <a:p>
            <a:pPr marL="355600" indent="0" eaLnBrk="1" hangingPunct="1">
              <a:buFont typeface="Wingdings" pitchFamily="2" charset="2"/>
              <a:buNone/>
            </a:pPr>
            <a:endParaRPr lang="en-IN" sz="2600" dirty="0" smtClean="0"/>
          </a:p>
        </p:txBody>
      </p:sp>
      <p:graphicFrame>
        <p:nvGraphicFramePr>
          <p:cNvPr id="32770" name="Object 8"/>
          <p:cNvGraphicFramePr>
            <a:graphicFrameLocks noChangeAspect="1"/>
          </p:cNvGraphicFramePr>
          <p:nvPr/>
        </p:nvGraphicFramePr>
        <p:xfrm>
          <a:off x="2362200" y="4724400"/>
          <a:ext cx="2133600" cy="533400"/>
        </p:xfrm>
        <a:graphic>
          <a:graphicData uri="http://schemas.openxmlformats.org/presentationml/2006/ole">
            <p:oleObj spid="_x0000_s32770" name="Equation" r:id="rId3" imgW="914400" imgH="228600" progId="Equation.3">
              <p:embed/>
            </p:oleObj>
          </a:graphicData>
        </a:graphic>
      </p:graphicFrame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0D49A6-6BC9-4C97-B2D1-4602A6F466F2}" type="slidenum">
              <a:rPr lang="en-US" altLang="en-US" smtClean="0"/>
              <a:pPr>
                <a:defRPr/>
              </a:pPr>
              <a:t>72</a:t>
            </a:fld>
            <a:endParaRPr lang="en-US" altLang="en-US" dirty="0"/>
          </a:p>
        </p:txBody>
      </p:sp>
      <p:graphicFrame>
        <p:nvGraphicFramePr>
          <p:cNvPr id="183299" name="Content Placeholder 4"/>
          <p:cNvGraphicFramePr>
            <a:graphicFrameLocks noChangeAspect="1"/>
          </p:cNvGraphicFramePr>
          <p:nvPr/>
        </p:nvGraphicFramePr>
        <p:xfrm>
          <a:off x="1641475" y="2192338"/>
          <a:ext cx="2092325" cy="1136650"/>
        </p:xfrm>
        <a:graphic>
          <a:graphicData uri="http://schemas.openxmlformats.org/presentationml/2006/ole">
            <p:oleObj spid="_x0000_s183299" name="Equation" r:id="rId3" imgW="44424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3428999"/>
          <a:ext cx="2667000" cy="2370667"/>
        </p:xfrm>
        <a:graphic>
          <a:graphicData uri="http://schemas.openxmlformats.org/presentationml/2006/ole">
            <p:oleObj spid="_x0000_s183300" name="Equation" r:id="rId4" imgW="79992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Box 10"/>
          <p:cNvSpPr txBox="1">
            <a:spLocks noChangeArrowheads="1"/>
          </p:cNvSpPr>
          <p:nvPr/>
        </p:nvSpPr>
        <p:spPr bwMode="auto">
          <a:xfrm>
            <a:off x="1219200" y="1335088"/>
            <a:ext cx="3048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 sz="2400">
                <a:cs typeface="Tahoma" pitchFamily="34" charset="0"/>
              </a:rPr>
              <a:t>Input matrix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524000" y="2209800"/>
          <a:ext cx="5294313" cy="1143000"/>
        </p:xfrm>
        <a:graphic>
          <a:graphicData uri="http://schemas.openxmlformats.org/presentationml/2006/ole">
            <p:oleObj spid="_x0000_s33794" name="Equation" r:id="rId4" imgW="2234880" imgH="482400" progId="Equation.3">
              <p:embed/>
            </p:oleObj>
          </a:graphicData>
        </a:graphic>
      </p:graphicFrame>
      <p:sp>
        <p:nvSpPr>
          <p:cNvPr id="33797" name="TextBox 12"/>
          <p:cNvSpPr txBox="1">
            <a:spLocks noChangeArrowheads="1"/>
          </p:cNvSpPr>
          <p:nvPr/>
        </p:nvSpPr>
        <p:spPr bwMode="auto">
          <a:xfrm>
            <a:off x="1676400" y="3429000"/>
            <a:ext cx="1752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Mean Vector 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557588" y="3733800"/>
          <a:ext cx="2867025" cy="990600"/>
        </p:xfrm>
        <a:graphic>
          <a:graphicData uri="http://schemas.openxmlformats.org/presentationml/2006/ole">
            <p:oleObj spid="_x0000_s33795" name="Equation" r:id="rId5" imgW="634680" imgH="4572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6E8BCF-4744-4CA8-AF0A-A4E9D3322632}" type="slidenum">
              <a:rPr lang="en-US" altLang="en-US"/>
              <a:pPr>
                <a:defRPr/>
              </a:pPr>
              <a:t>73</a:t>
            </a:fld>
            <a:endParaRPr lang="en-US" altLang="en-US" dirty="0"/>
          </a:p>
        </p:txBody>
      </p:sp>
      <p:sp>
        <p:nvSpPr>
          <p:cNvPr id="337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Example 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447800" y="1600200"/>
          <a:ext cx="4572000" cy="1219200"/>
        </p:xfrm>
        <a:graphic>
          <a:graphicData uri="http://schemas.openxmlformats.org/presentationml/2006/ole">
            <p:oleObj spid="_x0000_s34818" name="Equation" r:id="rId4" imgW="1307880" imgH="685800" progId="Equation.3">
              <p:embed/>
            </p:oleObj>
          </a:graphicData>
        </a:graphic>
      </p:graphicFrame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533400" y="2590800"/>
            <a:ext cx="5029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Compute Eigen values </a:t>
            </a:r>
          </a:p>
          <a:p>
            <a:endParaRPr lang="en-US" sz="2400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371600" y="3276600"/>
          <a:ext cx="4495800" cy="3581400"/>
        </p:xfrm>
        <a:graphic>
          <a:graphicData uri="http://schemas.openxmlformats.org/presentationml/2006/ole">
            <p:oleObj spid="_x0000_s34819" name="Equation" r:id="rId5" imgW="1358640" imgH="1371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A6C59CB-4212-4D41-9EB6-3CF153A09412}" type="slidenum">
              <a:rPr lang="en-US" altLang="en-US"/>
              <a:pPr>
                <a:defRPr/>
              </a:pPr>
              <a:t>74</a:t>
            </a:fld>
            <a:endParaRPr lang="en-US" altLang="en-US" dirty="0"/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905000"/>
            <a:ext cx="4800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We get two Eigen vectors 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868363" y="2312988"/>
          <a:ext cx="5227637" cy="4048125"/>
        </p:xfrm>
        <a:graphic>
          <a:graphicData uri="http://schemas.openxmlformats.org/presentationml/2006/ole">
            <p:oleObj spid="_x0000_s35842" name="Equation" r:id="rId4" imgW="1193760" imgH="1752480" progId="Equation.3">
              <p:embed/>
            </p:oleObj>
          </a:graphicData>
        </a:graphic>
      </p:graphicFrame>
      <p:sp>
        <p:nvSpPr>
          <p:cNvPr id="35844" name="TextBox 7"/>
          <p:cNvSpPr txBox="1">
            <a:spLocks noChangeArrowheads="1"/>
          </p:cNvSpPr>
          <p:nvPr/>
        </p:nvSpPr>
        <p:spPr bwMode="auto">
          <a:xfrm>
            <a:off x="685800" y="496411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Transform 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C625EEC-7C35-48E5-8E4C-12E4E9387785}" type="slidenum">
              <a:rPr lang="en-US" altLang="en-US"/>
              <a:pPr>
                <a:defRPr/>
              </a:pPr>
              <a:t>75</a:t>
            </a:fld>
            <a:endParaRPr lang="en-US" altLang="en-US" dirty="0"/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Reconstructed</a:t>
            </a:r>
          </a:p>
          <a:p>
            <a:endParaRPr lang="en-US" dirty="0" smtClean="0"/>
          </a:p>
          <a:p>
            <a:r>
              <a:rPr lang="en-US" dirty="0" smtClean="0"/>
              <a:t>K no of Eigen vectors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0D49A6-6BC9-4C97-B2D1-4602A6F466F2}" type="slidenum">
              <a:rPr lang="en-US" altLang="en-US" smtClean="0"/>
              <a:pPr>
                <a:defRPr/>
              </a:pPr>
              <a:t>76</a:t>
            </a:fld>
            <a:endParaRPr lang="en-US" altLang="en-US" dirty="0"/>
          </a:p>
        </p:txBody>
      </p:sp>
      <p:graphicFrame>
        <p:nvGraphicFramePr>
          <p:cNvPr id="184323" name="Content Placeholder 4"/>
          <p:cNvGraphicFramePr>
            <a:graphicFrameLocks noChangeAspect="1"/>
          </p:cNvGraphicFramePr>
          <p:nvPr/>
        </p:nvGraphicFramePr>
        <p:xfrm>
          <a:off x="3505200" y="1600200"/>
          <a:ext cx="3505200" cy="876300"/>
        </p:xfrm>
        <a:graphic>
          <a:graphicData uri="http://schemas.openxmlformats.org/presentationml/2006/ole">
            <p:oleObj spid="_x0000_s184323" name="Equation" r:id="rId3" imgW="91440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752600" y="3254415"/>
          <a:ext cx="2895600" cy="3298785"/>
        </p:xfrm>
        <a:graphic>
          <a:graphicData uri="http://schemas.openxmlformats.org/presentationml/2006/ole">
            <p:oleObj spid="_x0000_s184324" name="Equation" r:id="rId4" imgW="100296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Properties of K-L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A988BF9-53C8-4EE9-B46E-68B5E3618D9D}" type="slidenum">
              <a:rPr lang="en-US" altLang="en-US"/>
              <a:pPr>
                <a:defRPr/>
              </a:pPr>
              <a:t>77</a:t>
            </a:fld>
            <a:endParaRPr lang="en-US" alt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6550" y="1447800"/>
            <a:ext cx="8426450" cy="5181600"/>
          </a:xfrm>
        </p:spPr>
        <p:txBody>
          <a:bodyPr/>
          <a:lstStyle/>
          <a:p>
            <a:pPr eaLnBrk="1" hangingPunct="1"/>
            <a:r>
              <a:rPr lang="en-US" sz="2800" smtClean="0"/>
              <a:t>Decorrelation</a:t>
            </a:r>
          </a:p>
          <a:p>
            <a:pPr lvl="1" eaLnBrk="1" hangingPunct="1"/>
            <a:r>
              <a:rPr lang="en-US" sz="2000" i="1" smtClean="0"/>
              <a:t>E[ </a:t>
            </a:r>
            <a:r>
              <a:rPr lang="en-US" sz="2000" i="1" u="sng" smtClean="0"/>
              <a:t>y</a:t>
            </a:r>
            <a:r>
              <a:rPr lang="en-US" sz="2000" i="1" smtClean="0"/>
              <a:t> </a:t>
            </a:r>
            <a:r>
              <a:rPr lang="en-US" sz="2000" i="1" u="sng" smtClean="0"/>
              <a:t>y</a:t>
            </a:r>
            <a:r>
              <a:rPr lang="en-US" sz="2000" i="1" baseline="30000" smtClean="0"/>
              <a:t>H</a:t>
            </a:r>
            <a:r>
              <a:rPr lang="en-US" sz="2000" i="1" smtClean="0"/>
              <a:t> ]= E[ (U</a:t>
            </a:r>
            <a:r>
              <a:rPr lang="en-US" sz="2000" i="1" baseline="30000" smtClean="0"/>
              <a:t>H</a:t>
            </a:r>
            <a:r>
              <a:rPr lang="en-US" sz="2000" i="1" smtClean="0"/>
              <a:t> x) (U</a:t>
            </a:r>
            <a:r>
              <a:rPr lang="en-US" sz="2000" i="1" baseline="30000" smtClean="0"/>
              <a:t>H</a:t>
            </a:r>
            <a:r>
              <a:rPr lang="en-US" sz="2000" i="1" smtClean="0"/>
              <a:t> x)</a:t>
            </a:r>
            <a:r>
              <a:rPr lang="en-US" sz="2000" i="1" baseline="30000" smtClean="0"/>
              <a:t>H </a:t>
            </a:r>
            <a:r>
              <a:rPr lang="en-US" sz="2000" i="1" smtClean="0"/>
              <a:t>]= U</a:t>
            </a:r>
            <a:r>
              <a:rPr lang="en-US" sz="2000" i="1" baseline="30000" smtClean="0"/>
              <a:t>H</a:t>
            </a:r>
            <a:r>
              <a:rPr lang="en-US" sz="2000" i="1" smtClean="0"/>
              <a:t> E[ x x</a:t>
            </a:r>
            <a:r>
              <a:rPr lang="en-US" sz="2000" i="1" baseline="30000" smtClean="0"/>
              <a:t>H </a:t>
            </a:r>
            <a:r>
              <a:rPr lang="en-US" sz="2000" i="1" smtClean="0"/>
              <a:t>] U</a:t>
            </a:r>
            <a:r>
              <a:rPr lang="en-US" sz="2000" i="1" baseline="30000" smtClean="0"/>
              <a:t> </a:t>
            </a:r>
            <a:r>
              <a:rPr lang="en-US" sz="2000" i="1" smtClean="0"/>
              <a:t>= </a:t>
            </a:r>
            <a:r>
              <a:rPr lang="en-US" sz="2000" smtClean="0"/>
              <a:t>diag</a:t>
            </a:r>
            <a:r>
              <a:rPr lang="en-US" sz="2000" i="1" smtClean="0"/>
              <a:t>{</a:t>
            </a:r>
            <a:r>
              <a:rPr lang="en-US" sz="2000" i="1" smtClean="0">
                <a:sym typeface="Symbol" pitchFamily="18" charset="2"/>
              </a:rPr>
              <a:t></a:t>
            </a:r>
            <a:r>
              <a:rPr lang="en-US" sz="2000" i="1" baseline="-25000" smtClean="0">
                <a:sym typeface="Symbol" pitchFamily="18" charset="2"/>
              </a:rPr>
              <a:t>1</a:t>
            </a:r>
            <a:r>
              <a:rPr lang="en-US" sz="2000" i="1" smtClean="0"/>
              <a:t>,</a:t>
            </a:r>
            <a:r>
              <a:rPr lang="en-US" sz="2000" i="1" smtClean="0">
                <a:sym typeface="Symbol" pitchFamily="18" charset="2"/>
              </a:rPr>
              <a:t> </a:t>
            </a:r>
            <a:r>
              <a:rPr lang="en-US" sz="2000" i="1" baseline="-25000" smtClean="0">
                <a:sym typeface="Symbol" pitchFamily="18" charset="2"/>
              </a:rPr>
              <a:t>2</a:t>
            </a:r>
            <a:r>
              <a:rPr lang="en-US" sz="2000" i="1" smtClean="0"/>
              <a:t>, </a:t>
            </a:r>
            <a:r>
              <a:rPr lang="en-US" sz="2000" i="1" smtClean="0">
                <a:sym typeface="Symbol" pitchFamily="18" charset="2"/>
              </a:rPr>
              <a:t>… , </a:t>
            </a:r>
            <a:r>
              <a:rPr lang="en-US" sz="2000" i="1" baseline="-25000" smtClean="0">
                <a:sym typeface="Symbol" pitchFamily="18" charset="2"/>
              </a:rPr>
              <a:t>N</a:t>
            </a:r>
            <a:r>
              <a:rPr lang="en-US" sz="2000" i="1" smtClean="0"/>
              <a:t>}</a:t>
            </a:r>
            <a:r>
              <a:rPr lang="en-US" i="1" smtClean="0"/>
              <a:t> </a:t>
            </a:r>
          </a:p>
          <a:p>
            <a:pPr lvl="3" eaLnBrk="1" hangingPunct="1"/>
            <a:endParaRPr lang="en-US" sz="1700" smtClean="0"/>
          </a:p>
          <a:p>
            <a:pPr lvl="1" eaLnBrk="1" hangingPunct="1"/>
            <a:r>
              <a:rPr lang="en-US" sz="2400" smtClean="0"/>
              <a:t>Note:  Other matrices (unitary or nonunitary) may also decorrelate the transformed sequence </a:t>
            </a:r>
            <a:endParaRPr lang="en-US" sz="1800" i="1" smtClean="0"/>
          </a:p>
          <a:p>
            <a:pPr lvl="1" eaLnBrk="1" hangingPunct="1"/>
            <a:endParaRPr lang="en-US" sz="1800" i="1" smtClean="0"/>
          </a:p>
          <a:p>
            <a:pPr eaLnBrk="1" hangingPunct="1"/>
            <a:r>
              <a:rPr lang="en-US" sz="2800" smtClean="0"/>
              <a:t>Minimizing MSE under basis restriction </a:t>
            </a:r>
          </a:p>
          <a:p>
            <a:pPr lvl="1" eaLnBrk="1" hangingPunct="1"/>
            <a:r>
              <a:rPr lang="en-US" sz="2400" smtClean="0"/>
              <a:t>If only allow to keep </a:t>
            </a:r>
            <a:r>
              <a:rPr lang="en-US" sz="2400" i="1" smtClean="0"/>
              <a:t>m </a:t>
            </a:r>
            <a:r>
              <a:rPr lang="en-US" sz="2400" smtClean="0"/>
              <a:t>coefficients for any </a:t>
            </a:r>
            <a:r>
              <a:rPr lang="en-US" sz="2400" i="1" smtClean="0"/>
              <a:t>1</a:t>
            </a:r>
            <a:r>
              <a:rPr lang="en-US" sz="2400" i="1" smtClean="0">
                <a:sym typeface="Symbol" pitchFamily="18" charset="2"/>
              </a:rPr>
              <a:t> m</a:t>
            </a:r>
            <a:r>
              <a:rPr lang="en-US" sz="2400" i="1" smtClean="0"/>
              <a:t> </a:t>
            </a:r>
            <a:r>
              <a:rPr lang="en-US" sz="2400" i="1" smtClean="0">
                <a:sym typeface="Symbol" pitchFamily="18" charset="2"/>
              </a:rPr>
              <a:t></a:t>
            </a:r>
            <a:r>
              <a:rPr lang="en-US" sz="2400" i="1" smtClean="0"/>
              <a:t>N</a:t>
            </a:r>
            <a:r>
              <a:rPr lang="en-US" sz="2400" smtClean="0"/>
              <a:t>, what’s the best way to minimize reconstruction error?</a:t>
            </a:r>
          </a:p>
          <a:p>
            <a:pPr lvl="1" eaLnBrk="1" hangingPunct="1">
              <a:buFont typeface="Wingdings" pitchFamily="2" charset="2"/>
              <a:buChar char="à"/>
            </a:pPr>
            <a:r>
              <a:rPr lang="en-US" sz="2400" i="1" smtClean="0"/>
              <a:t>Keep the coefficients w.r.t. the eigenvectors of the first m largest Eigen values</a:t>
            </a:r>
          </a:p>
          <a:p>
            <a:pPr lvl="2" eaLnBrk="1" hangingPunct="1">
              <a:buFont typeface="Wingdings" pitchFamily="2" charset="2"/>
              <a:buChar char="à"/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bldLvl="2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mtClean="0"/>
              <a:t>Principal Component Coefficients</a:t>
            </a:r>
          </a:p>
        </p:txBody>
      </p:sp>
      <p:pic>
        <p:nvPicPr>
          <p:cNvPr id="98307" name="Content Placeholder 4" descr="pcaf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2083" t="3333" r="9344" b="10953"/>
          <a:stretch>
            <a:fillRect/>
          </a:stretch>
        </p:blipFill>
        <p:spPr>
          <a:xfrm>
            <a:off x="4343400" y="1752600"/>
            <a:ext cx="400526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9C96A2-3093-4FCD-B600-1E2FED82DC9E}" type="slidenum">
              <a:rPr lang="en-US" altLang="en-US" smtClean="0"/>
              <a:pPr>
                <a:defRPr/>
              </a:pPr>
              <a:t>78</a:t>
            </a:fld>
            <a:endParaRPr lang="en-US" altLang="en-US" dirty="0"/>
          </a:p>
        </p:txBody>
      </p:sp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3" cstate="print"/>
          <a:srcRect l="21428" t="10722" r="21429" b="19347"/>
          <a:stretch>
            <a:fillRect/>
          </a:stretch>
        </p:blipFill>
        <p:spPr bwMode="auto">
          <a:xfrm>
            <a:off x="381000" y="1828800"/>
            <a:ext cx="3276600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10" name="TextBox 5"/>
          <p:cNvSpPr txBox="1">
            <a:spLocks noChangeArrowheads="1"/>
          </p:cNvSpPr>
          <p:nvPr/>
        </p:nvSpPr>
        <p:spPr bwMode="auto">
          <a:xfrm>
            <a:off x="1219200" y="49530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Lena  image</a:t>
            </a:r>
          </a:p>
        </p:txBody>
      </p:sp>
      <p:sp>
        <p:nvSpPr>
          <p:cNvPr id="98311" name="TextBox 6"/>
          <p:cNvSpPr txBox="1">
            <a:spLocks noChangeArrowheads="1"/>
          </p:cNvSpPr>
          <p:nvPr/>
        </p:nvSpPr>
        <p:spPr bwMode="auto">
          <a:xfrm>
            <a:off x="4572000" y="5029200"/>
            <a:ext cx="358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Energy compaction in lena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z="3800" smtClean="0"/>
              <a:t>Image Reconstruction in K-L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85BEDEA-A6B8-44ED-BD2A-986C006FFE3F}" type="slidenum">
              <a:rPr lang="en-US" altLang="en-US" smtClean="0"/>
              <a:pPr>
                <a:defRPr/>
              </a:pPr>
              <a:t>79</a:t>
            </a:fld>
            <a:endParaRPr lang="en-US" altLang="en-US" dirty="0"/>
          </a:p>
        </p:txBody>
      </p:sp>
      <p:pic>
        <p:nvPicPr>
          <p:cNvPr id="99332" name="Picture 1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1739" t="6969" r="21739" b="16383"/>
          <a:stretch>
            <a:fillRect/>
          </a:stretch>
        </p:blipFill>
        <p:spPr>
          <a:xfrm>
            <a:off x="3810000" y="4343400"/>
            <a:ext cx="1741488" cy="2133600"/>
          </a:xfrm>
          <a:noFill/>
        </p:spPr>
      </p:pic>
      <p:pic>
        <p:nvPicPr>
          <p:cNvPr id="99333" name="Picture 13"/>
          <p:cNvPicPr>
            <a:picLocks noChangeAspect="1" noChangeArrowheads="1"/>
          </p:cNvPicPr>
          <p:nvPr/>
        </p:nvPicPr>
        <p:blipFill>
          <a:blip r:embed="rId3" cstate="print"/>
          <a:srcRect l="20000" t="8871" r="22221" b="15138"/>
          <a:stretch>
            <a:fillRect/>
          </a:stretch>
        </p:blipFill>
        <p:spPr bwMode="auto">
          <a:xfrm>
            <a:off x="6477000" y="4343400"/>
            <a:ext cx="1733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4" name="Picture 14"/>
          <p:cNvPicPr>
            <a:picLocks noChangeAspect="1" noChangeArrowheads="1"/>
          </p:cNvPicPr>
          <p:nvPr/>
        </p:nvPicPr>
        <p:blipFill>
          <a:blip r:embed="rId4" cstate="print"/>
          <a:srcRect l="18980" t="6761" r="21973" b="14366"/>
          <a:stretch>
            <a:fillRect/>
          </a:stretch>
        </p:blipFill>
        <p:spPr bwMode="auto">
          <a:xfrm>
            <a:off x="7315200" y="1524000"/>
            <a:ext cx="17684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5" name="Picture 9"/>
          <p:cNvPicPr>
            <a:picLocks noChangeAspect="1" noChangeArrowheads="1"/>
          </p:cNvPicPr>
          <p:nvPr/>
        </p:nvPicPr>
        <p:blipFill>
          <a:blip r:embed="rId5" cstate="print"/>
          <a:srcRect l="21979" t="11189" r="23077" b="18881"/>
          <a:stretch>
            <a:fillRect/>
          </a:stretch>
        </p:blipFill>
        <p:spPr bwMode="auto">
          <a:xfrm>
            <a:off x="5105400" y="1524000"/>
            <a:ext cx="182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6" name="Picture 2"/>
          <p:cNvPicPr>
            <a:picLocks noChangeAspect="1" noChangeArrowheads="1"/>
          </p:cNvPicPr>
          <p:nvPr/>
        </p:nvPicPr>
        <p:blipFill>
          <a:blip r:embed="rId6" cstate="print"/>
          <a:srcRect l="21428" t="8769" r="23557" b="21263"/>
          <a:stretch>
            <a:fillRect/>
          </a:stretch>
        </p:blipFill>
        <p:spPr bwMode="auto">
          <a:xfrm>
            <a:off x="0" y="2819400"/>
            <a:ext cx="1905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7" name="TextBox 30"/>
          <p:cNvSpPr txBox="1">
            <a:spLocks noChangeArrowheads="1"/>
          </p:cNvSpPr>
          <p:nvPr/>
        </p:nvSpPr>
        <p:spPr bwMode="auto">
          <a:xfrm>
            <a:off x="152400" y="5105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Original image</a:t>
            </a:r>
          </a:p>
        </p:txBody>
      </p:sp>
      <p:sp>
        <p:nvSpPr>
          <p:cNvPr id="99338" name="TextBox 31"/>
          <p:cNvSpPr txBox="1">
            <a:spLocks noChangeArrowheads="1"/>
          </p:cNvSpPr>
          <p:nvPr/>
        </p:nvSpPr>
        <p:spPr bwMode="auto">
          <a:xfrm>
            <a:off x="3352800" y="3700463"/>
            <a:ext cx="762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1 PC</a:t>
            </a:r>
          </a:p>
        </p:txBody>
      </p:sp>
      <p:sp>
        <p:nvSpPr>
          <p:cNvPr id="99339" name="TextBox 32"/>
          <p:cNvSpPr txBox="1">
            <a:spLocks noChangeArrowheads="1"/>
          </p:cNvSpPr>
          <p:nvPr/>
        </p:nvSpPr>
        <p:spPr bwMode="auto">
          <a:xfrm>
            <a:off x="8215313" y="5257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All PCs</a:t>
            </a:r>
          </a:p>
        </p:txBody>
      </p:sp>
      <p:sp>
        <p:nvSpPr>
          <p:cNvPr id="99340" name="TextBox 33"/>
          <p:cNvSpPr txBox="1">
            <a:spLocks noChangeArrowheads="1"/>
          </p:cNvSpPr>
          <p:nvPr/>
        </p:nvSpPr>
        <p:spPr bwMode="auto">
          <a:xfrm>
            <a:off x="7772400" y="3719513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20 PCs</a:t>
            </a:r>
          </a:p>
        </p:txBody>
      </p:sp>
      <p:sp>
        <p:nvSpPr>
          <p:cNvPr id="99341" name="TextBox 34"/>
          <p:cNvSpPr txBox="1">
            <a:spLocks noChangeArrowheads="1"/>
          </p:cNvSpPr>
          <p:nvPr/>
        </p:nvSpPr>
        <p:spPr bwMode="auto">
          <a:xfrm>
            <a:off x="5562600" y="3705225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10 PCs</a:t>
            </a:r>
          </a:p>
        </p:txBody>
      </p:sp>
      <p:sp>
        <p:nvSpPr>
          <p:cNvPr id="99342" name="TextBox 35"/>
          <p:cNvSpPr txBox="1">
            <a:spLocks noChangeArrowheads="1"/>
          </p:cNvSpPr>
          <p:nvPr/>
        </p:nvSpPr>
        <p:spPr bwMode="auto">
          <a:xfrm>
            <a:off x="5548313" y="5257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50 PCs</a:t>
            </a:r>
          </a:p>
        </p:txBody>
      </p:sp>
      <p:cxnSp>
        <p:nvCxnSpPr>
          <p:cNvPr id="40" name="Straight Arrow Connector 39"/>
          <p:cNvCxnSpPr>
            <a:stCxn id="30" idx="3"/>
          </p:cNvCxnSpPr>
          <p:nvPr/>
        </p:nvCxnSpPr>
        <p:spPr>
          <a:xfrm flipV="1">
            <a:off x="1905000" y="2819400"/>
            <a:ext cx="914400" cy="1143000"/>
          </a:xfrm>
          <a:prstGeom prst="straightConnector1">
            <a:avLst/>
          </a:prstGeom>
          <a:ln w="50800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99340" idx="1"/>
          </p:cNvCxnSpPr>
          <p:nvPr/>
        </p:nvCxnSpPr>
        <p:spPr>
          <a:xfrm>
            <a:off x="1905000" y="3962400"/>
            <a:ext cx="1905000" cy="1447800"/>
          </a:xfrm>
          <a:prstGeom prst="straightConnector1">
            <a:avLst/>
          </a:prstGeom>
          <a:ln w="50800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345" name="Picture 17"/>
          <p:cNvPicPr>
            <a:picLocks noChangeAspect="1" noChangeArrowheads="1"/>
          </p:cNvPicPr>
          <p:nvPr/>
        </p:nvPicPr>
        <p:blipFill>
          <a:blip r:embed="rId7" cstate="print"/>
          <a:srcRect l="21429" t="11189" r="23627" b="18881"/>
          <a:stretch>
            <a:fillRect/>
          </a:stretch>
        </p:blipFill>
        <p:spPr bwMode="auto">
          <a:xfrm>
            <a:off x="2819400" y="1524000"/>
            <a:ext cx="182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z="4000" smtClean="0">
                <a:solidFill>
                  <a:srgbClr val="7030A0"/>
                </a:solidFill>
              </a:rPr>
              <a:t> Example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{sin</a:t>
            </a:r>
            <a:r>
              <a:rPr lang="el-GR" smtClean="0"/>
              <a:t>ω</a:t>
            </a:r>
            <a:r>
              <a:rPr lang="en-US" smtClean="0"/>
              <a:t>t, sin2</a:t>
            </a:r>
            <a:r>
              <a:rPr lang="el-GR" smtClean="0"/>
              <a:t>ω</a:t>
            </a:r>
            <a:r>
              <a:rPr lang="en-US" smtClean="0"/>
              <a:t>t}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BD85F13-0E6F-4205-AEF5-A43A44C33818}" type="slidenum">
              <a:rPr lang="en-US" altLang="en-US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67589" name="Picture 5" descr="untitled.bmp"/>
          <p:cNvPicPr>
            <a:picLocks noChangeAspect="1"/>
          </p:cNvPicPr>
          <p:nvPr/>
        </p:nvPicPr>
        <p:blipFill>
          <a:blip r:embed="rId2" cstate="print"/>
          <a:srcRect l="7500" t="5289" r="9167"/>
          <a:stretch>
            <a:fillRect/>
          </a:stretch>
        </p:blipFill>
        <p:spPr bwMode="auto">
          <a:xfrm>
            <a:off x="457200" y="2286000"/>
            <a:ext cx="76200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mtClean="0"/>
              <a:t>Haar Wavelet Transform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smtClean="0"/>
              <a:t>One dimensional transformation on each row followed by one dimensional transformation of each column.</a:t>
            </a:r>
          </a:p>
          <a:p>
            <a:pPr>
              <a:lnSpc>
                <a:spcPct val="90000"/>
              </a:lnSpc>
            </a:pPr>
            <a:endParaRPr lang="en-US" sz="2100" smtClean="0"/>
          </a:p>
          <a:p>
            <a:pPr>
              <a:lnSpc>
                <a:spcPct val="90000"/>
              </a:lnSpc>
            </a:pPr>
            <a:r>
              <a:rPr lang="en-US" sz="2100" smtClean="0"/>
              <a:t>Extracted coefficients would be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Approximation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Vertical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Horizontal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Diagonal</a:t>
            </a:r>
          </a:p>
          <a:p>
            <a:pPr>
              <a:lnSpc>
                <a:spcPct val="90000"/>
              </a:lnSpc>
            </a:pPr>
            <a:endParaRPr lang="en-US" sz="2100" smtClean="0"/>
          </a:p>
          <a:p>
            <a:pPr>
              <a:lnSpc>
                <a:spcPct val="90000"/>
              </a:lnSpc>
            </a:pPr>
            <a:r>
              <a:rPr lang="en-US" sz="2100" smtClean="0"/>
              <a:t>Approximation coefficients are further decomposed into the next level </a:t>
            </a:r>
          </a:p>
          <a:p>
            <a:pPr>
              <a:lnSpc>
                <a:spcPct val="90000"/>
              </a:lnSpc>
            </a:pPr>
            <a:endParaRPr lang="en-US" sz="2100" smtClean="0"/>
          </a:p>
          <a:p>
            <a:pPr>
              <a:lnSpc>
                <a:spcPct val="90000"/>
              </a:lnSpc>
            </a:pPr>
            <a:r>
              <a:rPr lang="en-US" sz="2100" smtClean="0"/>
              <a:t>4 level decomposition is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600200" y="5578475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Graphical Representation - Wavelet decomposition (level = 2)</a:t>
            </a:r>
          </a:p>
        </p:txBody>
      </p:sp>
      <p:pic>
        <p:nvPicPr>
          <p:cNvPr id="101379" name="Picture 3" descr="dwt2 lev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124200"/>
            <a:ext cx="33528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1524000"/>
            <a:ext cx="8248650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mtClean="0"/>
              <a:t>Approach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smtClean="0"/>
              <a:t>For a 2</a:t>
            </a:r>
            <a:r>
              <a:rPr lang="en-US" sz="2400" smtClean="0">
                <a:cs typeface="Arial" pitchFamily="34" charset="0"/>
              </a:rPr>
              <a:t>X2 matrix</a:t>
            </a:r>
          </a:p>
          <a:p>
            <a:endParaRPr lang="en-US" sz="2400" smtClean="0"/>
          </a:p>
          <a:p>
            <a:endParaRPr lang="en-US" smtClean="0"/>
          </a:p>
        </p:txBody>
      </p:sp>
      <p:graphicFrame>
        <p:nvGraphicFramePr>
          <p:cNvPr id="36866" name="Object 5"/>
          <p:cNvGraphicFramePr>
            <a:graphicFrameLocks noChangeAspect="1"/>
          </p:cNvGraphicFramePr>
          <p:nvPr/>
        </p:nvGraphicFramePr>
        <p:xfrm>
          <a:off x="1708150" y="2438400"/>
          <a:ext cx="1500188" cy="1139825"/>
        </p:xfrm>
        <a:graphic>
          <a:graphicData uri="http://schemas.openxmlformats.org/presentationml/2006/ole">
            <p:oleObj spid="_x0000_s36866" name="Equation" r:id="rId3" imgW="634680" imgH="482400" progId="Equation.3">
              <p:embed/>
            </p:oleObj>
          </a:graphicData>
        </a:graphic>
      </p:graphicFrame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4278313" y="2438400"/>
          <a:ext cx="2549525" cy="1139825"/>
        </p:xfrm>
        <a:graphic>
          <a:graphicData uri="http://schemas.openxmlformats.org/presentationml/2006/ole">
            <p:oleObj spid="_x0000_s36867" name="Equation" r:id="rId4" imgW="1079280" imgH="482400" progId="Equation.3">
              <p:embed/>
            </p:oleObj>
          </a:graphicData>
        </a:graphic>
      </p:graphicFrame>
      <p:cxnSp>
        <p:nvCxnSpPr>
          <p:cNvPr id="36871" name="Straight Arrow Connector 7"/>
          <p:cNvCxnSpPr>
            <a:cxnSpLocks noChangeShapeType="1"/>
          </p:cNvCxnSpPr>
          <p:nvPr/>
        </p:nvCxnSpPr>
        <p:spPr bwMode="auto">
          <a:xfrm>
            <a:off x="2438400" y="24384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36868" name="Object 7"/>
          <p:cNvGraphicFramePr>
            <a:graphicFrameLocks noChangeAspect="1"/>
          </p:cNvGraphicFramePr>
          <p:nvPr/>
        </p:nvGraphicFramePr>
        <p:xfrm>
          <a:off x="1995488" y="4114800"/>
          <a:ext cx="4921250" cy="1139825"/>
        </p:xfrm>
        <a:graphic>
          <a:graphicData uri="http://schemas.openxmlformats.org/presentationml/2006/ole">
            <p:oleObj spid="_x0000_s36868" name="Equation" r:id="rId5" imgW="2082600" imgH="482400" progId="Equation.DSMT4">
              <p:embed/>
            </p:oleObj>
          </a:graphicData>
        </a:graphic>
      </p:graphicFrame>
      <p:cxnSp>
        <p:nvCxnSpPr>
          <p:cNvPr id="36872" name="Straight Arrow Connector 10"/>
          <p:cNvCxnSpPr>
            <a:cxnSpLocks noChangeShapeType="1"/>
          </p:cNvCxnSpPr>
          <p:nvPr/>
        </p:nvCxnSpPr>
        <p:spPr bwMode="auto">
          <a:xfrm rot="5400000">
            <a:off x="6516688" y="3008312"/>
            <a:ext cx="838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905000"/>
          <a:ext cx="2438400" cy="11353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419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z="4000" smtClean="0">
                <a:solidFill>
                  <a:srgbClr val="7030A0"/>
                </a:solidFill>
              </a:rPr>
              <a:t>Example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905000"/>
          <a:ext cx="228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81600" y="1828800"/>
          <a:ext cx="2590800" cy="13639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2819400" y="2590800"/>
            <a:ext cx="2286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5400000">
            <a:off x="5638801" y="4038600"/>
            <a:ext cx="1524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57800" y="4876800"/>
          <a:ext cx="2590800" cy="13716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10800000">
            <a:off x="3429000" y="5561013"/>
            <a:ext cx="1676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7000" y="2176463"/>
            <a:ext cx="2438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Column wise Summation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00800" y="3810000"/>
            <a:ext cx="228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Row wise Summation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429000" y="5072063"/>
            <a:ext cx="1676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Finding Average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09600" y="4953000"/>
          <a:ext cx="2667000" cy="12954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9C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9CAF3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9C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9CAF3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9B6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9B6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6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6E6A2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9B6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9B6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6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-1.5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6E6A2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33400" y="4572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Approximation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33600" y="45720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Horizontal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14400" y="63246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Vertical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133600" y="63246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Diagonal</a:t>
            </a:r>
          </a:p>
        </p:txBody>
      </p:sp>
      <p:sp>
        <p:nvSpPr>
          <p:cNvPr id="32" name="Freeform 31"/>
          <p:cNvSpPr>
            <a:spLocks noChangeArrowheads="1"/>
          </p:cNvSpPr>
          <p:nvPr/>
        </p:nvSpPr>
        <p:spPr bwMode="auto">
          <a:xfrm rot="203404">
            <a:off x="693738" y="1582738"/>
            <a:ext cx="609600" cy="304800"/>
          </a:xfrm>
          <a:custGeom>
            <a:avLst/>
            <a:gdLst>
              <a:gd name="T0" fmla="*/ 0 w 530942"/>
              <a:gd name="T1" fmla="*/ 1361767 h 258097"/>
              <a:gd name="T2" fmla="*/ 1115516 w 530942"/>
              <a:gd name="T3" fmla="*/ 38908 h 258097"/>
              <a:gd name="T4" fmla="*/ 2113613 w 530942"/>
              <a:gd name="T5" fmla="*/ 1128323 h 258097"/>
              <a:gd name="T6" fmla="*/ 0 60000 65536"/>
              <a:gd name="T7" fmla="*/ 0 60000 65536"/>
              <a:gd name="T8" fmla="*/ 0 60000 65536"/>
              <a:gd name="T9" fmla="*/ 0 w 530942"/>
              <a:gd name="T10" fmla="*/ 0 h 258097"/>
              <a:gd name="T11" fmla="*/ 530942 w 530942"/>
              <a:gd name="T12" fmla="*/ 258097 h 2580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942" h="258097">
                <a:moveTo>
                  <a:pt x="0" y="258097"/>
                </a:moveTo>
                <a:cubicBezTo>
                  <a:pt x="95864" y="136422"/>
                  <a:pt x="191729" y="14748"/>
                  <a:pt x="280219" y="7374"/>
                </a:cubicBezTo>
                <a:cubicBezTo>
                  <a:pt x="368709" y="0"/>
                  <a:pt x="449825" y="106926"/>
                  <a:pt x="530942" y="213852"/>
                </a:cubicBezTo>
              </a:path>
            </a:pathLst>
          </a:cu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32"/>
          <p:cNvSpPr>
            <a:spLocks noChangeArrowheads="1"/>
          </p:cNvSpPr>
          <p:nvPr/>
        </p:nvSpPr>
        <p:spPr bwMode="auto">
          <a:xfrm rot="203404">
            <a:off x="1836738" y="1582738"/>
            <a:ext cx="609600" cy="304800"/>
          </a:xfrm>
          <a:custGeom>
            <a:avLst/>
            <a:gdLst>
              <a:gd name="T0" fmla="*/ 0 w 530942"/>
              <a:gd name="T1" fmla="*/ 1361767 h 258097"/>
              <a:gd name="T2" fmla="*/ 1115516 w 530942"/>
              <a:gd name="T3" fmla="*/ 38908 h 258097"/>
              <a:gd name="T4" fmla="*/ 2113613 w 530942"/>
              <a:gd name="T5" fmla="*/ 1128323 h 258097"/>
              <a:gd name="T6" fmla="*/ 0 60000 65536"/>
              <a:gd name="T7" fmla="*/ 0 60000 65536"/>
              <a:gd name="T8" fmla="*/ 0 60000 65536"/>
              <a:gd name="T9" fmla="*/ 0 w 530942"/>
              <a:gd name="T10" fmla="*/ 0 h 258097"/>
              <a:gd name="T11" fmla="*/ 530942 w 530942"/>
              <a:gd name="T12" fmla="*/ 258097 h 2580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942" h="258097">
                <a:moveTo>
                  <a:pt x="0" y="258097"/>
                </a:moveTo>
                <a:cubicBezTo>
                  <a:pt x="95864" y="136422"/>
                  <a:pt x="191729" y="14748"/>
                  <a:pt x="280219" y="7374"/>
                </a:cubicBezTo>
                <a:cubicBezTo>
                  <a:pt x="368709" y="0"/>
                  <a:pt x="449825" y="106926"/>
                  <a:pt x="530942" y="213852"/>
                </a:cubicBezTo>
              </a:path>
            </a:pathLst>
          </a:cu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6"/>
          <p:cNvSpPr>
            <a:spLocks noChangeArrowheads="1"/>
          </p:cNvSpPr>
          <p:nvPr/>
        </p:nvSpPr>
        <p:spPr bwMode="auto">
          <a:xfrm rot="5400000">
            <a:off x="7707313" y="2068512"/>
            <a:ext cx="527050" cy="212725"/>
          </a:xfrm>
          <a:custGeom>
            <a:avLst/>
            <a:gdLst>
              <a:gd name="T0" fmla="*/ 0 w 530942"/>
              <a:gd name="T1" fmla="*/ 37396 h 258097"/>
              <a:gd name="T2" fmla="*/ 260619 w 530942"/>
              <a:gd name="T3" fmla="*/ 1068 h 258097"/>
              <a:gd name="T4" fmla="*/ 493803 w 530942"/>
              <a:gd name="T5" fmla="*/ 30985 h 258097"/>
              <a:gd name="T6" fmla="*/ 0 60000 65536"/>
              <a:gd name="T7" fmla="*/ 0 60000 65536"/>
              <a:gd name="T8" fmla="*/ 0 60000 65536"/>
              <a:gd name="T9" fmla="*/ 0 w 530942"/>
              <a:gd name="T10" fmla="*/ 0 h 258097"/>
              <a:gd name="T11" fmla="*/ 530942 w 530942"/>
              <a:gd name="T12" fmla="*/ 258097 h 2580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942" h="258097">
                <a:moveTo>
                  <a:pt x="0" y="258097"/>
                </a:moveTo>
                <a:cubicBezTo>
                  <a:pt x="95864" y="136422"/>
                  <a:pt x="191729" y="14748"/>
                  <a:pt x="280219" y="7374"/>
                </a:cubicBezTo>
                <a:cubicBezTo>
                  <a:pt x="368709" y="0"/>
                  <a:pt x="449825" y="106926"/>
                  <a:pt x="530942" y="213852"/>
                </a:cubicBezTo>
              </a:path>
            </a:pathLst>
          </a:cu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37"/>
          <p:cNvSpPr>
            <a:spLocks noChangeArrowheads="1"/>
          </p:cNvSpPr>
          <p:nvPr/>
        </p:nvSpPr>
        <p:spPr bwMode="auto">
          <a:xfrm rot="5400000">
            <a:off x="7696200" y="2743200"/>
            <a:ext cx="533400" cy="228600"/>
          </a:xfrm>
          <a:custGeom>
            <a:avLst/>
            <a:gdLst>
              <a:gd name="T0" fmla="*/ 0 w 530942"/>
              <a:gd name="T1" fmla="*/ 76687 h 258097"/>
              <a:gd name="T2" fmla="*/ 293464 w 530942"/>
              <a:gd name="T3" fmla="*/ 2191 h 258097"/>
              <a:gd name="T4" fmla="*/ 556040 w 530942"/>
              <a:gd name="T5" fmla="*/ 63540 h 258097"/>
              <a:gd name="T6" fmla="*/ 0 60000 65536"/>
              <a:gd name="T7" fmla="*/ 0 60000 65536"/>
              <a:gd name="T8" fmla="*/ 0 60000 65536"/>
              <a:gd name="T9" fmla="*/ 0 w 530942"/>
              <a:gd name="T10" fmla="*/ 0 h 258097"/>
              <a:gd name="T11" fmla="*/ 530942 w 530942"/>
              <a:gd name="T12" fmla="*/ 258097 h 2580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942" h="258097">
                <a:moveTo>
                  <a:pt x="0" y="258097"/>
                </a:moveTo>
                <a:cubicBezTo>
                  <a:pt x="95864" y="136422"/>
                  <a:pt x="191729" y="14748"/>
                  <a:pt x="280219" y="7374"/>
                </a:cubicBezTo>
                <a:cubicBezTo>
                  <a:pt x="368709" y="0"/>
                  <a:pt x="449825" y="106926"/>
                  <a:pt x="530942" y="213852"/>
                </a:cubicBezTo>
              </a:path>
            </a:pathLst>
          </a:cu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5" grpId="0"/>
      <p:bldP spid="26" grpId="0"/>
      <p:bldP spid="27" grpId="0"/>
      <p:bldP spid="28" grpId="0"/>
      <p:bldP spid="32" grpId="0" animBg="1"/>
      <p:bldP spid="33" grpId="0" animBg="1"/>
      <p:bldP spid="37" grpId="0" animBg="1"/>
      <p:bldP spid="3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Properties of Haar transform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A2A944E-8EEB-4A63-B612-997EBDCFC402}" type="slidenum">
              <a:rPr lang="en-US" altLang="en-US"/>
              <a:pPr>
                <a:defRPr/>
              </a:pPr>
              <a:t>84</a:t>
            </a:fld>
            <a:endParaRPr lang="en-US" altLang="en-US" dirty="0"/>
          </a:p>
        </p:txBody>
      </p:sp>
      <p:sp>
        <p:nvSpPr>
          <p:cNvPr id="10342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smtClean="0"/>
              <a:t>The Haar transform is real and orthogonal. Therefore,  </a:t>
            </a:r>
            <a:r>
              <a:rPr lang="en-US" sz="2400" b="1" smtClean="0"/>
              <a:t>H</a:t>
            </a:r>
            <a:r>
              <a:rPr lang="en-US" sz="2400" b="1" baseline="-25000" smtClean="0"/>
              <a:t>r</a:t>
            </a:r>
            <a:r>
              <a:rPr lang="en-US" sz="2400" b="1" smtClean="0"/>
              <a:t>=H</a:t>
            </a:r>
            <a:r>
              <a:rPr lang="en-US" sz="2400" b="1" baseline="-25000" smtClean="0"/>
              <a:t>r</a:t>
            </a:r>
            <a:r>
              <a:rPr lang="en-US" sz="2400" b="1" smtClean="0"/>
              <a:t>*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The Haar transform is a very fast transform.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On an Nx1 vector it can be implemented in O(N) operations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The Haar transform has poor energy compaction for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%Initialization </a:t>
            </a:r>
          </a:p>
          <a:p>
            <a:r>
              <a:rPr lang="en-US" dirty="0" smtClean="0"/>
              <a:t>H=[1]; NC=1/</a:t>
            </a:r>
            <a:r>
              <a:rPr lang="en-US" dirty="0" err="1" smtClean="0"/>
              <a:t>sqrt</a:t>
            </a:r>
            <a:r>
              <a:rPr lang="en-US" dirty="0" smtClean="0"/>
              <a:t>(2);%normalization constant LP=[1 1]; HP=[1 -1]; % iteration from H=[1]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=1:Level H=NC*[</a:t>
            </a:r>
            <a:r>
              <a:rPr lang="en-US" dirty="0" err="1" smtClean="0"/>
              <a:t>kron</a:t>
            </a:r>
            <a:r>
              <a:rPr lang="en-US" dirty="0" smtClean="0"/>
              <a:t>(H,LP);</a:t>
            </a:r>
            <a:r>
              <a:rPr lang="en-US" dirty="0" err="1" smtClean="0"/>
              <a:t>kron</a:t>
            </a:r>
            <a:r>
              <a:rPr lang="en-US" dirty="0" smtClean="0"/>
              <a:t>(eye(size(H)),HP)]; </a:t>
            </a:r>
          </a:p>
          <a:p>
            <a:r>
              <a:rPr lang="en-US" dirty="0" smtClean="0"/>
              <a:t>end </a:t>
            </a:r>
          </a:p>
          <a:p>
            <a:r>
              <a:rPr lang="en-US" dirty="0" err="1" smtClean="0"/>
              <a:t>HaarTransformationMatrix</a:t>
            </a:r>
            <a:r>
              <a:rPr lang="en-US" dirty="0" smtClean="0"/>
              <a:t>=H;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0D49A6-6BC9-4C97-B2D1-4602A6F466F2}" type="slidenum">
              <a:rPr lang="en-US" altLang="en-US" smtClean="0"/>
              <a:pPr>
                <a:defRPr/>
              </a:pPr>
              <a:t>85</a:t>
            </a:fld>
            <a:endParaRPr lang="en-US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0D49A6-6BC9-4C97-B2D1-4602A6F466F2}" type="slidenum">
              <a:rPr lang="en-US" altLang="en-US" smtClean="0"/>
              <a:pPr>
                <a:defRPr/>
              </a:pPr>
              <a:t>86</a:t>
            </a:fld>
            <a:endParaRPr lang="en-US" altLang="en-US" dirty="0"/>
          </a:p>
        </p:txBody>
      </p:sp>
      <p:pic>
        <p:nvPicPr>
          <p:cNvPr id="234498" name="Picture 2" descr="\begin{displaymath}{\bf H}_2=\frac{1}{\sqrt{2}}\left[ \begin{array}{cc} 1 &amp; 1 \\&#10;1 &amp; -1 \end{array} \right] \end{displaymath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3345873" cy="1143000"/>
          </a:xfrm>
          <a:prstGeom prst="rect">
            <a:avLst/>
          </a:prstGeom>
          <a:noFill/>
        </p:spPr>
      </p:pic>
      <p:pic>
        <p:nvPicPr>
          <p:cNvPr id="234500" name="Picture 4" descr="\begin{displaymath}{\bf H}_4=\frac{1}{2}\left[ \begin{array}{cccc}&#10;1 &amp; 1 &amp; 1 &amp; 1...&#10;...} &amp; 0 &amp; 0 \\&#10;0 &amp; 0 &amp; \sqrt{2} &amp; -\sqrt{2} \end{array} \right] \end{displaymath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33800"/>
            <a:ext cx="5154701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mtClean="0"/>
              <a:t>Basis images of Haar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1E01ECE-F931-4508-94AB-CB5755FC263B}" type="slidenum">
              <a:rPr lang="en-US" altLang="en-US" smtClean="0"/>
              <a:pPr>
                <a:defRPr/>
              </a:pPr>
              <a:t>87</a:t>
            </a:fld>
            <a:endParaRPr lang="en-US" altLang="en-US" dirty="0"/>
          </a:p>
        </p:txBody>
      </p:sp>
      <p:pic>
        <p:nvPicPr>
          <p:cNvPr id="104452" name="Content Placeholder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67014"/>
          <a:stretch>
            <a:fillRect/>
          </a:stretch>
        </p:blipFill>
        <p:spPr>
          <a:xfrm>
            <a:off x="2514600" y="1676400"/>
            <a:ext cx="4648200" cy="4703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mtClean="0"/>
              <a:t>1-step Haar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6D45DEA-8FB4-47E9-B0BC-D976AA79ADAB}" type="slidenum">
              <a:rPr lang="en-US" altLang="en-US" smtClean="0"/>
              <a:pPr>
                <a:defRPr/>
              </a:pPr>
              <a:t>88</a:t>
            </a:fld>
            <a:endParaRPr lang="en-US" altLang="en-US" dirty="0"/>
          </a:p>
        </p:txBody>
      </p:sp>
      <p:pic>
        <p:nvPicPr>
          <p:cNvPr id="10547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5182" t="15341" r="29636" b="34802"/>
          <a:stretch>
            <a:fillRect/>
          </a:stretch>
        </p:blipFill>
        <p:spPr>
          <a:xfrm>
            <a:off x="5562600" y="2057400"/>
            <a:ext cx="1676400" cy="1568450"/>
          </a:xfrm>
        </p:spPr>
      </p:pic>
      <p:pic>
        <p:nvPicPr>
          <p:cNvPr id="105477" name="Picture 3"/>
          <p:cNvPicPr>
            <a:picLocks noChangeAspect="1" noChangeArrowheads="1"/>
          </p:cNvPicPr>
          <p:nvPr/>
        </p:nvPicPr>
        <p:blipFill>
          <a:blip r:embed="rId3" cstate="print"/>
          <a:srcRect l="21428" t="10722" r="21429" b="19347"/>
          <a:stretch>
            <a:fillRect/>
          </a:stretch>
        </p:blipFill>
        <p:spPr bwMode="auto">
          <a:xfrm>
            <a:off x="914400" y="2057400"/>
            <a:ext cx="3276600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8" name="Picture 4"/>
          <p:cNvPicPr>
            <a:picLocks noChangeAspect="1" noChangeArrowheads="1"/>
          </p:cNvPicPr>
          <p:nvPr/>
        </p:nvPicPr>
        <p:blipFill>
          <a:blip r:embed="rId4" cstate="print"/>
          <a:srcRect l="30302" t="12903" r="30302" b="31183"/>
          <a:stretch>
            <a:fillRect/>
          </a:stretch>
        </p:blipFill>
        <p:spPr bwMode="auto">
          <a:xfrm>
            <a:off x="7162800" y="1981200"/>
            <a:ext cx="16002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9" name="Picture 5"/>
          <p:cNvPicPr>
            <a:picLocks noChangeAspect="1" noChangeArrowheads="1"/>
          </p:cNvPicPr>
          <p:nvPr/>
        </p:nvPicPr>
        <p:blipFill>
          <a:blip r:embed="rId5" cstate="print"/>
          <a:srcRect l="30302" t="12903" r="30302" b="31183"/>
          <a:stretch>
            <a:fillRect/>
          </a:stretch>
        </p:blipFill>
        <p:spPr bwMode="auto">
          <a:xfrm>
            <a:off x="5580063" y="3536950"/>
            <a:ext cx="172085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0" name="Picture 6"/>
          <p:cNvPicPr>
            <a:picLocks noChangeAspect="1" noChangeArrowheads="1"/>
          </p:cNvPicPr>
          <p:nvPr/>
        </p:nvPicPr>
        <p:blipFill>
          <a:blip r:embed="rId6" cstate="print"/>
          <a:srcRect l="30302" t="17204" r="30302" b="31183"/>
          <a:stretch>
            <a:fillRect/>
          </a:stretch>
        </p:blipFill>
        <p:spPr bwMode="auto">
          <a:xfrm>
            <a:off x="7162800" y="35052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1" name="TextBox 9"/>
          <p:cNvSpPr txBox="1">
            <a:spLocks noChangeArrowheads="1"/>
          </p:cNvSpPr>
          <p:nvPr/>
        </p:nvSpPr>
        <p:spPr bwMode="auto">
          <a:xfrm>
            <a:off x="1676400" y="51816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Original image</a:t>
            </a:r>
          </a:p>
        </p:txBody>
      </p:sp>
      <p:sp>
        <p:nvSpPr>
          <p:cNvPr id="105482" name="TextBox 10"/>
          <p:cNvSpPr txBox="1">
            <a:spLocks noChangeArrowheads="1"/>
          </p:cNvSpPr>
          <p:nvPr/>
        </p:nvSpPr>
        <p:spPr bwMode="auto">
          <a:xfrm>
            <a:off x="5791200" y="5105400"/>
            <a:ext cx="266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Haar transformed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mtClean="0"/>
              <a:t>2-step Haar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E4EB906-42C8-4B1F-ABD9-F55ED2E0DC26}" type="slidenum">
              <a:rPr lang="en-US" altLang="en-US" smtClean="0"/>
              <a:pPr>
                <a:defRPr/>
              </a:pPr>
              <a:t>89</a:t>
            </a:fld>
            <a:endParaRPr lang="en-US" altLang="en-US" dirty="0"/>
          </a:p>
        </p:txBody>
      </p:sp>
      <p:pic>
        <p:nvPicPr>
          <p:cNvPr id="106500" name="Picture 2"/>
          <p:cNvPicPr>
            <a:picLocks noChangeAspect="1" noChangeArrowheads="1"/>
          </p:cNvPicPr>
          <p:nvPr/>
        </p:nvPicPr>
        <p:blipFill>
          <a:blip r:embed="rId2" cstate="print"/>
          <a:srcRect l="35182" t="15341" r="29636" b="34802"/>
          <a:stretch>
            <a:fillRect/>
          </a:stretch>
        </p:blipFill>
        <p:spPr bwMode="auto">
          <a:xfrm>
            <a:off x="838200" y="2201863"/>
            <a:ext cx="16764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1" name="Picture 4"/>
          <p:cNvPicPr>
            <a:picLocks noChangeAspect="1" noChangeArrowheads="1"/>
          </p:cNvPicPr>
          <p:nvPr/>
        </p:nvPicPr>
        <p:blipFill>
          <a:blip r:embed="rId3" cstate="print"/>
          <a:srcRect l="30302" t="12903" r="30302" b="31183"/>
          <a:stretch>
            <a:fillRect/>
          </a:stretch>
        </p:blipFill>
        <p:spPr bwMode="auto">
          <a:xfrm>
            <a:off x="2438400" y="2125663"/>
            <a:ext cx="16002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2" name="Picture 5"/>
          <p:cNvPicPr>
            <a:picLocks noChangeAspect="1" noChangeArrowheads="1"/>
          </p:cNvPicPr>
          <p:nvPr/>
        </p:nvPicPr>
        <p:blipFill>
          <a:blip r:embed="rId4" cstate="print"/>
          <a:srcRect l="30302" t="12903" r="30302" b="31183"/>
          <a:stretch>
            <a:fillRect/>
          </a:stretch>
        </p:blipFill>
        <p:spPr bwMode="auto">
          <a:xfrm>
            <a:off x="855663" y="3681413"/>
            <a:ext cx="172085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3" name="Picture 6"/>
          <p:cNvPicPr>
            <a:picLocks noChangeAspect="1" noChangeArrowheads="1"/>
          </p:cNvPicPr>
          <p:nvPr/>
        </p:nvPicPr>
        <p:blipFill>
          <a:blip r:embed="rId5" cstate="print"/>
          <a:srcRect l="30302" t="17204" r="30302" b="31183"/>
          <a:stretch>
            <a:fillRect/>
          </a:stretch>
        </p:blipFill>
        <p:spPr bwMode="auto">
          <a:xfrm>
            <a:off x="2438400" y="3649663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4" name="Picture 4"/>
          <p:cNvPicPr>
            <a:picLocks noChangeAspect="1" noChangeArrowheads="1"/>
          </p:cNvPicPr>
          <p:nvPr/>
        </p:nvPicPr>
        <p:blipFill>
          <a:blip r:embed="rId3" cstate="print"/>
          <a:srcRect l="30302" t="12903" r="30302" b="31183"/>
          <a:stretch>
            <a:fillRect/>
          </a:stretch>
        </p:blipFill>
        <p:spPr bwMode="auto">
          <a:xfrm>
            <a:off x="6629400" y="2133600"/>
            <a:ext cx="16002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5" name="Picture 5"/>
          <p:cNvPicPr>
            <a:picLocks noChangeAspect="1" noChangeArrowheads="1"/>
          </p:cNvPicPr>
          <p:nvPr/>
        </p:nvPicPr>
        <p:blipFill>
          <a:blip r:embed="rId4" cstate="print"/>
          <a:srcRect l="30302" t="12903" r="30302" b="31183"/>
          <a:stretch>
            <a:fillRect/>
          </a:stretch>
        </p:blipFill>
        <p:spPr bwMode="auto">
          <a:xfrm>
            <a:off x="5046663" y="3689350"/>
            <a:ext cx="172085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6" name="Picture 6"/>
          <p:cNvPicPr>
            <a:picLocks noChangeAspect="1" noChangeArrowheads="1"/>
          </p:cNvPicPr>
          <p:nvPr/>
        </p:nvPicPr>
        <p:blipFill>
          <a:blip r:embed="rId5" cstate="print"/>
          <a:srcRect l="30302" t="17204" r="30302" b="31183"/>
          <a:stretch>
            <a:fillRect/>
          </a:stretch>
        </p:blipFill>
        <p:spPr bwMode="auto">
          <a:xfrm>
            <a:off x="6629400" y="36576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 l="36691" t="20940" r="36623" b="37183"/>
          <a:stretch>
            <a:fillRect/>
          </a:stretch>
        </p:blipFill>
        <p:spPr>
          <a:xfrm>
            <a:off x="5043488" y="2209800"/>
            <a:ext cx="838200" cy="838200"/>
          </a:xfrm>
        </p:spPr>
      </p:pic>
      <p:pic>
        <p:nvPicPr>
          <p:cNvPr id="106508" name="Picture 4"/>
          <p:cNvPicPr>
            <a:picLocks noChangeAspect="1" noChangeArrowheads="1"/>
          </p:cNvPicPr>
          <p:nvPr/>
        </p:nvPicPr>
        <p:blipFill>
          <a:blip r:embed="rId7" cstate="print"/>
          <a:srcRect l="37383" t="17647" r="36449" b="41176"/>
          <a:stretch>
            <a:fillRect/>
          </a:stretch>
        </p:blipFill>
        <p:spPr bwMode="auto">
          <a:xfrm>
            <a:off x="5881688" y="2119313"/>
            <a:ext cx="9001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9" name="Picture 5"/>
          <p:cNvPicPr>
            <a:picLocks noChangeAspect="1" noChangeArrowheads="1"/>
          </p:cNvPicPr>
          <p:nvPr/>
        </p:nvPicPr>
        <p:blipFill>
          <a:blip r:embed="rId8" cstate="print"/>
          <a:srcRect l="38785" t="20343" r="38785" b="44363"/>
          <a:stretch>
            <a:fillRect/>
          </a:stretch>
        </p:blipFill>
        <p:spPr bwMode="auto">
          <a:xfrm>
            <a:off x="5087938" y="2971800"/>
            <a:ext cx="91916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10" name="Picture 6"/>
          <p:cNvPicPr>
            <a:picLocks noChangeAspect="1" noChangeArrowheads="1"/>
          </p:cNvPicPr>
          <p:nvPr/>
        </p:nvPicPr>
        <p:blipFill>
          <a:blip r:embed="rId9" cstate="print"/>
          <a:srcRect l="37383" t="17647" r="40187" b="41176"/>
          <a:stretch>
            <a:fillRect/>
          </a:stretch>
        </p:blipFill>
        <p:spPr bwMode="auto">
          <a:xfrm>
            <a:off x="5867400" y="2971800"/>
            <a:ext cx="8509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5072063" y="2209800"/>
            <a:ext cx="3124200" cy="1600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72063" y="3810000"/>
            <a:ext cx="3124200" cy="1447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8" name="Straight Connector 27"/>
          <p:cNvCxnSpPr>
            <a:stCxn id="24" idx="0"/>
            <a:endCxn id="26" idx="2"/>
          </p:cNvCxnSpPr>
          <p:nvPr/>
        </p:nvCxnSpPr>
        <p:spPr>
          <a:xfrm rot="16200000" flipH="1">
            <a:off x="5110163" y="3733800"/>
            <a:ext cx="30480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Orthogonal Expansion</a:t>
            </a:r>
            <a:endParaRPr lang="en-IN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AAE47C0-89D1-40A3-95B6-26B0EFC8722A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Any arbitrary signal </a:t>
            </a:r>
            <a:r>
              <a:rPr lang="en-US" sz="2600" i="1" dirty="0" smtClean="0"/>
              <a:t>x(t); {t</a:t>
            </a:r>
            <a:r>
              <a:rPr lang="en-US" sz="2600" i="1" baseline="-25000" dirty="0" smtClean="0"/>
              <a:t>0</a:t>
            </a:r>
            <a:r>
              <a:rPr lang="en-US" sz="2600" i="1" dirty="0" smtClean="0"/>
              <a:t>, t</a:t>
            </a:r>
            <a:r>
              <a:rPr lang="en-US" sz="2600" i="1" baseline="-25000" dirty="0" smtClean="0"/>
              <a:t>0</a:t>
            </a:r>
            <a:r>
              <a:rPr lang="en-US" sz="2600" i="1" dirty="0" smtClean="0"/>
              <a:t>+T}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Can be represented by series summation of a set of orthogonal basis functions.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               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		      nth coefficient of expansion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IN" sz="24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62200" y="3028950"/>
          <a:ext cx="2667000" cy="1162050"/>
        </p:xfrm>
        <a:graphic>
          <a:graphicData uri="http://schemas.openxmlformats.org/presentationml/2006/ole">
            <p:oleObj spid="_x0000_s3074" name="Equation" r:id="rId3" imgW="990360" imgH="4316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295400" y="4391025"/>
          <a:ext cx="384175" cy="533400"/>
        </p:xfrm>
        <a:graphic>
          <a:graphicData uri="http://schemas.openxmlformats.org/presentationml/2006/ole">
            <p:oleObj spid="_x0000_s3075" name="Equation" r:id="rId4" imgW="164880" imgH="22860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676400" y="4694238"/>
            <a:ext cx="304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z="4000" smtClean="0"/>
              <a:t>Discrete Walsh Transform (1-D) </a:t>
            </a:r>
            <a:endParaRPr lang="en-US" smtClean="0"/>
          </a:p>
        </p:txBody>
      </p:sp>
      <p:graphicFrame>
        <p:nvGraphicFramePr>
          <p:cNvPr id="37890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849313" y="1447800"/>
          <a:ext cx="6202362" cy="3581400"/>
        </p:xfrm>
        <a:graphic>
          <a:graphicData uri="http://schemas.openxmlformats.org/presentationml/2006/ole">
            <p:oleObj spid="_x0000_s37890" name="Equation" r:id="rId3" imgW="2705040" imgH="156204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838200" y="4953000"/>
          <a:ext cx="5776913" cy="1752600"/>
        </p:xfrm>
        <a:graphic>
          <a:graphicData uri="http://schemas.openxmlformats.org/presentationml/2006/ole">
            <p:oleObj spid="_x0000_s37891" name="Equation" r:id="rId4" imgW="215892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838200" y="1600200"/>
          <a:ext cx="5865813" cy="2346325"/>
        </p:xfrm>
        <a:graphic>
          <a:graphicData uri="http://schemas.openxmlformats.org/presentationml/2006/ole">
            <p:oleObj spid="_x0000_s38914" name="Equation" r:id="rId3" imgW="1587240" imgH="634680" progId="Equation.3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838200" y="4114800"/>
          <a:ext cx="5770563" cy="1895475"/>
        </p:xfrm>
        <a:graphic>
          <a:graphicData uri="http://schemas.openxmlformats.org/presentationml/2006/ole">
            <p:oleObj spid="_x0000_s38915" name="Equation" r:id="rId4" imgW="1993680" imgH="634680" progId="Equation.3">
              <p:embed/>
            </p:oleObj>
          </a:graphicData>
        </a:graphic>
      </p:graphicFrame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6477000" y="2667000"/>
            <a:ext cx="2514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Difference lies in Multiplicative Factor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z="4000" smtClean="0"/>
              <a:t>Discrete Walsh Transform (2-D)</a:t>
            </a:r>
            <a:endParaRPr lang="en-US" smtClean="0"/>
          </a:p>
        </p:txBody>
      </p:sp>
      <p:graphicFrame>
        <p:nvGraphicFramePr>
          <p:cNvPr id="39938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685800" y="1752600"/>
          <a:ext cx="6270625" cy="1479550"/>
        </p:xfrm>
        <a:graphic>
          <a:graphicData uri="http://schemas.openxmlformats.org/presentationml/2006/ole">
            <p:oleObj spid="_x0000_s39938" name="Equation" r:id="rId3" imgW="2692080" imgH="634680" progId="Equation.3">
              <p:embed/>
            </p:oleObj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41300" y="3429000"/>
          <a:ext cx="8902700" cy="1787525"/>
        </p:xfrm>
        <a:graphic>
          <a:graphicData uri="http://schemas.openxmlformats.org/presentationml/2006/ole">
            <p:oleObj spid="_x0000_s39939" name="Equation" r:id="rId4" imgW="332712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698500" y="1752600"/>
          <a:ext cx="6243638" cy="1479550"/>
        </p:xfrm>
        <a:graphic>
          <a:graphicData uri="http://schemas.openxmlformats.org/presentationml/2006/ole">
            <p:oleObj spid="_x0000_s40962" name="Equation" r:id="rId3" imgW="2679480" imgH="63468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41300" y="3429000"/>
          <a:ext cx="8902700" cy="1787525"/>
        </p:xfrm>
        <a:graphic>
          <a:graphicData uri="http://schemas.openxmlformats.org/presentationml/2006/ole">
            <p:oleObj spid="_x0000_s40963" name="Equation" r:id="rId4" imgW="3327120" imgH="647640" progId="Equation.3">
              <p:embed/>
            </p:oleObj>
          </a:graphicData>
        </a:graphic>
      </p:graphicFrame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mtClean="0"/>
              <a:t>Property</a:t>
            </a:r>
          </a:p>
        </p:txBody>
      </p:sp>
      <p:graphicFrame>
        <p:nvGraphicFramePr>
          <p:cNvPr id="41986" name="Content Placeholder 5"/>
          <p:cNvGraphicFramePr>
            <a:graphicFrameLocks noChangeAspect="1"/>
          </p:cNvGraphicFramePr>
          <p:nvPr>
            <p:ph sz="quarter" idx="1"/>
          </p:nvPr>
        </p:nvGraphicFramePr>
        <p:xfrm>
          <a:off x="1066800" y="2492375"/>
          <a:ext cx="3886200" cy="3459163"/>
        </p:xfrm>
        <a:graphic>
          <a:graphicData uri="http://schemas.openxmlformats.org/presentationml/2006/ole">
            <p:oleObj spid="_x0000_s41986" name="Equation" r:id="rId3" imgW="2082600" imgH="1854000" progId="Equation.3">
              <p:embed/>
            </p:oleObj>
          </a:graphicData>
        </a:graphic>
      </p:graphicFrame>
      <p:sp>
        <p:nvSpPr>
          <p:cNvPr id="41988" name="TextBox 7"/>
          <p:cNvSpPr txBox="1">
            <a:spLocks noChangeArrowheads="1"/>
          </p:cNvSpPr>
          <p:nvPr/>
        </p:nvSpPr>
        <p:spPr bwMode="auto">
          <a:xfrm>
            <a:off x="838200" y="1447800"/>
            <a:ext cx="350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>
                <a:solidFill>
                  <a:srgbClr val="FF0000"/>
                </a:solidFill>
              </a:rPr>
              <a:t> Separable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22E24CE-F703-475C-B8DF-D8264401EFCD}" type="slidenum">
              <a:rPr lang="en-US" altLang="en-US" smtClean="0"/>
              <a:pPr>
                <a:defRPr/>
              </a:pPr>
              <a:t>95</a:t>
            </a:fld>
            <a:endParaRPr lang="en-US" altLang="en-US" dirty="0"/>
          </a:p>
        </p:txBody>
      </p:sp>
      <p:pic>
        <p:nvPicPr>
          <p:cNvPr id="107523" name="Content Placeholder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906" r="32986"/>
          <a:stretch>
            <a:fillRect/>
          </a:stretch>
        </p:blipFill>
        <p:spPr>
          <a:xfrm>
            <a:off x="2438400" y="1843088"/>
            <a:ext cx="4267200" cy="4176712"/>
          </a:xfrm>
        </p:spPr>
      </p:pic>
      <p:sp>
        <p:nvSpPr>
          <p:cNvPr id="1075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dirty="0" smtClean="0"/>
              <a:t>Basis images of Walsh 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1447800" y="1828800"/>
          <a:ext cx="5715000" cy="3151188"/>
        </p:xfrm>
        <a:graphic>
          <a:graphicData uri="http://schemas.openxmlformats.org/presentationml/2006/ole">
            <p:oleObj spid="_x0000_s44034" name="Equation" r:id="rId3" imgW="2349360" imgH="1295280" progId="Equation.3">
              <p:embed/>
            </p:oleObj>
          </a:graphicData>
        </a:graphic>
      </p:graphicFrame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dirty="0" err="1" smtClean="0">
                <a:solidFill>
                  <a:srgbClr val="7030A0"/>
                </a:solidFill>
                <a:ea typeface="宋体"/>
              </a:rPr>
              <a:t>Hadamard</a:t>
            </a:r>
            <a:r>
              <a:rPr lang="en-US" altLang="zh-CN" sz="4000" dirty="0" smtClean="0">
                <a:solidFill>
                  <a:srgbClr val="7030A0"/>
                </a:solidFill>
                <a:ea typeface="宋体"/>
              </a:rPr>
              <a:t> </a:t>
            </a:r>
            <a:r>
              <a:rPr lang="en-US" altLang="zh-CN" sz="4000" dirty="0" err="1" smtClean="0">
                <a:solidFill>
                  <a:srgbClr val="7030A0"/>
                </a:solidFill>
                <a:ea typeface="宋体"/>
              </a:rPr>
              <a:t>Transfrom</a:t>
            </a:r>
            <a:endParaRPr lang="zh-CN" altLang="en-US" sz="4000" dirty="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Hadamard Matrix</a:t>
            </a:r>
          </a:p>
        </p:txBody>
      </p:sp>
      <p:graphicFrame>
        <p:nvGraphicFramePr>
          <p:cNvPr id="46082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762000" y="1482725"/>
          <a:ext cx="4724400" cy="1641475"/>
        </p:xfrm>
        <a:graphic>
          <a:graphicData uri="http://schemas.openxmlformats.org/presentationml/2006/ole">
            <p:oleObj spid="_x0000_s46082" name="Equation" r:id="rId3" imgW="1562040" imgH="55872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352800"/>
          <a:ext cx="6095997" cy="333756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711201"/>
                <a:gridCol w="643465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0(0)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1(7)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2(3)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3(4)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4(1)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5(6)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6(2)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7(5)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38101" y="5067300"/>
            <a:ext cx="1295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87" name="TextBox 7"/>
          <p:cNvSpPr txBox="1">
            <a:spLocks noChangeArrowheads="1"/>
          </p:cNvSpPr>
          <p:nvPr/>
        </p:nvSpPr>
        <p:spPr bwMode="auto">
          <a:xfrm>
            <a:off x="381000" y="4953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3200" y="3200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89" name="TextBox 10"/>
          <p:cNvSpPr txBox="1">
            <a:spLocks noChangeArrowheads="1"/>
          </p:cNvSpPr>
          <p:nvPr/>
        </p:nvSpPr>
        <p:spPr bwMode="auto">
          <a:xfrm>
            <a:off x="3505200" y="2895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46190" name="TextBox 13"/>
          <p:cNvSpPr txBox="1">
            <a:spLocks noChangeArrowheads="1"/>
          </p:cNvSpPr>
          <p:nvPr/>
        </p:nvSpPr>
        <p:spPr bwMode="auto">
          <a:xfrm>
            <a:off x="7162800" y="4057650"/>
            <a:ext cx="1981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sign changes are not </a:t>
            </a:r>
          </a:p>
          <a:p>
            <a:r>
              <a:rPr lang="en-US" b="1">
                <a:solidFill>
                  <a:srgbClr val="FF0000"/>
                </a:solidFill>
              </a:rPr>
              <a:t>ordered (shown in backet)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6629400" y="36576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81000" y="1600200"/>
            <a:ext cx="87630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Transform matrices can be recursively generated 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sp>
        <p:nvSpPr>
          <p:cNvPr id="430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Hadamard transform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E35000F-99C3-412C-B962-81937396A0C7}" type="slidenum">
              <a:rPr lang="en-US"/>
              <a:pPr>
                <a:defRPr/>
              </a:pPr>
              <a:t>98</a:t>
            </a:fld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073150" y="2209800"/>
          <a:ext cx="4184650" cy="2447925"/>
        </p:xfrm>
        <a:graphic>
          <a:graphicData uri="http://schemas.openxmlformats.org/presentationml/2006/ole">
            <p:oleObj spid="_x0000_s181250" name="Equation" r:id="rId3" imgW="1866600" imgH="1091880" progId="Equation.3">
              <p:embed/>
            </p:oleObj>
          </a:graphicData>
        </a:graphic>
      </p:graphicFrame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533400" y="4506913"/>
            <a:ext cx="7620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2000">
              <a:solidFill>
                <a:srgbClr val="FF0000"/>
              </a:solidFill>
            </a:endParaRPr>
          </a:p>
          <a:p>
            <a:r>
              <a:rPr lang="en-US" sz="2000">
                <a:solidFill>
                  <a:srgbClr val="FF0000"/>
                </a:solidFill>
              </a:rPr>
              <a:t>Note: Hadamard Coefficients need reordering to concentrate  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N=2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30350" y="2362200"/>
          <a:ext cx="2274888" cy="1204913"/>
        </p:xfrm>
        <a:graphic>
          <a:graphicData uri="http://schemas.openxmlformats.org/presentationml/2006/ole">
            <p:oleObj spid="_x0000_s182274" name="Equation" r:id="rId3" imgW="863280" imgH="4572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447800" y="4038600"/>
          <a:ext cx="3246438" cy="1273175"/>
        </p:xfrm>
        <a:graphic>
          <a:graphicData uri="http://schemas.openxmlformats.org/presentationml/2006/ole">
            <p:oleObj spid="_x0000_s182275" name="Equation" r:id="rId4" imgW="1231560" imgH="482400" progId="Equation.3">
              <p:embed/>
            </p:oleObj>
          </a:graphicData>
        </a:graphic>
      </p:graphicFrame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7030A0"/>
                </a:solidFill>
                <a:ea typeface="宋体"/>
              </a:rPr>
              <a:t>Contd..</a:t>
            </a:r>
            <a:endParaRPr lang="zh-CN" altLang="en-US" sz="4000" smtClean="0">
              <a:solidFill>
                <a:srgbClr val="7030A0"/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6309</TotalTime>
  <Words>2460</Words>
  <Application>Microsoft Office PowerPoint</Application>
  <PresentationFormat>On-screen Show (4:3)</PresentationFormat>
  <Paragraphs>959</Paragraphs>
  <Slides>107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107</vt:i4>
      </vt:variant>
    </vt:vector>
  </HeadingPairs>
  <TitlesOfParts>
    <vt:vector size="113" baseType="lpstr">
      <vt:lpstr>Median</vt:lpstr>
      <vt:lpstr>Equation</vt:lpstr>
      <vt:lpstr>Vergelijking</vt:lpstr>
      <vt:lpstr>Microsoft Equation 3.0</vt:lpstr>
      <vt:lpstr>Photo Editor Photo</vt:lpstr>
      <vt:lpstr>VISIO</vt:lpstr>
      <vt:lpstr>Image TransforMs</vt:lpstr>
      <vt:lpstr>Image Transforms</vt:lpstr>
      <vt:lpstr>Applications</vt:lpstr>
      <vt:lpstr>Unitary Matrix</vt:lpstr>
      <vt:lpstr>Properties of Unitary Transform y =Ax </vt:lpstr>
      <vt:lpstr>Contd..</vt:lpstr>
      <vt:lpstr>What is orthogonal ?</vt:lpstr>
      <vt:lpstr> Example</vt:lpstr>
      <vt:lpstr>Orthogonal Expansion</vt:lpstr>
      <vt:lpstr>Contd..</vt:lpstr>
      <vt:lpstr>Complete, Closed(orthogonal functions)</vt:lpstr>
      <vt:lpstr>Discrete Formulation</vt:lpstr>
      <vt:lpstr>Contd.. </vt:lpstr>
      <vt:lpstr>Example</vt:lpstr>
      <vt:lpstr>Contd..</vt:lpstr>
      <vt:lpstr>Contd..</vt:lpstr>
      <vt:lpstr>Computational Complexity</vt:lpstr>
      <vt:lpstr>Separable Transforms</vt:lpstr>
      <vt:lpstr>Concept of Basis Images</vt:lpstr>
      <vt:lpstr>Concept of Basis Images</vt:lpstr>
      <vt:lpstr>Example</vt:lpstr>
      <vt:lpstr>Contd..</vt:lpstr>
      <vt:lpstr>Some Transformation Techniques</vt:lpstr>
      <vt:lpstr>Fourier Transform (1D)</vt:lpstr>
      <vt:lpstr>Discrete Fourier Transform (1D)</vt:lpstr>
      <vt:lpstr>2D – Discrete Fourier Transform</vt:lpstr>
      <vt:lpstr>Contd..</vt:lpstr>
      <vt:lpstr>Contd..</vt:lpstr>
      <vt:lpstr>Amplitude and Phase</vt:lpstr>
      <vt:lpstr>Slide 30</vt:lpstr>
      <vt:lpstr>Properties of 2-D Fourier Transform</vt:lpstr>
      <vt:lpstr>Separability</vt:lpstr>
      <vt:lpstr>Separability (contd. )</vt:lpstr>
      <vt:lpstr>Linearity</vt:lpstr>
      <vt:lpstr>Linearity (contd..)</vt:lpstr>
      <vt:lpstr>Scaling</vt:lpstr>
      <vt:lpstr>Scaling (contd..)</vt:lpstr>
      <vt:lpstr>Shift Theorem</vt:lpstr>
      <vt:lpstr>Shift Theorem (contd..)</vt:lpstr>
      <vt:lpstr>Rotation</vt:lpstr>
      <vt:lpstr>Periodicity and conjugation</vt:lpstr>
      <vt:lpstr>Convolution</vt:lpstr>
      <vt:lpstr>Slide 43</vt:lpstr>
      <vt:lpstr>Correlation</vt:lpstr>
      <vt:lpstr>Average</vt:lpstr>
      <vt:lpstr>Slide 46</vt:lpstr>
      <vt:lpstr>Fast Fourier Transform</vt:lpstr>
      <vt:lpstr>Visualizing the DFT</vt:lpstr>
      <vt:lpstr>Visualizing the DFT(circular shifting)</vt:lpstr>
      <vt:lpstr>DFT basis images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Example</vt:lpstr>
      <vt:lpstr>Discrete Cosine Transform (DCT)</vt:lpstr>
      <vt:lpstr>Contd..</vt:lpstr>
      <vt:lpstr>Contd..</vt:lpstr>
      <vt:lpstr>Slide 62</vt:lpstr>
      <vt:lpstr>Kernel matrix to generate DCT Basis Images</vt:lpstr>
      <vt:lpstr>Basis images of an 8x8 DCT</vt:lpstr>
      <vt:lpstr>Properties of DCT</vt:lpstr>
      <vt:lpstr>Example</vt:lpstr>
      <vt:lpstr>Image Reconstruction in DCT</vt:lpstr>
      <vt:lpstr>Contd..</vt:lpstr>
      <vt:lpstr>Karhunen-Loeve Transform</vt:lpstr>
      <vt:lpstr>Contd..</vt:lpstr>
      <vt:lpstr>Contd..</vt:lpstr>
      <vt:lpstr>Properties of Y</vt:lpstr>
      <vt:lpstr>Example </vt:lpstr>
      <vt:lpstr>Contd..</vt:lpstr>
      <vt:lpstr>Contd..</vt:lpstr>
      <vt:lpstr>Contd.</vt:lpstr>
      <vt:lpstr>Properties of K-L Transform</vt:lpstr>
      <vt:lpstr>Principal Component Coefficients</vt:lpstr>
      <vt:lpstr>Image Reconstruction in K-L Transform</vt:lpstr>
      <vt:lpstr>Haar Wavelet Transform</vt:lpstr>
      <vt:lpstr>Contd..</vt:lpstr>
      <vt:lpstr>Approach</vt:lpstr>
      <vt:lpstr>Example</vt:lpstr>
      <vt:lpstr>Properties of Haar transform</vt:lpstr>
      <vt:lpstr>Slide 85</vt:lpstr>
      <vt:lpstr>Slide 86</vt:lpstr>
      <vt:lpstr>Basis images of Haar Transform</vt:lpstr>
      <vt:lpstr>1-step Haar Decomposition</vt:lpstr>
      <vt:lpstr>2-step Haar Decomposition</vt:lpstr>
      <vt:lpstr>Discrete Walsh Transform (1-D) </vt:lpstr>
      <vt:lpstr>Contd..</vt:lpstr>
      <vt:lpstr>Discrete Walsh Transform (2-D)</vt:lpstr>
      <vt:lpstr>Contd..</vt:lpstr>
      <vt:lpstr>Property</vt:lpstr>
      <vt:lpstr>Basis images of Walsh Transform</vt:lpstr>
      <vt:lpstr>Hadamard Transfrom</vt:lpstr>
      <vt:lpstr>Hadamard Matrix</vt:lpstr>
      <vt:lpstr>Hadamard transform </vt:lpstr>
      <vt:lpstr>Contd..</vt:lpstr>
      <vt:lpstr>Ordered Hadamard Transformation</vt:lpstr>
      <vt:lpstr>Contd..</vt:lpstr>
      <vt:lpstr>Basis images of Hadamard Transform</vt:lpstr>
      <vt:lpstr>Properties of Hadamard Transform</vt:lpstr>
      <vt:lpstr>Similarity between Walsh and Hadamard Transform</vt:lpstr>
      <vt:lpstr>Image Reconstruction</vt:lpstr>
      <vt:lpstr>Image Reconstruction</vt:lpstr>
      <vt:lpstr>Slide 107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Transformations</dc:title>
  <dc:creator>Sevket Gumustekin</dc:creator>
  <cp:lastModifiedBy>ratnakar</cp:lastModifiedBy>
  <cp:revision>685</cp:revision>
  <dcterms:created xsi:type="dcterms:W3CDTF">2003-04-23T15:03:54Z</dcterms:created>
  <dcterms:modified xsi:type="dcterms:W3CDTF">2016-09-07T13:57:05Z</dcterms:modified>
</cp:coreProperties>
</file>