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25"/>
  </p:notesMasterIdLst>
  <p:handoutMasterIdLst>
    <p:handoutMasterId r:id="rId26"/>
  </p:handoutMasterIdLst>
  <p:sldIdLst>
    <p:sldId id="277" r:id="rId4"/>
    <p:sldId id="399" r:id="rId5"/>
    <p:sldId id="400" r:id="rId6"/>
    <p:sldId id="408" r:id="rId7"/>
    <p:sldId id="401" r:id="rId8"/>
    <p:sldId id="410" r:id="rId9"/>
    <p:sldId id="402" r:id="rId10"/>
    <p:sldId id="403" r:id="rId11"/>
    <p:sldId id="418" r:id="rId12"/>
    <p:sldId id="419" r:id="rId13"/>
    <p:sldId id="404" r:id="rId14"/>
    <p:sldId id="411" r:id="rId15"/>
    <p:sldId id="412" r:id="rId16"/>
    <p:sldId id="413" r:id="rId17"/>
    <p:sldId id="414" r:id="rId18"/>
    <p:sldId id="415" r:id="rId19"/>
    <p:sldId id="416" r:id="rId20"/>
    <p:sldId id="417" r:id="rId21"/>
    <p:sldId id="405" r:id="rId22"/>
    <p:sldId id="406" r:id="rId23"/>
    <p:sldId id="40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74" autoAdjust="0"/>
    <p:restoredTop sz="94660" autoAdjust="0"/>
  </p:normalViewPr>
  <p:slideViewPr>
    <p:cSldViewPr snapToGrid="0">
      <p:cViewPr varScale="1">
        <p:scale>
          <a:sx n="82" d="100"/>
          <a:sy n="82" d="100"/>
        </p:scale>
        <p:origin x="946"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7/27/2021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7/27/2021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www.javatpoint.com/cpp-queue" TargetMode="External"/><Relationship Id="rId3" Type="http://schemas.openxmlformats.org/officeDocument/2006/relationships/hyperlink" Target="https://www.cplusplus.com/reference/vector/vector/?kw=vector" TargetMode="External"/><Relationship Id="rId7" Type="http://schemas.openxmlformats.org/officeDocument/2006/relationships/hyperlink" Target="https://www.tutorialride.com/cpp/file-handling-in-c.htm#:~:text=File%20Handling%20in%20C%2B%2B%201%20File%20handling%20is,fstream%20class%20for%20performing%20Read%20and%20Write%20operations." TargetMode="External"/><Relationship Id="rId2" Type="http://schemas.openxmlformats.org/officeDocument/2006/relationships/hyperlink" Target="https://www.youtube.com/watch?v=wKDvMcJiEPM&amp;ab_channel=CodeWithHarry" TargetMode="External"/><Relationship Id="rId1" Type="http://schemas.openxmlformats.org/officeDocument/2006/relationships/slideLayout" Target="../slideLayouts/slideLayout2.xml"/><Relationship Id="rId6" Type="http://schemas.openxmlformats.org/officeDocument/2006/relationships/hyperlink" Target="https://www.guru99.com/stack-in-cpp-stl.html#:~:text=A%20C%2B%2B%20stack%20supports%20the%20following%20basic%20operations%3A,isEmpty%20%E2%80%93%20Checks%20whether%20a%20stack%20is%20empty." TargetMode="External"/><Relationship Id="rId5" Type="http://schemas.openxmlformats.org/officeDocument/2006/relationships/hyperlink" Target="https://www.tutorialspoint.com/cpp_standard_library/iostream.htm" TargetMode="External"/><Relationship Id="rId4" Type="http://schemas.openxmlformats.org/officeDocument/2006/relationships/hyperlink" Target="https://www.educba.com/c-plus-plus-fstream/" TargetMode="External"/><Relationship Id="rId9" Type="http://schemas.openxmlformats.org/officeDocument/2006/relationships/hyperlink" Target="https://techsupportwhale.com/conio-h-c-plus-plus-library/#:~:text=The%20conio%20stands%20for%20Console-Input-Output.%20The%20conio.h%20is,most%20widely%20used%20functions%20of%20conio.h%20header%20fil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INFORMATION SECURITY</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57138" y="443068"/>
            <a:ext cx="8477097"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b="1" dirty="0">
                <a:latin typeface="Arial Black" pitchFamily="34" charset="0"/>
              </a:rPr>
              <a:t>Project title</a:t>
            </a:r>
            <a:endParaRPr lang="en-US" sz="36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856200" y="4713444"/>
            <a:ext cx="1735283" cy="1323439"/>
          </a:xfrm>
          <a:prstGeom prst="rect">
            <a:avLst/>
          </a:prstGeom>
          <a:noFill/>
        </p:spPr>
        <p:txBody>
          <a:bodyPr wrap="none" rtlCol="0">
            <a:spAutoFit/>
          </a:bodyPr>
          <a:lstStyle/>
          <a:p>
            <a:r>
              <a:rPr lang="en-US" sz="2000" b="1" dirty="0"/>
              <a:t>Submitted by: </a:t>
            </a:r>
          </a:p>
          <a:p>
            <a:r>
              <a:rPr lang="en-US" sz="2000" dirty="0"/>
              <a:t>AMIT KUMAR </a:t>
            </a:r>
          </a:p>
          <a:p>
            <a:r>
              <a:rPr lang="en-US" sz="2000" dirty="0"/>
              <a:t>20BCS3502 </a:t>
            </a:r>
          </a:p>
          <a:p>
            <a:endParaRPr lang="en-US" sz="2000" dirty="0"/>
          </a:p>
        </p:txBody>
      </p:sp>
      <p:sp>
        <p:nvSpPr>
          <p:cNvPr id="6" name="TextBox 5"/>
          <p:cNvSpPr txBox="1"/>
          <p:nvPr/>
        </p:nvSpPr>
        <p:spPr>
          <a:xfrm>
            <a:off x="7681250" y="4725655"/>
            <a:ext cx="2971326" cy="1015663"/>
          </a:xfrm>
          <a:prstGeom prst="rect">
            <a:avLst/>
          </a:prstGeom>
          <a:noFill/>
        </p:spPr>
        <p:txBody>
          <a:bodyPr wrap="none" rtlCol="0">
            <a:spAutoFit/>
          </a:bodyPr>
          <a:lstStyle/>
          <a:p>
            <a:r>
              <a:rPr lang="en-US" sz="2000" b="1" dirty="0"/>
              <a:t>Under the Supervision of: </a:t>
            </a:r>
            <a:endParaRPr lang="en-US" sz="2000" dirty="0"/>
          </a:p>
          <a:p>
            <a:r>
              <a:rPr lang="en-US" sz="2000" dirty="0"/>
              <a:t>NISHU BANSAL</a:t>
            </a:r>
          </a:p>
          <a:p>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4E5290C-7086-4BC4-8336-655F9E93D97B}"/>
              </a:ext>
            </a:extLst>
          </p:cNvPr>
          <p:cNvSpPr>
            <a:spLocks noGrp="1"/>
          </p:cNvSpPr>
          <p:nvPr>
            <p:ph type="sldNum" sz="quarter" idx="12"/>
          </p:nvPr>
        </p:nvSpPr>
        <p:spPr/>
        <p:txBody>
          <a:bodyPr/>
          <a:lstStyle/>
          <a:p>
            <a:fld id="{BDCDBBEF-AA6C-4BA6-85B2-A17D7F280E38}" type="slidenum">
              <a:rPr lang="en-US" smtClean="0"/>
              <a:pPr/>
              <a:t>10</a:t>
            </a:fld>
            <a:endParaRPr lang="en-US"/>
          </a:p>
        </p:txBody>
      </p:sp>
      <p:pic>
        <p:nvPicPr>
          <p:cNvPr id="6" name="Picture 5">
            <a:extLst>
              <a:ext uri="{FF2B5EF4-FFF2-40B4-BE49-F238E27FC236}">
                <a16:creationId xmlns:a16="http://schemas.microsoft.com/office/drawing/2014/main" id="{696C88A5-D1E7-4E5F-BB3E-4BEF65BD53A9}"/>
              </a:ext>
            </a:extLst>
          </p:cNvPr>
          <p:cNvPicPr>
            <a:picLocks noChangeAspect="1"/>
          </p:cNvPicPr>
          <p:nvPr/>
        </p:nvPicPr>
        <p:blipFill rotWithShape="1">
          <a:blip r:embed="rId2"/>
          <a:srcRect l="32684" t="21548" r="17040" b="11034"/>
          <a:stretch/>
        </p:blipFill>
        <p:spPr>
          <a:xfrm>
            <a:off x="168676" y="683581"/>
            <a:ext cx="11656380" cy="6039989"/>
          </a:xfrm>
          <a:prstGeom prst="rect">
            <a:avLst/>
          </a:prstGeom>
        </p:spPr>
      </p:pic>
    </p:spTree>
    <p:extLst>
      <p:ext uri="{BB962C8B-B14F-4D97-AF65-F5344CB8AC3E}">
        <p14:creationId xmlns:p14="http://schemas.microsoft.com/office/powerpoint/2010/main" val="191690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Outputs</a:t>
            </a:r>
          </a:p>
        </p:txBody>
      </p:sp>
      <p:pic>
        <p:nvPicPr>
          <p:cNvPr id="6" name="Content Placeholder 5">
            <a:extLst>
              <a:ext uri="{FF2B5EF4-FFF2-40B4-BE49-F238E27FC236}">
                <a16:creationId xmlns:a16="http://schemas.microsoft.com/office/drawing/2014/main" id="{E019F659-7E37-4EE9-8188-4CCCB4CB24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3795" y="1690687"/>
            <a:ext cx="4734379" cy="1649671"/>
          </a:xfrm>
        </p:spPr>
      </p:pic>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sp>
        <p:nvSpPr>
          <p:cNvPr id="7" name="TextBox 6">
            <a:extLst>
              <a:ext uri="{FF2B5EF4-FFF2-40B4-BE49-F238E27FC236}">
                <a16:creationId xmlns:a16="http://schemas.microsoft.com/office/drawing/2014/main" id="{4D9C789B-5A52-4773-BB05-0E1257C145C3}"/>
              </a:ext>
            </a:extLst>
          </p:cNvPr>
          <p:cNvSpPr txBox="1"/>
          <p:nvPr/>
        </p:nvSpPr>
        <p:spPr>
          <a:xfrm>
            <a:off x="838199" y="1380931"/>
            <a:ext cx="4166585" cy="369332"/>
          </a:xfrm>
          <a:prstGeom prst="rect">
            <a:avLst/>
          </a:prstGeom>
          <a:noFill/>
        </p:spPr>
        <p:txBody>
          <a:bodyPr wrap="square" rtlCol="0">
            <a:spAutoFit/>
          </a:bodyPr>
          <a:lstStyle/>
          <a:p>
            <a:r>
              <a:rPr lang="en-US" dirty="0"/>
              <a:t>1. Login Page</a:t>
            </a:r>
          </a:p>
        </p:txBody>
      </p:sp>
      <p:sp>
        <p:nvSpPr>
          <p:cNvPr id="8" name="TextBox 7">
            <a:extLst>
              <a:ext uri="{FF2B5EF4-FFF2-40B4-BE49-F238E27FC236}">
                <a16:creationId xmlns:a16="http://schemas.microsoft.com/office/drawing/2014/main" id="{0810C3BF-ADDF-42E9-B7A0-4B77FB88DAF0}"/>
              </a:ext>
            </a:extLst>
          </p:cNvPr>
          <p:cNvSpPr txBox="1"/>
          <p:nvPr/>
        </p:nvSpPr>
        <p:spPr>
          <a:xfrm>
            <a:off x="6733827" y="1351143"/>
            <a:ext cx="3916680" cy="369332"/>
          </a:xfrm>
          <a:prstGeom prst="rect">
            <a:avLst/>
          </a:prstGeom>
          <a:noFill/>
        </p:spPr>
        <p:txBody>
          <a:bodyPr wrap="square" rtlCol="0">
            <a:spAutoFit/>
          </a:bodyPr>
          <a:lstStyle/>
          <a:p>
            <a:r>
              <a:rPr lang="en-US" dirty="0"/>
              <a:t>2. Welcome View </a:t>
            </a:r>
          </a:p>
        </p:txBody>
      </p:sp>
      <p:pic>
        <p:nvPicPr>
          <p:cNvPr id="12" name="Picture 11">
            <a:extLst>
              <a:ext uri="{FF2B5EF4-FFF2-40B4-BE49-F238E27FC236}">
                <a16:creationId xmlns:a16="http://schemas.microsoft.com/office/drawing/2014/main" id="{9F556206-5217-475B-AC90-BA877D8A1B59}"/>
              </a:ext>
            </a:extLst>
          </p:cNvPr>
          <p:cNvPicPr>
            <a:picLocks noChangeAspect="1"/>
          </p:cNvPicPr>
          <p:nvPr/>
        </p:nvPicPr>
        <p:blipFill rotWithShape="1">
          <a:blip r:embed="rId3">
            <a:extLst>
              <a:ext uri="{28A0092B-C50C-407E-A947-70E740481C1C}">
                <a14:useLocalDpi xmlns:a14="http://schemas.microsoft.com/office/drawing/2010/main" val="0"/>
              </a:ext>
            </a:extLst>
          </a:blip>
          <a:srcRect b="26083"/>
          <a:stretch/>
        </p:blipFill>
        <p:spPr>
          <a:xfrm>
            <a:off x="6733827" y="1750263"/>
            <a:ext cx="5284002" cy="1590096"/>
          </a:xfrm>
          <a:prstGeom prst="rect">
            <a:avLst/>
          </a:prstGeom>
        </p:spPr>
      </p:pic>
      <p:sp>
        <p:nvSpPr>
          <p:cNvPr id="13" name="TextBox 12">
            <a:extLst>
              <a:ext uri="{FF2B5EF4-FFF2-40B4-BE49-F238E27FC236}">
                <a16:creationId xmlns:a16="http://schemas.microsoft.com/office/drawing/2014/main" id="{2CAA7BBF-506A-4722-A8D3-BE6B07EE32E8}"/>
              </a:ext>
            </a:extLst>
          </p:cNvPr>
          <p:cNvSpPr txBox="1"/>
          <p:nvPr/>
        </p:nvSpPr>
        <p:spPr>
          <a:xfrm>
            <a:off x="838199" y="3772677"/>
            <a:ext cx="4166585" cy="369332"/>
          </a:xfrm>
          <a:prstGeom prst="rect">
            <a:avLst/>
          </a:prstGeom>
          <a:noFill/>
        </p:spPr>
        <p:txBody>
          <a:bodyPr wrap="square" rtlCol="0">
            <a:spAutoFit/>
          </a:bodyPr>
          <a:lstStyle/>
          <a:p>
            <a:r>
              <a:rPr lang="en-US" dirty="0"/>
              <a:t>3. Main Menu</a:t>
            </a:r>
          </a:p>
        </p:txBody>
      </p:sp>
      <p:sp>
        <p:nvSpPr>
          <p:cNvPr id="14" name="TextBox 13">
            <a:extLst>
              <a:ext uri="{FF2B5EF4-FFF2-40B4-BE49-F238E27FC236}">
                <a16:creationId xmlns:a16="http://schemas.microsoft.com/office/drawing/2014/main" id="{AF564223-D018-406E-A71B-71F8A8D8903F}"/>
              </a:ext>
            </a:extLst>
          </p:cNvPr>
          <p:cNvSpPr txBox="1"/>
          <p:nvPr/>
        </p:nvSpPr>
        <p:spPr>
          <a:xfrm>
            <a:off x="6733827" y="3772677"/>
            <a:ext cx="4166585" cy="369332"/>
          </a:xfrm>
          <a:prstGeom prst="rect">
            <a:avLst/>
          </a:prstGeom>
          <a:noFill/>
        </p:spPr>
        <p:txBody>
          <a:bodyPr wrap="square" rtlCol="0">
            <a:spAutoFit/>
          </a:bodyPr>
          <a:lstStyle/>
          <a:p>
            <a:r>
              <a:rPr lang="en-US" dirty="0"/>
              <a:t>4. Enter ‘P’</a:t>
            </a:r>
          </a:p>
        </p:txBody>
      </p:sp>
      <p:pic>
        <p:nvPicPr>
          <p:cNvPr id="16" name="Picture 15">
            <a:extLst>
              <a:ext uri="{FF2B5EF4-FFF2-40B4-BE49-F238E27FC236}">
                <a16:creationId xmlns:a16="http://schemas.microsoft.com/office/drawing/2014/main" id="{B44BBA6A-0BFB-42EB-AEE2-C7DE871764E2}"/>
              </a:ext>
            </a:extLst>
          </p:cNvPr>
          <p:cNvPicPr>
            <a:picLocks noChangeAspect="1"/>
          </p:cNvPicPr>
          <p:nvPr/>
        </p:nvPicPr>
        <p:blipFill rotWithShape="1">
          <a:blip r:embed="rId4">
            <a:extLst>
              <a:ext uri="{28A0092B-C50C-407E-A947-70E740481C1C}">
                <a14:useLocalDpi xmlns:a14="http://schemas.microsoft.com/office/drawing/2010/main" val="0"/>
              </a:ext>
            </a:extLst>
          </a:blip>
          <a:srcRect r="41505" b="11298"/>
          <a:stretch/>
        </p:blipFill>
        <p:spPr>
          <a:xfrm>
            <a:off x="723795" y="4142009"/>
            <a:ext cx="4734379" cy="1778661"/>
          </a:xfrm>
          <a:prstGeom prst="rect">
            <a:avLst/>
          </a:prstGeom>
        </p:spPr>
      </p:pic>
      <p:pic>
        <p:nvPicPr>
          <p:cNvPr id="18" name="Picture 17">
            <a:extLst>
              <a:ext uri="{FF2B5EF4-FFF2-40B4-BE49-F238E27FC236}">
                <a16:creationId xmlns:a16="http://schemas.microsoft.com/office/drawing/2014/main" id="{10C1E043-100D-41D3-A625-AAE1667B31F2}"/>
              </a:ext>
            </a:extLst>
          </p:cNvPr>
          <p:cNvPicPr>
            <a:picLocks noChangeAspect="1"/>
          </p:cNvPicPr>
          <p:nvPr/>
        </p:nvPicPr>
        <p:blipFill rotWithShape="1">
          <a:blip r:embed="rId5">
            <a:extLst>
              <a:ext uri="{28A0092B-C50C-407E-A947-70E740481C1C}">
                <a14:useLocalDpi xmlns:a14="http://schemas.microsoft.com/office/drawing/2010/main" val="0"/>
              </a:ext>
            </a:extLst>
          </a:blip>
          <a:srcRect r="56660" b="51978"/>
          <a:stretch/>
        </p:blipFill>
        <p:spPr>
          <a:xfrm>
            <a:off x="6733828" y="4164939"/>
            <a:ext cx="5284002" cy="1778661"/>
          </a:xfrm>
          <a:prstGeom prst="rect">
            <a:avLst/>
          </a:prstGeom>
        </p:spPr>
      </p:pic>
    </p:spTree>
    <p:extLst>
      <p:ext uri="{BB962C8B-B14F-4D97-AF65-F5344CB8AC3E}">
        <p14:creationId xmlns:p14="http://schemas.microsoft.com/office/powerpoint/2010/main" val="4003662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A8B8F94-C587-4104-B73D-DEFB03DF57FD}"/>
              </a:ext>
            </a:extLst>
          </p:cNvPr>
          <p:cNvSpPr>
            <a:spLocks noGrp="1"/>
          </p:cNvSpPr>
          <p:nvPr>
            <p:ph type="sldNum" sz="quarter" idx="12"/>
          </p:nvPr>
        </p:nvSpPr>
        <p:spPr/>
        <p:txBody>
          <a:bodyPr/>
          <a:lstStyle/>
          <a:p>
            <a:fld id="{BDCDBBEF-AA6C-4BA6-85B2-A17D7F280E38}" type="slidenum">
              <a:rPr lang="en-US" smtClean="0"/>
              <a:pPr/>
              <a:t>12</a:t>
            </a:fld>
            <a:endParaRPr lang="en-US"/>
          </a:p>
        </p:txBody>
      </p:sp>
      <p:sp>
        <p:nvSpPr>
          <p:cNvPr id="5" name="TextBox 4">
            <a:extLst>
              <a:ext uri="{FF2B5EF4-FFF2-40B4-BE49-F238E27FC236}">
                <a16:creationId xmlns:a16="http://schemas.microsoft.com/office/drawing/2014/main" id="{2334C5CE-C84A-4386-908E-7891ED58BE14}"/>
              </a:ext>
            </a:extLst>
          </p:cNvPr>
          <p:cNvSpPr txBox="1"/>
          <p:nvPr/>
        </p:nvSpPr>
        <p:spPr>
          <a:xfrm>
            <a:off x="838198" y="1380931"/>
            <a:ext cx="4166585" cy="369332"/>
          </a:xfrm>
          <a:prstGeom prst="rect">
            <a:avLst/>
          </a:prstGeom>
          <a:noFill/>
        </p:spPr>
        <p:txBody>
          <a:bodyPr wrap="square" rtlCol="0">
            <a:spAutoFit/>
          </a:bodyPr>
          <a:lstStyle/>
          <a:p>
            <a:r>
              <a:rPr lang="en-US" dirty="0"/>
              <a:t>5. Patient Branch Menu.</a:t>
            </a:r>
          </a:p>
        </p:txBody>
      </p:sp>
      <p:sp>
        <p:nvSpPr>
          <p:cNvPr id="6" name="TextBox 5">
            <a:extLst>
              <a:ext uri="{FF2B5EF4-FFF2-40B4-BE49-F238E27FC236}">
                <a16:creationId xmlns:a16="http://schemas.microsoft.com/office/drawing/2014/main" id="{4E76BFAA-03AB-47D3-B64D-FA6BC8518B3D}"/>
              </a:ext>
            </a:extLst>
          </p:cNvPr>
          <p:cNvSpPr txBox="1"/>
          <p:nvPr/>
        </p:nvSpPr>
        <p:spPr>
          <a:xfrm>
            <a:off x="6792686" y="1380931"/>
            <a:ext cx="4166585" cy="369332"/>
          </a:xfrm>
          <a:prstGeom prst="rect">
            <a:avLst/>
          </a:prstGeom>
          <a:noFill/>
        </p:spPr>
        <p:txBody>
          <a:bodyPr wrap="square" rtlCol="0">
            <a:spAutoFit/>
          </a:bodyPr>
          <a:lstStyle/>
          <a:p>
            <a:r>
              <a:rPr lang="en-US" dirty="0"/>
              <a:t>6. Add New Patient.</a:t>
            </a:r>
          </a:p>
        </p:txBody>
      </p:sp>
      <p:sp>
        <p:nvSpPr>
          <p:cNvPr id="7" name="TextBox 6">
            <a:extLst>
              <a:ext uri="{FF2B5EF4-FFF2-40B4-BE49-F238E27FC236}">
                <a16:creationId xmlns:a16="http://schemas.microsoft.com/office/drawing/2014/main" id="{0EC1A7D8-32BF-418B-BBE4-1D9265654513}"/>
              </a:ext>
            </a:extLst>
          </p:cNvPr>
          <p:cNvSpPr txBox="1"/>
          <p:nvPr/>
        </p:nvSpPr>
        <p:spPr>
          <a:xfrm>
            <a:off x="838198" y="4019166"/>
            <a:ext cx="4166585" cy="369332"/>
          </a:xfrm>
          <a:prstGeom prst="rect">
            <a:avLst/>
          </a:prstGeom>
          <a:noFill/>
        </p:spPr>
        <p:txBody>
          <a:bodyPr wrap="square" rtlCol="0">
            <a:spAutoFit/>
          </a:bodyPr>
          <a:lstStyle/>
          <a:p>
            <a:r>
              <a:rPr lang="en-US" dirty="0"/>
              <a:t>7. Entering details of new patient.</a:t>
            </a:r>
          </a:p>
        </p:txBody>
      </p:sp>
      <p:sp>
        <p:nvSpPr>
          <p:cNvPr id="8" name="TextBox 7">
            <a:extLst>
              <a:ext uri="{FF2B5EF4-FFF2-40B4-BE49-F238E27FC236}">
                <a16:creationId xmlns:a16="http://schemas.microsoft.com/office/drawing/2014/main" id="{4C3D8D35-0759-48FA-9310-30F1FC413FC4}"/>
              </a:ext>
            </a:extLst>
          </p:cNvPr>
          <p:cNvSpPr txBox="1"/>
          <p:nvPr/>
        </p:nvSpPr>
        <p:spPr>
          <a:xfrm>
            <a:off x="6792685" y="4019166"/>
            <a:ext cx="4166585" cy="369332"/>
          </a:xfrm>
          <a:prstGeom prst="rect">
            <a:avLst/>
          </a:prstGeom>
          <a:noFill/>
        </p:spPr>
        <p:txBody>
          <a:bodyPr wrap="square" rtlCol="0">
            <a:spAutoFit/>
          </a:bodyPr>
          <a:lstStyle/>
          <a:p>
            <a:r>
              <a:rPr lang="en-US" dirty="0"/>
              <a:t>8. Enter 3 to take appointment.</a:t>
            </a:r>
          </a:p>
        </p:txBody>
      </p:sp>
      <p:pic>
        <p:nvPicPr>
          <p:cNvPr id="10" name="Picture 9">
            <a:extLst>
              <a:ext uri="{FF2B5EF4-FFF2-40B4-BE49-F238E27FC236}">
                <a16:creationId xmlns:a16="http://schemas.microsoft.com/office/drawing/2014/main" id="{DC7FFAEC-3D86-40CD-AA61-8539E0F4BBF5}"/>
              </a:ext>
            </a:extLst>
          </p:cNvPr>
          <p:cNvPicPr>
            <a:picLocks noChangeAspect="1"/>
          </p:cNvPicPr>
          <p:nvPr/>
        </p:nvPicPr>
        <p:blipFill rotWithShape="1">
          <a:blip r:embed="rId2">
            <a:extLst>
              <a:ext uri="{28A0092B-C50C-407E-A947-70E740481C1C}">
                <a14:useLocalDpi xmlns:a14="http://schemas.microsoft.com/office/drawing/2010/main" val="0"/>
              </a:ext>
            </a:extLst>
          </a:blip>
          <a:srcRect r="54895" b="2267"/>
          <a:stretch/>
        </p:blipFill>
        <p:spPr>
          <a:xfrm>
            <a:off x="838199" y="1758688"/>
            <a:ext cx="4480249" cy="2010880"/>
          </a:xfrm>
          <a:prstGeom prst="rect">
            <a:avLst/>
          </a:prstGeom>
        </p:spPr>
      </p:pic>
      <p:pic>
        <p:nvPicPr>
          <p:cNvPr id="12" name="Picture 11">
            <a:extLst>
              <a:ext uri="{FF2B5EF4-FFF2-40B4-BE49-F238E27FC236}">
                <a16:creationId xmlns:a16="http://schemas.microsoft.com/office/drawing/2014/main" id="{00172256-3E47-4058-A06D-36698C4000E1}"/>
              </a:ext>
            </a:extLst>
          </p:cNvPr>
          <p:cNvPicPr>
            <a:picLocks noChangeAspect="1"/>
          </p:cNvPicPr>
          <p:nvPr/>
        </p:nvPicPr>
        <p:blipFill rotWithShape="1">
          <a:blip r:embed="rId3"/>
          <a:srcRect r="60816" b="83503"/>
          <a:stretch/>
        </p:blipFill>
        <p:spPr>
          <a:xfrm>
            <a:off x="6792686" y="1758688"/>
            <a:ext cx="4777273" cy="2010880"/>
          </a:xfrm>
          <a:prstGeom prst="rect">
            <a:avLst/>
          </a:prstGeom>
        </p:spPr>
      </p:pic>
      <p:pic>
        <p:nvPicPr>
          <p:cNvPr id="14" name="Picture 13">
            <a:extLst>
              <a:ext uri="{FF2B5EF4-FFF2-40B4-BE49-F238E27FC236}">
                <a16:creationId xmlns:a16="http://schemas.microsoft.com/office/drawing/2014/main" id="{B3B33F4C-5438-4EBF-9236-91EB64DDA7EE}"/>
              </a:ext>
            </a:extLst>
          </p:cNvPr>
          <p:cNvPicPr>
            <a:picLocks noChangeAspect="1"/>
          </p:cNvPicPr>
          <p:nvPr/>
        </p:nvPicPr>
        <p:blipFill rotWithShape="1">
          <a:blip r:embed="rId4"/>
          <a:srcRect l="1" r="63252" b="72893"/>
          <a:stretch/>
        </p:blipFill>
        <p:spPr>
          <a:xfrm>
            <a:off x="838198" y="4497355"/>
            <a:ext cx="4480249" cy="1858995"/>
          </a:xfrm>
          <a:prstGeom prst="rect">
            <a:avLst/>
          </a:prstGeom>
        </p:spPr>
      </p:pic>
      <p:pic>
        <p:nvPicPr>
          <p:cNvPr id="16" name="Picture 15">
            <a:extLst>
              <a:ext uri="{FF2B5EF4-FFF2-40B4-BE49-F238E27FC236}">
                <a16:creationId xmlns:a16="http://schemas.microsoft.com/office/drawing/2014/main" id="{54231F0D-F701-49F0-BE5B-281617E804D7}"/>
              </a:ext>
            </a:extLst>
          </p:cNvPr>
          <p:cNvPicPr>
            <a:picLocks noChangeAspect="1"/>
          </p:cNvPicPr>
          <p:nvPr/>
        </p:nvPicPr>
        <p:blipFill rotWithShape="1">
          <a:blip r:embed="rId5"/>
          <a:srcRect r="68193" b="83503"/>
          <a:stretch/>
        </p:blipFill>
        <p:spPr>
          <a:xfrm>
            <a:off x="6792685" y="4497354"/>
            <a:ext cx="4777274" cy="1858995"/>
          </a:xfrm>
          <a:prstGeom prst="rect">
            <a:avLst/>
          </a:prstGeom>
        </p:spPr>
      </p:pic>
    </p:spTree>
    <p:extLst>
      <p:ext uri="{BB962C8B-B14F-4D97-AF65-F5344CB8AC3E}">
        <p14:creationId xmlns:p14="http://schemas.microsoft.com/office/powerpoint/2010/main" val="93294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9609640-DDB4-472B-BFDE-BBB58DEA4722}"/>
              </a:ext>
            </a:extLst>
          </p:cNvPr>
          <p:cNvSpPr>
            <a:spLocks noGrp="1"/>
          </p:cNvSpPr>
          <p:nvPr>
            <p:ph type="sldNum" sz="quarter" idx="12"/>
          </p:nvPr>
        </p:nvSpPr>
        <p:spPr/>
        <p:txBody>
          <a:bodyPr/>
          <a:lstStyle/>
          <a:p>
            <a:fld id="{BDCDBBEF-AA6C-4BA6-85B2-A17D7F280E38}" type="slidenum">
              <a:rPr lang="en-US" smtClean="0"/>
              <a:pPr/>
              <a:t>13</a:t>
            </a:fld>
            <a:endParaRPr lang="en-US"/>
          </a:p>
        </p:txBody>
      </p:sp>
      <p:sp>
        <p:nvSpPr>
          <p:cNvPr id="5" name="TextBox 4">
            <a:extLst>
              <a:ext uri="{FF2B5EF4-FFF2-40B4-BE49-F238E27FC236}">
                <a16:creationId xmlns:a16="http://schemas.microsoft.com/office/drawing/2014/main" id="{65B0AC56-CFE9-482D-9C3E-E17F0B9F5323}"/>
              </a:ext>
            </a:extLst>
          </p:cNvPr>
          <p:cNvSpPr txBox="1"/>
          <p:nvPr/>
        </p:nvSpPr>
        <p:spPr>
          <a:xfrm>
            <a:off x="927929" y="3816221"/>
            <a:ext cx="4166585" cy="369332"/>
          </a:xfrm>
          <a:prstGeom prst="rect">
            <a:avLst/>
          </a:prstGeom>
          <a:noFill/>
        </p:spPr>
        <p:txBody>
          <a:bodyPr wrap="square" rtlCol="0">
            <a:spAutoFit/>
          </a:bodyPr>
          <a:lstStyle/>
          <a:p>
            <a:r>
              <a:rPr lang="en-US" dirty="0"/>
              <a:t>11. Enter 1 to check Appointment.</a:t>
            </a:r>
          </a:p>
        </p:txBody>
      </p:sp>
      <p:sp>
        <p:nvSpPr>
          <p:cNvPr id="6" name="TextBox 5">
            <a:extLst>
              <a:ext uri="{FF2B5EF4-FFF2-40B4-BE49-F238E27FC236}">
                <a16:creationId xmlns:a16="http://schemas.microsoft.com/office/drawing/2014/main" id="{3116341B-1C44-43CC-9807-8F0A2A02C825}"/>
              </a:ext>
            </a:extLst>
          </p:cNvPr>
          <p:cNvSpPr txBox="1"/>
          <p:nvPr/>
        </p:nvSpPr>
        <p:spPr>
          <a:xfrm>
            <a:off x="927930" y="1380931"/>
            <a:ext cx="4166585" cy="369332"/>
          </a:xfrm>
          <a:prstGeom prst="rect">
            <a:avLst/>
          </a:prstGeom>
          <a:noFill/>
        </p:spPr>
        <p:txBody>
          <a:bodyPr wrap="square" rtlCol="0">
            <a:spAutoFit/>
          </a:bodyPr>
          <a:lstStyle/>
          <a:p>
            <a:r>
              <a:rPr lang="en-US" dirty="0"/>
              <a:t>9. Enter D to view Doctor Branch.</a:t>
            </a:r>
          </a:p>
        </p:txBody>
      </p:sp>
      <p:sp>
        <p:nvSpPr>
          <p:cNvPr id="7" name="TextBox 6">
            <a:extLst>
              <a:ext uri="{FF2B5EF4-FFF2-40B4-BE49-F238E27FC236}">
                <a16:creationId xmlns:a16="http://schemas.microsoft.com/office/drawing/2014/main" id="{F42A3043-CE17-443C-B88A-4CEC26201727}"/>
              </a:ext>
            </a:extLst>
          </p:cNvPr>
          <p:cNvSpPr txBox="1"/>
          <p:nvPr/>
        </p:nvSpPr>
        <p:spPr>
          <a:xfrm>
            <a:off x="6527307" y="1380931"/>
            <a:ext cx="4166585" cy="369332"/>
          </a:xfrm>
          <a:prstGeom prst="rect">
            <a:avLst/>
          </a:prstGeom>
          <a:noFill/>
        </p:spPr>
        <p:txBody>
          <a:bodyPr wrap="square" rtlCol="0">
            <a:spAutoFit/>
          </a:bodyPr>
          <a:lstStyle/>
          <a:p>
            <a:r>
              <a:rPr lang="en-US" dirty="0"/>
              <a:t>10. Doctor Branch Menu</a:t>
            </a:r>
          </a:p>
        </p:txBody>
      </p:sp>
      <p:sp>
        <p:nvSpPr>
          <p:cNvPr id="8" name="TextBox 7">
            <a:extLst>
              <a:ext uri="{FF2B5EF4-FFF2-40B4-BE49-F238E27FC236}">
                <a16:creationId xmlns:a16="http://schemas.microsoft.com/office/drawing/2014/main" id="{F170C6BE-3242-45C6-B0DB-773BF3DE7006}"/>
              </a:ext>
            </a:extLst>
          </p:cNvPr>
          <p:cNvSpPr txBox="1"/>
          <p:nvPr/>
        </p:nvSpPr>
        <p:spPr>
          <a:xfrm>
            <a:off x="6527307" y="3816221"/>
            <a:ext cx="4166585" cy="369332"/>
          </a:xfrm>
          <a:prstGeom prst="rect">
            <a:avLst/>
          </a:prstGeom>
          <a:noFill/>
        </p:spPr>
        <p:txBody>
          <a:bodyPr wrap="square" rtlCol="0">
            <a:spAutoFit/>
          </a:bodyPr>
          <a:lstStyle/>
          <a:p>
            <a:r>
              <a:rPr lang="en-US" dirty="0"/>
              <a:t>12. Appointments on screen</a:t>
            </a:r>
          </a:p>
        </p:txBody>
      </p:sp>
      <p:pic>
        <p:nvPicPr>
          <p:cNvPr id="10" name="Picture 9">
            <a:extLst>
              <a:ext uri="{FF2B5EF4-FFF2-40B4-BE49-F238E27FC236}">
                <a16:creationId xmlns:a16="http://schemas.microsoft.com/office/drawing/2014/main" id="{29B9C504-367E-43DD-A0F1-ABFED1615654}"/>
              </a:ext>
            </a:extLst>
          </p:cNvPr>
          <p:cNvPicPr>
            <a:picLocks noChangeAspect="1"/>
          </p:cNvPicPr>
          <p:nvPr/>
        </p:nvPicPr>
        <p:blipFill rotWithShape="1">
          <a:blip r:embed="rId2"/>
          <a:srcRect l="1" r="65824" b="72789"/>
          <a:stretch/>
        </p:blipFill>
        <p:spPr>
          <a:xfrm>
            <a:off x="927929" y="1750263"/>
            <a:ext cx="4166585" cy="1866122"/>
          </a:xfrm>
          <a:prstGeom prst="rect">
            <a:avLst/>
          </a:prstGeom>
        </p:spPr>
      </p:pic>
      <p:pic>
        <p:nvPicPr>
          <p:cNvPr id="12" name="Picture 11">
            <a:extLst>
              <a:ext uri="{FF2B5EF4-FFF2-40B4-BE49-F238E27FC236}">
                <a16:creationId xmlns:a16="http://schemas.microsoft.com/office/drawing/2014/main" id="{6A642DB1-E085-4C63-B2CA-80CAADCC1DC0}"/>
              </a:ext>
            </a:extLst>
          </p:cNvPr>
          <p:cNvPicPr>
            <a:picLocks noChangeAspect="1"/>
          </p:cNvPicPr>
          <p:nvPr/>
        </p:nvPicPr>
        <p:blipFill rotWithShape="1">
          <a:blip r:embed="rId3"/>
          <a:srcRect l="1" r="72907" b="69796"/>
          <a:stretch/>
        </p:blipFill>
        <p:spPr>
          <a:xfrm>
            <a:off x="6559420" y="1750263"/>
            <a:ext cx="4704649" cy="1866122"/>
          </a:xfrm>
          <a:prstGeom prst="rect">
            <a:avLst/>
          </a:prstGeom>
        </p:spPr>
      </p:pic>
      <p:pic>
        <p:nvPicPr>
          <p:cNvPr id="14" name="Picture 13">
            <a:extLst>
              <a:ext uri="{FF2B5EF4-FFF2-40B4-BE49-F238E27FC236}">
                <a16:creationId xmlns:a16="http://schemas.microsoft.com/office/drawing/2014/main" id="{5800092E-20C2-4F2C-9C7B-BFB6173BE07A}"/>
              </a:ext>
            </a:extLst>
          </p:cNvPr>
          <p:cNvPicPr>
            <a:picLocks noChangeAspect="1"/>
          </p:cNvPicPr>
          <p:nvPr/>
        </p:nvPicPr>
        <p:blipFill rotWithShape="1">
          <a:blip r:embed="rId4"/>
          <a:srcRect r="65825" b="69932"/>
          <a:stretch/>
        </p:blipFill>
        <p:spPr>
          <a:xfrm>
            <a:off x="927929" y="4185553"/>
            <a:ext cx="4166585" cy="2062065"/>
          </a:xfrm>
          <a:prstGeom prst="rect">
            <a:avLst/>
          </a:prstGeom>
        </p:spPr>
      </p:pic>
      <p:pic>
        <p:nvPicPr>
          <p:cNvPr id="16" name="Picture 15">
            <a:extLst>
              <a:ext uri="{FF2B5EF4-FFF2-40B4-BE49-F238E27FC236}">
                <a16:creationId xmlns:a16="http://schemas.microsoft.com/office/drawing/2014/main" id="{B1F8B92D-36E2-4E95-86FE-A6C07852456C}"/>
              </a:ext>
            </a:extLst>
          </p:cNvPr>
          <p:cNvPicPr>
            <a:picLocks noChangeAspect="1"/>
          </p:cNvPicPr>
          <p:nvPr/>
        </p:nvPicPr>
        <p:blipFill rotWithShape="1">
          <a:blip r:embed="rId5"/>
          <a:srcRect l="1" r="61412" b="71361"/>
          <a:stretch/>
        </p:blipFill>
        <p:spPr>
          <a:xfrm>
            <a:off x="6559420" y="4283524"/>
            <a:ext cx="4704649" cy="1964094"/>
          </a:xfrm>
          <a:prstGeom prst="rect">
            <a:avLst/>
          </a:prstGeom>
        </p:spPr>
      </p:pic>
    </p:spTree>
    <p:extLst>
      <p:ext uri="{BB962C8B-B14F-4D97-AF65-F5344CB8AC3E}">
        <p14:creationId xmlns:p14="http://schemas.microsoft.com/office/powerpoint/2010/main" val="895886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6F1A4F-A77D-4EB4-9984-589DCE6BD6B3}"/>
              </a:ext>
            </a:extLst>
          </p:cNvPr>
          <p:cNvSpPr>
            <a:spLocks noGrp="1"/>
          </p:cNvSpPr>
          <p:nvPr>
            <p:ph type="sldNum" sz="quarter" idx="12"/>
          </p:nvPr>
        </p:nvSpPr>
        <p:spPr/>
        <p:txBody>
          <a:bodyPr/>
          <a:lstStyle/>
          <a:p>
            <a:fld id="{BDCDBBEF-AA6C-4BA6-85B2-A17D7F280E38}" type="slidenum">
              <a:rPr lang="en-US" smtClean="0"/>
              <a:pPr/>
              <a:t>14</a:t>
            </a:fld>
            <a:endParaRPr lang="en-US"/>
          </a:p>
        </p:txBody>
      </p:sp>
      <p:sp>
        <p:nvSpPr>
          <p:cNvPr id="5" name="TextBox 4">
            <a:extLst>
              <a:ext uri="{FF2B5EF4-FFF2-40B4-BE49-F238E27FC236}">
                <a16:creationId xmlns:a16="http://schemas.microsoft.com/office/drawing/2014/main" id="{BEAEC9A6-AA4D-4C94-B3EB-FA0C67031E2D}"/>
              </a:ext>
            </a:extLst>
          </p:cNvPr>
          <p:cNvSpPr txBox="1"/>
          <p:nvPr/>
        </p:nvSpPr>
        <p:spPr>
          <a:xfrm>
            <a:off x="838198" y="1380931"/>
            <a:ext cx="4166585" cy="369332"/>
          </a:xfrm>
          <a:prstGeom prst="rect">
            <a:avLst/>
          </a:prstGeom>
          <a:noFill/>
        </p:spPr>
        <p:txBody>
          <a:bodyPr wrap="square" rtlCol="0">
            <a:spAutoFit/>
          </a:bodyPr>
          <a:lstStyle/>
          <a:p>
            <a:r>
              <a:rPr lang="en-US" dirty="0"/>
              <a:t>13. Enter 2 to call-in patient.</a:t>
            </a:r>
          </a:p>
        </p:txBody>
      </p:sp>
      <p:sp>
        <p:nvSpPr>
          <p:cNvPr id="6" name="TextBox 5">
            <a:extLst>
              <a:ext uri="{FF2B5EF4-FFF2-40B4-BE49-F238E27FC236}">
                <a16:creationId xmlns:a16="http://schemas.microsoft.com/office/drawing/2014/main" id="{22D98301-A642-4C33-A68B-10CD44127F55}"/>
              </a:ext>
            </a:extLst>
          </p:cNvPr>
          <p:cNvSpPr txBox="1"/>
          <p:nvPr/>
        </p:nvSpPr>
        <p:spPr>
          <a:xfrm>
            <a:off x="6587414" y="4015656"/>
            <a:ext cx="4166585" cy="369332"/>
          </a:xfrm>
          <a:prstGeom prst="rect">
            <a:avLst/>
          </a:prstGeom>
          <a:noFill/>
        </p:spPr>
        <p:txBody>
          <a:bodyPr wrap="square" rtlCol="0">
            <a:spAutoFit/>
          </a:bodyPr>
          <a:lstStyle/>
          <a:p>
            <a:r>
              <a:rPr lang="en-US" dirty="0"/>
              <a:t>16. Enter Patient treatment details.</a:t>
            </a:r>
          </a:p>
        </p:txBody>
      </p:sp>
      <p:sp>
        <p:nvSpPr>
          <p:cNvPr id="7" name="TextBox 6">
            <a:extLst>
              <a:ext uri="{FF2B5EF4-FFF2-40B4-BE49-F238E27FC236}">
                <a16:creationId xmlns:a16="http://schemas.microsoft.com/office/drawing/2014/main" id="{BFA2A2BE-2B33-408C-9AAF-9FD631EB91DF}"/>
              </a:ext>
            </a:extLst>
          </p:cNvPr>
          <p:cNvSpPr txBox="1"/>
          <p:nvPr/>
        </p:nvSpPr>
        <p:spPr>
          <a:xfrm>
            <a:off x="6587415" y="1380931"/>
            <a:ext cx="4166585" cy="369332"/>
          </a:xfrm>
          <a:prstGeom prst="rect">
            <a:avLst/>
          </a:prstGeom>
          <a:noFill/>
        </p:spPr>
        <p:txBody>
          <a:bodyPr wrap="square" rtlCol="0">
            <a:spAutoFit/>
          </a:bodyPr>
          <a:lstStyle/>
          <a:p>
            <a:r>
              <a:rPr lang="en-US" dirty="0"/>
              <a:t>14. Enter according to preference.</a:t>
            </a:r>
          </a:p>
        </p:txBody>
      </p:sp>
      <p:sp>
        <p:nvSpPr>
          <p:cNvPr id="9" name="TextBox 8">
            <a:extLst>
              <a:ext uri="{FF2B5EF4-FFF2-40B4-BE49-F238E27FC236}">
                <a16:creationId xmlns:a16="http://schemas.microsoft.com/office/drawing/2014/main" id="{D70AE662-1544-4B46-854E-BE315D9E3658}"/>
              </a:ext>
            </a:extLst>
          </p:cNvPr>
          <p:cNvSpPr txBox="1"/>
          <p:nvPr/>
        </p:nvSpPr>
        <p:spPr>
          <a:xfrm>
            <a:off x="838196" y="4015656"/>
            <a:ext cx="4166585" cy="369332"/>
          </a:xfrm>
          <a:prstGeom prst="rect">
            <a:avLst/>
          </a:prstGeom>
          <a:noFill/>
        </p:spPr>
        <p:txBody>
          <a:bodyPr wrap="square" rtlCol="0">
            <a:spAutoFit/>
          </a:bodyPr>
          <a:lstStyle/>
          <a:p>
            <a:r>
              <a:rPr lang="en-US" dirty="0"/>
              <a:t>15. Details which are saved reflects here.</a:t>
            </a:r>
          </a:p>
        </p:txBody>
      </p:sp>
      <p:pic>
        <p:nvPicPr>
          <p:cNvPr id="11" name="Picture 10">
            <a:extLst>
              <a:ext uri="{FF2B5EF4-FFF2-40B4-BE49-F238E27FC236}">
                <a16:creationId xmlns:a16="http://schemas.microsoft.com/office/drawing/2014/main" id="{514DD1C9-81FB-482C-80EE-A57282794922}"/>
              </a:ext>
            </a:extLst>
          </p:cNvPr>
          <p:cNvPicPr>
            <a:picLocks noChangeAspect="1"/>
          </p:cNvPicPr>
          <p:nvPr/>
        </p:nvPicPr>
        <p:blipFill rotWithShape="1">
          <a:blip r:embed="rId2"/>
          <a:srcRect l="-1" r="65825" b="69660"/>
          <a:stretch/>
        </p:blipFill>
        <p:spPr>
          <a:xfrm>
            <a:off x="838197" y="1750263"/>
            <a:ext cx="4166585" cy="2080727"/>
          </a:xfrm>
          <a:prstGeom prst="rect">
            <a:avLst/>
          </a:prstGeom>
        </p:spPr>
      </p:pic>
      <p:pic>
        <p:nvPicPr>
          <p:cNvPr id="13" name="Picture 12">
            <a:extLst>
              <a:ext uri="{FF2B5EF4-FFF2-40B4-BE49-F238E27FC236}">
                <a16:creationId xmlns:a16="http://schemas.microsoft.com/office/drawing/2014/main" id="{91FF3510-B58E-4C9E-9212-5FA56AF9629A}"/>
              </a:ext>
            </a:extLst>
          </p:cNvPr>
          <p:cNvPicPr>
            <a:picLocks noChangeAspect="1"/>
          </p:cNvPicPr>
          <p:nvPr/>
        </p:nvPicPr>
        <p:blipFill rotWithShape="1">
          <a:blip r:embed="rId3"/>
          <a:srcRect l="-1" r="65826" b="69660"/>
          <a:stretch/>
        </p:blipFill>
        <p:spPr>
          <a:xfrm>
            <a:off x="6587414" y="1750263"/>
            <a:ext cx="4766386" cy="2080727"/>
          </a:xfrm>
          <a:prstGeom prst="rect">
            <a:avLst/>
          </a:prstGeom>
        </p:spPr>
      </p:pic>
      <p:pic>
        <p:nvPicPr>
          <p:cNvPr id="15" name="Picture 14">
            <a:extLst>
              <a:ext uri="{FF2B5EF4-FFF2-40B4-BE49-F238E27FC236}">
                <a16:creationId xmlns:a16="http://schemas.microsoft.com/office/drawing/2014/main" id="{0776C62A-9ED6-4380-8D94-778D116372E2}"/>
              </a:ext>
            </a:extLst>
          </p:cNvPr>
          <p:cNvPicPr>
            <a:picLocks noChangeAspect="1"/>
          </p:cNvPicPr>
          <p:nvPr/>
        </p:nvPicPr>
        <p:blipFill rotWithShape="1">
          <a:blip r:embed="rId4"/>
          <a:srcRect r="65825" b="63945"/>
          <a:stretch/>
        </p:blipFill>
        <p:spPr>
          <a:xfrm>
            <a:off x="838196" y="4385388"/>
            <a:ext cx="4166585" cy="2264993"/>
          </a:xfrm>
          <a:prstGeom prst="rect">
            <a:avLst/>
          </a:prstGeom>
        </p:spPr>
      </p:pic>
      <p:pic>
        <p:nvPicPr>
          <p:cNvPr id="17" name="Picture 16">
            <a:extLst>
              <a:ext uri="{FF2B5EF4-FFF2-40B4-BE49-F238E27FC236}">
                <a16:creationId xmlns:a16="http://schemas.microsoft.com/office/drawing/2014/main" id="{E699AABB-FF6E-45AA-ACEE-3E84B6C32EFF}"/>
              </a:ext>
            </a:extLst>
          </p:cNvPr>
          <p:cNvPicPr>
            <a:picLocks noChangeAspect="1"/>
          </p:cNvPicPr>
          <p:nvPr/>
        </p:nvPicPr>
        <p:blipFill rotWithShape="1">
          <a:blip r:embed="rId5"/>
          <a:srcRect t="8790" r="65185" b="57279"/>
          <a:stretch/>
        </p:blipFill>
        <p:spPr>
          <a:xfrm>
            <a:off x="6587414" y="4384988"/>
            <a:ext cx="4766386" cy="2265393"/>
          </a:xfrm>
          <a:prstGeom prst="rect">
            <a:avLst/>
          </a:prstGeom>
        </p:spPr>
      </p:pic>
    </p:spTree>
    <p:extLst>
      <p:ext uri="{BB962C8B-B14F-4D97-AF65-F5344CB8AC3E}">
        <p14:creationId xmlns:p14="http://schemas.microsoft.com/office/powerpoint/2010/main" val="1945031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8C94123-E48C-4586-AE19-80A9AF14BCF8}"/>
              </a:ext>
            </a:extLst>
          </p:cNvPr>
          <p:cNvSpPr>
            <a:spLocks noGrp="1"/>
          </p:cNvSpPr>
          <p:nvPr>
            <p:ph type="sldNum" sz="quarter" idx="12"/>
          </p:nvPr>
        </p:nvSpPr>
        <p:spPr/>
        <p:txBody>
          <a:bodyPr/>
          <a:lstStyle/>
          <a:p>
            <a:fld id="{BDCDBBEF-AA6C-4BA6-85B2-A17D7F280E38}" type="slidenum">
              <a:rPr lang="en-US" smtClean="0"/>
              <a:pPr/>
              <a:t>15</a:t>
            </a:fld>
            <a:endParaRPr lang="en-US"/>
          </a:p>
        </p:txBody>
      </p:sp>
      <p:sp>
        <p:nvSpPr>
          <p:cNvPr id="5" name="TextBox 4">
            <a:extLst>
              <a:ext uri="{FF2B5EF4-FFF2-40B4-BE49-F238E27FC236}">
                <a16:creationId xmlns:a16="http://schemas.microsoft.com/office/drawing/2014/main" id="{8A97DE0E-139E-43EA-8106-BD2EDB04557A}"/>
              </a:ext>
            </a:extLst>
          </p:cNvPr>
          <p:cNvSpPr txBox="1"/>
          <p:nvPr/>
        </p:nvSpPr>
        <p:spPr>
          <a:xfrm>
            <a:off x="688908" y="1129004"/>
            <a:ext cx="4166585" cy="369332"/>
          </a:xfrm>
          <a:prstGeom prst="rect">
            <a:avLst/>
          </a:prstGeom>
          <a:noFill/>
        </p:spPr>
        <p:txBody>
          <a:bodyPr wrap="square" rtlCol="0">
            <a:spAutoFit/>
          </a:bodyPr>
          <a:lstStyle/>
          <a:p>
            <a:r>
              <a:rPr lang="en-US" dirty="0"/>
              <a:t>17. Admit Patient Details.</a:t>
            </a:r>
          </a:p>
        </p:txBody>
      </p:sp>
      <p:pic>
        <p:nvPicPr>
          <p:cNvPr id="10" name="Picture 9">
            <a:extLst>
              <a:ext uri="{FF2B5EF4-FFF2-40B4-BE49-F238E27FC236}">
                <a16:creationId xmlns:a16="http://schemas.microsoft.com/office/drawing/2014/main" id="{696A5DB0-2E89-462E-8C70-9FAE33F6992B}"/>
              </a:ext>
            </a:extLst>
          </p:cNvPr>
          <p:cNvPicPr>
            <a:picLocks noChangeAspect="1"/>
          </p:cNvPicPr>
          <p:nvPr/>
        </p:nvPicPr>
        <p:blipFill rotWithShape="1">
          <a:blip r:embed="rId2"/>
          <a:srcRect r="52475" b="36054"/>
          <a:stretch/>
        </p:blipFill>
        <p:spPr>
          <a:xfrm>
            <a:off x="688908" y="1498335"/>
            <a:ext cx="8697688" cy="5223139"/>
          </a:xfrm>
          <a:prstGeom prst="rect">
            <a:avLst/>
          </a:prstGeom>
        </p:spPr>
      </p:pic>
    </p:spTree>
    <p:extLst>
      <p:ext uri="{BB962C8B-B14F-4D97-AF65-F5344CB8AC3E}">
        <p14:creationId xmlns:p14="http://schemas.microsoft.com/office/powerpoint/2010/main" val="2018276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ABAC9A-6C33-4D7E-BB70-1F53F8787E69}"/>
              </a:ext>
            </a:extLst>
          </p:cNvPr>
          <p:cNvSpPr>
            <a:spLocks noGrp="1"/>
          </p:cNvSpPr>
          <p:nvPr>
            <p:ph type="sldNum" sz="quarter" idx="12"/>
          </p:nvPr>
        </p:nvSpPr>
        <p:spPr/>
        <p:txBody>
          <a:bodyPr/>
          <a:lstStyle/>
          <a:p>
            <a:fld id="{BDCDBBEF-AA6C-4BA6-85B2-A17D7F280E38}" type="slidenum">
              <a:rPr lang="en-US" smtClean="0"/>
              <a:pPr/>
              <a:t>16</a:t>
            </a:fld>
            <a:endParaRPr lang="en-US"/>
          </a:p>
        </p:txBody>
      </p:sp>
      <p:sp>
        <p:nvSpPr>
          <p:cNvPr id="5" name="TextBox 4">
            <a:extLst>
              <a:ext uri="{FF2B5EF4-FFF2-40B4-BE49-F238E27FC236}">
                <a16:creationId xmlns:a16="http://schemas.microsoft.com/office/drawing/2014/main" id="{4A3D5504-36B1-4D80-AE3F-4C0B7FA54A57}"/>
              </a:ext>
            </a:extLst>
          </p:cNvPr>
          <p:cNvSpPr txBox="1"/>
          <p:nvPr/>
        </p:nvSpPr>
        <p:spPr>
          <a:xfrm>
            <a:off x="688908" y="1129004"/>
            <a:ext cx="4166585" cy="369332"/>
          </a:xfrm>
          <a:prstGeom prst="rect">
            <a:avLst/>
          </a:prstGeom>
          <a:noFill/>
        </p:spPr>
        <p:txBody>
          <a:bodyPr wrap="square" rtlCol="0">
            <a:spAutoFit/>
          </a:bodyPr>
          <a:lstStyle/>
          <a:p>
            <a:r>
              <a:rPr lang="en-US" dirty="0"/>
              <a:t>18. To view patient detail (Enter 3).</a:t>
            </a:r>
          </a:p>
        </p:txBody>
      </p:sp>
      <p:pic>
        <p:nvPicPr>
          <p:cNvPr id="7" name="Picture 6">
            <a:extLst>
              <a:ext uri="{FF2B5EF4-FFF2-40B4-BE49-F238E27FC236}">
                <a16:creationId xmlns:a16="http://schemas.microsoft.com/office/drawing/2014/main" id="{6FC373BC-1938-4F90-B1AE-0F8645E64D71}"/>
              </a:ext>
            </a:extLst>
          </p:cNvPr>
          <p:cNvPicPr>
            <a:picLocks noChangeAspect="1"/>
          </p:cNvPicPr>
          <p:nvPr/>
        </p:nvPicPr>
        <p:blipFill rotWithShape="1">
          <a:blip r:embed="rId2"/>
          <a:srcRect r="60175" b="68163"/>
          <a:stretch/>
        </p:blipFill>
        <p:spPr>
          <a:xfrm>
            <a:off x="688908" y="1498336"/>
            <a:ext cx="4855493" cy="2183363"/>
          </a:xfrm>
          <a:prstGeom prst="rect">
            <a:avLst/>
          </a:prstGeom>
        </p:spPr>
      </p:pic>
      <p:sp>
        <p:nvSpPr>
          <p:cNvPr id="8" name="TextBox 7">
            <a:extLst>
              <a:ext uri="{FF2B5EF4-FFF2-40B4-BE49-F238E27FC236}">
                <a16:creationId xmlns:a16="http://schemas.microsoft.com/office/drawing/2014/main" id="{989F0B81-F4D8-4B65-A1F6-211A8CFF003B}"/>
              </a:ext>
            </a:extLst>
          </p:cNvPr>
          <p:cNvSpPr txBox="1"/>
          <p:nvPr/>
        </p:nvSpPr>
        <p:spPr>
          <a:xfrm>
            <a:off x="6647601" y="1129004"/>
            <a:ext cx="4166585" cy="369332"/>
          </a:xfrm>
          <a:prstGeom prst="rect">
            <a:avLst/>
          </a:prstGeom>
          <a:noFill/>
        </p:spPr>
        <p:txBody>
          <a:bodyPr wrap="square" rtlCol="0">
            <a:spAutoFit/>
          </a:bodyPr>
          <a:lstStyle/>
          <a:p>
            <a:r>
              <a:rPr lang="en-US" dirty="0"/>
              <a:t>19. Enter Aadhaar to view the details.</a:t>
            </a:r>
          </a:p>
        </p:txBody>
      </p:sp>
      <p:pic>
        <p:nvPicPr>
          <p:cNvPr id="10" name="Picture 9">
            <a:extLst>
              <a:ext uri="{FF2B5EF4-FFF2-40B4-BE49-F238E27FC236}">
                <a16:creationId xmlns:a16="http://schemas.microsoft.com/office/drawing/2014/main" id="{18BDDF0D-61F1-4AE0-94B2-B1BE90C81D7B}"/>
              </a:ext>
            </a:extLst>
          </p:cNvPr>
          <p:cNvPicPr>
            <a:picLocks noChangeAspect="1"/>
          </p:cNvPicPr>
          <p:nvPr/>
        </p:nvPicPr>
        <p:blipFill rotWithShape="1">
          <a:blip r:embed="rId3"/>
          <a:srcRect r="73138" b="93605"/>
          <a:stretch/>
        </p:blipFill>
        <p:spPr>
          <a:xfrm>
            <a:off x="6647600" y="1498335"/>
            <a:ext cx="5269786" cy="2183363"/>
          </a:xfrm>
          <a:prstGeom prst="rect">
            <a:avLst/>
          </a:prstGeom>
        </p:spPr>
      </p:pic>
      <p:sp>
        <p:nvSpPr>
          <p:cNvPr id="11" name="TextBox 10">
            <a:extLst>
              <a:ext uri="{FF2B5EF4-FFF2-40B4-BE49-F238E27FC236}">
                <a16:creationId xmlns:a16="http://schemas.microsoft.com/office/drawing/2014/main" id="{487B2546-D5F0-4F36-824A-872C819EEA52}"/>
              </a:ext>
            </a:extLst>
          </p:cNvPr>
          <p:cNvSpPr txBox="1"/>
          <p:nvPr/>
        </p:nvSpPr>
        <p:spPr>
          <a:xfrm>
            <a:off x="688907" y="3866365"/>
            <a:ext cx="4166585" cy="369332"/>
          </a:xfrm>
          <a:prstGeom prst="rect">
            <a:avLst/>
          </a:prstGeom>
          <a:noFill/>
        </p:spPr>
        <p:txBody>
          <a:bodyPr wrap="square" rtlCol="0">
            <a:spAutoFit/>
          </a:bodyPr>
          <a:lstStyle/>
          <a:p>
            <a:r>
              <a:rPr lang="en-US" dirty="0"/>
              <a:t>20. Found Details.</a:t>
            </a:r>
          </a:p>
        </p:txBody>
      </p:sp>
      <p:pic>
        <p:nvPicPr>
          <p:cNvPr id="13" name="Picture 12">
            <a:extLst>
              <a:ext uri="{FF2B5EF4-FFF2-40B4-BE49-F238E27FC236}">
                <a16:creationId xmlns:a16="http://schemas.microsoft.com/office/drawing/2014/main" id="{B0A1AE9C-94D5-4697-AE58-B52582C982A5}"/>
              </a:ext>
            </a:extLst>
          </p:cNvPr>
          <p:cNvPicPr>
            <a:picLocks noChangeAspect="1"/>
          </p:cNvPicPr>
          <p:nvPr/>
        </p:nvPicPr>
        <p:blipFill rotWithShape="1">
          <a:blip r:embed="rId4"/>
          <a:srcRect r="72755" b="65442"/>
          <a:stretch/>
        </p:blipFill>
        <p:spPr>
          <a:xfrm>
            <a:off x="688906" y="4235697"/>
            <a:ext cx="4855493" cy="2369976"/>
          </a:xfrm>
          <a:prstGeom prst="rect">
            <a:avLst/>
          </a:prstGeom>
        </p:spPr>
      </p:pic>
      <p:pic>
        <p:nvPicPr>
          <p:cNvPr id="15" name="Picture 14">
            <a:extLst>
              <a:ext uri="{FF2B5EF4-FFF2-40B4-BE49-F238E27FC236}">
                <a16:creationId xmlns:a16="http://schemas.microsoft.com/office/drawing/2014/main" id="{383EF41D-397B-463C-A9E3-A719DA923F5A}"/>
              </a:ext>
            </a:extLst>
          </p:cNvPr>
          <p:cNvPicPr>
            <a:picLocks noChangeAspect="1"/>
          </p:cNvPicPr>
          <p:nvPr/>
        </p:nvPicPr>
        <p:blipFill rotWithShape="1">
          <a:blip r:embed="rId5"/>
          <a:srcRect r="65825" b="68163"/>
          <a:stretch/>
        </p:blipFill>
        <p:spPr>
          <a:xfrm>
            <a:off x="6647600" y="4235697"/>
            <a:ext cx="4855493" cy="2368029"/>
          </a:xfrm>
          <a:prstGeom prst="rect">
            <a:avLst/>
          </a:prstGeom>
        </p:spPr>
      </p:pic>
      <p:sp>
        <p:nvSpPr>
          <p:cNvPr id="16" name="TextBox 15">
            <a:extLst>
              <a:ext uri="{FF2B5EF4-FFF2-40B4-BE49-F238E27FC236}">
                <a16:creationId xmlns:a16="http://schemas.microsoft.com/office/drawing/2014/main" id="{892D0A4E-F3B8-46D6-AF3B-EC3D82FCD8E0}"/>
              </a:ext>
            </a:extLst>
          </p:cNvPr>
          <p:cNvSpPr txBox="1"/>
          <p:nvPr/>
        </p:nvSpPr>
        <p:spPr>
          <a:xfrm>
            <a:off x="6647600" y="3866365"/>
            <a:ext cx="4166585" cy="369332"/>
          </a:xfrm>
          <a:prstGeom prst="rect">
            <a:avLst/>
          </a:prstGeom>
          <a:noFill/>
        </p:spPr>
        <p:txBody>
          <a:bodyPr wrap="square" rtlCol="0">
            <a:spAutoFit/>
          </a:bodyPr>
          <a:lstStyle/>
          <a:p>
            <a:r>
              <a:rPr lang="en-US" dirty="0"/>
              <a:t>21. Enter 4 to go back.</a:t>
            </a:r>
          </a:p>
        </p:txBody>
      </p:sp>
    </p:spTree>
    <p:extLst>
      <p:ext uri="{BB962C8B-B14F-4D97-AF65-F5344CB8AC3E}">
        <p14:creationId xmlns:p14="http://schemas.microsoft.com/office/powerpoint/2010/main" val="21298890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3EB842F-F4C7-4356-B473-8D4DE19D0DDC}"/>
              </a:ext>
            </a:extLst>
          </p:cNvPr>
          <p:cNvSpPr>
            <a:spLocks noGrp="1"/>
          </p:cNvSpPr>
          <p:nvPr>
            <p:ph type="sldNum" sz="quarter" idx="12"/>
          </p:nvPr>
        </p:nvSpPr>
        <p:spPr/>
        <p:txBody>
          <a:bodyPr/>
          <a:lstStyle/>
          <a:p>
            <a:fld id="{BDCDBBEF-AA6C-4BA6-85B2-A17D7F280E38}" type="slidenum">
              <a:rPr lang="en-US" smtClean="0"/>
              <a:pPr/>
              <a:t>17</a:t>
            </a:fld>
            <a:endParaRPr lang="en-US"/>
          </a:p>
        </p:txBody>
      </p:sp>
      <p:sp>
        <p:nvSpPr>
          <p:cNvPr id="5" name="TextBox 4">
            <a:extLst>
              <a:ext uri="{FF2B5EF4-FFF2-40B4-BE49-F238E27FC236}">
                <a16:creationId xmlns:a16="http://schemas.microsoft.com/office/drawing/2014/main" id="{1B67ECD3-57E7-42DA-8063-AC4AB4FA2352}"/>
              </a:ext>
            </a:extLst>
          </p:cNvPr>
          <p:cNvSpPr txBox="1"/>
          <p:nvPr/>
        </p:nvSpPr>
        <p:spPr>
          <a:xfrm>
            <a:off x="688908" y="1129004"/>
            <a:ext cx="4166585" cy="369332"/>
          </a:xfrm>
          <a:prstGeom prst="rect">
            <a:avLst/>
          </a:prstGeom>
          <a:noFill/>
        </p:spPr>
        <p:txBody>
          <a:bodyPr wrap="square" rtlCol="0">
            <a:spAutoFit/>
          </a:bodyPr>
          <a:lstStyle/>
          <a:p>
            <a:r>
              <a:rPr lang="en-US" dirty="0"/>
              <a:t>22. Enter P.</a:t>
            </a:r>
          </a:p>
        </p:txBody>
      </p:sp>
      <p:sp>
        <p:nvSpPr>
          <p:cNvPr id="6" name="TextBox 5">
            <a:extLst>
              <a:ext uri="{FF2B5EF4-FFF2-40B4-BE49-F238E27FC236}">
                <a16:creationId xmlns:a16="http://schemas.microsoft.com/office/drawing/2014/main" id="{23FBCC9D-7ECB-4AF5-BD30-930E638C8D46}"/>
              </a:ext>
            </a:extLst>
          </p:cNvPr>
          <p:cNvSpPr txBox="1"/>
          <p:nvPr/>
        </p:nvSpPr>
        <p:spPr>
          <a:xfrm>
            <a:off x="7187215" y="1129004"/>
            <a:ext cx="4166585" cy="369332"/>
          </a:xfrm>
          <a:prstGeom prst="rect">
            <a:avLst/>
          </a:prstGeom>
          <a:noFill/>
        </p:spPr>
        <p:txBody>
          <a:bodyPr wrap="square" rtlCol="0">
            <a:spAutoFit/>
          </a:bodyPr>
          <a:lstStyle/>
          <a:p>
            <a:r>
              <a:rPr lang="en-US" dirty="0"/>
              <a:t>23. Enter 2 to search any detail.</a:t>
            </a:r>
          </a:p>
        </p:txBody>
      </p:sp>
      <p:sp>
        <p:nvSpPr>
          <p:cNvPr id="7" name="TextBox 6">
            <a:extLst>
              <a:ext uri="{FF2B5EF4-FFF2-40B4-BE49-F238E27FC236}">
                <a16:creationId xmlns:a16="http://schemas.microsoft.com/office/drawing/2014/main" id="{ACA5DD4E-AD17-44F2-9183-8E65F6E02AA2}"/>
              </a:ext>
            </a:extLst>
          </p:cNvPr>
          <p:cNvSpPr txBox="1"/>
          <p:nvPr/>
        </p:nvSpPr>
        <p:spPr>
          <a:xfrm>
            <a:off x="7187214" y="3646329"/>
            <a:ext cx="4166585" cy="369332"/>
          </a:xfrm>
          <a:prstGeom prst="rect">
            <a:avLst/>
          </a:prstGeom>
          <a:noFill/>
        </p:spPr>
        <p:txBody>
          <a:bodyPr wrap="square" rtlCol="0">
            <a:spAutoFit/>
          </a:bodyPr>
          <a:lstStyle/>
          <a:p>
            <a:r>
              <a:rPr lang="en-US" dirty="0"/>
              <a:t>25. Enter Q to exit system.</a:t>
            </a:r>
          </a:p>
        </p:txBody>
      </p:sp>
      <p:sp>
        <p:nvSpPr>
          <p:cNvPr id="8" name="TextBox 7">
            <a:extLst>
              <a:ext uri="{FF2B5EF4-FFF2-40B4-BE49-F238E27FC236}">
                <a16:creationId xmlns:a16="http://schemas.microsoft.com/office/drawing/2014/main" id="{9E7893B7-9E45-4941-9758-F23683562608}"/>
              </a:ext>
            </a:extLst>
          </p:cNvPr>
          <p:cNvSpPr txBox="1"/>
          <p:nvPr/>
        </p:nvSpPr>
        <p:spPr>
          <a:xfrm>
            <a:off x="688907" y="3646329"/>
            <a:ext cx="4166585" cy="369332"/>
          </a:xfrm>
          <a:prstGeom prst="rect">
            <a:avLst/>
          </a:prstGeom>
          <a:noFill/>
        </p:spPr>
        <p:txBody>
          <a:bodyPr wrap="square" rtlCol="0">
            <a:spAutoFit/>
          </a:bodyPr>
          <a:lstStyle/>
          <a:p>
            <a:r>
              <a:rPr lang="en-US" dirty="0"/>
              <a:t>24. Details of Patients.</a:t>
            </a:r>
          </a:p>
        </p:txBody>
      </p:sp>
      <p:pic>
        <p:nvPicPr>
          <p:cNvPr id="9" name="Picture 8">
            <a:extLst>
              <a:ext uri="{FF2B5EF4-FFF2-40B4-BE49-F238E27FC236}">
                <a16:creationId xmlns:a16="http://schemas.microsoft.com/office/drawing/2014/main" id="{C131BB84-5314-4DDF-ABF0-8A217CA9D388}"/>
              </a:ext>
            </a:extLst>
          </p:cNvPr>
          <p:cNvPicPr>
            <a:picLocks noChangeAspect="1"/>
          </p:cNvPicPr>
          <p:nvPr/>
        </p:nvPicPr>
        <p:blipFill rotWithShape="1">
          <a:blip r:embed="rId2">
            <a:extLst>
              <a:ext uri="{28A0092B-C50C-407E-A947-70E740481C1C}">
                <a14:useLocalDpi xmlns:a14="http://schemas.microsoft.com/office/drawing/2010/main" val="0"/>
              </a:ext>
            </a:extLst>
          </a:blip>
          <a:srcRect r="56660" b="51978"/>
          <a:stretch/>
        </p:blipFill>
        <p:spPr>
          <a:xfrm>
            <a:off x="688908" y="1498336"/>
            <a:ext cx="5284002" cy="1778661"/>
          </a:xfrm>
          <a:prstGeom prst="rect">
            <a:avLst/>
          </a:prstGeom>
        </p:spPr>
      </p:pic>
      <p:pic>
        <p:nvPicPr>
          <p:cNvPr id="11" name="Picture 10">
            <a:extLst>
              <a:ext uri="{FF2B5EF4-FFF2-40B4-BE49-F238E27FC236}">
                <a16:creationId xmlns:a16="http://schemas.microsoft.com/office/drawing/2014/main" id="{26AAF202-3C05-4059-B0CD-89707EE9C3EF}"/>
              </a:ext>
            </a:extLst>
          </p:cNvPr>
          <p:cNvPicPr>
            <a:picLocks noChangeAspect="1"/>
          </p:cNvPicPr>
          <p:nvPr/>
        </p:nvPicPr>
        <p:blipFill rotWithShape="1">
          <a:blip r:embed="rId3"/>
          <a:srcRect r="62806" b="70748"/>
          <a:stretch/>
        </p:blipFill>
        <p:spPr>
          <a:xfrm>
            <a:off x="7187214" y="1498336"/>
            <a:ext cx="4886597" cy="1778661"/>
          </a:xfrm>
          <a:prstGeom prst="rect">
            <a:avLst/>
          </a:prstGeom>
        </p:spPr>
      </p:pic>
      <p:pic>
        <p:nvPicPr>
          <p:cNvPr id="12" name="Picture 11">
            <a:extLst>
              <a:ext uri="{FF2B5EF4-FFF2-40B4-BE49-F238E27FC236}">
                <a16:creationId xmlns:a16="http://schemas.microsoft.com/office/drawing/2014/main" id="{B107C141-67FC-49C0-9973-822D25DC777F}"/>
              </a:ext>
            </a:extLst>
          </p:cNvPr>
          <p:cNvPicPr>
            <a:picLocks noChangeAspect="1"/>
          </p:cNvPicPr>
          <p:nvPr/>
        </p:nvPicPr>
        <p:blipFill rotWithShape="1">
          <a:blip r:embed="rId4"/>
          <a:srcRect r="72755" b="65442"/>
          <a:stretch/>
        </p:blipFill>
        <p:spPr>
          <a:xfrm>
            <a:off x="688907" y="4015661"/>
            <a:ext cx="5284002" cy="2369976"/>
          </a:xfrm>
          <a:prstGeom prst="rect">
            <a:avLst/>
          </a:prstGeom>
        </p:spPr>
      </p:pic>
      <p:pic>
        <p:nvPicPr>
          <p:cNvPr id="14" name="Picture 13">
            <a:extLst>
              <a:ext uri="{FF2B5EF4-FFF2-40B4-BE49-F238E27FC236}">
                <a16:creationId xmlns:a16="http://schemas.microsoft.com/office/drawing/2014/main" id="{54162040-8B37-4224-973B-94654FCF47E1}"/>
              </a:ext>
            </a:extLst>
          </p:cNvPr>
          <p:cNvPicPr>
            <a:picLocks noChangeAspect="1"/>
          </p:cNvPicPr>
          <p:nvPr/>
        </p:nvPicPr>
        <p:blipFill rotWithShape="1">
          <a:blip r:embed="rId5"/>
          <a:srcRect l="6874" t="12110" r="55843" b="59728"/>
          <a:stretch/>
        </p:blipFill>
        <p:spPr>
          <a:xfrm>
            <a:off x="7187214" y="4015661"/>
            <a:ext cx="4545563" cy="2369976"/>
          </a:xfrm>
          <a:prstGeom prst="rect">
            <a:avLst/>
          </a:prstGeom>
        </p:spPr>
      </p:pic>
    </p:spTree>
    <p:extLst>
      <p:ext uri="{BB962C8B-B14F-4D97-AF65-F5344CB8AC3E}">
        <p14:creationId xmlns:p14="http://schemas.microsoft.com/office/powerpoint/2010/main" val="3816341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A9513A8-B7E6-4E4D-8B95-A27725DA51B8}"/>
              </a:ext>
            </a:extLst>
          </p:cNvPr>
          <p:cNvSpPr>
            <a:spLocks noGrp="1"/>
          </p:cNvSpPr>
          <p:nvPr>
            <p:ph type="sldNum" sz="quarter" idx="12"/>
          </p:nvPr>
        </p:nvSpPr>
        <p:spPr/>
        <p:txBody>
          <a:bodyPr/>
          <a:lstStyle/>
          <a:p>
            <a:fld id="{BDCDBBEF-AA6C-4BA6-85B2-A17D7F280E38}" type="slidenum">
              <a:rPr lang="en-US" smtClean="0"/>
              <a:pPr/>
              <a:t>18</a:t>
            </a:fld>
            <a:endParaRPr lang="en-US"/>
          </a:p>
        </p:txBody>
      </p:sp>
      <p:sp>
        <p:nvSpPr>
          <p:cNvPr id="5" name="TextBox 4">
            <a:extLst>
              <a:ext uri="{FF2B5EF4-FFF2-40B4-BE49-F238E27FC236}">
                <a16:creationId xmlns:a16="http://schemas.microsoft.com/office/drawing/2014/main" id="{715FEBF9-ECB3-40FE-BE7A-B134D2726A99}"/>
              </a:ext>
            </a:extLst>
          </p:cNvPr>
          <p:cNvSpPr txBox="1"/>
          <p:nvPr/>
        </p:nvSpPr>
        <p:spPr>
          <a:xfrm>
            <a:off x="800874" y="1309778"/>
            <a:ext cx="4166585" cy="369332"/>
          </a:xfrm>
          <a:prstGeom prst="rect">
            <a:avLst/>
          </a:prstGeom>
          <a:noFill/>
        </p:spPr>
        <p:txBody>
          <a:bodyPr wrap="square" rtlCol="0">
            <a:spAutoFit/>
          </a:bodyPr>
          <a:lstStyle/>
          <a:p>
            <a:r>
              <a:rPr lang="en-US" dirty="0"/>
              <a:t>26. Welcome to Login Page.</a:t>
            </a:r>
          </a:p>
        </p:txBody>
      </p:sp>
      <p:pic>
        <p:nvPicPr>
          <p:cNvPr id="7" name="Picture 6">
            <a:extLst>
              <a:ext uri="{FF2B5EF4-FFF2-40B4-BE49-F238E27FC236}">
                <a16:creationId xmlns:a16="http://schemas.microsoft.com/office/drawing/2014/main" id="{0DAA9CB3-E74A-4F12-8F23-03EDC66E718C}"/>
              </a:ext>
            </a:extLst>
          </p:cNvPr>
          <p:cNvPicPr>
            <a:picLocks noChangeAspect="1"/>
          </p:cNvPicPr>
          <p:nvPr/>
        </p:nvPicPr>
        <p:blipFill rotWithShape="1">
          <a:blip r:embed="rId2"/>
          <a:srcRect r="65825" b="80901"/>
          <a:stretch/>
        </p:blipFill>
        <p:spPr>
          <a:xfrm>
            <a:off x="800873" y="1679110"/>
            <a:ext cx="4166585" cy="1670580"/>
          </a:xfrm>
          <a:prstGeom prst="rect">
            <a:avLst/>
          </a:prstGeom>
        </p:spPr>
      </p:pic>
      <p:pic>
        <p:nvPicPr>
          <p:cNvPr id="9" name="Picture 8">
            <a:extLst>
              <a:ext uri="{FF2B5EF4-FFF2-40B4-BE49-F238E27FC236}">
                <a16:creationId xmlns:a16="http://schemas.microsoft.com/office/drawing/2014/main" id="{57BD9E97-6DD0-41D8-9DA7-23669DC5690F}"/>
              </a:ext>
            </a:extLst>
          </p:cNvPr>
          <p:cNvPicPr>
            <a:picLocks noChangeAspect="1"/>
          </p:cNvPicPr>
          <p:nvPr/>
        </p:nvPicPr>
        <p:blipFill rotWithShape="1">
          <a:blip r:embed="rId3"/>
          <a:srcRect r="66939" b="51428"/>
          <a:stretch/>
        </p:blipFill>
        <p:spPr>
          <a:xfrm>
            <a:off x="6173210" y="1679110"/>
            <a:ext cx="5397496" cy="4609722"/>
          </a:xfrm>
          <a:prstGeom prst="rect">
            <a:avLst/>
          </a:prstGeom>
        </p:spPr>
      </p:pic>
      <p:sp>
        <p:nvSpPr>
          <p:cNvPr id="10" name="TextBox 9">
            <a:extLst>
              <a:ext uri="{FF2B5EF4-FFF2-40B4-BE49-F238E27FC236}">
                <a16:creationId xmlns:a16="http://schemas.microsoft.com/office/drawing/2014/main" id="{9C2C76F9-C44E-495B-A2F7-944E395A6DEC}"/>
              </a:ext>
            </a:extLst>
          </p:cNvPr>
          <p:cNvSpPr txBox="1"/>
          <p:nvPr/>
        </p:nvSpPr>
        <p:spPr>
          <a:xfrm>
            <a:off x="6096000" y="1309778"/>
            <a:ext cx="4166585" cy="369332"/>
          </a:xfrm>
          <a:prstGeom prst="rect">
            <a:avLst/>
          </a:prstGeom>
          <a:noFill/>
        </p:spPr>
        <p:txBody>
          <a:bodyPr wrap="square" rtlCol="0">
            <a:spAutoFit/>
          </a:bodyPr>
          <a:lstStyle/>
          <a:p>
            <a:r>
              <a:rPr lang="en-US" dirty="0"/>
              <a:t>27. Data saved as file in system.</a:t>
            </a:r>
          </a:p>
        </p:txBody>
      </p:sp>
    </p:spTree>
    <p:extLst>
      <p:ext uri="{BB962C8B-B14F-4D97-AF65-F5344CB8AC3E}">
        <p14:creationId xmlns:p14="http://schemas.microsoft.com/office/powerpoint/2010/main" val="30823821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fontScale="92500"/>
          </a:bodyPr>
          <a:lstStyle/>
          <a:p>
            <a:pPr marL="0" indent="0">
              <a:buNone/>
            </a:pPr>
            <a:r>
              <a:rPr lang="en-US" dirty="0"/>
              <a:t>The project Clinic Management System is for computerizing the working in a clinic or hospital. It is a great improvement over the manual system. The computerization of the system has speed up the process. In the current system, the front office managing is very slow. The clinic managing system was thoroughly checked and tested with dummy data and thus is found to be very reliable. The program takes care of all the requirements of an average clinic or hospital and is capable to provide easy and effective storage of information related to patients that come up to the clinic. It generates test reports and also provides the facility for searching the details of the patient. It also provides billing facility in cash or card on the basis of patient's status. The program also provides the facility of doctor's appointment requirement.</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19</a:t>
            </a:fld>
            <a:endParaRPr lang="en-US"/>
          </a:p>
        </p:txBody>
      </p:sp>
    </p:spTree>
    <p:extLst>
      <p:ext uri="{BB962C8B-B14F-4D97-AF65-F5344CB8AC3E}">
        <p14:creationId xmlns:p14="http://schemas.microsoft.com/office/powerpoint/2010/main" val="880465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Results and Outputs</a:t>
            </a: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a:t>
            </a:r>
          </a:p>
        </p:txBody>
      </p:sp>
      <p:sp>
        <p:nvSpPr>
          <p:cNvPr id="3" name="Content Placeholder 2"/>
          <p:cNvSpPr>
            <a:spLocks noGrp="1"/>
          </p:cNvSpPr>
          <p:nvPr>
            <p:ph idx="1"/>
          </p:nvPr>
        </p:nvSpPr>
        <p:spPr>
          <a:xfrm>
            <a:off x="838200" y="1690688"/>
            <a:ext cx="10515600" cy="4849197"/>
          </a:xfrm>
        </p:spPr>
        <p:txBody>
          <a:bodyPr>
            <a:normAutofit/>
          </a:bodyPr>
          <a:lstStyle/>
          <a:p>
            <a:pPr marL="0" indent="0">
              <a:buNone/>
            </a:pPr>
            <a:r>
              <a:rPr lang="en-US" sz="2600" dirty="0"/>
              <a:t>Our project the Clinic Management System is the most useful software. It is the solution to all the problems that we are facing in today’s era. Whether it is the problem of keeping the files in the store rooms or to search the history of the patient’s chronic disease. Today every single person in this world needs a quick solution to his problem. In earlier times patient used to stand in long queues to get their treatment done in the hospital. Now they will get rid of this long queues, they have to just fix their appointment with the doctor using our software. He will come to the doctor on the scheduled time and get his treatment done. By this patients will not cause much congestion in the hospital. In our software, the staff will not have to go through old files to extract patient information. They just have to search the Aadhaar Number of patient and get their whole information.</a:t>
            </a:r>
          </a:p>
        </p:txBody>
      </p:sp>
      <p:sp>
        <p:nvSpPr>
          <p:cNvPr id="4" name="Slide Number Placeholder 3"/>
          <p:cNvSpPr>
            <a:spLocks noGrp="1"/>
          </p:cNvSpPr>
          <p:nvPr>
            <p:ph type="sldNum" sz="quarter" idx="12"/>
          </p:nvPr>
        </p:nvSpPr>
        <p:spPr/>
        <p:txBody>
          <a:bodyPr/>
          <a:lstStyle/>
          <a:p>
            <a:fld id="{BDCDBBEF-AA6C-4BA6-85B2-A17D7F280E38}" type="slidenum">
              <a:rPr lang="en-US" smtClean="0"/>
              <a:pPr/>
              <a:t>20</a:t>
            </a:fld>
            <a:endParaRPr lang="en-US"/>
          </a:p>
        </p:txBody>
      </p:sp>
    </p:spTree>
    <p:extLst>
      <p:ext uri="{BB962C8B-B14F-4D97-AF65-F5344CB8AC3E}">
        <p14:creationId xmlns:p14="http://schemas.microsoft.com/office/powerpoint/2010/main" val="19524283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Vectors:- </a:t>
            </a:r>
            <a:r>
              <a:rPr lang="en-US" sz="1600" dirty="0">
                <a:latin typeface="Times New Roman" panose="02020603050405020304" pitchFamily="18" charset="0"/>
                <a:cs typeface="Times New Roman" panose="02020603050405020304" pitchFamily="18" charset="0"/>
                <a:hlinkClick r:id="rId2"/>
              </a:rPr>
              <a:t>https://www.youtube.com/watch?v=wKDvMcJiEPM&amp;ab_channel=CodeWithHarry</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Vectors:- </a:t>
            </a:r>
            <a:r>
              <a:rPr lang="en-US" sz="1600" dirty="0">
                <a:latin typeface="Times New Roman" panose="02020603050405020304" pitchFamily="18" charset="0"/>
                <a:cs typeface="Times New Roman" panose="02020603050405020304" pitchFamily="18" charset="0"/>
                <a:hlinkClick r:id="rId3"/>
              </a:rPr>
              <a:t>https://www.cplusplus.com/reference/vector/vector/?kw=vector</a:t>
            </a:r>
            <a:endParaRPr lang="en-US" sz="1600" dirty="0">
              <a:latin typeface="Times New Roman" panose="02020603050405020304" pitchFamily="18" charset="0"/>
              <a:cs typeface="Times New Roman" panose="02020603050405020304" pitchFamily="18" charset="0"/>
            </a:endParaRPr>
          </a:p>
          <a:p>
            <a:r>
              <a:rPr lang="en-US" sz="1600" dirty="0" err="1">
                <a:latin typeface="Times New Roman" panose="02020603050405020304" pitchFamily="18" charset="0"/>
                <a:cs typeface="Times New Roman" panose="02020603050405020304" pitchFamily="18" charset="0"/>
              </a:rPr>
              <a:t>fstream</a:t>
            </a:r>
            <a:r>
              <a:rPr 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hlinkClick r:id="rId4"/>
              </a:rPr>
              <a:t>C++ </a:t>
            </a:r>
            <a:r>
              <a:rPr lang="en-US" sz="1600" dirty="0" err="1">
                <a:latin typeface="Times New Roman" panose="02020603050405020304" pitchFamily="18" charset="0"/>
                <a:cs typeface="Times New Roman" panose="02020603050405020304" pitchFamily="18" charset="0"/>
                <a:hlinkClick r:id="rId4"/>
              </a:rPr>
              <a:t>fstream</a:t>
            </a:r>
            <a:r>
              <a:rPr lang="en-US" sz="1600" dirty="0">
                <a:latin typeface="Times New Roman" panose="02020603050405020304" pitchFamily="18" charset="0"/>
                <a:cs typeface="Times New Roman" panose="02020603050405020304" pitchFamily="18" charset="0"/>
                <a:hlinkClick r:id="rId4"/>
              </a:rPr>
              <a:t> | How </a:t>
            </a:r>
            <a:r>
              <a:rPr lang="en-US" sz="1600" dirty="0" err="1">
                <a:latin typeface="Times New Roman" panose="02020603050405020304" pitchFamily="18" charset="0"/>
                <a:cs typeface="Times New Roman" panose="02020603050405020304" pitchFamily="18" charset="0"/>
                <a:hlinkClick r:id="rId4"/>
              </a:rPr>
              <a:t>fstream</a:t>
            </a:r>
            <a:r>
              <a:rPr lang="en-US" sz="1600" dirty="0">
                <a:latin typeface="Times New Roman" panose="02020603050405020304" pitchFamily="18" charset="0"/>
                <a:cs typeface="Times New Roman" panose="02020603050405020304" pitchFamily="18" charset="0"/>
                <a:hlinkClick r:id="rId4"/>
              </a:rPr>
              <a:t> work in C++ | Examples | Advantages (educba.com)</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iostream:- </a:t>
            </a:r>
            <a:r>
              <a:rPr lang="en-US" sz="1600" dirty="0">
                <a:latin typeface="Times New Roman" panose="02020603050405020304" pitchFamily="18" charset="0"/>
                <a:cs typeface="Times New Roman" panose="02020603050405020304" pitchFamily="18" charset="0"/>
                <a:hlinkClick r:id="rId5"/>
              </a:rPr>
              <a:t>C++ Library - &lt;iostream&gt; - </a:t>
            </a:r>
            <a:r>
              <a:rPr lang="en-US" sz="1600" dirty="0" err="1">
                <a:latin typeface="Times New Roman" panose="02020603050405020304" pitchFamily="18" charset="0"/>
                <a:cs typeface="Times New Roman" panose="02020603050405020304" pitchFamily="18" charset="0"/>
                <a:hlinkClick r:id="rId5"/>
              </a:rPr>
              <a:t>Tutorialspoint</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Stack:- </a:t>
            </a:r>
            <a:r>
              <a:rPr lang="en-US" sz="1600" dirty="0">
                <a:latin typeface="Times New Roman" panose="02020603050405020304" pitchFamily="18" charset="0"/>
                <a:cs typeface="Times New Roman" panose="02020603050405020304" pitchFamily="18" charset="0"/>
                <a:hlinkClick r:id="rId6"/>
              </a:rPr>
              <a:t>Stack in C++ STL with Example (guru99.com)</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File Handling:- </a:t>
            </a:r>
            <a:r>
              <a:rPr lang="en-US" sz="1600" dirty="0">
                <a:latin typeface="Times New Roman" panose="02020603050405020304" pitchFamily="18" charset="0"/>
                <a:cs typeface="Times New Roman" panose="02020603050405020304" pitchFamily="18" charset="0"/>
                <a:hlinkClick r:id="rId7"/>
              </a:rPr>
              <a:t>File Handling in C++ (tutorialride.com)</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Queue:- </a:t>
            </a:r>
            <a:r>
              <a:rPr lang="en-US" sz="1600" dirty="0">
                <a:latin typeface="Times New Roman" panose="02020603050405020304" pitchFamily="18" charset="0"/>
                <a:cs typeface="Times New Roman" panose="02020603050405020304" pitchFamily="18" charset="0"/>
                <a:hlinkClick r:id="rId8"/>
              </a:rPr>
              <a:t>C++ Queue – </a:t>
            </a:r>
            <a:r>
              <a:rPr lang="en-US" sz="1600" dirty="0" err="1">
                <a:latin typeface="Times New Roman" panose="02020603050405020304" pitchFamily="18" charset="0"/>
                <a:cs typeface="Times New Roman" panose="02020603050405020304" pitchFamily="18" charset="0"/>
                <a:hlinkClick r:id="rId8"/>
              </a:rPr>
              <a:t>javatpoint</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Conio.h:- </a:t>
            </a:r>
            <a:r>
              <a:rPr lang="en-US" sz="1600" dirty="0">
                <a:latin typeface="Times New Roman" panose="02020603050405020304" pitchFamily="18" charset="0"/>
                <a:cs typeface="Times New Roman" panose="02020603050405020304" pitchFamily="18" charset="0"/>
                <a:hlinkClick r:id="rId9"/>
              </a:rPr>
              <a:t>Everything about </a:t>
            </a:r>
            <a:r>
              <a:rPr lang="en-US" sz="1600" dirty="0" err="1">
                <a:latin typeface="Times New Roman" panose="02020603050405020304" pitchFamily="18" charset="0"/>
                <a:cs typeface="Times New Roman" panose="02020603050405020304" pitchFamily="18" charset="0"/>
                <a:hlinkClick r:id="rId9"/>
              </a:rPr>
              <a:t>conio.h</a:t>
            </a:r>
            <a:r>
              <a:rPr lang="en-US" sz="1600" dirty="0">
                <a:latin typeface="Times New Roman" panose="02020603050405020304" pitchFamily="18" charset="0"/>
                <a:cs typeface="Times New Roman" panose="02020603050405020304" pitchFamily="18" charset="0"/>
                <a:hlinkClick r:id="rId9"/>
              </a:rPr>
              <a:t> library functions in C/C++ · Tech Support Whale</a:t>
            </a:r>
            <a:endParaRPr lang="en-US" sz="16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21</a:t>
            </a:fld>
            <a:endParaRPr lang="en-US"/>
          </a:p>
        </p:txBody>
      </p:sp>
    </p:spTree>
    <p:extLst>
      <p:ext uri="{BB962C8B-B14F-4D97-AF65-F5344CB8AC3E}">
        <p14:creationId xmlns:p14="http://schemas.microsoft.com/office/powerpoint/2010/main" val="191225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Project</a:t>
            </a:r>
          </a:p>
        </p:txBody>
      </p:sp>
      <p:sp>
        <p:nvSpPr>
          <p:cNvPr id="3" name="Content Placeholder 2"/>
          <p:cNvSpPr>
            <a:spLocks noGrp="1"/>
          </p:cNvSpPr>
          <p:nvPr>
            <p:ph idx="1"/>
          </p:nvPr>
        </p:nvSpPr>
        <p:spPr>
          <a:xfrm>
            <a:off x="1010944" y="1690688"/>
            <a:ext cx="10170111" cy="4351338"/>
          </a:xfrm>
        </p:spPr>
        <p:txBody>
          <a:bodyPr>
            <a:normAutofit/>
          </a:bodyPr>
          <a:lstStyle/>
          <a:p>
            <a:pPr marL="0" indent="0">
              <a:buNone/>
            </a:pPr>
            <a:r>
              <a:rPr lang="en-US" sz="2600" dirty="0"/>
              <a:t>As we are all well aware of the issues people face while going for a treatment in India despite being at a prestigious position in the medical filed and during this desperate time of corona it is no doubt people are completely dependent on hospitals and clinics for treatment. So, the question arises why getting treatment from hospital and clinic near your house is so difficult here, and there are two main reasons for this besides other issues, first poor infrastructure and second one lack of concern or poor management. </a:t>
            </a:r>
          </a:p>
          <a:p>
            <a:pPr marL="0" indent="0">
              <a:buNone/>
            </a:pPr>
            <a:endParaRPr lang="en-US" sz="22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A032F9-CC7F-4EC2-8379-0240031D1B99}"/>
              </a:ext>
            </a:extLst>
          </p:cNvPr>
          <p:cNvSpPr>
            <a:spLocks noGrp="1"/>
          </p:cNvSpPr>
          <p:nvPr>
            <p:ph idx="1"/>
          </p:nvPr>
        </p:nvSpPr>
        <p:spPr>
          <a:xfrm>
            <a:off x="1015754" y="1488274"/>
            <a:ext cx="9912658" cy="3643019"/>
          </a:xfrm>
        </p:spPr>
        <p:txBody>
          <a:bodyPr>
            <a:normAutofit/>
          </a:bodyPr>
          <a:lstStyle/>
          <a:p>
            <a:pPr marL="0" indent="0">
              <a:buNone/>
            </a:pPr>
            <a:r>
              <a:rPr lang="en-US" sz="2600" dirty="0"/>
              <a:t>So, by the means of this project on clinic management system we have tried our best to get rid of the problems faced in the management system in hospitals and clinic which will not only help in easing the management part for the clinic but also the patient to get quick diagnosis in case of emergency and otherwise so that more time can be spent on treatment rather than wasting it on availing the treatment.</a:t>
            </a:r>
          </a:p>
          <a:p>
            <a:pPr marL="0" indent="0">
              <a:buNone/>
            </a:pPr>
            <a:endParaRPr lang="en-US" sz="2600" dirty="0"/>
          </a:p>
        </p:txBody>
      </p:sp>
      <p:sp>
        <p:nvSpPr>
          <p:cNvPr id="4" name="Slide Number Placeholder 3">
            <a:extLst>
              <a:ext uri="{FF2B5EF4-FFF2-40B4-BE49-F238E27FC236}">
                <a16:creationId xmlns:a16="http://schemas.microsoft.com/office/drawing/2014/main" id="{7A7111AF-1567-4FFF-961F-74E6362E0997}"/>
              </a:ext>
            </a:extLst>
          </p:cNvPr>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2579238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Formulation</a:t>
            </a:r>
          </a:p>
        </p:txBody>
      </p:sp>
      <p:sp>
        <p:nvSpPr>
          <p:cNvPr id="3" name="Content Placeholder 2"/>
          <p:cNvSpPr>
            <a:spLocks noGrp="1"/>
          </p:cNvSpPr>
          <p:nvPr>
            <p:ph idx="1"/>
          </p:nvPr>
        </p:nvSpPr>
        <p:spPr>
          <a:xfrm>
            <a:off x="838200" y="1690688"/>
            <a:ext cx="10515600" cy="4563123"/>
          </a:xfrm>
        </p:spPr>
        <p:txBody>
          <a:bodyPr>
            <a:normAutofit/>
          </a:bodyPr>
          <a:lstStyle/>
          <a:p>
            <a:pPr marL="0" indent="0">
              <a:buNone/>
            </a:pPr>
            <a:r>
              <a:rPr lang="en-US" sz="2600" dirty="0"/>
              <a:t>In today’s era, the rush of patients in the hospital is very high, due to which it becomes very difficult for the hospital management to handle the patients. Like in the olden days, many hospitals still do their hospital work on paper, due to which they have to face many problems like storage of documents, finding the files, renewal of the staff data and many more. Therefore, it becomes difficult for the hospital to extract the old information like medical treatment history of its patients, they find it difficult to extract the file of one patient out of thousands of patients. The higher authority of the hospital finds it difficult to manage its staff data.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4093034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59148B-708E-4E8E-A1B3-8BB61D380026}"/>
              </a:ext>
            </a:extLst>
          </p:cNvPr>
          <p:cNvSpPr>
            <a:spLocks noGrp="1"/>
          </p:cNvSpPr>
          <p:nvPr>
            <p:ph idx="1"/>
          </p:nvPr>
        </p:nvSpPr>
        <p:spPr>
          <a:xfrm>
            <a:off x="838200" y="1585928"/>
            <a:ext cx="10515600" cy="4351338"/>
          </a:xfrm>
        </p:spPr>
        <p:txBody>
          <a:bodyPr>
            <a:normAutofit/>
          </a:bodyPr>
          <a:lstStyle/>
          <a:p>
            <a:pPr marL="0" indent="0">
              <a:buNone/>
            </a:pPr>
            <a:r>
              <a:rPr lang="en-US" sz="2600" dirty="0"/>
              <a:t>There are many difficulties faced by the management to manage the staff in manual way. Most of the hospital staff check their roster in the morning and then they lie down for their work due to which people get upset. Patients are not treated on time. To get treatment, patients have to wait in long lines and wait for their turn, which causes a lot of trouble to them. People have trouble in giving money because most of the people come to the hospital in emergency and they have cards and online payment methods instead of cash to pay the fees of hospital. There are many problems faced by the patients, staff and management in manual way.</a:t>
            </a:r>
          </a:p>
        </p:txBody>
      </p:sp>
      <p:sp>
        <p:nvSpPr>
          <p:cNvPr id="4" name="Slide Number Placeholder 3">
            <a:extLst>
              <a:ext uri="{FF2B5EF4-FFF2-40B4-BE49-F238E27FC236}">
                <a16:creationId xmlns:a16="http://schemas.microsoft.com/office/drawing/2014/main" id="{36FB907B-1214-4FDF-A64A-1CCEB3689C00}"/>
              </a:ext>
            </a:extLst>
          </p:cNvPr>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3033978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The proposed research is aimed to carry out work leading to the development of an approach for smooth and easy management of clinic and hospital data. The proposed aim will be achieved by dividing the work into following objectives:</a:t>
            </a:r>
          </a:p>
          <a:p>
            <a:pPr marL="514350" indent="-514350">
              <a:buAutoNum type="arabicPeriod"/>
            </a:pPr>
            <a:r>
              <a:rPr lang="en-US" dirty="0"/>
              <a:t>To understand and explore various types of issues related to data management including data storage and its accessibility.</a:t>
            </a:r>
          </a:p>
          <a:p>
            <a:pPr marL="514350" indent="-514350">
              <a:buAutoNum type="arabicPeriod"/>
            </a:pPr>
            <a:r>
              <a:rPr lang="en-US" dirty="0"/>
              <a:t>To study and analyze various data management techniques that are suitable for smoothen the process data management.</a:t>
            </a:r>
          </a:p>
          <a:p>
            <a:pPr marL="514350" indent="-514350">
              <a:buAutoNum type="arabicPeriod"/>
            </a:pPr>
            <a:r>
              <a:rPr lang="en-US" dirty="0"/>
              <a:t>To design and develop the technique for data management for clinic and hospital by.</a:t>
            </a:r>
          </a:p>
          <a:p>
            <a:pPr marL="514350" indent="-514350">
              <a:buAutoNum type="arabicPeriod"/>
            </a:pPr>
            <a:r>
              <a:rPr lang="en-US" dirty="0"/>
              <a:t>To enhance the process of data accessibility and storage.</a:t>
            </a:r>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474965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used</a:t>
            </a:r>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pic>
        <p:nvPicPr>
          <p:cNvPr id="6" name="Picture 5">
            <a:extLst>
              <a:ext uri="{FF2B5EF4-FFF2-40B4-BE49-F238E27FC236}">
                <a16:creationId xmlns:a16="http://schemas.microsoft.com/office/drawing/2014/main" id="{0990ADC7-57C1-40CA-8A48-D1A63AE4A2C5}"/>
              </a:ext>
            </a:extLst>
          </p:cNvPr>
          <p:cNvPicPr>
            <a:picLocks noChangeAspect="1"/>
          </p:cNvPicPr>
          <p:nvPr/>
        </p:nvPicPr>
        <p:blipFill rotWithShape="1">
          <a:blip r:embed="rId2"/>
          <a:srcRect l="19877" t="8673" r="28714" b="21036"/>
          <a:stretch/>
        </p:blipFill>
        <p:spPr>
          <a:xfrm>
            <a:off x="390618" y="1535775"/>
            <a:ext cx="10963182" cy="5185700"/>
          </a:xfrm>
          <a:prstGeom prst="rect">
            <a:avLst/>
          </a:prstGeom>
        </p:spPr>
      </p:pic>
    </p:spTree>
    <p:extLst>
      <p:ext uri="{BB962C8B-B14F-4D97-AF65-F5344CB8AC3E}">
        <p14:creationId xmlns:p14="http://schemas.microsoft.com/office/powerpoint/2010/main" val="2285240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512DBDB-BDBB-4364-BE48-3CB73F25E257}"/>
              </a:ext>
            </a:extLst>
          </p:cNvPr>
          <p:cNvSpPr>
            <a:spLocks noGrp="1"/>
          </p:cNvSpPr>
          <p:nvPr>
            <p:ph type="sldNum" sz="quarter" idx="12"/>
          </p:nvPr>
        </p:nvSpPr>
        <p:spPr/>
        <p:txBody>
          <a:bodyPr/>
          <a:lstStyle/>
          <a:p>
            <a:fld id="{BDCDBBEF-AA6C-4BA6-85B2-A17D7F280E38}" type="slidenum">
              <a:rPr lang="en-US" smtClean="0"/>
              <a:pPr/>
              <a:t>9</a:t>
            </a:fld>
            <a:endParaRPr lang="en-US"/>
          </a:p>
        </p:txBody>
      </p:sp>
      <p:pic>
        <p:nvPicPr>
          <p:cNvPr id="6" name="Picture 5">
            <a:extLst>
              <a:ext uri="{FF2B5EF4-FFF2-40B4-BE49-F238E27FC236}">
                <a16:creationId xmlns:a16="http://schemas.microsoft.com/office/drawing/2014/main" id="{198A2AB4-9BC7-4C06-8ADF-0E6198406CB1}"/>
              </a:ext>
            </a:extLst>
          </p:cNvPr>
          <p:cNvPicPr>
            <a:picLocks noChangeAspect="1"/>
          </p:cNvPicPr>
          <p:nvPr/>
        </p:nvPicPr>
        <p:blipFill rotWithShape="1">
          <a:blip r:embed="rId2"/>
          <a:srcRect l="23374" t="10615" r="24054" b="18964"/>
          <a:stretch/>
        </p:blipFill>
        <p:spPr>
          <a:xfrm>
            <a:off x="727969" y="1093094"/>
            <a:ext cx="10625831" cy="5826111"/>
          </a:xfrm>
          <a:prstGeom prst="rect">
            <a:avLst/>
          </a:prstGeom>
        </p:spPr>
      </p:pic>
    </p:spTree>
    <p:extLst>
      <p:ext uri="{BB962C8B-B14F-4D97-AF65-F5344CB8AC3E}">
        <p14:creationId xmlns:p14="http://schemas.microsoft.com/office/powerpoint/2010/main" val="858095377"/>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7354</TotalTime>
  <Words>1260</Words>
  <Application>Microsoft Office PowerPoint</Application>
  <PresentationFormat>Widescreen</PresentationFormat>
  <Paragraphs>96</Paragraphs>
  <Slides>21</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21</vt:i4>
      </vt:variant>
    </vt:vector>
  </HeadingPairs>
  <TitlesOfParts>
    <vt:vector size="31" baseType="lpstr">
      <vt:lpstr>Arial</vt:lpstr>
      <vt:lpstr>Arial Black</vt:lpstr>
      <vt:lpstr>Calibri</vt:lpstr>
      <vt:lpstr>Calibri Light</vt:lpstr>
      <vt:lpstr>Casper</vt:lpstr>
      <vt:lpstr>Raleway ExtraBold</vt:lpstr>
      <vt:lpstr>Times New Roman</vt:lpstr>
      <vt:lpstr>1_Office Theme</vt:lpstr>
      <vt:lpstr>2_Office Theme</vt:lpstr>
      <vt:lpstr>Contents Slide Master</vt:lpstr>
      <vt:lpstr>PowerPoint Presentation</vt:lpstr>
      <vt:lpstr>Outline</vt:lpstr>
      <vt:lpstr>Introduction to Project</vt:lpstr>
      <vt:lpstr>PowerPoint Presentation</vt:lpstr>
      <vt:lpstr>Problem Formulation</vt:lpstr>
      <vt:lpstr>PowerPoint Presentation</vt:lpstr>
      <vt:lpstr>Objectives</vt:lpstr>
      <vt:lpstr>Methodology used</vt:lpstr>
      <vt:lpstr>PowerPoint Presentation</vt:lpstr>
      <vt:lpstr>PowerPoint Presentation</vt:lpstr>
      <vt:lpstr>Results and Outputs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Amit Kumar</cp:lastModifiedBy>
  <cp:revision>501</cp:revision>
  <dcterms:created xsi:type="dcterms:W3CDTF">2019-01-09T10:33:58Z</dcterms:created>
  <dcterms:modified xsi:type="dcterms:W3CDTF">2021-07-27T08:27:44Z</dcterms:modified>
</cp:coreProperties>
</file>