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6" r:id="rId2"/>
    <p:sldId id="267" r:id="rId3"/>
    <p:sldId id="268" r:id="rId4"/>
    <p:sldId id="269" r:id="rId5"/>
    <p:sldId id="293" r:id="rId6"/>
    <p:sldId id="288" r:id="rId7"/>
    <p:sldId id="272" r:id="rId8"/>
    <p:sldId id="289" r:id="rId9"/>
    <p:sldId id="273" r:id="rId10"/>
    <p:sldId id="294" r:id="rId11"/>
    <p:sldId id="295" r:id="rId12"/>
    <p:sldId id="281" r:id="rId13"/>
    <p:sldId id="296" r:id="rId14"/>
    <p:sldId id="282" r:id="rId15"/>
    <p:sldId id="283" r:id="rId16"/>
    <p:sldId id="297" r:id="rId17"/>
    <p:sldId id="298" r:id="rId18"/>
    <p:sldId id="299" r:id="rId19"/>
    <p:sldId id="300" r:id="rId20"/>
    <p:sldId id="301" r:id="rId21"/>
    <p:sldId id="291" r:id="rId22"/>
    <p:sldId id="292"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varScale="1">
        <p:scale>
          <a:sx n="88" d="100"/>
          <a:sy n="88" d="100"/>
        </p:scale>
        <p:origin x="466" y="43"/>
      </p:cViewPr>
      <p:guideLst>
        <p:guide orient="horz" pos="2160"/>
        <p:guide pos="3839"/>
        <p:guide pos="1007"/>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9/15/2024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9/15/2024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bwMode="ltGray">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ltGray">
          <a:xfrm>
            <a:off x="121888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1" name="Rectangle 10"/>
          <p:cNvSpPr/>
          <p:nvPr/>
        </p:nvSpPr>
        <p:spPr bwMode="gray">
          <a:xfrm>
            <a:off x="0" y="0"/>
            <a:ext cx="1218883"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2" name="Rectangle 11"/>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3" name="Straight Connector 12"/>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15" name="Straight Connector 14"/>
          <p:cNvCxnSpPr/>
          <p:nvPr/>
        </p:nvCxnSpPr>
        <p:spPr bwMode="white">
          <a:xfrm>
            <a:off x="1218884"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0" y="5631204"/>
            <a:ext cx="18283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sp>
        <p:nvSpPr>
          <p:cNvPr id="2" name="Title 1"/>
          <p:cNvSpPr>
            <a:spLocks noGrp="1"/>
          </p:cNvSpPr>
          <p:nvPr>
            <p:ph type="ctrTitle"/>
          </p:nvPr>
        </p:nvSpPr>
        <p:spPr>
          <a:xfrm>
            <a:off x="2428669" y="1600200"/>
            <a:ext cx="8329031" cy="2680127"/>
          </a:xfrm>
        </p:spPr>
        <p:txBody>
          <a:bodyPr>
            <a:no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2428669" y="4344915"/>
            <a:ext cx="7516442" cy="1116085"/>
          </a:xfrm>
        </p:spPr>
        <p:txBody>
          <a:bodyPr>
            <a:normAutofit/>
          </a:bodyPr>
          <a:lstStyle>
            <a:lvl1pPr marL="0" indent="0" algn="l">
              <a:spcBef>
                <a:spcPts val="0"/>
              </a:spcBef>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9/15/2024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412"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81795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9/15/2024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04088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black">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0" name="Rectangle 9"/>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1" name="Straight Connector 10"/>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Pi"/>
          <p:cNvSpPr>
            <a:spLocks/>
          </p:cNvSpPr>
          <p:nvPr/>
        </p:nvSpPr>
        <p:spPr bwMode="white">
          <a:xfrm rot="5400000">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4" name="Straight Connector 13"/>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9599612" y="685800"/>
            <a:ext cx="1787526"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598613" y="685800"/>
            <a:ext cx="7848599"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C2C6F8EA-316C-41DE-B9A4-EDCC3A85ED9A}" type="datetimeFigureOut">
              <a:rPr lang="en-US"/>
              <a:t>9/15/2024</a:t>
            </a:fld>
            <a:endParaRP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612817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C2C6F8EA-316C-41DE-B9A4-EDCC3A85ED9A}" type="datetimeFigureOut">
              <a:rPr lang="en-US"/>
              <a:t>9/15/2024</a:t>
            </a:fld>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6" name="Slide Number Placeholder 5"/>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8553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bwMode="black">
          <a:xfrm>
            <a:off x="11579384"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0" name="Rectangle 19"/>
          <p:cNvSpPr/>
          <p:nvPr/>
        </p:nvSpPr>
        <p:spPr bwMode="gray">
          <a:xfrm>
            <a:off x="11274663" y="5638800"/>
            <a:ext cx="304721" cy="121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4" name="Rectangle 23"/>
          <p:cNvSpPr/>
          <p:nvPr/>
        </p:nvSpPr>
        <p:spPr bwMode="gray">
          <a:xfrm>
            <a:off x="1216152" y="5638800"/>
            <a:ext cx="609441" cy="1219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1" name="Rectangle 20"/>
          <p:cNvSpPr/>
          <p:nvPr/>
        </p:nvSpPr>
        <p:spPr bwMode="ltGray">
          <a:xfrm>
            <a:off x="0" y="5638800"/>
            <a:ext cx="12188825" cy="12192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22" name="Straight Connector 21"/>
          <p:cNvCxnSpPr/>
          <p:nvPr/>
        </p:nvCxnSpPr>
        <p:spPr bwMode="white">
          <a:xfrm>
            <a:off x="11573293"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bwMode="black">
          <a:xfrm>
            <a:off x="0" y="5643132"/>
            <a:ext cx="1216152" cy="1214868"/>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8" name="Pi"/>
          <p:cNvSpPr>
            <a:spLocks/>
          </p:cNvSpPr>
          <p:nvPr/>
        </p:nvSpPr>
        <p:spPr bwMode="white">
          <a:xfrm>
            <a:off x="276462" y="6032500"/>
            <a:ext cx="593189" cy="519176"/>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solidFill>
              <a:schemeClr val="bg1"/>
            </a:solidFill>
          </a:ln>
          <a:extLst/>
        </p:spPr>
        <p:txBody>
          <a:bodyPr vert="horz" wrap="square" lIns="121899" tIns="60949" rIns="121899" bIns="60949" numCol="1" anchor="t" anchorCtr="0" compatLnSpc="1">
            <a:prstTxWarp prst="textNoShape">
              <a:avLst/>
            </a:prstTxWarp>
          </a:bodyPr>
          <a:lstStyle/>
          <a:p>
            <a:endParaRPr/>
          </a:p>
        </p:txBody>
      </p:sp>
      <p:cxnSp>
        <p:nvCxnSpPr>
          <p:cNvPr id="23" name="Straight Connector 22"/>
          <p:cNvCxnSpPr/>
          <p:nvPr/>
        </p:nvCxnSpPr>
        <p:spPr bwMode="white">
          <a:xfrm>
            <a:off x="1216152"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bwMode="black">
          <a:xfrm>
            <a:off x="11579384"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7" name="Rectangle 26"/>
          <p:cNvSpPr/>
          <p:nvPr/>
        </p:nvSpPr>
        <p:spPr bwMode="gray">
          <a:xfrm>
            <a:off x="11274663" y="0"/>
            <a:ext cx="304721"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8" name="Rectangle 27"/>
          <p:cNvSpPr/>
          <p:nvPr/>
        </p:nvSpPr>
        <p:spPr bwMode="gray">
          <a:xfrm>
            <a:off x="1218883" y="0"/>
            <a:ext cx="609441"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9" name="Rectangle 28"/>
          <p:cNvSpPr/>
          <p:nvPr/>
        </p:nvSpPr>
        <p:spPr>
          <a:xfrm>
            <a:off x="-2" y="0"/>
            <a:ext cx="1218883"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30" name="Rectangle 29"/>
          <p:cNvSpPr/>
          <p:nvPr/>
        </p:nvSpPr>
        <p:spPr bwMode="ltGray">
          <a:xfrm>
            <a:off x="0" y="0"/>
            <a:ext cx="12188825"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1" name="Straight Connector 30"/>
          <p:cNvCxnSpPr/>
          <p:nvPr/>
        </p:nvCxnSpPr>
        <p:spPr bwMode="white">
          <a:xfrm>
            <a:off x="11573293"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12161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cxnSp>
        <p:nvCxnSpPr>
          <p:cNvPr id="33" name="Straight Connector 32"/>
          <p:cNvCxnSpPr/>
          <p:nvPr/>
        </p:nvCxnSpPr>
        <p:spPr bwMode="white">
          <a:xfrm>
            <a:off x="1218884"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598613" y="1600201"/>
            <a:ext cx="8283272" cy="2654064"/>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598613" y="4259996"/>
            <a:ext cx="7264623" cy="1150203"/>
          </a:xfrm>
        </p:spPr>
        <p:txBody>
          <a:bodyPr anchor="t">
            <a:normAutofit/>
          </a:bodyPr>
          <a:lstStyle>
            <a:lvl1pPr marL="0" indent="0">
              <a:spcBef>
                <a:spcPts val="0"/>
              </a:spcBef>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9/15/2024</a:t>
            </a:fld>
            <a:endParaRPr lang="en-US" dirty="0"/>
          </a:p>
        </p:txBody>
      </p:sp>
      <p:sp>
        <p:nvSpPr>
          <p:cNvPr id="5" name="Footer Placeholder 4"/>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6" name="Slide Number Placeholder 5"/>
          <p:cNvSpPr>
            <a:spLocks noGrp="1"/>
          </p:cNvSpPr>
          <p:nvPr>
            <p:ph type="sldNum" sz="quarter" idx="12"/>
          </p:nvPr>
        </p:nvSpPr>
        <p:spPr>
          <a:xfrm>
            <a:off x="10666571" y="6356351"/>
            <a:ext cx="609441" cy="365125"/>
          </a:xfrm>
        </p:spPr>
        <p:txBody>
          <a:bodyPr/>
          <a:lstStyle>
            <a:lvl1pPr>
              <a:defRPr baseline="0">
                <a:solidFill>
                  <a:schemeClr val="tx2"/>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323446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593436" y="1600200"/>
            <a:ext cx="4814586"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61651" y="1600200"/>
            <a:ext cx="4814586" cy="4572000"/>
          </a:xfrm>
        </p:spPr>
        <p:txBody>
          <a:bodyPr/>
          <a:lstStyle>
            <a:lvl1pPr>
              <a:defRPr sz="2800"/>
            </a:lvl1pPr>
            <a:lvl2pPr>
              <a:defRPr sz="2400"/>
            </a:lvl2pPr>
            <a:lvl3pPr>
              <a:defRPr sz="2000"/>
            </a:lvl3pPr>
            <a:lvl4pPr>
              <a:defRPr sz="1800"/>
            </a:lvl4pPr>
            <a:lvl5pPr>
              <a:defRPr sz="1800"/>
            </a:lvl5pPr>
            <a:lvl6pPr>
              <a:defRPr sz="1800" baseline="0"/>
            </a:lvl6pPr>
            <a:lvl7pPr>
              <a:defRPr sz="1800" baseline="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C2C6F8EA-316C-41DE-B9A4-EDCC3A85ED9A}" type="datetimeFigureOut">
              <a:rPr lang="en-US"/>
              <a:t>9/15/2024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1239113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593436"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93436" y="2514706"/>
            <a:ext cx="4814586" cy="365749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6557349" y="1499616"/>
            <a:ext cx="4818888" cy="938784"/>
          </a:xfrm>
        </p:spPr>
        <p:txBody>
          <a:bodyPr anchor="b">
            <a:noAutofit/>
          </a:bodyPr>
          <a:lstStyle>
            <a:lvl1pPr marL="0" indent="0">
              <a:spcBef>
                <a:spcPts val="0"/>
              </a:spcBef>
              <a:buNone/>
              <a:defRPr sz="24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57349" y="2514600"/>
            <a:ext cx="4818888" cy="365556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C2C6F8EA-316C-41DE-B9A4-EDCC3A85ED9A}" type="datetimeFigureOut">
              <a:rPr lang="en-US"/>
              <a:t>9/15/2024</a:t>
            </a:fld>
            <a:endParaRPr/>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9" name="Slide Number Placeholder 8"/>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2138358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C2C6F8EA-316C-41DE-B9A4-EDCC3A85ED9A}" type="datetimeFigureOut">
              <a:rPr lang="en-US"/>
              <a:t>9/15/2024</a:t>
            </a:fld>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5" name="Slide Number Placeholder 4"/>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16357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bwMode="ltGray">
          <a:xfrm>
            <a:off x="626239" y="0"/>
            <a:ext cx="30472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6" name="Rectangle 5"/>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7" name="Straight Connector 6"/>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10969942" y="0"/>
            <a:ext cx="922621"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black">
          <a:xfrm>
            <a:off x="11892563"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Date Placeholder 1"/>
          <p:cNvSpPr>
            <a:spLocks noGrp="1"/>
          </p:cNvSpPr>
          <p:nvPr>
            <p:ph type="dt" sz="half" idx="10"/>
          </p:nvPr>
        </p:nvSpPr>
        <p:spPr/>
        <p:txBody>
          <a:bodyPr/>
          <a:lstStyle/>
          <a:p>
            <a:fld id="{C2C6F8EA-316C-41DE-B9A4-EDCC3A85ED9A}" type="datetimeFigureOut">
              <a:rPr lang="en-US"/>
              <a:t>9/15/2024</a:t>
            </a:fld>
            <a:endParaRPr/>
          </a:p>
        </p:txBody>
      </p:sp>
      <p:sp>
        <p:nvSpPr>
          <p:cNvPr id="3" name="Footer Placeholder 2"/>
          <p:cNvSpPr>
            <a:spLocks noGrp="1"/>
          </p:cNvSpPr>
          <p:nvPr>
            <p:ph type="ftr" sz="quarter" idx="11"/>
          </p:nvPr>
        </p:nvSpPr>
        <p:spPr/>
        <p:txBody>
          <a:bodyPr/>
          <a:lstStyle/>
          <a:p>
            <a:r>
              <a:rPr lang="en-US" dirty="0"/>
              <a:t>Add a footer</a:t>
            </a:r>
            <a:endParaRPr dirty="0"/>
          </a:p>
        </p:txBody>
      </p:sp>
      <p:sp>
        <p:nvSpPr>
          <p:cNvPr id="4" name="Slide Number Placeholder 3"/>
          <p:cNvSpPr>
            <a:spLocks noGrp="1"/>
          </p:cNvSpPr>
          <p:nvPr>
            <p:ph type="sldNum" sz="quarter" idx="12"/>
          </p:nvPr>
        </p:nvSpPr>
        <p:spPr/>
        <p:txBody>
          <a:bodyPr/>
          <a:lstStyle>
            <a:lvl1pPr>
              <a:defRPr>
                <a:solidFill>
                  <a:schemeClr val="bg1"/>
                </a:solidFill>
              </a:defRPr>
            </a:lvl1pPr>
          </a:lstStyle>
          <a:p>
            <a:fld id="{7DC1BBB0-96F0-4077-A278-0F3FB5C104D3}" type="slidenum">
              <a:rPr/>
              <a:pPr/>
              <a:t>‹#›</a:t>
            </a:fld>
            <a:endParaRPr/>
          </a:p>
        </p:txBody>
      </p:sp>
    </p:spTree>
    <p:extLst>
      <p:ext uri="{BB962C8B-B14F-4D97-AF65-F5344CB8AC3E}">
        <p14:creationId xmlns:p14="http://schemas.microsoft.com/office/powerpoint/2010/main" val="178381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bwMode="gray">
          <a:xfrm>
            <a:off x="621792" y="0"/>
            <a:ext cx="414771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cxnSp>
        <p:nvCxnSpPr>
          <p:cNvPr id="10" name="Straight Connector 9"/>
          <p:cNvCxnSpPr/>
          <p:nvPr/>
        </p:nvCxnSpPr>
        <p:spPr bwMode="white">
          <a:xfrm>
            <a:off x="62179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bwMode="white">
          <a:xfrm>
            <a:off x="1074240" y="381000"/>
            <a:ext cx="3293422" cy="1371600"/>
          </a:xfrm>
        </p:spPr>
        <p:txBody>
          <a:bodyPr anchor="b">
            <a:normAutofit/>
          </a:bodyPr>
          <a:lstStyle>
            <a:lvl1pPr algn="l">
              <a:defRPr sz="2800" b="0" cap="all" baseline="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5180251" y="482600"/>
            <a:ext cx="6195986" cy="56896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baseline="0"/>
            </a:lvl8pPr>
            <a:lvl9pPr>
              <a:defRPr sz="18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bwMode="white">
          <a:xfrm>
            <a:off x="1074240" y="1828800"/>
            <a:ext cx="3293422" cy="4343400"/>
          </a:xfrm>
        </p:spPr>
        <p:txBody>
          <a:bodyPr>
            <a:normAutofit/>
          </a:bodyPr>
          <a:lstStyle>
            <a:lvl1pPr marL="0" indent="0">
              <a:buNone/>
              <a:defRPr sz="20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C6F8EA-316C-41DE-B9A4-EDCC3A85ED9A}" type="datetimeFigureOut">
              <a:rPr lang="en-US"/>
              <a:t>9/15/2024</a:t>
            </a:fld>
            <a:endParaRPr/>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7" name="Slide Number Placeholder 6"/>
          <p:cNvSpPr>
            <a:spLocks noGrp="1"/>
          </p:cNvSpPr>
          <p:nvPr>
            <p:ph type="sldNum" sz="quarter" idx="12"/>
          </p:nvPr>
        </p:nvSpPr>
        <p:spPr/>
        <p:txBody>
          <a:bodyPr/>
          <a:lstStyle/>
          <a:p>
            <a:fld id="{7DC1BBB0-96F0-4077-A278-0F3FB5C104D3}" type="slidenum">
              <a:rPr/>
              <a:t>‹#›</a:t>
            </a:fld>
            <a:endParaRPr/>
          </a:p>
        </p:txBody>
      </p:sp>
    </p:spTree>
    <p:extLst>
      <p:ext uri="{BB962C8B-B14F-4D97-AF65-F5344CB8AC3E}">
        <p14:creationId xmlns:p14="http://schemas.microsoft.com/office/powerpoint/2010/main" val="3518043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bwMode="gray">
          <a:xfrm>
            <a:off x="0" y="0"/>
            <a:ext cx="609441"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black">
          <a:xfrm>
            <a:off x="11884104" y="0"/>
            <a:ext cx="30472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9" name="Rectangle 8"/>
          <p:cNvSpPr/>
          <p:nvPr/>
        </p:nvSpPr>
        <p:spPr bwMode="ltGray">
          <a:xfrm>
            <a:off x="4875530" y="0"/>
            <a:ext cx="701703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2" name="Title 1"/>
          <p:cNvSpPr>
            <a:spLocks noGrp="1"/>
          </p:cNvSpPr>
          <p:nvPr>
            <p:ph type="title"/>
          </p:nvPr>
        </p:nvSpPr>
        <p:spPr>
          <a:xfrm>
            <a:off x="1074240" y="381000"/>
            <a:ext cx="3293422" cy="1371600"/>
          </a:xfrm>
        </p:spPr>
        <p:txBody>
          <a:bodyPr anchor="b">
            <a:normAutofit/>
          </a:bodyPr>
          <a:lstStyle>
            <a:lvl1pPr algn="l">
              <a:defRPr sz="2800" b="0" cap="all" baseline="0">
                <a:solidFill>
                  <a:schemeClr val="tx1">
                    <a:lumMod val="75000"/>
                  </a:schemeClr>
                </a:solidFill>
              </a:defRPr>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5180251" y="482600"/>
            <a:ext cx="6195986" cy="5689600"/>
          </a:xfrm>
          <a:ln w="19050">
            <a:solidFill>
              <a:schemeClr val="bg1"/>
            </a:solidFill>
          </a:ln>
        </p:spPr>
        <p:txBody>
          <a:bodyPr>
            <a:normAutofit/>
          </a:bodyPr>
          <a:lstStyle>
            <a:lvl1pPr marL="0" indent="0">
              <a:buNone/>
              <a:defRPr sz="2800" baseline="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dirty="0"/>
          </a:p>
        </p:txBody>
      </p:sp>
      <p:sp>
        <p:nvSpPr>
          <p:cNvPr id="4" name="Text Placeholder 3"/>
          <p:cNvSpPr>
            <a:spLocks noGrp="1"/>
          </p:cNvSpPr>
          <p:nvPr>
            <p:ph type="body" sz="half" idx="2"/>
          </p:nvPr>
        </p:nvSpPr>
        <p:spPr>
          <a:xfrm>
            <a:off x="1074240" y="1828800"/>
            <a:ext cx="3293422" cy="4343400"/>
          </a:xfrm>
        </p:spPr>
        <p:txBody>
          <a:bodyPr>
            <a:normAutofit/>
          </a:bodyPr>
          <a:lstStyle>
            <a:lvl1pPr marL="0" indent="0">
              <a:buNone/>
              <a:defRPr sz="20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baseline="0">
                <a:solidFill>
                  <a:schemeClr val="tx2"/>
                </a:solidFill>
              </a:defRPr>
            </a:lvl1pPr>
          </a:lstStyle>
          <a:p>
            <a:fld id="{C2C6F8EA-316C-41DE-B9A4-EDCC3A85ED9A}" type="datetimeFigureOut">
              <a:rPr lang="en-US" smtClean="0"/>
              <a:pPr/>
              <a:t>9/15/2024</a:t>
            </a:fld>
            <a:endParaRPr lang="en-US" dirty="0"/>
          </a:p>
        </p:txBody>
      </p:sp>
      <p:sp>
        <p:nvSpPr>
          <p:cNvPr id="6" name="Footer Placeholder 5"/>
          <p:cNvSpPr>
            <a:spLocks noGrp="1"/>
          </p:cNvSpPr>
          <p:nvPr>
            <p:ph type="ftr" sz="quarter" idx="11"/>
          </p:nvPr>
        </p:nvSpPr>
        <p:spPr/>
        <p:txBody>
          <a:bodyPr/>
          <a:lstStyle>
            <a:lvl1pPr>
              <a:defRPr baseline="0">
                <a:solidFill>
                  <a:schemeClr val="tx2"/>
                </a:solidFill>
              </a:defRPr>
            </a:lvl1pPr>
          </a:lstStyle>
          <a:p>
            <a:r>
              <a:rPr lang="en-US"/>
              <a:t>Add a footer</a:t>
            </a:r>
            <a:endParaRPr lang="en-US" dirty="0"/>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fld id="{7DC1BBB0-96F0-4077-A278-0F3FB5C104D3}" type="slidenum">
              <a:rPr lang="en-US" smtClean="0"/>
              <a:pPr/>
              <a:t>‹#›</a:t>
            </a:fld>
            <a:endParaRPr lang="en-US"/>
          </a:p>
        </p:txBody>
      </p:sp>
      <p:cxnSp>
        <p:nvCxnSpPr>
          <p:cNvPr id="10" name="Straight Connector 9"/>
          <p:cNvCxnSpPr/>
          <p:nvPr/>
        </p:nvCxnSpPr>
        <p:spPr bwMode="white">
          <a:xfrm>
            <a:off x="11879867"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90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11884104" y="0"/>
            <a:ext cx="304721"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gn="ctr"/>
            <a:endParaRPr/>
          </a:p>
        </p:txBody>
      </p:sp>
      <p:sp>
        <p:nvSpPr>
          <p:cNvPr id="8" name="Rectangle 7"/>
          <p:cNvSpPr/>
          <p:nvPr/>
        </p:nvSpPr>
        <p:spPr bwMode="ltGray">
          <a:xfrm>
            <a:off x="617143" y="0"/>
            <a:ext cx="60944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9" name="Rectangle 8"/>
          <p:cNvSpPr/>
          <p:nvPr/>
        </p:nvSpPr>
        <p:spPr bwMode="gray">
          <a:xfrm>
            <a:off x="0" y="0"/>
            <a:ext cx="609441"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13" name="Rectangle 12"/>
          <p:cNvSpPr/>
          <p:nvPr/>
        </p:nvSpPr>
        <p:spPr bwMode="black">
          <a:xfrm>
            <a:off x="617143" y="736219"/>
            <a:ext cx="609441"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bwMode="white">
          <a:xfrm>
            <a:off x="617143" y="7362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617143" y="1345819"/>
            <a:ext cx="60944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
          <p:cNvSpPr>
            <a:spLocks/>
          </p:cNvSpPr>
          <p:nvPr/>
        </p:nvSpPr>
        <p:spPr bwMode="white">
          <a:xfrm>
            <a:off x="756095" y="898102"/>
            <a:ext cx="336023" cy="294097"/>
          </a:xfrm>
          <a:custGeom>
            <a:avLst/>
            <a:gdLst>
              <a:gd name="T0" fmla="*/ 411 w 426"/>
              <a:gd name="T1" fmla="*/ 0 h 372"/>
              <a:gd name="T2" fmla="*/ 90 w 426"/>
              <a:gd name="T3" fmla="*/ 0 h 372"/>
              <a:gd name="T4" fmla="*/ 3 w 426"/>
              <a:gd name="T5" fmla="*/ 64 h 372"/>
              <a:gd name="T6" fmla="*/ 12 w 426"/>
              <a:gd name="T7" fmla="*/ 83 h 372"/>
              <a:gd name="T8" fmla="*/ 17 w 426"/>
              <a:gd name="T9" fmla="*/ 83 h 372"/>
              <a:gd name="T10" fmla="*/ 31 w 426"/>
              <a:gd name="T11" fmla="*/ 73 h 372"/>
              <a:gd name="T12" fmla="*/ 90 w 426"/>
              <a:gd name="T13" fmla="*/ 30 h 372"/>
              <a:gd name="T14" fmla="*/ 131 w 426"/>
              <a:gd name="T15" fmla="*/ 30 h 372"/>
              <a:gd name="T16" fmla="*/ 61 w 426"/>
              <a:gd name="T17" fmla="*/ 334 h 372"/>
              <a:gd name="T18" fmla="*/ 61 w 426"/>
              <a:gd name="T19" fmla="*/ 355 h 372"/>
              <a:gd name="T20" fmla="*/ 72 w 426"/>
              <a:gd name="T21" fmla="*/ 359 h 372"/>
              <a:gd name="T22" fmla="*/ 83 w 426"/>
              <a:gd name="T23" fmla="*/ 355 h 372"/>
              <a:gd name="T24" fmla="*/ 161 w 426"/>
              <a:gd name="T25" fmla="*/ 30 h 372"/>
              <a:gd name="T26" fmla="*/ 272 w 426"/>
              <a:gd name="T27" fmla="*/ 30 h 372"/>
              <a:gd name="T28" fmla="*/ 253 w 426"/>
              <a:gd name="T29" fmla="*/ 270 h 372"/>
              <a:gd name="T30" fmla="*/ 277 w 426"/>
              <a:gd name="T31" fmla="*/ 355 h 372"/>
              <a:gd name="T32" fmla="*/ 322 w 426"/>
              <a:gd name="T33" fmla="*/ 372 h 372"/>
              <a:gd name="T34" fmla="*/ 335 w 426"/>
              <a:gd name="T35" fmla="*/ 371 h 372"/>
              <a:gd name="T36" fmla="*/ 417 w 426"/>
              <a:gd name="T37" fmla="*/ 280 h 372"/>
              <a:gd name="T38" fmla="*/ 406 w 426"/>
              <a:gd name="T39" fmla="*/ 262 h 372"/>
              <a:gd name="T40" fmla="*/ 388 w 426"/>
              <a:gd name="T41" fmla="*/ 273 h 372"/>
              <a:gd name="T42" fmla="*/ 331 w 426"/>
              <a:gd name="T43" fmla="*/ 341 h 372"/>
              <a:gd name="T44" fmla="*/ 298 w 426"/>
              <a:gd name="T45" fmla="*/ 333 h 372"/>
              <a:gd name="T46" fmla="*/ 283 w 426"/>
              <a:gd name="T47" fmla="*/ 272 h 372"/>
              <a:gd name="T48" fmla="*/ 302 w 426"/>
              <a:gd name="T49" fmla="*/ 30 h 372"/>
              <a:gd name="T50" fmla="*/ 411 w 426"/>
              <a:gd name="T51" fmla="*/ 30 h 372"/>
              <a:gd name="T52" fmla="*/ 426 w 426"/>
              <a:gd name="T53" fmla="*/ 15 h 372"/>
              <a:gd name="T54" fmla="*/ 411 w 426"/>
              <a:gd name="T55"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26" h="372">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a:p>
        </p:txBody>
      </p:sp>
      <p:cxnSp>
        <p:nvCxnSpPr>
          <p:cNvPr id="16" name="Straight Connector 15"/>
          <p:cNvCxnSpPr/>
          <p:nvPr/>
        </p:nvCxnSpPr>
        <p:spPr bwMode="white">
          <a:xfrm>
            <a:off x="617143"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593436" y="177800"/>
            <a:ext cx="9782801" cy="1239837"/>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93436" y="1600200"/>
            <a:ext cx="9782801" cy="45720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5180250" y="6356351"/>
            <a:ext cx="1218883" cy="365125"/>
          </a:xfrm>
          <a:prstGeom prst="rect">
            <a:avLst/>
          </a:prstGeom>
        </p:spPr>
        <p:txBody>
          <a:bodyPr vert="horz" lIns="91440" tIns="45720" rIns="91440" bIns="45720" rtlCol="0" anchor="ctr"/>
          <a:lstStyle>
            <a:lvl1pPr algn="l">
              <a:defRPr sz="1200" cap="all" baseline="0">
                <a:solidFill>
                  <a:schemeClr val="tx1"/>
                </a:solidFill>
              </a:defRPr>
            </a:lvl1pPr>
          </a:lstStyle>
          <a:p>
            <a:fld id="{C2C6F8EA-316C-41DE-B9A4-EDCC3A85ED9A}" type="datetimeFigureOut">
              <a:rPr lang="en-US" smtClean="0"/>
              <a:pPr/>
              <a:t>9/15/2024</a:t>
            </a:fld>
            <a:endParaRPr lang="en-US" dirty="0"/>
          </a:p>
        </p:txBody>
      </p:sp>
      <p:sp>
        <p:nvSpPr>
          <p:cNvPr id="5" name="Footer Placeholder 4"/>
          <p:cNvSpPr>
            <a:spLocks noGrp="1"/>
          </p:cNvSpPr>
          <p:nvPr>
            <p:ph type="ftr" sz="quarter" idx="3"/>
          </p:nvPr>
        </p:nvSpPr>
        <p:spPr>
          <a:xfrm>
            <a:off x="6595933" y="6356351"/>
            <a:ext cx="3974065" cy="365125"/>
          </a:xfrm>
          <a:prstGeom prst="rect">
            <a:avLst/>
          </a:prstGeom>
        </p:spPr>
        <p:txBody>
          <a:bodyPr vert="horz" lIns="91440" tIns="45720" rIns="91440" bIns="45720" rtlCol="0" anchor="ctr"/>
          <a:lstStyle>
            <a:lvl1pPr algn="ctr">
              <a:defRPr sz="1200" cap="all" baseline="0">
                <a:solidFill>
                  <a:schemeClr val="tx1"/>
                </a:solidFill>
              </a:defRPr>
            </a:lvl1pPr>
          </a:lstStyle>
          <a:p>
            <a:r>
              <a:rPr lang="en-US"/>
              <a:t>Add a footer</a:t>
            </a:r>
            <a:endParaRPr lang="en-US" dirty="0"/>
          </a:p>
        </p:txBody>
      </p:sp>
      <p:sp>
        <p:nvSpPr>
          <p:cNvPr id="6" name="Slide Number Placeholder 5"/>
          <p:cNvSpPr>
            <a:spLocks noGrp="1"/>
          </p:cNvSpPr>
          <p:nvPr>
            <p:ph type="sldNum" sz="quarter" idx="4"/>
          </p:nvPr>
        </p:nvSpPr>
        <p:spPr>
          <a:xfrm>
            <a:off x="10766796" y="6356351"/>
            <a:ext cx="609441" cy="365125"/>
          </a:xfrm>
          <a:prstGeom prst="rect">
            <a:avLst/>
          </a:prstGeom>
        </p:spPr>
        <p:txBody>
          <a:bodyPr vert="horz" lIns="91440" tIns="45720" rIns="91440" bIns="45720" rtlCol="0" anchor="ctr"/>
          <a:lstStyle>
            <a:lvl1pPr algn="r">
              <a:defRPr sz="1200" cap="all" baseline="0">
                <a:solidFill>
                  <a:schemeClr val="tx1"/>
                </a:solidFill>
              </a:defRPr>
            </a:lvl1pPr>
          </a:lstStyle>
          <a:p>
            <a:fld id="{7DC1BBB0-96F0-4077-A278-0F3FB5C104D3}" type="slidenum">
              <a:rPr lang="en-US" smtClean="0"/>
              <a:pPr/>
              <a:t>‹#›</a:t>
            </a:fld>
            <a:endParaRPr lang="en-US"/>
          </a:p>
        </p:txBody>
      </p:sp>
    </p:spTree>
    <p:extLst>
      <p:ext uri="{BB962C8B-B14F-4D97-AF65-F5344CB8AC3E}">
        <p14:creationId xmlns:p14="http://schemas.microsoft.com/office/powerpoint/2010/main" val="2054322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lumMod val="75000"/>
            </a:schemeClr>
          </a:solidFill>
          <a:latin typeface="+mj-lt"/>
          <a:ea typeface="+mj-ea"/>
          <a:cs typeface="+mj-cs"/>
        </a:defRPr>
      </a:lvl1pPr>
    </p:titleStyle>
    <p:bodyStyle>
      <a:lvl1pPr marL="246888" indent="-246888" algn="l" defTabSz="914400" rtl="0" eaLnBrk="1" latinLnBrk="0" hangingPunct="1">
        <a:lnSpc>
          <a:spcPct val="90000"/>
        </a:lnSpc>
        <a:spcBef>
          <a:spcPts val="1400"/>
        </a:spcBef>
        <a:buFont typeface="Euphemia" pitchFamily="34" charset="0"/>
        <a:buChar char="›"/>
        <a:defRPr sz="2800" kern="1200">
          <a:solidFill>
            <a:schemeClr val="tx1"/>
          </a:solidFill>
          <a:latin typeface="+mn-lt"/>
          <a:ea typeface="+mn-ea"/>
          <a:cs typeface="+mn-cs"/>
        </a:defRPr>
      </a:lvl1pPr>
      <a:lvl2pPr marL="612648" indent="-246888" algn="l" defTabSz="914400" rtl="0" eaLnBrk="1" latinLnBrk="0" hangingPunct="1">
        <a:lnSpc>
          <a:spcPct val="90000"/>
        </a:lnSpc>
        <a:spcBef>
          <a:spcPts val="600"/>
        </a:spcBef>
        <a:buFont typeface="Euphemia" pitchFamily="34" charset="0"/>
        <a:buChar char="–"/>
        <a:defRPr sz="2400" kern="1200">
          <a:solidFill>
            <a:schemeClr val="tx1"/>
          </a:solidFill>
          <a:latin typeface="+mn-lt"/>
          <a:ea typeface="+mn-ea"/>
          <a:cs typeface="+mn-cs"/>
        </a:defRPr>
      </a:lvl2pPr>
      <a:lvl3pPr marL="978408" indent="-246888" algn="l" defTabSz="914400" rtl="0" eaLnBrk="1" latinLnBrk="0" hangingPunct="1">
        <a:lnSpc>
          <a:spcPct val="90000"/>
        </a:lnSpc>
        <a:spcBef>
          <a:spcPts val="600"/>
        </a:spcBef>
        <a:buFont typeface="Euphemia" pitchFamily="34" charset="0"/>
        <a:buChar char="›"/>
        <a:defRPr sz="2000" kern="1200">
          <a:solidFill>
            <a:schemeClr val="tx1"/>
          </a:solidFill>
          <a:latin typeface="+mn-lt"/>
          <a:ea typeface="+mn-ea"/>
          <a:cs typeface="+mn-cs"/>
        </a:defRPr>
      </a:lvl3pPr>
      <a:lvl4pPr marL="1344168" indent="-246888" algn="l" defTabSz="914400" rtl="0" eaLnBrk="1" latinLnBrk="0" hangingPunct="1">
        <a:lnSpc>
          <a:spcPct val="90000"/>
        </a:lnSpc>
        <a:spcBef>
          <a:spcPts val="600"/>
        </a:spcBef>
        <a:buFont typeface="Arial" pitchFamily="34" charset="0"/>
        <a:buChar char="–"/>
        <a:defRPr sz="1800" kern="1200">
          <a:solidFill>
            <a:schemeClr val="tx1"/>
          </a:solidFill>
          <a:latin typeface="+mn-lt"/>
          <a:ea typeface="+mn-ea"/>
          <a:cs typeface="+mn-cs"/>
        </a:defRPr>
      </a:lvl4pPr>
      <a:lvl5pPr marL="170992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5pPr>
      <a:lvl6pPr marL="207568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6pPr>
      <a:lvl7pPr marL="2441448" indent="-246888" algn="l" defTabSz="914400" rtl="0" eaLnBrk="1" latinLnBrk="0" hangingPunct="1">
        <a:lnSpc>
          <a:spcPct val="90000"/>
        </a:lnSpc>
        <a:spcBef>
          <a:spcPts val="600"/>
        </a:spcBef>
        <a:buFont typeface="Euphemia" pitchFamily="34" charset="0"/>
        <a:buChar char="›"/>
        <a:defRPr sz="1800" kern="1200">
          <a:solidFill>
            <a:schemeClr val="tx1"/>
          </a:solidFill>
          <a:latin typeface="+mn-lt"/>
          <a:ea typeface="+mn-ea"/>
          <a:cs typeface="+mn-cs"/>
        </a:defRPr>
      </a:lvl7pPr>
      <a:lvl8pPr marL="280720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8pPr>
      <a:lvl9pPr marL="3172968" indent="-246888" algn="l" defTabSz="914400" rtl="0" eaLnBrk="1" latinLnBrk="0" hangingPunct="1">
        <a:lnSpc>
          <a:spcPct val="90000"/>
        </a:lnSpc>
        <a:spcBef>
          <a:spcPts val="600"/>
        </a:spcBef>
        <a:buFont typeface="Euphemia" pitchFamily="34" charset="0"/>
        <a:buChar char="›"/>
        <a:defRPr sz="18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Securing File Uploads in </a:t>
            </a:r>
            <a:r>
              <a:rPr lang="en-US" sz="4000" dirty="0" smtClean="0"/>
              <a:t>PHP</a:t>
            </a:r>
            <a:endParaRPr lang="en-US" sz="4000" dirty="0"/>
          </a:p>
        </p:txBody>
      </p:sp>
      <p:sp>
        <p:nvSpPr>
          <p:cNvPr id="3" name="Subtitle 2"/>
          <p:cNvSpPr>
            <a:spLocks noGrp="1"/>
          </p:cNvSpPr>
          <p:nvPr>
            <p:ph type="subTitle" idx="1"/>
          </p:nvPr>
        </p:nvSpPr>
        <p:spPr/>
        <p:txBody>
          <a:bodyPr/>
          <a:lstStyle/>
          <a:p>
            <a:r>
              <a:rPr lang="en-US" dirty="0" smtClean="0"/>
              <a:t>Amit Nanda</a:t>
            </a:r>
            <a:endParaRPr lang="en-US" dirty="0"/>
          </a:p>
        </p:txBody>
      </p:sp>
    </p:spTree>
    <p:extLst>
      <p:ext uri="{BB962C8B-B14F-4D97-AF65-F5344CB8AC3E}">
        <p14:creationId xmlns:p14="http://schemas.microsoft.com/office/powerpoint/2010/main" val="50676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DoS Attack via Large File Uploads :</a:t>
            </a:r>
          </a:p>
        </p:txBody>
      </p:sp>
      <p:sp>
        <p:nvSpPr>
          <p:cNvPr id="3" name="Content Placeholder 2"/>
          <p:cNvSpPr>
            <a:spLocks noGrp="1"/>
          </p:cNvSpPr>
          <p:nvPr>
            <p:ph sz="half" idx="1"/>
          </p:nvPr>
        </p:nvSpPr>
        <p:spPr>
          <a:xfrm>
            <a:off x="1593435" y="1600200"/>
            <a:ext cx="9782801" cy="4572000"/>
          </a:xfrm>
        </p:spPr>
        <p:txBody>
          <a:bodyPr>
            <a:normAutofit/>
          </a:bodyPr>
          <a:lstStyle/>
          <a:p>
            <a:pPr marL="0" indent="0">
              <a:buNone/>
            </a:pPr>
            <a:endParaRPr lang="en-US" sz="1600" dirty="0" smtClean="0"/>
          </a:p>
          <a:p>
            <a:pPr marL="0" indent="0" algn="just">
              <a:buNone/>
            </a:pPr>
            <a:r>
              <a:rPr lang="en-US" sz="1600" b="1" dirty="0" smtClean="0"/>
              <a:t>2)   </a:t>
            </a:r>
            <a:r>
              <a:rPr lang="en-US" sz="1600" b="1" dirty="0" err="1" smtClean="0"/>
              <a:t>post_max_size</a:t>
            </a:r>
            <a:r>
              <a:rPr lang="en-US" sz="1600" b="1" dirty="0" smtClean="0"/>
              <a:t>:</a:t>
            </a:r>
          </a:p>
          <a:p>
            <a:pPr marL="0" indent="0" algn="just">
              <a:buNone/>
            </a:pPr>
            <a:r>
              <a:rPr lang="en-US" sz="1400" dirty="0" smtClean="0"/>
              <a:t>       This limits the maximum size of POST data that can be sent to the server, including file </a:t>
            </a:r>
          </a:p>
          <a:p>
            <a:pPr marL="0" indent="0" algn="just">
              <a:buNone/>
            </a:pPr>
            <a:r>
              <a:rPr lang="en-US" sz="1400" dirty="0" smtClean="0"/>
              <a:t>       uploads</a:t>
            </a:r>
            <a:r>
              <a:rPr lang="en-US" sz="1400" dirty="0"/>
              <a:t>. Ensure this value is larger than </a:t>
            </a:r>
            <a:r>
              <a:rPr lang="en-US" sz="1400" dirty="0" err="1"/>
              <a:t>upload_max_filesize</a:t>
            </a:r>
            <a:r>
              <a:rPr lang="en-US" sz="1400" dirty="0" smtClean="0"/>
              <a:t>.   </a:t>
            </a:r>
            <a:endParaRPr lang="en-US" sz="1600" b="1" dirty="0"/>
          </a:p>
          <a:p>
            <a:pPr marL="0" indent="0" algn="just">
              <a:buNone/>
            </a:pPr>
            <a:r>
              <a:rPr lang="en-US" sz="1600" b="1" dirty="0" smtClean="0"/>
              <a:t>      </a:t>
            </a:r>
            <a:r>
              <a:rPr lang="en-US" sz="1600" b="1" dirty="0" err="1" smtClean="0"/>
              <a:t>post_max_size</a:t>
            </a:r>
            <a:r>
              <a:rPr lang="en-US" sz="1600" b="1" dirty="0" smtClean="0"/>
              <a:t> </a:t>
            </a:r>
            <a:r>
              <a:rPr lang="en-US" sz="1600" b="1" dirty="0"/>
              <a:t>= 8M  ; Allow up to 8MB of POST </a:t>
            </a:r>
            <a:r>
              <a:rPr lang="en-US" sz="1600" b="1" dirty="0" smtClean="0"/>
              <a:t>data</a:t>
            </a:r>
          </a:p>
          <a:p>
            <a:pPr marL="0" indent="0" algn="just">
              <a:buNone/>
            </a:pPr>
            <a:endParaRPr lang="en-US" sz="1600" b="1" dirty="0"/>
          </a:p>
          <a:p>
            <a:pPr marL="0" indent="0" algn="just">
              <a:buNone/>
            </a:pPr>
            <a:r>
              <a:rPr lang="en-US" sz="1600" b="1" dirty="0" smtClean="0"/>
              <a:t>3)   </a:t>
            </a:r>
            <a:r>
              <a:rPr lang="en-US" sz="1600" b="1" dirty="0" err="1" smtClean="0"/>
              <a:t>max_file_uploads</a:t>
            </a:r>
            <a:r>
              <a:rPr lang="en-US" sz="1600" b="1" dirty="0" smtClean="0"/>
              <a:t>:</a:t>
            </a:r>
            <a:endParaRPr lang="en-US" sz="1600" b="1" dirty="0"/>
          </a:p>
          <a:p>
            <a:pPr marL="0" indent="0" algn="just">
              <a:buNone/>
            </a:pPr>
            <a:r>
              <a:rPr lang="en-US" sz="1400" dirty="0" smtClean="0"/>
              <a:t>       This </a:t>
            </a:r>
            <a:r>
              <a:rPr lang="en-US" sz="1400" dirty="0"/>
              <a:t>controls how many files can be uploaded simultaneously in a single request.</a:t>
            </a:r>
          </a:p>
          <a:p>
            <a:pPr marL="0" indent="0" algn="just">
              <a:buNone/>
            </a:pPr>
            <a:r>
              <a:rPr lang="en-US" sz="1600" b="1" dirty="0" smtClean="0"/>
              <a:t>      </a:t>
            </a:r>
            <a:r>
              <a:rPr lang="en-US" sz="1600" b="1" dirty="0" err="1" smtClean="0"/>
              <a:t>max_file_uploads</a:t>
            </a:r>
            <a:r>
              <a:rPr lang="en-US" sz="1600" b="1" dirty="0" smtClean="0"/>
              <a:t> </a:t>
            </a:r>
            <a:r>
              <a:rPr lang="en-US" sz="1600" b="1" dirty="0"/>
              <a:t>= 5  ; Allow up to 5 simultaneous file </a:t>
            </a:r>
            <a:r>
              <a:rPr lang="en-US" sz="1600" b="1" dirty="0" smtClean="0"/>
              <a:t>uploads</a:t>
            </a:r>
          </a:p>
          <a:p>
            <a:pPr marL="0" indent="0" algn="just">
              <a:buNone/>
            </a:pPr>
            <a:endParaRPr lang="en-US" sz="1600" b="1" dirty="0"/>
          </a:p>
          <a:p>
            <a:pPr marL="0" indent="0" algn="just">
              <a:buNone/>
            </a:pPr>
            <a:r>
              <a:rPr lang="en-US" sz="1600" b="1" dirty="0" smtClean="0"/>
              <a:t> 4</a:t>
            </a:r>
            <a:r>
              <a:rPr lang="en-US" sz="1600" b="1" dirty="0"/>
              <a:t>) </a:t>
            </a:r>
            <a:r>
              <a:rPr lang="en-US" sz="1600" b="1" dirty="0" smtClean="0"/>
              <a:t> </a:t>
            </a:r>
            <a:r>
              <a:rPr lang="en-US" sz="1600" b="1" dirty="0" err="1" smtClean="0"/>
              <a:t>max_input_time</a:t>
            </a:r>
            <a:r>
              <a:rPr lang="en-US" sz="1600" b="1" dirty="0"/>
              <a:t>:</a:t>
            </a:r>
            <a:endParaRPr lang="en-IN" sz="1600" b="1" dirty="0"/>
          </a:p>
        </p:txBody>
      </p:sp>
    </p:spTree>
    <p:extLst>
      <p:ext uri="{BB962C8B-B14F-4D97-AF65-F5344CB8AC3E}">
        <p14:creationId xmlns:p14="http://schemas.microsoft.com/office/powerpoint/2010/main" val="27375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DoS Attack via Large File Uploads :</a:t>
            </a:r>
          </a:p>
        </p:txBody>
      </p:sp>
      <p:sp>
        <p:nvSpPr>
          <p:cNvPr id="3" name="Content Placeholder 2"/>
          <p:cNvSpPr>
            <a:spLocks noGrp="1"/>
          </p:cNvSpPr>
          <p:nvPr>
            <p:ph sz="half" idx="1"/>
          </p:nvPr>
        </p:nvSpPr>
        <p:spPr>
          <a:xfrm>
            <a:off x="1593435" y="1600200"/>
            <a:ext cx="9782801" cy="4572000"/>
          </a:xfrm>
        </p:spPr>
        <p:txBody>
          <a:bodyPr>
            <a:normAutofit/>
          </a:bodyPr>
          <a:lstStyle/>
          <a:p>
            <a:pPr marL="0" indent="0">
              <a:buNone/>
            </a:pPr>
            <a:endParaRPr lang="en-US" sz="1600" dirty="0" smtClean="0"/>
          </a:p>
          <a:p>
            <a:pPr marL="0" indent="0" algn="just">
              <a:buNone/>
            </a:pPr>
            <a:r>
              <a:rPr lang="en-US" sz="1400" dirty="0"/>
              <a:t>       This setting limits the time, in seconds, that a script is allowed to parse input data, such as file uploads</a:t>
            </a:r>
            <a:r>
              <a:rPr lang="en-US" sz="1400" dirty="0" smtClean="0"/>
              <a:t>.</a:t>
            </a:r>
          </a:p>
          <a:p>
            <a:pPr marL="0" indent="0" algn="just">
              <a:buNone/>
            </a:pPr>
            <a:r>
              <a:rPr lang="en-US" sz="1400" dirty="0"/>
              <a:t> </a:t>
            </a:r>
            <a:r>
              <a:rPr lang="en-US" sz="1400" dirty="0" smtClean="0"/>
              <a:t>      You </a:t>
            </a:r>
            <a:r>
              <a:rPr lang="en-US" sz="1400" dirty="0"/>
              <a:t>can use this to avoid long-running scripts that may hog resources</a:t>
            </a:r>
            <a:r>
              <a:rPr lang="en-US" sz="1400" dirty="0" smtClean="0"/>
              <a:t>.</a:t>
            </a:r>
            <a:endParaRPr lang="en-US" sz="1400" dirty="0"/>
          </a:p>
          <a:p>
            <a:pPr marL="0" indent="0" algn="just">
              <a:buNone/>
            </a:pPr>
            <a:r>
              <a:rPr lang="en-US" sz="1400" dirty="0" smtClean="0"/>
              <a:t>       </a:t>
            </a:r>
            <a:r>
              <a:rPr lang="en-US" sz="1400" b="1" dirty="0" err="1" smtClean="0"/>
              <a:t>max_input_time</a:t>
            </a:r>
            <a:r>
              <a:rPr lang="en-US" sz="1400" b="1" dirty="0" smtClean="0"/>
              <a:t> </a:t>
            </a:r>
            <a:r>
              <a:rPr lang="en-US" sz="1400" b="1" dirty="0"/>
              <a:t>= 60  ; 60 seconds to parse input </a:t>
            </a:r>
            <a:r>
              <a:rPr lang="en-US" sz="1400" b="1" dirty="0" smtClean="0"/>
              <a:t>data</a:t>
            </a:r>
          </a:p>
          <a:p>
            <a:pPr marL="0" indent="0" algn="just">
              <a:buNone/>
            </a:pPr>
            <a:endParaRPr lang="en-US" sz="1600" b="1" dirty="0"/>
          </a:p>
          <a:p>
            <a:pPr marL="0" indent="0" algn="just">
              <a:buNone/>
            </a:pPr>
            <a:r>
              <a:rPr lang="en-US" sz="1600" b="1" dirty="0"/>
              <a:t> 5) </a:t>
            </a:r>
            <a:r>
              <a:rPr lang="en-US" sz="1600" b="1" dirty="0" smtClean="0"/>
              <a:t> </a:t>
            </a:r>
            <a:r>
              <a:rPr lang="en-US" sz="1600" b="1" dirty="0" err="1" smtClean="0"/>
              <a:t>memory_limit</a:t>
            </a:r>
            <a:endParaRPr lang="en-US" sz="1600" b="1" dirty="0"/>
          </a:p>
          <a:p>
            <a:pPr marL="0" indent="0" algn="just">
              <a:buNone/>
            </a:pPr>
            <a:r>
              <a:rPr lang="en-US" sz="1400" dirty="0"/>
              <a:t>       PHP scripts have a memory limit, which should be set based on your server's capabilities. </a:t>
            </a:r>
            <a:endParaRPr lang="en-US" sz="1400" dirty="0" smtClean="0"/>
          </a:p>
          <a:p>
            <a:pPr marL="0" indent="0" algn="just">
              <a:buNone/>
            </a:pPr>
            <a:r>
              <a:rPr lang="en-US" sz="1400" dirty="0"/>
              <a:t> </a:t>
            </a:r>
            <a:r>
              <a:rPr lang="en-US" sz="1400" dirty="0" smtClean="0"/>
              <a:t>      </a:t>
            </a:r>
            <a:r>
              <a:rPr lang="en-US" sz="1400" dirty="0" smtClean="0"/>
              <a:t>Large </a:t>
            </a:r>
            <a:r>
              <a:rPr lang="en-US" sz="1400" dirty="0"/>
              <a:t>file uploads can potentially increase memory consumption, so it's important to set a reasonable limit</a:t>
            </a:r>
            <a:r>
              <a:rPr lang="en-US" sz="1400" dirty="0" smtClean="0"/>
              <a:t>.</a:t>
            </a:r>
            <a:endParaRPr lang="en-US" sz="1400" dirty="0"/>
          </a:p>
          <a:p>
            <a:pPr marL="0" indent="0" algn="just">
              <a:buNone/>
            </a:pPr>
            <a:r>
              <a:rPr lang="en-US" sz="1600" dirty="0" smtClean="0"/>
              <a:t>      </a:t>
            </a:r>
            <a:r>
              <a:rPr lang="en-US" sz="1600" b="1" dirty="0" err="1" smtClean="0"/>
              <a:t>memory_limit</a:t>
            </a:r>
            <a:r>
              <a:rPr lang="en-US" sz="1600" b="1" dirty="0" smtClean="0"/>
              <a:t> </a:t>
            </a:r>
            <a:r>
              <a:rPr lang="en-US" sz="1600" b="1" dirty="0"/>
              <a:t>= 128M  ; Maximum memory a script can consume</a:t>
            </a:r>
            <a:endParaRPr lang="en-IN" sz="1600" b="1" dirty="0"/>
          </a:p>
        </p:txBody>
      </p:sp>
    </p:spTree>
    <p:extLst>
      <p:ext uri="{BB962C8B-B14F-4D97-AF65-F5344CB8AC3E}">
        <p14:creationId xmlns:p14="http://schemas.microsoft.com/office/powerpoint/2010/main" val="2319516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SQL Injection via File Upload (sleep(10).</a:t>
            </a:r>
            <a:r>
              <a:rPr lang="en-US" dirty="0" smtClean="0"/>
              <a:t>jpg</a:t>
            </a:r>
            <a:r>
              <a:rPr lang="en-US" dirty="0"/>
              <a:t>)</a:t>
            </a:r>
            <a:endParaRPr lang="en-IN" dirty="0"/>
          </a:p>
        </p:txBody>
      </p:sp>
      <p:sp>
        <p:nvSpPr>
          <p:cNvPr id="3" name="Content Placeholder 2"/>
          <p:cNvSpPr>
            <a:spLocks noGrp="1"/>
          </p:cNvSpPr>
          <p:nvPr>
            <p:ph sz="half" idx="1"/>
          </p:nvPr>
        </p:nvSpPr>
        <p:spPr>
          <a:xfrm>
            <a:off x="1593435" y="1600200"/>
            <a:ext cx="9782801" cy="4572000"/>
          </a:xfrm>
        </p:spPr>
        <p:txBody>
          <a:bodyPr>
            <a:normAutofit/>
          </a:bodyPr>
          <a:lstStyle/>
          <a:p>
            <a:endParaRPr lang="en-US" sz="2400" dirty="0"/>
          </a:p>
          <a:p>
            <a:pPr algn="just">
              <a:buFont typeface="Wingdings" panose="05000000000000000000" pitchFamily="2" charset="2"/>
              <a:buChar char="Ø"/>
            </a:pPr>
            <a:r>
              <a:rPr lang="en-US" sz="1400" dirty="0"/>
              <a:t>SQL Injection via file upload is an attack where an attacker exploits a vulnerable file upload mechanism to inject malicious SQL code into a database query. Although file upload systems typically deal with file data, a poorly secured upload system can allow SQL injection if the server-side code directly uses file names or metadata (e.g., file size, file type) in SQL queries without proper sanitization.</a:t>
            </a:r>
          </a:p>
          <a:p>
            <a:pPr algn="just">
              <a:buFont typeface="Wingdings" panose="05000000000000000000" pitchFamily="2" charset="2"/>
              <a:buChar char="Ø"/>
            </a:pPr>
            <a:endParaRPr lang="en-US" sz="1400" dirty="0"/>
          </a:p>
          <a:p>
            <a:pPr algn="just">
              <a:buFont typeface="Wingdings" panose="05000000000000000000" pitchFamily="2" charset="2"/>
              <a:buChar char="Ø"/>
            </a:pPr>
            <a:r>
              <a:rPr lang="en-US" sz="1400" dirty="0"/>
              <a:t>In this case, a file named sleep(10).jpg is an example of how SQL commands could be passed via the filename. If the filename is used directly in a SQL query, it could lead to SQL injection. For instance, the sleep(10) function in SQL causes the database to pause for 10 seconds, which is a common technique used to test for the presence of a SQL injection </a:t>
            </a:r>
            <a:r>
              <a:rPr lang="en-US" sz="1400" dirty="0" smtClean="0"/>
              <a:t>vulnerability</a:t>
            </a:r>
          </a:p>
          <a:p>
            <a:pPr algn="just">
              <a:buFont typeface="Wingdings" panose="05000000000000000000" pitchFamily="2" charset="2"/>
              <a:buChar char="Ø"/>
            </a:pPr>
            <a:endParaRPr lang="en-US" sz="1400" dirty="0"/>
          </a:p>
          <a:p>
            <a:pPr algn="just">
              <a:buFont typeface="Wingdings" panose="05000000000000000000" pitchFamily="2" charset="2"/>
              <a:buChar char="Ø"/>
            </a:pPr>
            <a:r>
              <a:rPr lang="en-US" sz="1600" b="1" dirty="0"/>
              <a:t>How the Attack Works</a:t>
            </a:r>
          </a:p>
          <a:p>
            <a:pPr marL="342900" indent="-342900" algn="just">
              <a:buFont typeface="+mj-lt"/>
              <a:buAutoNum type="arabicPeriod"/>
            </a:pPr>
            <a:r>
              <a:rPr lang="en-US" sz="1400" dirty="0"/>
              <a:t>File Name Injection: </a:t>
            </a:r>
          </a:p>
          <a:p>
            <a:pPr marL="342900" indent="-342900" algn="just">
              <a:buFont typeface="+mj-lt"/>
              <a:buAutoNum type="arabicPeriod"/>
            </a:pPr>
            <a:r>
              <a:rPr lang="en-US" sz="1400" dirty="0" smtClean="0"/>
              <a:t>Database </a:t>
            </a:r>
            <a:r>
              <a:rPr lang="en-US" sz="1400" dirty="0"/>
              <a:t>Interaction:</a:t>
            </a:r>
            <a:endParaRPr lang="en-IN" sz="1400" dirty="0"/>
          </a:p>
        </p:txBody>
      </p:sp>
    </p:spTree>
    <p:extLst>
      <p:ext uri="{BB962C8B-B14F-4D97-AF65-F5344CB8AC3E}">
        <p14:creationId xmlns:p14="http://schemas.microsoft.com/office/powerpoint/2010/main" val="40295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SQL Injection via File Upload (sleep(10).jpg)</a:t>
            </a:r>
            <a:endParaRPr lang="en-IN" dirty="0"/>
          </a:p>
        </p:txBody>
      </p:sp>
      <p:sp>
        <p:nvSpPr>
          <p:cNvPr id="3" name="Content Placeholder 2"/>
          <p:cNvSpPr>
            <a:spLocks noGrp="1"/>
          </p:cNvSpPr>
          <p:nvPr>
            <p:ph sz="half" idx="1"/>
          </p:nvPr>
        </p:nvSpPr>
        <p:spPr>
          <a:xfrm>
            <a:off x="1593435" y="1600200"/>
            <a:ext cx="9782801" cy="4572000"/>
          </a:xfrm>
        </p:spPr>
        <p:txBody>
          <a:bodyPr>
            <a:normAutofit/>
          </a:bodyPr>
          <a:lstStyle/>
          <a:p>
            <a:pPr marL="342900" indent="-342900" algn="just">
              <a:buFont typeface="+mj-lt"/>
              <a:buAutoNum type="arabicPeriod"/>
            </a:pPr>
            <a:endParaRPr lang="en-US" sz="1400" dirty="0" smtClean="0"/>
          </a:p>
          <a:p>
            <a:pPr marL="342900" indent="-342900" algn="just">
              <a:buFont typeface="+mj-lt"/>
              <a:buAutoNum type="arabicPeriod"/>
            </a:pPr>
            <a:r>
              <a:rPr lang="en-US" sz="1600" b="1" dirty="0" smtClean="0"/>
              <a:t>File </a:t>
            </a:r>
            <a:r>
              <a:rPr lang="en-US" sz="1600" b="1" dirty="0"/>
              <a:t>Name Injection: </a:t>
            </a:r>
            <a:endParaRPr lang="en-US" sz="1600" b="1" dirty="0" smtClean="0"/>
          </a:p>
          <a:p>
            <a:pPr marL="0" indent="0" algn="just">
              <a:buNone/>
            </a:pPr>
            <a:r>
              <a:rPr lang="en-US" sz="1400" dirty="0" smtClean="0"/>
              <a:t>        If </a:t>
            </a:r>
            <a:r>
              <a:rPr lang="en-US" sz="1400" dirty="0"/>
              <a:t>the application uses the uploaded file’s name directly in a database query </a:t>
            </a:r>
            <a:r>
              <a:rPr lang="en-US" sz="1400" dirty="0" smtClean="0"/>
              <a:t>an </a:t>
            </a:r>
            <a:r>
              <a:rPr lang="en-US" sz="1400" dirty="0"/>
              <a:t>attacker could craft a filename </a:t>
            </a:r>
            <a:endParaRPr lang="en-US" sz="1400" dirty="0" smtClean="0"/>
          </a:p>
          <a:p>
            <a:pPr marL="0" indent="0" algn="just">
              <a:buNone/>
            </a:pPr>
            <a:r>
              <a:rPr lang="en-US" sz="1400" dirty="0"/>
              <a:t> </a:t>
            </a:r>
            <a:r>
              <a:rPr lang="en-US" sz="1400" dirty="0" smtClean="0"/>
              <a:t>       </a:t>
            </a:r>
            <a:r>
              <a:rPr lang="en-US" sz="1400" dirty="0" smtClean="0"/>
              <a:t>containing </a:t>
            </a:r>
            <a:r>
              <a:rPr lang="en-US" sz="1400" dirty="0"/>
              <a:t>SQL code, such as sleep(10).jpg.</a:t>
            </a:r>
          </a:p>
          <a:p>
            <a:pPr marL="0" indent="0" algn="just">
              <a:buNone/>
            </a:pPr>
            <a:endParaRPr lang="en-US" sz="1400" dirty="0"/>
          </a:p>
          <a:p>
            <a:pPr marL="0" indent="0" algn="just">
              <a:buNone/>
            </a:pPr>
            <a:r>
              <a:rPr lang="en-US" sz="1600" b="1" dirty="0" smtClean="0"/>
              <a:t>2.   Database </a:t>
            </a:r>
            <a:r>
              <a:rPr lang="en-US" sz="1600" b="1" dirty="0"/>
              <a:t>Interaction</a:t>
            </a:r>
            <a:r>
              <a:rPr lang="en-US" sz="1600" b="1" dirty="0" smtClean="0"/>
              <a:t>:</a:t>
            </a:r>
          </a:p>
          <a:p>
            <a:pPr marL="0" indent="0" algn="just">
              <a:buNone/>
            </a:pPr>
            <a:r>
              <a:rPr lang="en-US" sz="1400" dirty="0"/>
              <a:t> </a:t>
            </a:r>
            <a:r>
              <a:rPr lang="en-US" sz="1400" dirty="0" smtClean="0"/>
              <a:t>       When </a:t>
            </a:r>
            <a:r>
              <a:rPr lang="en-US" sz="1400" dirty="0"/>
              <a:t>the file is uploaded, the server might store the file name or related metadata in the database without </a:t>
            </a:r>
            <a:r>
              <a:rPr lang="en-US" sz="1400" dirty="0" smtClean="0"/>
              <a:t>escaping</a:t>
            </a:r>
          </a:p>
          <a:p>
            <a:pPr marL="0" indent="0" algn="just">
              <a:buNone/>
            </a:pPr>
            <a:r>
              <a:rPr lang="en-US" sz="1400" dirty="0"/>
              <a:t> </a:t>
            </a:r>
            <a:r>
              <a:rPr lang="en-US" sz="1400" dirty="0" smtClean="0"/>
              <a:t>       or </a:t>
            </a:r>
            <a:r>
              <a:rPr lang="en-US" sz="1400" dirty="0"/>
              <a:t>sanitizing the input. </a:t>
            </a:r>
            <a:endParaRPr lang="en-US" sz="1400" dirty="0" smtClean="0"/>
          </a:p>
          <a:p>
            <a:pPr marL="0" indent="0" algn="just">
              <a:buNone/>
            </a:pPr>
            <a:endParaRPr lang="en-US" sz="1400" b="1" dirty="0"/>
          </a:p>
          <a:p>
            <a:pPr marL="0" indent="0" algn="just">
              <a:buNone/>
            </a:pPr>
            <a:r>
              <a:rPr lang="en-US" sz="1400" dirty="0"/>
              <a:t> </a:t>
            </a:r>
            <a:r>
              <a:rPr lang="en-US" sz="1400" dirty="0" smtClean="0"/>
              <a:t>     If </a:t>
            </a:r>
            <a:r>
              <a:rPr lang="en-US" sz="1400" dirty="0"/>
              <a:t>SQL commands like sleep(10) are injected in this process, the SQL query will execute it, causing a delay (in this </a:t>
            </a:r>
          </a:p>
          <a:p>
            <a:pPr marL="0" indent="0" algn="just">
              <a:buNone/>
            </a:pPr>
            <a:r>
              <a:rPr lang="en-US" sz="1400" dirty="0"/>
              <a:t>      case, a 10-second sleep) and confirming that the system is vulnerable to SQL injection.</a:t>
            </a:r>
            <a:endParaRPr lang="en-IN" sz="1400" b="1" dirty="0"/>
          </a:p>
        </p:txBody>
      </p:sp>
    </p:spTree>
    <p:extLst>
      <p:ext uri="{BB962C8B-B14F-4D97-AF65-F5344CB8AC3E}">
        <p14:creationId xmlns:p14="http://schemas.microsoft.com/office/powerpoint/2010/main" val="290790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SQL Injection via File Upload (sleep(10).jpg)</a:t>
            </a:r>
            <a:endParaRPr lang="en-IN" dirty="0"/>
          </a:p>
        </p:txBody>
      </p:sp>
      <p:sp>
        <p:nvSpPr>
          <p:cNvPr id="3" name="Content Placeholder 2"/>
          <p:cNvSpPr>
            <a:spLocks noGrp="1"/>
          </p:cNvSpPr>
          <p:nvPr>
            <p:ph sz="half" idx="1"/>
          </p:nvPr>
        </p:nvSpPr>
        <p:spPr>
          <a:xfrm>
            <a:off x="1593435" y="1600200"/>
            <a:ext cx="9782801" cy="4572000"/>
          </a:xfrm>
        </p:spPr>
        <p:txBody>
          <a:bodyPr>
            <a:normAutofit/>
          </a:bodyPr>
          <a:lstStyle/>
          <a:p>
            <a:pPr marL="0" indent="0" algn="just">
              <a:buNone/>
            </a:pPr>
            <a:endParaRPr lang="en-IN" sz="1400" b="1" dirty="0" smtClean="0"/>
          </a:p>
          <a:p>
            <a:pPr marL="0" indent="0">
              <a:buNone/>
            </a:pPr>
            <a:r>
              <a:rPr lang="en-IN" sz="1400" b="1" dirty="0" smtClean="0"/>
              <a:t>        Example </a:t>
            </a:r>
            <a:r>
              <a:rPr lang="en-IN" sz="1400" b="1" dirty="0" smtClean="0"/>
              <a:t>Scenario</a:t>
            </a:r>
          </a:p>
          <a:p>
            <a:pPr marL="0" indent="0" algn="just">
              <a:buNone/>
            </a:pPr>
            <a:endParaRPr lang="en-IN" sz="1400" b="1" dirty="0"/>
          </a:p>
          <a:p>
            <a:pPr marL="365760" lvl="1" indent="0" algn="just">
              <a:buNone/>
            </a:pPr>
            <a:r>
              <a:rPr lang="en-US" sz="1400" dirty="0"/>
              <a:t>&lt;?</a:t>
            </a:r>
            <a:r>
              <a:rPr lang="en-US" sz="1400" dirty="0" err="1" smtClean="0"/>
              <a:t>php</a:t>
            </a:r>
            <a:endParaRPr lang="en-US" sz="1400" dirty="0" smtClean="0"/>
          </a:p>
          <a:p>
            <a:pPr marL="365760" lvl="1" indent="0" algn="just">
              <a:buNone/>
            </a:pPr>
            <a:r>
              <a:rPr lang="en-US" sz="1400" dirty="0"/>
              <a:t>	</a:t>
            </a:r>
            <a:r>
              <a:rPr lang="en-US" sz="1400" dirty="0" smtClean="0"/>
              <a:t>$</a:t>
            </a:r>
            <a:r>
              <a:rPr lang="en-US" sz="1400" dirty="0" err="1" smtClean="0"/>
              <a:t>fileName</a:t>
            </a:r>
            <a:r>
              <a:rPr lang="en-US" sz="1400" dirty="0" smtClean="0"/>
              <a:t> </a:t>
            </a:r>
            <a:r>
              <a:rPr lang="en-US" sz="1400" dirty="0"/>
              <a:t>= $_FILES['</a:t>
            </a:r>
            <a:r>
              <a:rPr lang="en-US" sz="1400" dirty="0" err="1"/>
              <a:t>uploadedFile</a:t>
            </a:r>
            <a:r>
              <a:rPr lang="en-US" sz="1400" dirty="0"/>
              <a:t>']['name'];</a:t>
            </a:r>
          </a:p>
          <a:p>
            <a:pPr marL="365760" lvl="1" indent="0" algn="just">
              <a:buNone/>
            </a:pPr>
            <a:r>
              <a:rPr lang="en-US" sz="1400" dirty="0" smtClean="0"/>
              <a:t>	$</a:t>
            </a:r>
            <a:r>
              <a:rPr lang="en-US" sz="1400" dirty="0" err="1"/>
              <a:t>sql</a:t>
            </a:r>
            <a:r>
              <a:rPr lang="en-US" sz="1400" dirty="0"/>
              <a:t> = "INSERT INTO uploads (</a:t>
            </a:r>
            <a:r>
              <a:rPr lang="en-US" sz="1400" dirty="0" err="1"/>
              <a:t>file_name</a:t>
            </a:r>
            <a:r>
              <a:rPr lang="en-US" sz="1400" dirty="0"/>
              <a:t>) VALUES ('$</a:t>
            </a:r>
            <a:r>
              <a:rPr lang="en-US" sz="1400" dirty="0" err="1"/>
              <a:t>fileName</a:t>
            </a:r>
            <a:r>
              <a:rPr lang="en-US" sz="1400" dirty="0"/>
              <a:t>')";</a:t>
            </a:r>
          </a:p>
          <a:p>
            <a:pPr marL="365760" lvl="1" indent="0" algn="just">
              <a:buNone/>
            </a:pPr>
            <a:r>
              <a:rPr lang="en-US" sz="1400" dirty="0" smtClean="0"/>
              <a:t>	</a:t>
            </a:r>
            <a:r>
              <a:rPr lang="en-US" sz="1400" dirty="0" err="1" smtClean="0"/>
              <a:t>mysqli_query</a:t>
            </a:r>
            <a:r>
              <a:rPr lang="en-US" sz="1400" dirty="0"/>
              <a:t>($</a:t>
            </a:r>
            <a:r>
              <a:rPr lang="en-US" sz="1400" dirty="0" smtClean="0"/>
              <a:t>conn, </a:t>
            </a:r>
            <a:r>
              <a:rPr lang="en-US" sz="1400" dirty="0"/>
              <a:t>$</a:t>
            </a:r>
            <a:r>
              <a:rPr lang="en-US" sz="1400" dirty="0" err="1"/>
              <a:t>sql</a:t>
            </a:r>
            <a:r>
              <a:rPr lang="en-US" sz="1400" dirty="0"/>
              <a:t>);</a:t>
            </a:r>
          </a:p>
          <a:p>
            <a:pPr marL="365760" lvl="1" indent="0" algn="just">
              <a:buNone/>
            </a:pPr>
            <a:r>
              <a:rPr lang="en-US" sz="1400" dirty="0" smtClean="0"/>
              <a:t>?&gt;</a:t>
            </a:r>
          </a:p>
          <a:p>
            <a:pPr marL="365760" lvl="1" indent="0" algn="just">
              <a:buNone/>
            </a:pPr>
            <a:endParaRPr lang="en-IN" sz="1400" dirty="0" smtClean="0"/>
          </a:p>
          <a:p>
            <a:pPr lvl="1" algn="just">
              <a:buFont typeface="Wingdings" panose="05000000000000000000" pitchFamily="2" charset="2"/>
              <a:buChar char="Ø"/>
            </a:pPr>
            <a:r>
              <a:rPr lang="en-US" sz="1400" dirty="0" smtClean="0"/>
              <a:t>In </a:t>
            </a:r>
            <a:r>
              <a:rPr lang="en-US" sz="1400" dirty="0"/>
              <a:t>this example, the file name is directly inserted into the SQL query without any sanitization. </a:t>
            </a:r>
            <a:endParaRPr lang="en-US" sz="1400" dirty="0" smtClean="0"/>
          </a:p>
          <a:p>
            <a:pPr lvl="1" algn="just">
              <a:buFont typeface="Wingdings" panose="05000000000000000000" pitchFamily="2" charset="2"/>
              <a:buChar char="Ø"/>
            </a:pPr>
            <a:r>
              <a:rPr lang="en-US" sz="1400" dirty="0" smtClean="0"/>
              <a:t>An </a:t>
            </a:r>
            <a:r>
              <a:rPr lang="en-US" sz="1400" dirty="0"/>
              <a:t>attacker could upload a file named sleep(10).jpg or image'; SLEEP(10); -- .jpg, causing the database </a:t>
            </a:r>
            <a:r>
              <a:rPr lang="en-US" sz="1400" dirty="0" smtClean="0"/>
              <a:t>to</a:t>
            </a:r>
          </a:p>
          <a:p>
            <a:pPr marL="365760" lvl="1" indent="0" algn="just">
              <a:buNone/>
            </a:pPr>
            <a:r>
              <a:rPr lang="en-US" sz="1400" dirty="0"/>
              <a:t> </a:t>
            </a:r>
            <a:r>
              <a:rPr lang="en-US" sz="1400" dirty="0" smtClean="0"/>
              <a:t>   </a:t>
            </a:r>
            <a:r>
              <a:rPr lang="en-US" sz="1400" dirty="0" smtClean="0"/>
              <a:t> </a:t>
            </a:r>
            <a:r>
              <a:rPr lang="en-US" sz="1400" dirty="0"/>
              <a:t>execute the SLEEP(10) SQL function, which delays the response from the server for 10 seconds, confirming </a:t>
            </a:r>
            <a:r>
              <a:rPr lang="en-US" sz="1400" dirty="0" smtClean="0"/>
              <a:t>the</a:t>
            </a:r>
          </a:p>
          <a:p>
            <a:pPr marL="365760" lvl="1" indent="0" algn="just">
              <a:buNone/>
            </a:pPr>
            <a:r>
              <a:rPr lang="en-US" sz="1400" dirty="0"/>
              <a:t> </a:t>
            </a:r>
            <a:r>
              <a:rPr lang="en-US" sz="1400" dirty="0" smtClean="0"/>
              <a:t>   </a:t>
            </a:r>
            <a:r>
              <a:rPr lang="en-US" sz="1400" dirty="0" smtClean="0"/>
              <a:t> </a:t>
            </a:r>
            <a:r>
              <a:rPr lang="en-US" sz="1400" dirty="0"/>
              <a:t>vulnerability.</a:t>
            </a:r>
          </a:p>
        </p:txBody>
      </p:sp>
    </p:spTree>
    <p:extLst>
      <p:ext uri="{BB962C8B-B14F-4D97-AF65-F5344CB8AC3E}">
        <p14:creationId xmlns:p14="http://schemas.microsoft.com/office/powerpoint/2010/main" val="215658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SQL Injection via File Upload (sleep(10).jpg)</a:t>
            </a:r>
            <a:endParaRPr lang="en-IN" dirty="0"/>
          </a:p>
        </p:txBody>
      </p:sp>
      <p:sp>
        <p:nvSpPr>
          <p:cNvPr id="3" name="Content Placeholder 2"/>
          <p:cNvSpPr>
            <a:spLocks noGrp="1"/>
          </p:cNvSpPr>
          <p:nvPr>
            <p:ph sz="half" idx="1"/>
          </p:nvPr>
        </p:nvSpPr>
        <p:spPr>
          <a:xfrm>
            <a:off x="1593435" y="1600200"/>
            <a:ext cx="9782801" cy="4572000"/>
          </a:xfrm>
        </p:spPr>
        <p:txBody>
          <a:bodyPr>
            <a:normAutofit/>
          </a:bodyPr>
          <a:lstStyle/>
          <a:p>
            <a:pPr marL="0" indent="0">
              <a:buNone/>
            </a:pPr>
            <a:endParaRPr lang="en-US" sz="1400" dirty="0" smtClean="0"/>
          </a:p>
          <a:p>
            <a:pPr>
              <a:buFont typeface="Wingdings" panose="05000000000000000000" pitchFamily="2" charset="2"/>
              <a:buChar char="Ø"/>
            </a:pPr>
            <a:r>
              <a:rPr lang="en-US" sz="1400" dirty="0"/>
              <a:t>Preventing SQL Injection via File Upload</a:t>
            </a:r>
          </a:p>
          <a:p>
            <a:pPr marL="0" indent="0">
              <a:buNone/>
            </a:pPr>
            <a:r>
              <a:rPr lang="en-US" sz="1400" dirty="0" smtClean="0"/>
              <a:t>1</a:t>
            </a:r>
            <a:r>
              <a:rPr lang="en-US" sz="1400" b="1" dirty="0" smtClean="0"/>
              <a:t>)  Sanitize </a:t>
            </a:r>
            <a:r>
              <a:rPr lang="en-US" sz="1400" b="1" dirty="0"/>
              <a:t>and Escape User Inputs:</a:t>
            </a:r>
          </a:p>
          <a:p>
            <a:pPr marL="0" indent="0">
              <a:buNone/>
            </a:pPr>
            <a:r>
              <a:rPr lang="en-US" sz="1400" dirty="0" smtClean="0"/>
              <a:t>      Always </a:t>
            </a:r>
            <a:r>
              <a:rPr lang="en-US" sz="1400" dirty="0"/>
              <a:t>sanitize and escape any user-provided data, including file names and metadata, </a:t>
            </a:r>
            <a:endParaRPr lang="en-US" sz="1400" dirty="0" smtClean="0"/>
          </a:p>
          <a:p>
            <a:pPr marL="0" indent="0">
              <a:buNone/>
            </a:pPr>
            <a:r>
              <a:rPr lang="en-US" sz="1400" dirty="0"/>
              <a:t> </a:t>
            </a:r>
            <a:r>
              <a:rPr lang="en-US" sz="1400" dirty="0" smtClean="0"/>
              <a:t>     before </a:t>
            </a:r>
            <a:r>
              <a:rPr lang="en-US" sz="1400" dirty="0"/>
              <a:t>including them in SQL queries.</a:t>
            </a:r>
          </a:p>
          <a:p>
            <a:pPr marL="0" indent="0">
              <a:buNone/>
            </a:pPr>
            <a:r>
              <a:rPr lang="en-US" sz="1400" dirty="0" smtClean="0"/>
              <a:t>      Use </a:t>
            </a:r>
            <a:r>
              <a:rPr lang="en-US" sz="1400" dirty="0"/>
              <a:t>prepared statements or parameterized queries to safely interact with the database</a:t>
            </a:r>
            <a:r>
              <a:rPr lang="en-US" sz="1400" dirty="0" smtClean="0"/>
              <a:t>.</a:t>
            </a:r>
          </a:p>
          <a:p>
            <a:pPr marL="0" indent="0">
              <a:buNone/>
            </a:pPr>
            <a:endParaRPr lang="en-US" sz="1400" dirty="0" smtClean="0"/>
          </a:p>
          <a:p>
            <a:pPr>
              <a:buFont typeface="Wingdings" panose="05000000000000000000" pitchFamily="2" charset="2"/>
              <a:buChar char="Ø"/>
            </a:pPr>
            <a:r>
              <a:rPr lang="en-US" sz="1400" b="1" dirty="0"/>
              <a:t>Example of Prepared Statement in PHP (</a:t>
            </a:r>
            <a:r>
              <a:rPr lang="en-US" sz="1400" b="1" dirty="0" err="1"/>
              <a:t>MySQLi</a:t>
            </a:r>
            <a:r>
              <a:rPr lang="en-US" sz="1400" b="1" dirty="0"/>
              <a:t>):</a:t>
            </a:r>
          </a:p>
          <a:p>
            <a:pPr marL="0" indent="0">
              <a:buNone/>
            </a:pPr>
            <a:r>
              <a:rPr lang="en-US" sz="1400" dirty="0"/>
              <a:t>     $</a:t>
            </a:r>
            <a:r>
              <a:rPr lang="en-US" sz="1400" dirty="0" err="1"/>
              <a:t>stmt</a:t>
            </a:r>
            <a:r>
              <a:rPr lang="en-US" sz="1400" dirty="0"/>
              <a:t> = $connection-&gt;prepare("INSERT INTO uploads (</a:t>
            </a:r>
            <a:r>
              <a:rPr lang="en-US" sz="1400" dirty="0" err="1"/>
              <a:t>file_name</a:t>
            </a:r>
            <a:r>
              <a:rPr lang="en-US" sz="1400" dirty="0"/>
              <a:t>) VALUES (?)");</a:t>
            </a:r>
          </a:p>
          <a:p>
            <a:pPr marL="0" indent="0">
              <a:buNone/>
            </a:pPr>
            <a:r>
              <a:rPr lang="en-US" sz="1400" dirty="0"/>
              <a:t>     $</a:t>
            </a:r>
            <a:r>
              <a:rPr lang="en-US" sz="1400" dirty="0" err="1"/>
              <a:t>stmt</a:t>
            </a:r>
            <a:r>
              <a:rPr lang="en-US" sz="1400" dirty="0"/>
              <a:t>-&gt;</a:t>
            </a:r>
            <a:r>
              <a:rPr lang="en-US" sz="1400" dirty="0" err="1"/>
              <a:t>bind_param</a:t>
            </a:r>
            <a:r>
              <a:rPr lang="en-US" sz="1400" dirty="0"/>
              <a:t>("s", $</a:t>
            </a:r>
            <a:r>
              <a:rPr lang="en-US" sz="1400" dirty="0" err="1"/>
              <a:t>fileName</a:t>
            </a:r>
            <a:r>
              <a:rPr lang="en-US" sz="1400" dirty="0"/>
              <a:t>);</a:t>
            </a:r>
          </a:p>
          <a:p>
            <a:pPr marL="0" indent="0">
              <a:buNone/>
            </a:pPr>
            <a:r>
              <a:rPr lang="en-US" sz="1400" dirty="0"/>
              <a:t>     $</a:t>
            </a:r>
            <a:r>
              <a:rPr lang="en-US" sz="1400" dirty="0" err="1"/>
              <a:t>fileName</a:t>
            </a:r>
            <a:r>
              <a:rPr lang="en-US" sz="1400" dirty="0"/>
              <a:t> = $_FILES['</a:t>
            </a:r>
            <a:r>
              <a:rPr lang="en-US" sz="1400" dirty="0" err="1"/>
              <a:t>uploadedFile</a:t>
            </a:r>
            <a:r>
              <a:rPr lang="en-US" sz="1400" dirty="0"/>
              <a:t>']['name'];</a:t>
            </a:r>
          </a:p>
          <a:p>
            <a:pPr marL="0" indent="0">
              <a:buNone/>
            </a:pPr>
            <a:r>
              <a:rPr lang="en-US" sz="1400" dirty="0"/>
              <a:t>     $</a:t>
            </a:r>
            <a:r>
              <a:rPr lang="en-US" sz="1400" dirty="0" err="1"/>
              <a:t>stmt</a:t>
            </a:r>
            <a:r>
              <a:rPr lang="en-US" sz="1400" dirty="0"/>
              <a:t>-&gt;execute();</a:t>
            </a:r>
          </a:p>
          <a:p>
            <a:pPr marL="0" indent="0">
              <a:buNone/>
            </a:pPr>
            <a:endParaRPr lang="en-US" sz="1400" dirty="0"/>
          </a:p>
        </p:txBody>
      </p:sp>
    </p:spTree>
    <p:extLst>
      <p:ext uri="{BB962C8B-B14F-4D97-AF65-F5344CB8AC3E}">
        <p14:creationId xmlns:p14="http://schemas.microsoft.com/office/powerpoint/2010/main" val="12739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SQL Injection via File Upload (sleep(10).jpg)</a:t>
            </a:r>
            <a:endParaRPr lang="en-IN" dirty="0"/>
          </a:p>
        </p:txBody>
      </p:sp>
      <p:sp>
        <p:nvSpPr>
          <p:cNvPr id="3" name="Content Placeholder 2"/>
          <p:cNvSpPr>
            <a:spLocks noGrp="1"/>
          </p:cNvSpPr>
          <p:nvPr>
            <p:ph sz="half" idx="1"/>
          </p:nvPr>
        </p:nvSpPr>
        <p:spPr>
          <a:xfrm>
            <a:off x="1593435" y="1600200"/>
            <a:ext cx="9782801" cy="4572000"/>
          </a:xfrm>
        </p:spPr>
        <p:txBody>
          <a:bodyPr>
            <a:normAutofit/>
          </a:bodyPr>
          <a:lstStyle/>
          <a:p>
            <a:pPr marL="0" indent="0">
              <a:buNone/>
            </a:pPr>
            <a:endParaRPr lang="en-US" sz="1400" dirty="0" smtClean="0"/>
          </a:p>
          <a:p>
            <a:pPr marL="0" indent="0">
              <a:buNone/>
            </a:pPr>
            <a:r>
              <a:rPr lang="en-US" sz="1600" b="1" dirty="0" smtClean="0"/>
              <a:t>2)  Validate </a:t>
            </a:r>
            <a:r>
              <a:rPr lang="en-US" sz="1600" b="1" dirty="0"/>
              <a:t>and Sanitize File Names</a:t>
            </a:r>
            <a:r>
              <a:rPr lang="en-US" sz="1600" b="1" dirty="0" smtClean="0"/>
              <a:t>:</a:t>
            </a:r>
            <a:endParaRPr lang="en-US" sz="1400" dirty="0"/>
          </a:p>
          <a:p>
            <a:pPr marL="0" indent="0">
              <a:buNone/>
            </a:pPr>
            <a:r>
              <a:rPr lang="en-US" sz="1400" dirty="0" smtClean="0"/>
              <a:t>      Strip </a:t>
            </a:r>
            <a:r>
              <a:rPr lang="en-US" sz="1400" dirty="0"/>
              <a:t>any non-alphanumeric characters from the file name to prevent SQL injection. </a:t>
            </a:r>
            <a:endParaRPr lang="en-US" sz="1400" dirty="0" smtClean="0"/>
          </a:p>
          <a:p>
            <a:pPr marL="0" indent="0">
              <a:buNone/>
            </a:pPr>
            <a:r>
              <a:rPr lang="en-US" sz="1400" dirty="0"/>
              <a:t> </a:t>
            </a:r>
            <a:r>
              <a:rPr lang="en-US" sz="1400" dirty="0" smtClean="0"/>
              <a:t>     This </a:t>
            </a:r>
            <a:r>
              <a:rPr lang="en-US" sz="1400" dirty="0"/>
              <a:t>also protects against other types of attacks like path traversal.</a:t>
            </a:r>
          </a:p>
          <a:p>
            <a:pPr>
              <a:buFont typeface="Wingdings" panose="05000000000000000000" pitchFamily="2" charset="2"/>
              <a:buChar char="Ø"/>
            </a:pPr>
            <a:r>
              <a:rPr lang="en-US" sz="1600" b="1" dirty="0" smtClean="0"/>
              <a:t>Example of Filename Sanitization:</a:t>
            </a:r>
          </a:p>
          <a:p>
            <a:pPr marL="0" indent="0">
              <a:buNone/>
            </a:pPr>
            <a:r>
              <a:rPr lang="en-US" sz="1400" dirty="0" smtClean="0"/>
              <a:t>    $</a:t>
            </a:r>
            <a:r>
              <a:rPr lang="en-US" sz="1400" dirty="0" err="1" smtClean="0"/>
              <a:t>fileName</a:t>
            </a:r>
            <a:r>
              <a:rPr lang="en-US" sz="1400" dirty="0" smtClean="0"/>
              <a:t> = </a:t>
            </a:r>
            <a:r>
              <a:rPr lang="en-US" sz="1400" dirty="0" err="1" smtClean="0"/>
              <a:t>preg_replace</a:t>
            </a:r>
            <a:r>
              <a:rPr lang="en-US" sz="1400" dirty="0" smtClean="0"/>
              <a:t>("/[^a-zA-Z0-9\._-]/", "", $_FILES['</a:t>
            </a:r>
            <a:r>
              <a:rPr lang="en-US" sz="1400" dirty="0" err="1" smtClean="0"/>
              <a:t>uploadedFile</a:t>
            </a:r>
            <a:r>
              <a:rPr lang="en-US" sz="1400" dirty="0" smtClean="0"/>
              <a:t>']['name']);</a:t>
            </a:r>
          </a:p>
        </p:txBody>
      </p:sp>
    </p:spTree>
    <p:extLst>
      <p:ext uri="{BB962C8B-B14F-4D97-AF65-F5344CB8AC3E}">
        <p14:creationId xmlns:p14="http://schemas.microsoft.com/office/powerpoint/2010/main" val="1780311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Number Attack:</a:t>
            </a:r>
            <a:endParaRPr lang="en-IN" dirty="0"/>
          </a:p>
        </p:txBody>
      </p:sp>
      <p:sp>
        <p:nvSpPr>
          <p:cNvPr id="3" name="Content Placeholder 2"/>
          <p:cNvSpPr>
            <a:spLocks noGrp="1"/>
          </p:cNvSpPr>
          <p:nvPr>
            <p:ph sz="half" idx="1"/>
          </p:nvPr>
        </p:nvSpPr>
        <p:spPr>
          <a:xfrm>
            <a:off x="1593435" y="1600200"/>
            <a:ext cx="9782801" cy="4572000"/>
          </a:xfrm>
        </p:spPr>
        <p:txBody>
          <a:bodyPr>
            <a:normAutofit/>
          </a:bodyPr>
          <a:lstStyle/>
          <a:p>
            <a:pPr algn="just">
              <a:buFont typeface="Wingdings" panose="05000000000000000000" pitchFamily="2" charset="2"/>
              <a:buChar char="Ø"/>
            </a:pPr>
            <a:endParaRPr lang="en-US" sz="1400" dirty="0" smtClean="0"/>
          </a:p>
          <a:p>
            <a:pPr algn="just">
              <a:buFont typeface="Wingdings" panose="05000000000000000000" pitchFamily="2" charset="2"/>
              <a:buChar char="Ø"/>
            </a:pPr>
            <a:r>
              <a:rPr lang="en-US" sz="1400" dirty="0" smtClean="0"/>
              <a:t>A </a:t>
            </a:r>
            <a:r>
              <a:rPr lang="en-US" sz="1400" dirty="0"/>
              <a:t>Magic Number Attack involves an attacker disguising a malicious script as a seemingly innocent file, such as </a:t>
            </a:r>
            <a:r>
              <a:rPr lang="en-US" sz="1400" dirty="0" smtClean="0"/>
              <a:t>an</a:t>
            </a:r>
          </a:p>
          <a:p>
            <a:pPr marL="0" indent="0" algn="just">
              <a:buNone/>
            </a:pPr>
            <a:r>
              <a:rPr lang="en-US" sz="1400" dirty="0"/>
              <a:t> </a:t>
            </a:r>
            <a:r>
              <a:rPr lang="en-US" sz="1400" dirty="0" smtClean="0"/>
              <a:t>    </a:t>
            </a:r>
            <a:r>
              <a:rPr lang="en-US" sz="1400" dirty="0"/>
              <a:t>image, </a:t>
            </a:r>
            <a:r>
              <a:rPr lang="en-US" sz="1400" dirty="0" smtClean="0"/>
              <a:t>by manipulating </a:t>
            </a:r>
            <a:r>
              <a:rPr lang="en-US" sz="1400" dirty="0"/>
              <a:t>its file extension and content. </a:t>
            </a:r>
            <a:endParaRPr lang="en-US" sz="1400" dirty="0" smtClean="0"/>
          </a:p>
          <a:p>
            <a:pPr algn="just">
              <a:buFont typeface="Wingdings" panose="05000000000000000000" pitchFamily="2" charset="2"/>
              <a:buChar char="Ø"/>
            </a:pPr>
            <a:r>
              <a:rPr lang="en-US" sz="1400" dirty="0" smtClean="0"/>
              <a:t>The </a:t>
            </a:r>
            <a:r>
              <a:rPr lang="en-US" sz="1400" dirty="0"/>
              <a:t>term "magic number" refers to the specific byte sequences at the beginning of a file that identify its format. </a:t>
            </a:r>
            <a:endParaRPr lang="en-US" sz="1400" dirty="0" smtClean="0"/>
          </a:p>
          <a:p>
            <a:pPr algn="just">
              <a:buFont typeface="Wingdings" panose="05000000000000000000" pitchFamily="2" charset="2"/>
              <a:buChar char="Ø"/>
            </a:pPr>
            <a:r>
              <a:rPr lang="en-US" sz="1400" dirty="0" smtClean="0"/>
              <a:t>Many </a:t>
            </a:r>
            <a:r>
              <a:rPr lang="en-US" sz="1400" dirty="0"/>
              <a:t>file formats have distinct magic numbers, and security systems often rely on these for validation</a:t>
            </a:r>
            <a:r>
              <a:rPr lang="en-US" sz="1400" dirty="0" smtClean="0"/>
              <a:t>.</a:t>
            </a:r>
            <a:endParaRPr lang="en-US" sz="1400" dirty="0"/>
          </a:p>
          <a:p>
            <a:pPr algn="just">
              <a:buFont typeface="Wingdings" panose="05000000000000000000" pitchFamily="2" charset="2"/>
              <a:buChar char="Ø"/>
            </a:pPr>
            <a:r>
              <a:rPr lang="en-US" sz="1400" dirty="0"/>
              <a:t>In this attack, an attacker can change the file extension of a script (e.g., a .</a:t>
            </a:r>
            <a:r>
              <a:rPr lang="en-US" sz="1400" dirty="0" err="1"/>
              <a:t>php</a:t>
            </a:r>
            <a:r>
              <a:rPr lang="en-US" sz="1400" dirty="0"/>
              <a:t> file) to that of a legitimate file type (e.g</a:t>
            </a:r>
            <a:r>
              <a:rPr lang="en-US" sz="1400" dirty="0" smtClean="0"/>
              <a:t>.,</a:t>
            </a:r>
          </a:p>
          <a:p>
            <a:pPr marL="0" indent="0" algn="just">
              <a:buNone/>
            </a:pPr>
            <a:r>
              <a:rPr lang="en-US" sz="1400" dirty="0"/>
              <a:t> </a:t>
            </a:r>
            <a:r>
              <a:rPr lang="en-US" sz="1400" dirty="0" smtClean="0"/>
              <a:t>    </a:t>
            </a:r>
            <a:r>
              <a:rPr lang="en-US" sz="1400" dirty="0"/>
              <a:t>.jpg) </a:t>
            </a:r>
            <a:r>
              <a:rPr lang="en-US" sz="1400" dirty="0" smtClean="0"/>
              <a:t>and manipulate </a:t>
            </a:r>
            <a:r>
              <a:rPr lang="en-US" sz="1400" dirty="0"/>
              <a:t>its content so that it passes basic file type checks, but still contains executable code</a:t>
            </a:r>
            <a:r>
              <a:rPr lang="en-US" sz="1400" dirty="0" smtClean="0"/>
              <a:t>.</a:t>
            </a:r>
          </a:p>
          <a:p>
            <a:pPr algn="just">
              <a:buFont typeface="Wingdings" panose="05000000000000000000" pitchFamily="2" charset="2"/>
              <a:buChar char="Ø"/>
            </a:pPr>
            <a:endParaRPr lang="en-US" sz="1400" dirty="0"/>
          </a:p>
          <a:p>
            <a:pPr algn="just">
              <a:buFont typeface="Wingdings" panose="05000000000000000000" pitchFamily="2" charset="2"/>
              <a:buChar char="Ø"/>
            </a:pPr>
            <a:r>
              <a:rPr lang="en-US" sz="1600" b="1" dirty="0"/>
              <a:t>How the Attack </a:t>
            </a:r>
            <a:r>
              <a:rPr lang="en-US" sz="1600" b="1" dirty="0" smtClean="0"/>
              <a:t>Works</a:t>
            </a:r>
          </a:p>
          <a:p>
            <a:pPr algn="just">
              <a:buFont typeface="Wingdings" panose="05000000000000000000" pitchFamily="2" charset="2"/>
              <a:buChar char="Ø"/>
            </a:pPr>
            <a:endParaRPr lang="en-US" sz="1600" b="1" dirty="0"/>
          </a:p>
          <a:p>
            <a:pPr marL="0" indent="0" algn="just">
              <a:buNone/>
            </a:pPr>
            <a:r>
              <a:rPr lang="en-US" sz="1600" b="1" dirty="0" smtClean="0"/>
              <a:t>1)  Disguising </a:t>
            </a:r>
            <a:r>
              <a:rPr lang="en-US" sz="1600" b="1" dirty="0"/>
              <a:t>the Script: </a:t>
            </a:r>
            <a:endParaRPr lang="en-US" sz="1600" b="1" dirty="0" smtClean="0"/>
          </a:p>
          <a:p>
            <a:pPr marL="0" indent="0" algn="just">
              <a:buNone/>
            </a:pPr>
            <a:r>
              <a:rPr lang="en-US" sz="1400" dirty="0" smtClean="0"/>
              <a:t>     The </a:t>
            </a:r>
            <a:r>
              <a:rPr lang="en-US" sz="1400" dirty="0"/>
              <a:t>attacker creates a PHP script but renames it with a valid image extension, such as .jpg, .gif, or .</a:t>
            </a:r>
            <a:r>
              <a:rPr lang="en-US" sz="1400" dirty="0" err="1"/>
              <a:t>png</a:t>
            </a:r>
            <a:r>
              <a:rPr lang="en-US" sz="1400" dirty="0" smtClean="0"/>
              <a:t>.</a:t>
            </a:r>
            <a:endParaRPr lang="en-US" sz="1400" dirty="0"/>
          </a:p>
        </p:txBody>
      </p:sp>
    </p:spTree>
    <p:extLst>
      <p:ext uri="{BB962C8B-B14F-4D97-AF65-F5344CB8AC3E}">
        <p14:creationId xmlns:p14="http://schemas.microsoft.com/office/powerpoint/2010/main" val="11182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Number Attack:</a:t>
            </a:r>
            <a:endParaRPr lang="en-IN" dirty="0"/>
          </a:p>
        </p:txBody>
      </p:sp>
      <p:sp>
        <p:nvSpPr>
          <p:cNvPr id="3" name="Content Placeholder 2"/>
          <p:cNvSpPr>
            <a:spLocks noGrp="1"/>
          </p:cNvSpPr>
          <p:nvPr>
            <p:ph sz="half" idx="1"/>
          </p:nvPr>
        </p:nvSpPr>
        <p:spPr>
          <a:xfrm>
            <a:off x="1593435" y="1600200"/>
            <a:ext cx="9782801" cy="4572000"/>
          </a:xfrm>
        </p:spPr>
        <p:txBody>
          <a:bodyPr>
            <a:normAutofit/>
          </a:bodyPr>
          <a:lstStyle/>
          <a:p>
            <a:pPr marL="342900" indent="-342900" algn="just">
              <a:buAutoNum type="arabicParenR" startAt="2"/>
            </a:pPr>
            <a:r>
              <a:rPr lang="en-US" sz="1600" b="1" dirty="0"/>
              <a:t>Manipulating the Magic Number: </a:t>
            </a:r>
          </a:p>
          <a:p>
            <a:pPr marL="0" indent="0" algn="just">
              <a:buNone/>
            </a:pPr>
            <a:r>
              <a:rPr lang="en-US" sz="1400" dirty="0"/>
              <a:t>       To further the disguise, the attacker modifies the first few bytes of the script to match the magic number of an image </a:t>
            </a:r>
          </a:p>
          <a:p>
            <a:pPr marL="0" indent="0" algn="just">
              <a:buNone/>
            </a:pPr>
            <a:r>
              <a:rPr lang="en-US" sz="1400" dirty="0"/>
              <a:t>       format. For instance, a .jpg file begins with the magic number FFD8 (JPEG signature), and a .gif file starts with</a:t>
            </a:r>
          </a:p>
          <a:p>
            <a:pPr marL="0" indent="0" algn="just">
              <a:buNone/>
            </a:pPr>
            <a:r>
              <a:rPr lang="en-US" sz="1400" dirty="0"/>
              <a:t>       GIF89a or GIF87a</a:t>
            </a:r>
            <a:r>
              <a:rPr lang="en-US" sz="1400" dirty="0" smtClean="0"/>
              <a:t>.</a:t>
            </a:r>
          </a:p>
          <a:p>
            <a:pPr marL="0" indent="0" algn="just">
              <a:buNone/>
            </a:pPr>
            <a:endParaRPr lang="en-US" sz="1400" dirty="0" smtClean="0"/>
          </a:p>
          <a:p>
            <a:pPr algn="just">
              <a:buFont typeface="Wingdings" panose="05000000000000000000" pitchFamily="2" charset="2"/>
              <a:buChar char="Ø"/>
            </a:pPr>
            <a:r>
              <a:rPr lang="en-US" sz="1600" b="1" dirty="0"/>
              <a:t>Example Attack </a:t>
            </a:r>
            <a:r>
              <a:rPr lang="en-US" sz="1600" b="1" dirty="0" smtClean="0"/>
              <a:t>Scenario</a:t>
            </a:r>
          </a:p>
          <a:p>
            <a:pPr algn="just">
              <a:buFont typeface="Wingdings" panose="05000000000000000000" pitchFamily="2" charset="2"/>
              <a:buChar char="Ø"/>
            </a:pPr>
            <a:endParaRPr lang="en-US" sz="1600" b="1" dirty="0"/>
          </a:p>
          <a:p>
            <a:pPr marL="365760" lvl="1" indent="0" algn="just">
              <a:buNone/>
            </a:pPr>
            <a:r>
              <a:rPr lang="en-US" sz="1600" dirty="0"/>
              <a:t>The attacker uploads a file named shell.php.jpg containing the following PHP code</a:t>
            </a:r>
            <a:r>
              <a:rPr lang="en-US" sz="1600" dirty="0" smtClean="0"/>
              <a:t>:</a:t>
            </a:r>
            <a:endParaRPr lang="en-US" sz="1600" dirty="0"/>
          </a:p>
          <a:p>
            <a:pPr marL="365760" lvl="1" indent="0" algn="just">
              <a:buNone/>
            </a:pPr>
            <a:r>
              <a:rPr lang="en-US" sz="1600" dirty="0"/>
              <a:t>GIF89a;  // This is the magic number for a GIF file</a:t>
            </a:r>
          </a:p>
          <a:p>
            <a:pPr marL="365760" lvl="1" indent="0" algn="just">
              <a:buNone/>
            </a:pPr>
            <a:r>
              <a:rPr lang="en-US" sz="1600" dirty="0" smtClean="0"/>
              <a:t>&lt;?</a:t>
            </a:r>
            <a:r>
              <a:rPr lang="en-US" sz="1600" dirty="0" err="1"/>
              <a:t>php</a:t>
            </a:r>
            <a:endParaRPr lang="en-US" sz="1600" dirty="0"/>
          </a:p>
          <a:p>
            <a:pPr marL="365760" lvl="1" indent="0" algn="just">
              <a:buNone/>
            </a:pPr>
            <a:r>
              <a:rPr lang="en-US" sz="1600" dirty="0" smtClean="0"/>
              <a:t>// </a:t>
            </a:r>
            <a:r>
              <a:rPr lang="en-US" sz="1600" dirty="0"/>
              <a:t>Malicious PHP code for a shell</a:t>
            </a:r>
          </a:p>
          <a:p>
            <a:pPr marL="365760" lvl="1" indent="0" algn="just">
              <a:buNone/>
            </a:pPr>
            <a:r>
              <a:rPr lang="en-US" sz="1600" dirty="0" smtClean="0"/>
              <a:t>echo </a:t>
            </a:r>
            <a:r>
              <a:rPr lang="en-US" sz="1600" dirty="0"/>
              <a:t>"Shell access</a:t>
            </a:r>
            <a:r>
              <a:rPr lang="en-US" sz="1600" dirty="0" smtClean="0"/>
              <a:t>";</a:t>
            </a:r>
          </a:p>
          <a:p>
            <a:pPr marL="365760" lvl="1" indent="0" algn="just">
              <a:buNone/>
            </a:pPr>
            <a:r>
              <a:rPr lang="en-US" sz="1600" dirty="0" smtClean="0"/>
              <a:t>?&gt;</a:t>
            </a:r>
            <a:endParaRPr lang="en-US" sz="1600" dirty="0"/>
          </a:p>
          <a:p>
            <a:pPr marL="0" indent="0" algn="just">
              <a:buNone/>
            </a:pPr>
            <a:endParaRPr lang="en-US" sz="1400" dirty="0"/>
          </a:p>
        </p:txBody>
      </p:sp>
    </p:spTree>
    <p:extLst>
      <p:ext uri="{BB962C8B-B14F-4D97-AF65-F5344CB8AC3E}">
        <p14:creationId xmlns:p14="http://schemas.microsoft.com/office/powerpoint/2010/main" val="108229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Number Attack:</a:t>
            </a:r>
            <a:endParaRPr lang="en-IN" dirty="0"/>
          </a:p>
        </p:txBody>
      </p:sp>
      <p:sp>
        <p:nvSpPr>
          <p:cNvPr id="3" name="Content Placeholder 2"/>
          <p:cNvSpPr>
            <a:spLocks noGrp="1"/>
          </p:cNvSpPr>
          <p:nvPr>
            <p:ph sz="half" idx="1"/>
          </p:nvPr>
        </p:nvSpPr>
        <p:spPr>
          <a:xfrm>
            <a:off x="1593435" y="1600200"/>
            <a:ext cx="9782801" cy="4572000"/>
          </a:xfrm>
        </p:spPr>
        <p:txBody>
          <a:bodyPr>
            <a:normAutofit/>
          </a:bodyPr>
          <a:lstStyle/>
          <a:p>
            <a:pPr algn="just">
              <a:buFont typeface="Wingdings" panose="05000000000000000000" pitchFamily="2" charset="2"/>
              <a:buChar char="Ø"/>
            </a:pPr>
            <a:endParaRPr lang="en-US" sz="1400" dirty="0" smtClean="0"/>
          </a:p>
          <a:p>
            <a:pPr>
              <a:buFont typeface="Wingdings" panose="05000000000000000000" pitchFamily="2" charset="2"/>
              <a:buChar char="Ø"/>
            </a:pPr>
            <a:r>
              <a:rPr lang="en-US" sz="1600" b="1" dirty="0"/>
              <a:t>Preventing Magic Number </a:t>
            </a:r>
            <a:r>
              <a:rPr lang="en-US" sz="1600" b="1" dirty="0" smtClean="0"/>
              <a:t>Attacks </a:t>
            </a:r>
            <a:r>
              <a:rPr lang="en-US" sz="1600" b="1" dirty="0" smtClean="0"/>
              <a:t>:</a:t>
            </a:r>
          </a:p>
          <a:p>
            <a:pPr>
              <a:buFont typeface="Wingdings" panose="05000000000000000000" pitchFamily="2" charset="2"/>
              <a:buChar char="Ø"/>
            </a:pPr>
            <a:endParaRPr lang="en-US" sz="1600" b="1" dirty="0"/>
          </a:p>
          <a:p>
            <a:pPr>
              <a:buFont typeface="Wingdings" panose="05000000000000000000" pitchFamily="2" charset="2"/>
              <a:buChar char="Ø"/>
            </a:pPr>
            <a:r>
              <a:rPr lang="en-US" sz="1400" dirty="0"/>
              <a:t>You should check the magic number of the uploaded file to ensure it matches the expected file type. </a:t>
            </a:r>
            <a:endParaRPr lang="en-US" sz="1400" dirty="0" smtClean="0"/>
          </a:p>
          <a:p>
            <a:pPr>
              <a:buFont typeface="Wingdings" panose="05000000000000000000" pitchFamily="2" charset="2"/>
              <a:buChar char="Ø"/>
            </a:pPr>
            <a:r>
              <a:rPr lang="en-US" sz="1400" dirty="0" smtClean="0"/>
              <a:t>In </a:t>
            </a:r>
            <a:r>
              <a:rPr lang="en-US" sz="1400" dirty="0"/>
              <a:t>PHP, this can be done using the </a:t>
            </a:r>
            <a:r>
              <a:rPr lang="en-US" sz="1400" dirty="0" err="1"/>
              <a:t>finfo</a:t>
            </a:r>
            <a:r>
              <a:rPr lang="en-US" sz="1400" dirty="0"/>
              <a:t> class or by reading the first few bytes manually</a:t>
            </a:r>
            <a:r>
              <a:rPr lang="en-US" sz="1400" dirty="0" smtClean="0"/>
              <a:t>.	</a:t>
            </a:r>
          </a:p>
          <a:p>
            <a:pPr>
              <a:buFont typeface="Wingdings" panose="05000000000000000000" pitchFamily="2" charset="2"/>
              <a:buChar char="Ø"/>
            </a:pPr>
            <a:r>
              <a:rPr lang="en-US" sz="1400" dirty="0"/>
              <a:t> Even if an attacker renames a .</a:t>
            </a:r>
            <a:r>
              <a:rPr lang="en-US" sz="1400" dirty="0" err="1"/>
              <a:t>php</a:t>
            </a:r>
            <a:r>
              <a:rPr lang="en-US" sz="1400" dirty="0"/>
              <a:t> file to .jpg, the </a:t>
            </a:r>
            <a:r>
              <a:rPr lang="en-US" sz="1400" dirty="0" err="1"/>
              <a:t>finfo</a:t>
            </a:r>
            <a:r>
              <a:rPr lang="en-US" sz="1400" dirty="0"/>
              <a:t> function will correctly identify the true MIME type based on the </a:t>
            </a:r>
            <a:endParaRPr lang="en-US" sz="1400" dirty="0" smtClean="0"/>
          </a:p>
          <a:p>
            <a:pPr marL="0" indent="0">
              <a:buNone/>
            </a:pPr>
            <a:r>
              <a:rPr lang="en-US" sz="1400" dirty="0"/>
              <a:t> </a:t>
            </a:r>
            <a:r>
              <a:rPr lang="en-US" sz="1400" dirty="0" smtClean="0"/>
              <a:t>     </a:t>
            </a:r>
            <a:r>
              <a:rPr lang="en-US" sz="1400" dirty="0" smtClean="0"/>
              <a:t>file's </a:t>
            </a:r>
            <a:r>
              <a:rPr lang="en-US" sz="1400" dirty="0"/>
              <a:t>contents.</a:t>
            </a:r>
          </a:p>
        </p:txBody>
      </p:sp>
    </p:spTree>
    <p:extLst>
      <p:ext uri="{BB962C8B-B14F-4D97-AF65-F5344CB8AC3E}">
        <p14:creationId xmlns:p14="http://schemas.microsoft.com/office/powerpoint/2010/main" val="7936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Index</a:t>
            </a:r>
            <a:endParaRPr lang="en-IN" dirty="0"/>
          </a:p>
        </p:txBody>
      </p:sp>
      <p:sp>
        <p:nvSpPr>
          <p:cNvPr id="3" name="Content Placeholder 2"/>
          <p:cNvSpPr>
            <a:spLocks noGrp="1"/>
          </p:cNvSpPr>
          <p:nvPr>
            <p:ph idx="1"/>
          </p:nvPr>
        </p:nvSpPr>
        <p:spPr/>
        <p:txBody>
          <a:bodyPr>
            <a:normAutofit/>
          </a:bodyPr>
          <a:lstStyle/>
          <a:p>
            <a:r>
              <a:rPr lang="en-US" dirty="0" smtClean="0"/>
              <a:t>Introduction</a:t>
            </a:r>
            <a:endParaRPr lang="en-US" dirty="0"/>
          </a:p>
          <a:p>
            <a:r>
              <a:rPr lang="en-US" dirty="0"/>
              <a:t>Null Byte Injection in File Uploads</a:t>
            </a:r>
          </a:p>
          <a:p>
            <a:r>
              <a:rPr lang="en-IN" dirty="0"/>
              <a:t>DoS Attack via Large File </a:t>
            </a:r>
            <a:r>
              <a:rPr lang="en-IN" dirty="0" smtClean="0"/>
              <a:t>Uploads</a:t>
            </a:r>
          </a:p>
          <a:p>
            <a:r>
              <a:rPr lang="en-US" dirty="0" smtClean="0"/>
              <a:t>SQL </a:t>
            </a:r>
            <a:r>
              <a:rPr lang="en-US" dirty="0"/>
              <a:t>Injection via File Upload (sleep(10).jpg</a:t>
            </a:r>
            <a:r>
              <a:rPr lang="en-US" dirty="0" smtClean="0"/>
              <a:t>)</a:t>
            </a:r>
            <a:endParaRPr lang="en-IN" dirty="0"/>
          </a:p>
          <a:p>
            <a:r>
              <a:rPr lang="en-IN" dirty="0"/>
              <a:t>Magic Number Attack</a:t>
            </a:r>
            <a:r>
              <a:rPr lang="en-IN" dirty="0" smtClean="0"/>
              <a:t>:</a:t>
            </a:r>
          </a:p>
          <a:p>
            <a:endParaRPr lang="en-IN" dirty="0"/>
          </a:p>
        </p:txBody>
      </p:sp>
    </p:spTree>
    <p:extLst>
      <p:ext uri="{BB962C8B-B14F-4D97-AF65-F5344CB8AC3E}">
        <p14:creationId xmlns:p14="http://schemas.microsoft.com/office/powerpoint/2010/main" val="1720426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Number Attack:</a:t>
            </a:r>
            <a:endParaRPr lang="en-IN" dirty="0"/>
          </a:p>
        </p:txBody>
      </p:sp>
      <p:sp>
        <p:nvSpPr>
          <p:cNvPr id="3" name="Content Placeholder 2"/>
          <p:cNvSpPr>
            <a:spLocks noGrp="1"/>
          </p:cNvSpPr>
          <p:nvPr>
            <p:ph sz="half" idx="1"/>
          </p:nvPr>
        </p:nvSpPr>
        <p:spPr>
          <a:xfrm>
            <a:off x="1593435" y="1600200"/>
            <a:ext cx="9782801" cy="4572000"/>
          </a:xfrm>
        </p:spPr>
        <p:txBody>
          <a:bodyPr>
            <a:normAutofit/>
          </a:bodyPr>
          <a:lstStyle/>
          <a:p>
            <a:pPr lvl="1" algn="just">
              <a:buFont typeface="Wingdings" panose="05000000000000000000" pitchFamily="2" charset="2"/>
              <a:buChar char="Ø"/>
            </a:pPr>
            <a:r>
              <a:rPr lang="en-US" sz="1600" dirty="0" smtClean="0"/>
              <a:t>Example :</a:t>
            </a:r>
          </a:p>
          <a:p>
            <a:pPr lvl="1" algn="just">
              <a:buFont typeface="Wingdings" panose="05000000000000000000" pitchFamily="2" charset="2"/>
              <a:buChar char="Ø"/>
            </a:pPr>
            <a:endParaRPr lang="en-US" sz="1600" dirty="0" smtClean="0"/>
          </a:p>
          <a:p>
            <a:pPr marL="0" indent="0" algn="just">
              <a:buNone/>
            </a:pPr>
            <a:r>
              <a:rPr lang="en-US" sz="1400" dirty="0"/>
              <a:t> </a:t>
            </a:r>
            <a:r>
              <a:rPr lang="en-US" sz="1400" dirty="0" smtClean="0"/>
              <a:t>        $</a:t>
            </a:r>
            <a:r>
              <a:rPr lang="en-US" sz="1400" dirty="0" err="1"/>
              <a:t>finfo</a:t>
            </a:r>
            <a:r>
              <a:rPr lang="en-US" sz="1400" dirty="0"/>
              <a:t> = new </a:t>
            </a:r>
            <a:r>
              <a:rPr lang="en-US" sz="1400" dirty="0" err="1"/>
              <a:t>finfo</a:t>
            </a:r>
            <a:r>
              <a:rPr lang="en-US" sz="1400" dirty="0"/>
              <a:t>(FILEINFO_MIME_TYPE);</a:t>
            </a:r>
          </a:p>
          <a:p>
            <a:pPr marL="0" indent="0" algn="just">
              <a:buNone/>
            </a:pPr>
            <a:r>
              <a:rPr lang="en-US" sz="1400" dirty="0" smtClean="0"/>
              <a:t>         $</a:t>
            </a:r>
            <a:r>
              <a:rPr lang="en-US" sz="1400" dirty="0" err="1"/>
              <a:t>mimeType</a:t>
            </a:r>
            <a:r>
              <a:rPr lang="en-US" sz="1400" dirty="0"/>
              <a:t> = $</a:t>
            </a:r>
            <a:r>
              <a:rPr lang="en-US" sz="1400" dirty="0" err="1"/>
              <a:t>finfo</a:t>
            </a:r>
            <a:r>
              <a:rPr lang="en-US" sz="1400" dirty="0"/>
              <a:t>-&gt;file($_FILES['</a:t>
            </a:r>
            <a:r>
              <a:rPr lang="en-US" sz="1400" dirty="0" err="1"/>
              <a:t>uploadedFile</a:t>
            </a:r>
            <a:r>
              <a:rPr lang="en-US" sz="1400" dirty="0"/>
              <a:t>']['</a:t>
            </a:r>
            <a:r>
              <a:rPr lang="en-US" sz="1400" dirty="0" err="1"/>
              <a:t>tmp_name</a:t>
            </a:r>
            <a:r>
              <a:rPr lang="en-US" sz="1400" dirty="0" smtClean="0"/>
              <a:t>']);</a:t>
            </a:r>
            <a:endParaRPr lang="en-US" sz="1400" dirty="0"/>
          </a:p>
          <a:p>
            <a:pPr marL="0" indent="0" algn="just">
              <a:buNone/>
            </a:pPr>
            <a:r>
              <a:rPr lang="en-US" sz="1400" dirty="0" smtClean="0"/>
              <a:t>         $</a:t>
            </a:r>
            <a:r>
              <a:rPr lang="en-US" sz="1400" dirty="0" err="1"/>
              <a:t>allowedMimeTypes</a:t>
            </a:r>
            <a:r>
              <a:rPr lang="en-US" sz="1400" dirty="0"/>
              <a:t> = ['image/jpeg', 'image/</a:t>
            </a:r>
            <a:r>
              <a:rPr lang="en-US" sz="1400" dirty="0" err="1"/>
              <a:t>png</a:t>
            </a:r>
            <a:r>
              <a:rPr lang="en-US" sz="1400" dirty="0"/>
              <a:t>', 'image/gif</a:t>
            </a:r>
            <a:r>
              <a:rPr lang="en-US" sz="1400" dirty="0" smtClean="0"/>
              <a:t>'];</a:t>
            </a:r>
            <a:endParaRPr lang="en-US" sz="1400" dirty="0"/>
          </a:p>
          <a:p>
            <a:pPr marL="0" indent="0" algn="just">
              <a:buNone/>
            </a:pPr>
            <a:r>
              <a:rPr lang="en-US" sz="1400" dirty="0" smtClean="0"/>
              <a:t>         if </a:t>
            </a:r>
            <a:r>
              <a:rPr lang="en-US" sz="1400" dirty="0"/>
              <a:t>(!</a:t>
            </a:r>
            <a:r>
              <a:rPr lang="en-US" sz="1400" dirty="0" err="1"/>
              <a:t>in_array</a:t>
            </a:r>
            <a:r>
              <a:rPr lang="en-US" sz="1400" dirty="0"/>
              <a:t>($</a:t>
            </a:r>
            <a:r>
              <a:rPr lang="en-US" sz="1400" dirty="0" err="1"/>
              <a:t>mimeType</a:t>
            </a:r>
            <a:r>
              <a:rPr lang="en-US" sz="1400" dirty="0"/>
              <a:t>, $</a:t>
            </a:r>
            <a:r>
              <a:rPr lang="en-US" sz="1400" dirty="0" err="1"/>
              <a:t>allowedMimeTypes</a:t>
            </a:r>
            <a:r>
              <a:rPr lang="en-US" sz="1400" dirty="0"/>
              <a:t>)) </a:t>
            </a:r>
            <a:endParaRPr lang="en-US" sz="1400" dirty="0" smtClean="0"/>
          </a:p>
          <a:p>
            <a:pPr marL="0" indent="0" algn="just">
              <a:buNone/>
            </a:pPr>
            <a:r>
              <a:rPr lang="en-US" sz="1400" dirty="0" smtClean="0"/>
              <a:t>         {</a:t>
            </a:r>
          </a:p>
          <a:p>
            <a:pPr marL="0" indent="0" algn="just">
              <a:buNone/>
            </a:pPr>
            <a:r>
              <a:rPr lang="en-US" sz="1400" dirty="0"/>
              <a:t>	</a:t>
            </a:r>
            <a:r>
              <a:rPr lang="en-US" sz="1400" dirty="0" smtClean="0"/>
              <a:t>echo "</a:t>
            </a:r>
            <a:r>
              <a:rPr lang="en-US" sz="1400" dirty="0"/>
              <a:t>Error: Invalid file type</a:t>
            </a:r>
            <a:r>
              <a:rPr lang="en-US" sz="1400" dirty="0" smtClean="0"/>
              <a:t>.“;</a:t>
            </a:r>
          </a:p>
          <a:p>
            <a:pPr marL="0" indent="0" algn="just">
              <a:buNone/>
            </a:pPr>
            <a:r>
              <a:rPr lang="en-US" sz="1400" dirty="0"/>
              <a:t> </a:t>
            </a:r>
            <a:r>
              <a:rPr lang="en-US" sz="1400" dirty="0" smtClean="0"/>
              <a:t>        }</a:t>
            </a:r>
          </a:p>
        </p:txBody>
      </p:sp>
    </p:spTree>
    <p:extLst>
      <p:ext uri="{BB962C8B-B14F-4D97-AF65-F5344CB8AC3E}">
        <p14:creationId xmlns:p14="http://schemas.microsoft.com/office/powerpoint/2010/main" val="116803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93436" y="3140968"/>
            <a:ext cx="9829568" cy="3031232"/>
          </a:xfrm>
        </p:spPr>
        <p:txBody>
          <a:bodyPr>
            <a:normAutofit/>
          </a:bodyPr>
          <a:lstStyle/>
          <a:p>
            <a:pPr marL="365760" lvl="1" indent="0" algn="ctr">
              <a:buNone/>
            </a:pPr>
            <a:r>
              <a:rPr lang="en-US" sz="4800" dirty="0" smtClean="0"/>
              <a:t>Any Questions?</a:t>
            </a:r>
            <a:endParaRPr lang="en-US" sz="4800" b="1" dirty="0"/>
          </a:p>
        </p:txBody>
      </p:sp>
    </p:spTree>
    <p:extLst>
      <p:ext uri="{BB962C8B-B14F-4D97-AF65-F5344CB8AC3E}">
        <p14:creationId xmlns:p14="http://schemas.microsoft.com/office/powerpoint/2010/main" val="25122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93436" y="3140968"/>
            <a:ext cx="9829568" cy="3031232"/>
          </a:xfrm>
        </p:spPr>
        <p:txBody>
          <a:bodyPr>
            <a:normAutofit/>
          </a:bodyPr>
          <a:lstStyle/>
          <a:p>
            <a:pPr marL="365760" lvl="1" indent="0" algn="ctr">
              <a:buNone/>
            </a:pPr>
            <a:r>
              <a:rPr lang="en-US" sz="4800" smtClean="0"/>
              <a:t>Thank You</a:t>
            </a:r>
            <a:endParaRPr lang="en-US" sz="4800" b="1" dirty="0"/>
          </a:p>
        </p:txBody>
      </p:sp>
    </p:spTree>
    <p:extLst>
      <p:ext uri="{BB962C8B-B14F-4D97-AF65-F5344CB8AC3E}">
        <p14:creationId xmlns:p14="http://schemas.microsoft.com/office/powerpoint/2010/main" val="4095125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1600" dirty="0"/>
              <a:t>File uploads are a common feature in web applications, allowing users to upload files such as images, documents, and videos. However, improper handling of file uploads can expose your application to various security vulnerabilities, denial-of-service (</a:t>
            </a:r>
            <a:r>
              <a:rPr lang="en-US" sz="1600" dirty="0" err="1"/>
              <a:t>DoS</a:t>
            </a:r>
            <a:r>
              <a:rPr lang="en-US" sz="1600"/>
              <a:t>) attacks.	</a:t>
            </a:r>
            <a:endParaRPr lang="en-IN" dirty="0"/>
          </a:p>
        </p:txBody>
      </p:sp>
    </p:spTree>
    <p:extLst>
      <p:ext uri="{BB962C8B-B14F-4D97-AF65-F5344CB8AC3E}">
        <p14:creationId xmlns:p14="http://schemas.microsoft.com/office/powerpoint/2010/main" val="57191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sz="3200" b="1" dirty="0"/>
              <a:t>Null Byte Injection in File </a:t>
            </a:r>
            <a:r>
              <a:rPr lang="en-US" sz="3200" b="1" dirty="0" smtClean="0"/>
              <a:t>Uploads</a:t>
            </a:r>
            <a:r>
              <a:rPr lang="en-IN" sz="3200" b="1" dirty="0" smtClean="0"/>
              <a:t>:   </a:t>
            </a:r>
            <a:endParaRPr lang="en-IN" sz="3200" b="1" dirty="0"/>
          </a:p>
        </p:txBody>
      </p:sp>
      <p:sp>
        <p:nvSpPr>
          <p:cNvPr id="3" name="Content Placeholder 2"/>
          <p:cNvSpPr>
            <a:spLocks noGrp="1"/>
          </p:cNvSpPr>
          <p:nvPr>
            <p:ph sz="half" idx="1"/>
          </p:nvPr>
        </p:nvSpPr>
        <p:spPr>
          <a:xfrm>
            <a:off x="1593435" y="1600200"/>
            <a:ext cx="9782801" cy="4572000"/>
          </a:xfrm>
        </p:spPr>
        <p:txBody>
          <a:bodyPr/>
          <a:lstStyle/>
          <a:p>
            <a:endParaRPr lang="en-IN" sz="2400" dirty="0" smtClean="0"/>
          </a:p>
          <a:p>
            <a:pPr lvl="1" algn="just">
              <a:buFont typeface="Wingdings" panose="05000000000000000000" pitchFamily="2" charset="2"/>
              <a:buChar char="Ø"/>
            </a:pPr>
            <a:r>
              <a:rPr lang="en-US" sz="1400" dirty="0"/>
              <a:t>Null Byte Injection is a security vulnerability where an attacker inserts a null byte (%00 or \0) into a string to manipulate its behavior. In file uploads, this can allow attackers to bypass security checks </a:t>
            </a:r>
            <a:r>
              <a:rPr lang="en-US" sz="1400" dirty="0" smtClean="0"/>
              <a:t> </a:t>
            </a:r>
            <a:r>
              <a:rPr lang="en-US" sz="1400" dirty="0"/>
              <a:t>and upload malicious files. The null byte is a string terminator in languages like C and PHP when interacting with older versions of the PHP engine or improperly configured servers</a:t>
            </a:r>
            <a:r>
              <a:rPr lang="en-US" sz="1400" dirty="0" smtClean="0"/>
              <a:t>.</a:t>
            </a:r>
          </a:p>
          <a:p>
            <a:pPr lvl="1" algn="just">
              <a:buFont typeface="Wingdings" panose="05000000000000000000" pitchFamily="2" charset="2"/>
              <a:buChar char="Ø"/>
            </a:pPr>
            <a:endParaRPr lang="en-US" sz="1400" dirty="0"/>
          </a:p>
          <a:p>
            <a:pPr lvl="1" algn="just">
              <a:buFont typeface="Wingdings" panose="05000000000000000000" pitchFamily="2" charset="2"/>
              <a:buChar char="Ø"/>
            </a:pPr>
            <a:r>
              <a:rPr lang="en-US" sz="1400" dirty="0"/>
              <a:t>When handling file uploads, PHP might stop processing the string when it encounters a null byte, potentially bypassing file extension checks and other security validations. For example, if a developer checks for .jpg at the end of the file name, but an attacker uses a file like evil.php%00.jpg, the null byte (%00) can make PHP interpret the file as </a:t>
            </a:r>
            <a:r>
              <a:rPr lang="en-US" sz="1400" dirty="0" err="1"/>
              <a:t>evil.php</a:t>
            </a:r>
            <a:r>
              <a:rPr lang="en-US" sz="1400" dirty="0"/>
              <a:t>, bypassing security filters.</a:t>
            </a:r>
          </a:p>
          <a:p>
            <a:pPr lvl="1" algn="just">
              <a:buFont typeface="Wingdings" panose="05000000000000000000" pitchFamily="2" charset="2"/>
              <a:buChar char="Ø"/>
            </a:pPr>
            <a:endParaRPr lang="en-US" sz="1400" dirty="0"/>
          </a:p>
          <a:p>
            <a:pPr marL="365760" lvl="1" indent="0" algn="just">
              <a:buNone/>
            </a:pPr>
            <a:r>
              <a:rPr lang="en-US" sz="1600" b="1" dirty="0"/>
              <a:t>Null Byte Injection Example:</a:t>
            </a:r>
          </a:p>
          <a:p>
            <a:pPr lvl="1" algn="just">
              <a:buFont typeface="Wingdings" panose="05000000000000000000" pitchFamily="2" charset="2"/>
              <a:buChar char="Ø"/>
            </a:pPr>
            <a:r>
              <a:rPr lang="en-US" sz="1400" dirty="0"/>
              <a:t>An attacker could upload a file named malicious.php%00.jpg. The script checks the extension for .jpg, .</a:t>
            </a:r>
            <a:r>
              <a:rPr lang="en-US" sz="1400" dirty="0" err="1"/>
              <a:t>png</a:t>
            </a:r>
            <a:r>
              <a:rPr lang="en-US" sz="1400" dirty="0"/>
              <a:t>, or .gif, but due to the null byte injection (%00), PHP might interpret the file as </a:t>
            </a:r>
            <a:r>
              <a:rPr lang="en-US" sz="1400" dirty="0" err="1"/>
              <a:t>malicious.php</a:t>
            </a:r>
            <a:r>
              <a:rPr lang="en-US" sz="1400" dirty="0"/>
              <a:t>, allowing the attacker to upload a PHP file that can be executed on the server.</a:t>
            </a:r>
          </a:p>
          <a:p>
            <a:pPr lvl="1" algn="just">
              <a:buFont typeface="Wingdings" panose="05000000000000000000" pitchFamily="2" charset="2"/>
              <a:buChar char="Ø"/>
            </a:pPr>
            <a:endParaRPr lang="en-US" sz="1400" dirty="0" smtClean="0"/>
          </a:p>
        </p:txBody>
      </p:sp>
    </p:spTree>
    <p:extLst>
      <p:ext uri="{BB962C8B-B14F-4D97-AF65-F5344CB8AC3E}">
        <p14:creationId xmlns:p14="http://schemas.microsoft.com/office/powerpoint/2010/main" val="25933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a:r>
            <a:br>
              <a:rPr lang="en-US" dirty="0"/>
            </a:br>
            <a:r>
              <a:rPr lang="en-US" sz="3200" b="1" dirty="0"/>
              <a:t>Null Byte Injection in File </a:t>
            </a:r>
            <a:r>
              <a:rPr lang="en-US" sz="3200" b="1" dirty="0" smtClean="0"/>
              <a:t>Uploads</a:t>
            </a:r>
            <a:r>
              <a:rPr lang="en-IN" sz="3200" b="1" dirty="0" smtClean="0"/>
              <a:t>:   </a:t>
            </a:r>
            <a:endParaRPr lang="en-IN" sz="3200" b="1" dirty="0"/>
          </a:p>
        </p:txBody>
      </p:sp>
      <p:sp>
        <p:nvSpPr>
          <p:cNvPr id="3" name="Content Placeholder 2"/>
          <p:cNvSpPr>
            <a:spLocks noGrp="1"/>
          </p:cNvSpPr>
          <p:nvPr>
            <p:ph sz="half" idx="1"/>
          </p:nvPr>
        </p:nvSpPr>
        <p:spPr>
          <a:xfrm>
            <a:off x="1593435" y="1600200"/>
            <a:ext cx="9782801" cy="4572000"/>
          </a:xfrm>
        </p:spPr>
        <p:txBody>
          <a:bodyPr/>
          <a:lstStyle/>
          <a:p>
            <a:endParaRPr lang="en-US" sz="2400" dirty="0"/>
          </a:p>
          <a:p>
            <a:pPr algn="just">
              <a:buFont typeface="Wingdings" panose="05000000000000000000" pitchFamily="2" charset="2"/>
              <a:buChar char="Ø"/>
            </a:pPr>
            <a:r>
              <a:rPr lang="en-US" sz="1600" b="1" dirty="0"/>
              <a:t>How to Prevent Null Byte Injection in PHP</a:t>
            </a:r>
            <a:endParaRPr lang="en-IN" sz="1600" b="1" dirty="0" smtClean="0"/>
          </a:p>
          <a:p>
            <a:pPr marL="365760" lvl="1" indent="0" algn="just">
              <a:buNone/>
            </a:pPr>
            <a:endParaRPr lang="en-US" sz="1400" dirty="0"/>
          </a:p>
          <a:p>
            <a:pPr lvl="1" algn="just">
              <a:buFont typeface="Wingdings" panose="05000000000000000000" pitchFamily="2" charset="2"/>
              <a:buChar char="Ø"/>
            </a:pPr>
            <a:r>
              <a:rPr lang="en-US" sz="1400" dirty="0"/>
              <a:t>Null byte injection is primarily a concern in older versions of PHP (before 5.3). Upgrading to a recent version of PHP will automatically prevent this issue, as PHP no longer interprets null </a:t>
            </a:r>
            <a:r>
              <a:rPr lang="en-US" sz="1400" dirty="0" smtClean="0"/>
              <a:t>bytes </a:t>
            </a:r>
            <a:r>
              <a:rPr lang="en-US" sz="1400" dirty="0"/>
              <a:t>in strings in a vulnerable </a:t>
            </a:r>
            <a:r>
              <a:rPr lang="en-US" sz="1400" dirty="0" smtClean="0"/>
              <a:t>way.</a:t>
            </a:r>
          </a:p>
          <a:p>
            <a:pPr lvl="1" algn="just">
              <a:buFont typeface="Wingdings" panose="05000000000000000000" pitchFamily="2" charset="2"/>
              <a:buChar char="Ø"/>
            </a:pPr>
            <a:endParaRPr lang="en-US" sz="1600" b="1" dirty="0" smtClean="0"/>
          </a:p>
          <a:p>
            <a:pPr lvl="1" algn="just">
              <a:buFont typeface="Wingdings" panose="05000000000000000000" pitchFamily="2" charset="2"/>
              <a:buChar char="Ø"/>
            </a:pPr>
            <a:r>
              <a:rPr lang="en-US" sz="1600" b="1" dirty="0" smtClean="0"/>
              <a:t>Example:</a:t>
            </a:r>
          </a:p>
          <a:p>
            <a:pPr lvl="1" algn="just">
              <a:buFont typeface="Wingdings" panose="05000000000000000000" pitchFamily="2" charset="2"/>
              <a:buChar char="Ø"/>
            </a:pPr>
            <a:endParaRPr lang="en-US" sz="1600" b="1" dirty="0"/>
          </a:p>
          <a:p>
            <a:pPr marL="731520" lvl="2" indent="0" algn="just">
              <a:buNone/>
            </a:pPr>
            <a:r>
              <a:rPr lang="en-US" sz="1400" dirty="0" smtClean="0"/>
              <a:t>$filename = $_FILES['</a:t>
            </a:r>
            <a:r>
              <a:rPr lang="en-US" sz="1400" dirty="0" err="1" smtClean="0"/>
              <a:t>fileToUpload</a:t>
            </a:r>
            <a:r>
              <a:rPr lang="en-US" sz="1400" dirty="0" smtClean="0"/>
              <a:t>']['name</a:t>
            </a:r>
            <a:r>
              <a:rPr lang="en-US" sz="1400" dirty="0" smtClean="0"/>
              <a:t>'];</a:t>
            </a:r>
          </a:p>
          <a:p>
            <a:pPr marL="0" indent="0">
              <a:buNone/>
            </a:pPr>
            <a:r>
              <a:rPr lang="en-IN" sz="1400" dirty="0" smtClean="0"/>
              <a:t>               if </a:t>
            </a:r>
            <a:r>
              <a:rPr lang="en-IN" sz="1400" dirty="0"/>
              <a:t>(</a:t>
            </a:r>
            <a:r>
              <a:rPr lang="en-IN" sz="1400" dirty="0" err="1"/>
              <a:t>preg_match</a:t>
            </a:r>
            <a:r>
              <a:rPr lang="en-IN" sz="1400" dirty="0"/>
              <a:t>('/[%\x00]/', $filename))</a:t>
            </a:r>
          </a:p>
          <a:p>
            <a:pPr marL="731520" lvl="2" indent="0" algn="just">
              <a:buNone/>
            </a:pPr>
            <a:r>
              <a:rPr lang="en-US" sz="1400" dirty="0" smtClean="0"/>
              <a:t> </a:t>
            </a:r>
            <a:r>
              <a:rPr lang="en-US" sz="1400" dirty="0" smtClean="0"/>
              <a:t>{</a:t>
            </a:r>
          </a:p>
          <a:p>
            <a:pPr marL="731520" lvl="2" indent="0" algn="just">
              <a:buNone/>
            </a:pPr>
            <a:r>
              <a:rPr lang="en-US" sz="1400" dirty="0" smtClean="0"/>
              <a:t>    echo "File name contains null byte</a:t>
            </a:r>
            <a:r>
              <a:rPr lang="en-US" sz="1400" dirty="0" smtClean="0"/>
              <a:t>.";</a:t>
            </a:r>
          </a:p>
          <a:p>
            <a:pPr marL="731520" lvl="2" indent="0" algn="just">
              <a:buNone/>
            </a:pPr>
            <a:r>
              <a:rPr lang="en-IN" sz="1400" dirty="0" smtClean="0"/>
              <a:t>    exit();</a:t>
            </a:r>
            <a:endParaRPr lang="en-US" sz="1400" dirty="0" smtClean="0"/>
          </a:p>
          <a:p>
            <a:pPr marL="731520" lvl="2" indent="0" algn="just">
              <a:buNone/>
            </a:pPr>
            <a:r>
              <a:rPr lang="en-US" sz="1400" dirty="0" smtClean="0"/>
              <a:t> }</a:t>
            </a:r>
            <a:endParaRPr lang="en-US" sz="1400" dirty="0" smtClean="0"/>
          </a:p>
          <a:p>
            <a:pPr lvl="1" algn="just">
              <a:buFont typeface="Wingdings" panose="05000000000000000000" pitchFamily="2" charset="2"/>
              <a:buChar char="Ø"/>
            </a:pPr>
            <a:endParaRPr lang="en-US" sz="1400" dirty="0"/>
          </a:p>
        </p:txBody>
      </p:sp>
    </p:spTree>
    <p:extLst>
      <p:ext uri="{BB962C8B-B14F-4D97-AF65-F5344CB8AC3E}">
        <p14:creationId xmlns:p14="http://schemas.microsoft.com/office/powerpoint/2010/main" val="3136875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DoS Attack via Large File </a:t>
            </a:r>
            <a:r>
              <a:rPr lang="en-IN" dirty="0" smtClean="0"/>
              <a:t>Uploads :</a:t>
            </a:r>
            <a:endParaRPr lang="en-IN" dirty="0"/>
          </a:p>
        </p:txBody>
      </p:sp>
      <p:sp>
        <p:nvSpPr>
          <p:cNvPr id="3" name="Content Placeholder 2"/>
          <p:cNvSpPr>
            <a:spLocks noGrp="1"/>
          </p:cNvSpPr>
          <p:nvPr>
            <p:ph sz="half" idx="1"/>
          </p:nvPr>
        </p:nvSpPr>
        <p:spPr>
          <a:xfrm>
            <a:off x="1593435" y="1600200"/>
            <a:ext cx="9782801" cy="4572000"/>
          </a:xfrm>
        </p:spPr>
        <p:txBody>
          <a:bodyPr>
            <a:normAutofit/>
          </a:bodyPr>
          <a:lstStyle/>
          <a:p>
            <a:pPr marL="708660" lvl="1" indent="-342900">
              <a:buAutoNum type="arabicParenR"/>
            </a:pPr>
            <a:endParaRPr lang="en-IN" sz="1600" b="1" dirty="0" smtClean="0"/>
          </a:p>
          <a:p>
            <a:pPr lvl="1" algn="just">
              <a:buFont typeface="Wingdings" panose="05000000000000000000" pitchFamily="2" charset="2"/>
              <a:buChar char="Ø"/>
            </a:pPr>
            <a:r>
              <a:rPr lang="en-US" sz="1400" dirty="0"/>
              <a:t>Denial of Service (DoS) attack via large file uploads is a type of attack where an attacker uploads extremely large files or multiple large files to overwhelm server resources such as memory, CPU, disk space, or network bandwidth. This can cause the server to slow down, crash, or become unresponsive, effectively denying legitimate users access to the service</a:t>
            </a:r>
            <a:r>
              <a:rPr lang="en-US" sz="1400" dirty="0" smtClean="0"/>
              <a:t>.</a:t>
            </a:r>
          </a:p>
          <a:p>
            <a:pPr marL="365760" lvl="1" indent="0">
              <a:buNone/>
            </a:pPr>
            <a:endParaRPr lang="en-IN" sz="1600" dirty="0" smtClean="0"/>
          </a:p>
          <a:p>
            <a:pPr lvl="1">
              <a:buFont typeface="Wingdings" panose="05000000000000000000" pitchFamily="2" charset="2"/>
              <a:buChar char="Ø"/>
            </a:pPr>
            <a:r>
              <a:rPr lang="en-US" sz="1600" dirty="0"/>
              <a:t>How a DoS Attack Works via Large File </a:t>
            </a:r>
            <a:r>
              <a:rPr lang="en-US" sz="1600" dirty="0" smtClean="0"/>
              <a:t>Uploads :</a:t>
            </a:r>
          </a:p>
          <a:p>
            <a:pPr marL="365760" lvl="1" indent="0">
              <a:buNone/>
            </a:pPr>
            <a:endParaRPr lang="en-US" sz="1600" dirty="0"/>
          </a:p>
          <a:p>
            <a:pPr marL="708660" lvl="1" indent="-342900">
              <a:buFont typeface="+mj-lt"/>
              <a:buAutoNum type="arabicPeriod"/>
            </a:pPr>
            <a:r>
              <a:rPr lang="en-US" sz="1600" b="1" dirty="0"/>
              <a:t>Resource Exhaustion: </a:t>
            </a:r>
            <a:endParaRPr lang="en-US" sz="1600" b="1" dirty="0" smtClean="0"/>
          </a:p>
          <a:p>
            <a:pPr marL="708660" lvl="1" indent="-342900">
              <a:buFont typeface="+mj-lt"/>
              <a:buAutoNum type="arabicPeriod"/>
            </a:pPr>
            <a:r>
              <a:rPr lang="en-US" sz="1600" b="1" dirty="0"/>
              <a:t>Concurrent Uploads: </a:t>
            </a:r>
          </a:p>
          <a:p>
            <a:pPr marL="708660" lvl="1" indent="-342900">
              <a:buFont typeface="+mj-lt"/>
              <a:buAutoNum type="arabicPeriod"/>
            </a:pPr>
            <a:r>
              <a:rPr lang="en-US" sz="1600" b="1" dirty="0"/>
              <a:t>Network Bandwidth: </a:t>
            </a:r>
            <a:endParaRPr lang="en-US" sz="1600" b="1" dirty="0" smtClean="0"/>
          </a:p>
          <a:p>
            <a:pPr marL="708660" lvl="1" indent="-342900">
              <a:buFont typeface="+mj-lt"/>
              <a:buAutoNum type="arabicPeriod"/>
            </a:pPr>
            <a:r>
              <a:rPr lang="en-US" sz="1600" b="1" dirty="0"/>
              <a:t>Disk Space Exhaustion</a:t>
            </a:r>
            <a:r>
              <a:rPr lang="en-US" sz="1600" b="1" dirty="0" smtClean="0"/>
              <a:t>:</a:t>
            </a:r>
          </a:p>
          <a:p>
            <a:pPr marL="365760" lvl="1" indent="0">
              <a:buNone/>
            </a:pPr>
            <a:endParaRPr lang="en-US" sz="1600" b="1" dirty="0"/>
          </a:p>
          <a:p>
            <a:pPr marL="708660" lvl="1" indent="-342900">
              <a:buFont typeface="+mj-lt"/>
              <a:buAutoNum type="arabicPeriod"/>
            </a:pPr>
            <a:r>
              <a:rPr lang="en-US" sz="1600" b="1" dirty="0"/>
              <a:t>Resource Exhaustion</a:t>
            </a:r>
            <a:r>
              <a:rPr lang="en-US" sz="1600" b="1" dirty="0" smtClean="0"/>
              <a:t>:</a:t>
            </a:r>
          </a:p>
          <a:p>
            <a:pPr marL="365760" lvl="1" indent="0">
              <a:buNone/>
            </a:pPr>
            <a:r>
              <a:rPr lang="en-US" sz="1400" dirty="0" smtClean="0"/>
              <a:t>       Uploading </a:t>
            </a:r>
            <a:r>
              <a:rPr lang="en-US" sz="1400" dirty="0"/>
              <a:t>extremely large files can consume significant memory and storage space. </a:t>
            </a:r>
            <a:endParaRPr lang="en-US" sz="1400" dirty="0" smtClean="0"/>
          </a:p>
          <a:p>
            <a:pPr marL="365760" lvl="1" indent="0">
              <a:buNone/>
            </a:pPr>
            <a:r>
              <a:rPr lang="en-US" sz="1400" dirty="0"/>
              <a:t> </a:t>
            </a:r>
            <a:r>
              <a:rPr lang="en-US" sz="1400" dirty="0" smtClean="0"/>
              <a:t>      If </a:t>
            </a:r>
            <a:r>
              <a:rPr lang="en-US" sz="1400" dirty="0"/>
              <a:t>the server doesn’t have </a:t>
            </a:r>
            <a:r>
              <a:rPr lang="en-US" sz="1400" dirty="0" smtClean="0"/>
              <a:t> sufficient </a:t>
            </a:r>
            <a:r>
              <a:rPr lang="en-US" sz="1400" dirty="0"/>
              <a:t>resources to handle these large uploads, it may slow down or crash</a:t>
            </a:r>
            <a:r>
              <a:rPr lang="en-US" sz="1400" dirty="0" smtClean="0"/>
              <a:t>.</a:t>
            </a:r>
            <a:endParaRPr lang="en-US" sz="1400" dirty="0"/>
          </a:p>
        </p:txBody>
      </p:sp>
    </p:spTree>
    <p:extLst>
      <p:ext uri="{BB962C8B-B14F-4D97-AF65-F5344CB8AC3E}">
        <p14:creationId xmlns:p14="http://schemas.microsoft.com/office/powerpoint/2010/main" val="178155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DoS Attack via Large File Uploads :</a:t>
            </a:r>
          </a:p>
        </p:txBody>
      </p:sp>
      <p:sp>
        <p:nvSpPr>
          <p:cNvPr id="3" name="Content Placeholder 2"/>
          <p:cNvSpPr>
            <a:spLocks noGrp="1"/>
          </p:cNvSpPr>
          <p:nvPr>
            <p:ph sz="half" idx="1"/>
          </p:nvPr>
        </p:nvSpPr>
        <p:spPr>
          <a:xfrm>
            <a:off x="1593435" y="1600200"/>
            <a:ext cx="9782801" cy="4572000"/>
          </a:xfrm>
        </p:spPr>
        <p:txBody>
          <a:bodyPr/>
          <a:lstStyle/>
          <a:p>
            <a:pPr algn="just"/>
            <a:endParaRPr lang="en-IN" sz="2400" dirty="0"/>
          </a:p>
          <a:p>
            <a:pPr marL="365760" lvl="1" indent="0" algn="just">
              <a:buNone/>
            </a:pPr>
            <a:r>
              <a:rPr lang="en-US" sz="1600" b="1" dirty="0" smtClean="0"/>
              <a:t>2.   Concurrent </a:t>
            </a:r>
            <a:r>
              <a:rPr lang="en-US" sz="1600" b="1" dirty="0"/>
              <a:t>Uploads: </a:t>
            </a:r>
            <a:endParaRPr lang="en-US" sz="1600" b="1" dirty="0" smtClean="0"/>
          </a:p>
          <a:p>
            <a:pPr marL="365760" lvl="1" indent="0" algn="just">
              <a:buNone/>
            </a:pPr>
            <a:r>
              <a:rPr lang="en-US" sz="1400" dirty="0" smtClean="0"/>
              <a:t>        Multiple </a:t>
            </a:r>
            <a:r>
              <a:rPr lang="en-US" sz="1400" dirty="0"/>
              <a:t>simultaneous large uploads can overwhelm the server’s processing capabilities and result in the </a:t>
            </a:r>
            <a:r>
              <a:rPr lang="en-US" sz="1400" dirty="0" smtClean="0"/>
              <a:t>denial</a:t>
            </a:r>
          </a:p>
          <a:p>
            <a:pPr marL="365760" lvl="1" indent="0" algn="just">
              <a:buNone/>
            </a:pPr>
            <a:r>
              <a:rPr lang="en-US" sz="1400" dirty="0" smtClean="0"/>
              <a:t>        of </a:t>
            </a:r>
            <a:r>
              <a:rPr lang="en-US" sz="1400" dirty="0"/>
              <a:t>legitimate user access</a:t>
            </a:r>
            <a:r>
              <a:rPr lang="en-US" sz="1400" dirty="0" smtClean="0"/>
              <a:t>.</a:t>
            </a:r>
          </a:p>
          <a:p>
            <a:pPr marL="365760" lvl="1" indent="0" algn="just">
              <a:buNone/>
            </a:pPr>
            <a:endParaRPr lang="en-US" sz="1400" dirty="0" smtClean="0"/>
          </a:p>
          <a:p>
            <a:pPr marL="365760" lvl="1" indent="0" algn="just">
              <a:buNone/>
            </a:pPr>
            <a:r>
              <a:rPr lang="en-US" sz="1600" b="1" dirty="0" smtClean="0"/>
              <a:t>3.   Network </a:t>
            </a:r>
            <a:r>
              <a:rPr lang="en-US" sz="1600" b="1" dirty="0"/>
              <a:t>Bandwidth: </a:t>
            </a:r>
            <a:endParaRPr lang="en-US" sz="1600" b="1" dirty="0" smtClean="0"/>
          </a:p>
          <a:p>
            <a:pPr marL="365760" lvl="1" indent="0" algn="just">
              <a:buNone/>
            </a:pPr>
            <a:r>
              <a:rPr lang="en-US" sz="1400" dirty="0" smtClean="0"/>
              <a:t>        A </a:t>
            </a:r>
            <a:r>
              <a:rPr lang="en-US" sz="1400" dirty="0"/>
              <a:t>high volume of large uploads can saturate the network, preventing other users from accessing the server</a:t>
            </a:r>
            <a:r>
              <a:rPr lang="en-US" sz="1400" dirty="0" smtClean="0"/>
              <a:t>.</a:t>
            </a:r>
          </a:p>
          <a:p>
            <a:pPr marL="365760" lvl="1" indent="0" algn="just">
              <a:buNone/>
            </a:pPr>
            <a:endParaRPr lang="en-US" sz="1400" dirty="0"/>
          </a:p>
          <a:p>
            <a:pPr marL="365760" lvl="1" indent="0" algn="just">
              <a:buNone/>
            </a:pPr>
            <a:r>
              <a:rPr lang="en-IN" sz="1600" b="1" dirty="0" smtClean="0"/>
              <a:t>4.   </a:t>
            </a:r>
            <a:r>
              <a:rPr lang="en-US" sz="1600" b="1" dirty="0" smtClean="0"/>
              <a:t>Disk </a:t>
            </a:r>
            <a:r>
              <a:rPr lang="en-US" sz="1600" b="1" dirty="0"/>
              <a:t>Space Exhaustion</a:t>
            </a:r>
            <a:r>
              <a:rPr lang="en-US" sz="1600" b="1" dirty="0" smtClean="0"/>
              <a:t>:</a:t>
            </a:r>
          </a:p>
          <a:p>
            <a:pPr marL="365760" lvl="1" indent="0" algn="just">
              <a:buNone/>
            </a:pPr>
            <a:r>
              <a:rPr lang="en-US" sz="1400" dirty="0" smtClean="0"/>
              <a:t>       Large </a:t>
            </a:r>
            <a:r>
              <a:rPr lang="en-US" sz="1400" dirty="0"/>
              <a:t>file uploads can fill up the disk space of the server, leading to system-wide issues.</a:t>
            </a:r>
            <a:endParaRPr lang="en-US" sz="1200" dirty="0"/>
          </a:p>
        </p:txBody>
      </p:sp>
    </p:spTree>
    <p:extLst>
      <p:ext uri="{BB962C8B-B14F-4D97-AF65-F5344CB8AC3E}">
        <p14:creationId xmlns:p14="http://schemas.microsoft.com/office/powerpoint/2010/main" val="19765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DoS Attack via Large File Uploads :</a:t>
            </a:r>
          </a:p>
        </p:txBody>
      </p:sp>
      <p:sp>
        <p:nvSpPr>
          <p:cNvPr id="3" name="Content Placeholder 2"/>
          <p:cNvSpPr>
            <a:spLocks noGrp="1"/>
          </p:cNvSpPr>
          <p:nvPr>
            <p:ph sz="half" idx="1"/>
          </p:nvPr>
        </p:nvSpPr>
        <p:spPr>
          <a:xfrm>
            <a:off x="1593435" y="1600200"/>
            <a:ext cx="9782801" cy="4781128"/>
          </a:xfrm>
        </p:spPr>
        <p:txBody>
          <a:bodyPr>
            <a:normAutofit/>
          </a:bodyPr>
          <a:lstStyle/>
          <a:p>
            <a:pPr algn="just">
              <a:buFont typeface="Wingdings" panose="05000000000000000000" pitchFamily="2" charset="2"/>
              <a:buChar char="Ø"/>
            </a:pPr>
            <a:r>
              <a:rPr lang="en-US" sz="1600" b="1" dirty="0"/>
              <a:t>Preventing DoS Attacks via Large File Uploads</a:t>
            </a:r>
          </a:p>
          <a:p>
            <a:pPr algn="just">
              <a:buFont typeface="Wingdings" panose="05000000000000000000" pitchFamily="2" charset="2"/>
              <a:buChar char="Ø"/>
            </a:pPr>
            <a:r>
              <a:rPr lang="en-US" sz="1400" dirty="0"/>
              <a:t>There are several methods to mitigate or prevent DoS attacks from large file uploads. Here’s how you can address them in a PHP environment:</a:t>
            </a:r>
          </a:p>
          <a:p>
            <a:pPr algn="just"/>
            <a:endParaRPr lang="en-US" sz="1400" dirty="0"/>
          </a:p>
          <a:p>
            <a:pPr marL="708660" lvl="1" indent="-342900" algn="just">
              <a:buFont typeface="+mj-lt"/>
              <a:buAutoNum type="arabicPeriod"/>
            </a:pPr>
            <a:r>
              <a:rPr lang="en-US" sz="1600" b="1" dirty="0"/>
              <a:t>Limit Maximum Upload File Size:</a:t>
            </a:r>
          </a:p>
          <a:p>
            <a:pPr marL="708660" lvl="1" indent="-342900" algn="just">
              <a:buFont typeface="+mj-lt"/>
              <a:buAutoNum type="arabicPeriod"/>
            </a:pPr>
            <a:r>
              <a:rPr lang="en-US" sz="1600" b="1" dirty="0"/>
              <a:t>Limit POST Request Size:</a:t>
            </a:r>
          </a:p>
          <a:p>
            <a:pPr marL="708660" lvl="1" indent="-342900" algn="just">
              <a:buFont typeface="+mj-lt"/>
              <a:buAutoNum type="arabicPeriod"/>
            </a:pPr>
            <a:r>
              <a:rPr lang="en-US" sz="1600" b="1" dirty="0"/>
              <a:t>Limit the Number of Concurrent File Uploads:</a:t>
            </a:r>
          </a:p>
          <a:p>
            <a:pPr marL="708660" lvl="1" indent="-342900" algn="just">
              <a:buFont typeface="+mj-lt"/>
              <a:buAutoNum type="arabicPeriod"/>
            </a:pPr>
            <a:r>
              <a:rPr lang="en-US" sz="1600" b="1" dirty="0" smtClean="0"/>
              <a:t>Validate </a:t>
            </a:r>
            <a:r>
              <a:rPr lang="en-US" sz="1600" b="1" dirty="0"/>
              <a:t>File Size and Types on Both Client and Server Sides</a:t>
            </a:r>
            <a:r>
              <a:rPr lang="en-US" sz="1600" b="1" dirty="0" smtClean="0"/>
              <a:t>:</a:t>
            </a:r>
          </a:p>
          <a:p>
            <a:pPr marL="708660" lvl="1" indent="-342900" algn="just">
              <a:buFont typeface="+mj-lt"/>
              <a:buAutoNum type="arabicPeriod"/>
            </a:pPr>
            <a:endParaRPr lang="en-US" sz="1400" dirty="0"/>
          </a:p>
          <a:p>
            <a:pPr marL="0" indent="0" algn="just">
              <a:buNone/>
            </a:pPr>
            <a:r>
              <a:rPr lang="en-US" sz="1600" b="1" dirty="0"/>
              <a:t>       1. Limit Maximum Upload File Size</a:t>
            </a:r>
            <a:r>
              <a:rPr lang="en-US" sz="1600" b="1" dirty="0" smtClean="0"/>
              <a:t>:</a:t>
            </a:r>
            <a:endParaRPr lang="en-US" sz="1600" b="1" dirty="0"/>
          </a:p>
          <a:p>
            <a:pPr marL="0" indent="0" algn="just">
              <a:buNone/>
            </a:pPr>
            <a:r>
              <a:rPr lang="en-US" sz="1400" dirty="0" smtClean="0"/>
              <a:t>           You </a:t>
            </a:r>
            <a:r>
              <a:rPr lang="en-US" sz="1400" dirty="0"/>
              <a:t>can limit the size of uploaded files by configuring the PHP settings in php.ini</a:t>
            </a:r>
            <a:r>
              <a:rPr lang="en-US" sz="1400" dirty="0" smtClean="0"/>
              <a:t>.</a:t>
            </a:r>
          </a:p>
          <a:p>
            <a:pPr marL="0" indent="0" algn="just">
              <a:buNone/>
            </a:pPr>
            <a:r>
              <a:rPr lang="en-US" sz="1400" b="1" dirty="0"/>
              <a:t>        2. Limit POST Request Size</a:t>
            </a:r>
            <a:r>
              <a:rPr lang="en-US" sz="1400" b="1" dirty="0" smtClean="0"/>
              <a:t>:</a:t>
            </a:r>
            <a:endParaRPr lang="en-US" sz="1400" b="1" dirty="0"/>
          </a:p>
          <a:p>
            <a:pPr marL="0" indent="0" algn="just">
              <a:buNone/>
            </a:pPr>
            <a:r>
              <a:rPr lang="en-US" sz="1400" dirty="0" smtClean="0"/>
              <a:t>            Control </a:t>
            </a:r>
            <a:r>
              <a:rPr lang="en-US" sz="1400" dirty="0"/>
              <a:t>the overall size of POST data (which includes file uploads and form data) to prevent excessively </a:t>
            </a:r>
            <a:r>
              <a:rPr lang="en-US" sz="1400" dirty="0" smtClean="0"/>
              <a:t>large</a:t>
            </a:r>
          </a:p>
          <a:p>
            <a:pPr marL="0" indent="0" algn="just">
              <a:buNone/>
            </a:pPr>
            <a:r>
              <a:rPr lang="en-US" sz="1400" dirty="0"/>
              <a:t> </a:t>
            </a:r>
            <a:r>
              <a:rPr lang="en-US" sz="1400" dirty="0" smtClean="0"/>
              <a:t>           requests</a:t>
            </a:r>
            <a:r>
              <a:rPr lang="en-US" sz="1400" dirty="0"/>
              <a:t>.</a:t>
            </a:r>
          </a:p>
        </p:txBody>
      </p:sp>
    </p:spTree>
    <p:extLst>
      <p:ext uri="{BB962C8B-B14F-4D97-AF65-F5344CB8AC3E}">
        <p14:creationId xmlns:p14="http://schemas.microsoft.com/office/powerpoint/2010/main" val="1936067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DoS Attack via Large File Uploads :</a:t>
            </a:r>
          </a:p>
        </p:txBody>
      </p:sp>
      <p:sp>
        <p:nvSpPr>
          <p:cNvPr id="3" name="Content Placeholder 2"/>
          <p:cNvSpPr>
            <a:spLocks noGrp="1"/>
          </p:cNvSpPr>
          <p:nvPr>
            <p:ph sz="half" idx="1"/>
          </p:nvPr>
        </p:nvSpPr>
        <p:spPr>
          <a:xfrm>
            <a:off x="1593435" y="1600200"/>
            <a:ext cx="9782801" cy="4572000"/>
          </a:xfrm>
        </p:spPr>
        <p:txBody>
          <a:bodyPr>
            <a:normAutofit/>
          </a:bodyPr>
          <a:lstStyle/>
          <a:p>
            <a:pPr marL="0" indent="0">
              <a:buNone/>
            </a:pPr>
            <a:endParaRPr lang="en-US" sz="1600" dirty="0" smtClean="0"/>
          </a:p>
          <a:p>
            <a:pPr marL="0" indent="0">
              <a:buNone/>
            </a:pPr>
            <a:r>
              <a:rPr lang="en-US" sz="1600" b="1" dirty="0"/>
              <a:t> </a:t>
            </a:r>
            <a:r>
              <a:rPr lang="en-US" sz="1600" b="1" dirty="0" smtClean="0"/>
              <a:t>    3.  Limit </a:t>
            </a:r>
            <a:r>
              <a:rPr lang="en-US" sz="1600" b="1" dirty="0"/>
              <a:t>the Number of Concurrent File Uploads</a:t>
            </a:r>
            <a:r>
              <a:rPr lang="en-US" sz="1600" b="1" dirty="0" smtClean="0"/>
              <a:t>:</a:t>
            </a:r>
            <a:endParaRPr lang="en-US" sz="1600" b="1" dirty="0"/>
          </a:p>
          <a:p>
            <a:pPr marL="0" indent="0" algn="just">
              <a:buNone/>
            </a:pPr>
            <a:r>
              <a:rPr lang="en-US" sz="1400" dirty="0" smtClean="0"/>
              <a:t>            PHP </a:t>
            </a:r>
            <a:r>
              <a:rPr lang="en-US" sz="1400" dirty="0"/>
              <a:t>allows setting a limit on how many files can be uploaded </a:t>
            </a:r>
            <a:r>
              <a:rPr lang="en-US" sz="1400" dirty="0" smtClean="0"/>
              <a:t>simultaneously.</a:t>
            </a:r>
          </a:p>
          <a:p>
            <a:pPr marL="0" indent="0" algn="just">
              <a:buNone/>
            </a:pPr>
            <a:endParaRPr lang="en-US" sz="1400" dirty="0"/>
          </a:p>
          <a:p>
            <a:pPr marL="0" indent="0" algn="just">
              <a:buNone/>
            </a:pPr>
            <a:r>
              <a:rPr lang="en-US" sz="1600" b="1" dirty="0"/>
              <a:t>       4. </a:t>
            </a:r>
            <a:r>
              <a:rPr lang="en-US" sz="1600" b="1" dirty="0" smtClean="0"/>
              <a:t> Validate </a:t>
            </a:r>
            <a:r>
              <a:rPr lang="en-US" sz="1600" b="1" dirty="0"/>
              <a:t>File Size and Types on Both Client and Server Sides</a:t>
            </a:r>
            <a:r>
              <a:rPr lang="en-US" sz="1600" b="1" dirty="0" smtClean="0"/>
              <a:t>:</a:t>
            </a:r>
            <a:endParaRPr lang="en-US" sz="1600" b="1" dirty="0"/>
          </a:p>
          <a:p>
            <a:pPr marL="0" indent="0" algn="just">
              <a:buNone/>
            </a:pPr>
            <a:r>
              <a:rPr lang="en-US" sz="1400" dirty="0" smtClean="0"/>
              <a:t>              Perform </a:t>
            </a:r>
            <a:r>
              <a:rPr lang="en-US" sz="1400" dirty="0"/>
              <a:t>file size and type validation on both the client (through HTML or JavaScript) and server-side to </a:t>
            </a:r>
            <a:r>
              <a:rPr lang="en-US" sz="1400" dirty="0" smtClean="0"/>
              <a:t>ensure</a:t>
            </a:r>
          </a:p>
          <a:p>
            <a:pPr marL="0" indent="0" algn="just">
              <a:buNone/>
            </a:pPr>
            <a:r>
              <a:rPr lang="en-US" sz="1400" dirty="0"/>
              <a:t> </a:t>
            </a:r>
            <a:r>
              <a:rPr lang="en-US" sz="1400" dirty="0" smtClean="0"/>
              <a:t>             </a:t>
            </a:r>
            <a:r>
              <a:rPr lang="en-US" sz="1400" dirty="0"/>
              <a:t>uploads meet your criteria</a:t>
            </a:r>
            <a:r>
              <a:rPr lang="en-US" sz="1400" dirty="0" smtClean="0"/>
              <a:t>.</a:t>
            </a:r>
          </a:p>
          <a:p>
            <a:pPr marL="0" indent="0" algn="just">
              <a:buNone/>
            </a:pPr>
            <a:endParaRPr lang="en-US" sz="1400" dirty="0" smtClean="0"/>
          </a:p>
          <a:p>
            <a:pPr algn="just">
              <a:buFont typeface="Wingdings" panose="05000000000000000000" pitchFamily="2" charset="2"/>
              <a:buChar char="Ø"/>
            </a:pPr>
            <a:r>
              <a:rPr lang="en-US" sz="1600" b="1" dirty="0"/>
              <a:t>Configuration Options in php.ini to Prevent Large File </a:t>
            </a:r>
            <a:r>
              <a:rPr lang="en-US" sz="1600" b="1" dirty="0" smtClean="0"/>
              <a:t>Uploads</a:t>
            </a:r>
          </a:p>
          <a:p>
            <a:pPr marL="0" indent="0" algn="just">
              <a:buNone/>
            </a:pPr>
            <a:r>
              <a:rPr lang="en-US" sz="1600" b="1" dirty="0" smtClean="0"/>
              <a:t>       1)   </a:t>
            </a:r>
            <a:r>
              <a:rPr lang="en-US" sz="1700" b="1" dirty="0" err="1" smtClean="0"/>
              <a:t>Upload_max_filesize</a:t>
            </a:r>
            <a:r>
              <a:rPr lang="en-US" sz="1700" b="1" dirty="0" smtClean="0"/>
              <a:t>:</a:t>
            </a:r>
            <a:endParaRPr lang="en-US" sz="1700" b="1" dirty="0"/>
          </a:p>
          <a:p>
            <a:pPr marL="0" indent="0" algn="just">
              <a:buNone/>
            </a:pPr>
            <a:r>
              <a:rPr lang="en-US" sz="1600" dirty="0" smtClean="0"/>
              <a:t>             </a:t>
            </a:r>
            <a:r>
              <a:rPr lang="en-US" sz="1500" dirty="0" smtClean="0"/>
              <a:t>This </a:t>
            </a:r>
            <a:r>
              <a:rPr lang="en-US" sz="1500" dirty="0"/>
              <a:t>setting controls the maximum size of a file that can be uploaded</a:t>
            </a:r>
            <a:r>
              <a:rPr lang="en-US" sz="1500" b="1" dirty="0" smtClean="0"/>
              <a:t>.</a:t>
            </a:r>
            <a:endParaRPr lang="en-US" sz="1600" b="1" dirty="0"/>
          </a:p>
          <a:p>
            <a:pPr marL="0" indent="0" algn="just">
              <a:buNone/>
            </a:pPr>
            <a:r>
              <a:rPr lang="en-US" sz="1600" b="1" dirty="0"/>
              <a:t> </a:t>
            </a:r>
            <a:r>
              <a:rPr lang="en-US" sz="1600" b="1" dirty="0" smtClean="0"/>
              <a:t>            </a:t>
            </a:r>
            <a:r>
              <a:rPr lang="en-US" sz="1600" b="1" dirty="0" err="1" smtClean="0"/>
              <a:t>upload_max_filesize</a:t>
            </a:r>
            <a:r>
              <a:rPr lang="en-US" sz="1600" b="1" dirty="0" smtClean="0"/>
              <a:t> </a:t>
            </a:r>
            <a:r>
              <a:rPr lang="en-US" sz="1600" b="1" dirty="0"/>
              <a:t>= 2M  ; Limit to 2MB</a:t>
            </a:r>
            <a:endParaRPr lang="en-IN" sz="1600" b="1" dirty="0"/>
          </a:p>
        </p:txBody>
      </p:sp>
    </p:spTree>
    <p:extLst>
      <p:ext uri="{BB962C8B-B14F-4D97-AF65-F5344CB8AC3E}">
        <p14:creationId xmlns:p14="http://schemas.microsoft.com/office/powerpoint/2010/main" val="12659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h education presentation with Pi  (widescreen).potx" id="{DF132673-7A8C-4FB7-A35E-0123B6C0D98B}" vid="{CCAAB50D-2EF2-4925-80C2-C83131AE58AC}"/>
    </a:ext>
  </a:ext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Math education presentation with Pi  (widescreen)</Template>
  <TotalTime>3739</TotalTime>
  <Words>1857</Words>
  <Application>Microsoft Office PowerPoint</Application>
  <PresentationFormat>Custom</PresentationFormat>
  <Paragraphs>208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Euphemia</vt:lpstr>
      <vt:lpstr>Wingdings</vt:lpstr>
      <vt:lpstr>Math 16x9</vt:lpstr>
      <vt:lpstr>Securing File Uploads in PHP</vt:lpstr>
      <vt:lpstr>Index</vt:lpstr>
      <vt:lpstr>Introduction</vt:lpstr>
      <vt:lpstr> Null Byte Injection in File Uploads:   </vt:lpstr>
      <vt:lpstr> Null Byte Injection in File Uploads:   </vt:lpstr>
      <vt:lpstr>DoS Attack via Large File Uploads :</vt:lpstr>
      <vt:lpstr>DoS Attack via Large File Uploads :</vt:lpstr>
      <vt:lpstr>DoS Attack via Large File Uploads :</vt:lpstr>
      <vt:lpstr>DoS Attack via Large File Uploads :</vt:lpstr>
      <vt:lpstr>DoS Attack via Large File Uploads :</vt:lpstr>
      <vt:lpstr>DoS Attack via Large File Uploads :</vt:lpstr>
      <vt:lpstr> SQL Injection via File Upload (sleep(10).jpg)</vt:lpstr>
      <vt:lpstr> SQL Injection via File Upload (sleep(10).jpg)</vt:lpstr>
      <vt:lpstr> SQL Injection via File Upload (sleep(10).jpg)</vt:lpstr>
      <vt:lpstr> SQL Injection via File Upload (sleep(10).jpg)</vt:lpstr>
      <vt:lpstr> SQL Injection via File Upload (sleep(10).jpg)</vt:lpstr>
      <vt:lpstr>Magic Number Attack:</vt:lpstr>
      <vt:lpstr>Magic Number Attack:</vt:lpstr>
      <vt:lpstr>Magic Number Attack:</vt:lpstr>
      <vt:lpstr>Magic Number Attack:</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File Uploads in PHP 8+</dc:title>
  <dc:creator>Microsoft account</dc:creator>
  <cp:lastModifiedBy>Microsoft account</cp:lastModifiedBy>
  <cp:revision>92</cp:revision>
  <dcterms:created xsi:type="dcterms:W3CDTF">2024-09-07T11:30:22Z</dcterms:created>
  <dcterms:modified xsi:type="dcterms:W3CDTF">2024-09-15T17:18:13Z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