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6.jpg" ContentType="image/jpeg"/>
  <Override PartName="/ppt/media/image7.jpg" ContentType="image/jpeg"/>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7"/>
  </p:notesMasterIdLst>
  <p:sldIdLst>
    <p:sldId id="256" r:id="rId2"/>
    <p:sldId id="289" r:id="rId3"/>
    <p:sldId id="257" r:id="rId4"/>
    <p:sldId id="261" r:id="rId5"/>
    <p:sldId id="262" r:id="rId6"/>
    <p:sldId id="258" r:id="rId7"/>
    <p:sldId id="267" r:id="rId8"/>
    <p:sldId id="266" r:id="rId9"/>
    <p:sldId id="259" r:id="rId10"/>
    <p:sldId id="263" r:id="rId11"/>
    <p:sldId id="268" r:id="rId12"/>
    <p:sldId id="277" r:id="rId13"/>
    <p:sldId id="278" r:id="rId14"/>
    <p:sldId id="279" r:id="rId15"/>
    <p:sldId id="280" r:id="rId16"/>
    <p:sldId id="270" r:id="rId17"/>
    <p:sldId id="281" r:id="rId18"/>
    <p:sldId id="282" r:id="rId19"/>
    <p:sldId id="283" r:id="rId20"/>
    <p:sldId id="284" r:id="rId21"/>
    <p:sldId id="272" r:id="rId22"/>
    <p:sldId id="285" r:id="rId23"/>
    <p:sldId id="286" r:id="rId24"/>
    <p:sldId id="273" r:id="rId25"/>
    <p:sldId id="26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54" autoAdjust="0"/>
    <p:restoredTop sz="95196" autoAdjust="0"/>
  </p:normalViewPr>
  <p:slideViewPr>
    <p:cSldViewPr snapToGrid="0">
      <p:cViewPr varScale="1">
        <p:scale>
          <a:sx n="83" d="100"/>
          <a:sy n="83" d="100"/>
        </p:scale>
        <p:origin x="107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C80C4-677A-4F54-AC67-C50708C2FC31}" type="datetimeFigureOut">
              <a:rPr lang="en-US" smtClean="0"/>
              <a:pPr/>
              <a:t>3/9/2024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7A0F62-844B-4132-81E1-2E689FBBFCC9}" type="slidenum">
              <a:rPr lang="en-US" smtClean="0"/>
              <a:pPr/>
              <a:t>‹#›</a:t>
            </a:fld>
            <a:endParaRPr lang="en-US"/>
          </a:p>
        </p:txBody>
      </p:sp>
    </p:spTree>
    <p:extLst>
      <p:ext uri="{BB962C8B-B14F-4D97-AF65-F5344CB8AC3E}">
        <p14:creationId xmlns:p14="http://schemas.microsoft.com/office/powerpoint/2010/main" val="1824122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7A0F62-844B-4132-81E1-2E689FBBFCC9}" type="slidenum">
              <a:rPr lang="en-US" smtClean="0"/>
              <a:pPr/>
              <a:t>1</a:t>
            </a:fld>
            <a:endParaRPr lang="en-US"/>
          </a:p>
        </p:txBody>
      </p:sp>
    </p:spTree>
    <p:extLst>
      <p:ext uri="{BB962C8B-B14F-4D97-AF65-F5344CB8AC3E}">
        <p14:creationId xmlns:p14="http://schemas.microsoft.com/office/powerpoint/2010/main" val="3829378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25</a:t>
            </a:fld>
            <a:endParaRPr lang="en-US"/>
          </a:p>
        </p:txBody>
      </p:sp>
    </p:spTree>
    <p:extLst>
      <p:ext uri="{BB962C8B-B14F-4D97-AF65-F5344CB8AC3E}">
        <p14:creationId xmlns:p14="http://schemas.microsoft.com/office/powerpoint/2010/main" val="91179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3</a:t>
            </a:fld>
            <a:endParaRPr lang="en-US"/>
          </a:p>
        </p:txBody>
      </p:sp>
    </p:spTree>
    <p:extLst>
      <p:ext uri="{BB962C8B-B14F-4D97-AF65-F5344CB8AC3E}">
        <p14:creationId xmlns:p14="http://schemas.microsoft.com/office/powerpoint/2010/main" val="240129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4</a:t>
            </a:fld>
            <a:endParaRPr lang="en-US"/>
          </a:p>
        </p:txBody>
      </p:sp>
    </p:spTree>
    <p:extLst>
      <p:ext uri="{BB962C8B-B14F-4D97-AF65-F5344CB8AC3E}">
        <p14:creationId xmlns:p14="http://schemas.microsoft.com/office/powerpoint/2010/main" val="3545758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5</a:t>
            </a:fld>
            <a:endParaRPr lang="en-US"/>
          </a:p>
        </p:txBody>
      </p:sp>
    </p:spTree>
    <p:extLst>
      <p:ext uri="{BB962C8B-B14F-4D97-AF65-F5344CB8AC3E}">
        <p14:creationId xmlns:p14="http://schemas.microsoft.com/office/powerpoint/2010/main" val="3526272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6</a:t>
            </a:fld>
            <a:endParaRPr lang="en-US"/>
          </a:p>
        </p:txBody>
      </p:sp>
    </p:spTree>
    <p:extLst>
      <p:ext uri="{BB962C8B-B14F-4D97-AF65-F5344CB8AC3E}">
        <p14:creationId xmlns:p14="http://schemas.microsoft.com/office/powerpoint/2010/main" val="2314629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7</a:t>
            </a:fld>
            <a:endParaRPr lang="en-US"/>
          </a:p>
        </p:txBody>
      </p:sp>
    </p:spTree>
    <p:extLst>
      <p:ext uri="{BB962C8B-B14F-4D97-AF65-F5344CB8AC3E}">
        <p14:creationId xmlns:p14="http://schemas.microsoft.com/office/powerpoint/2010/main" val="115908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8</a:t>
            </a:fld>
            <a:endParaRPr lang="en-US"/>
          </a:p>
        </p:txBody>
      </p:sp>
    </p:spTree>
    <p:extLst>
      <p:ext uri="{BB962C8B-B14F-4D97-AF65-F5344CB8AC3E}">
        <p14:creationId xmlns:p14="http://schemas.microsoft.com/office/powerpoint/2010/main" val="3422128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9</a:t>
            </a:fld>
            <a:endParaRPr lang="en-US"/>
          </a:p>
        </p:txBody>
      </p:sp>
    </p:spTree>
    <p:extLst>
      <p:ext uri="{BB962C8B-B14F-4D97-AF65-F5344CB8AC3E}">
        <p14:creationId xmlns:p14="http://schemas.microsoft.com/office/powerpoint/2010/main" val="1001225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67A0F62-844B-4132-81E1-2E689FBBFCC9}" type="slidenum">
              <a:rPr lang="en-US" smtClean="0"/>
              <a:pPr/>
              <a:t>10</a:t>
            </a:fld>
            <a:endParaRPr lang="en-US"/>
          </a:p>
        </p:txBody>
      </p:sp>
    </p:spTree>
    <p:extLst>
      <p:ext uri="{BB962C8B-B14F-4D97-AF65-F5344CB8AC3E}">
        <p14:creationId xmlns:p14="http://schemas.microsoft.com/office/powerpoint/2010/main" val="2088325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A23ED0-0E22-4D40-8E60-F4234D9991E4}" type="datetime1">
              <a:rPr lang="en-US" smtClean="0"/>
              <a:t>3/9/2024</a:t>
            </a:fld>
            <a:endParaRPr lang="en-US"/>
          </a:p>
        </p:txBody>
      </p:sp>
      <p:sp>
        <p:nvSpPr>
          <p:cNvPr id="5" name="Footer Placeholder 4"/>
          <p:cNvSpPr>
            <a:spLocks noGrp="1"/>
          </p:cNvSpPr>
          <p:nvPr>
            <p:ph type="ftr" sz="quarter" idx="11"/>
          </p:nvPr>
        </p:nvSpPr>
        <p:spPr/>
        <p:txBody>
          <a:bodyPr/>
          <a:lstStyle/>
          <a:p>
            <a:r>
              <a:rPr lang="en-US"/>
              <a:t>E-commerece shop</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33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1C6B6E-D589-4E30-B8B9-F4814B0248CE}" type="datetime1">
              <a:rPr lang="en-US" smtClean="0"/>
              <a:t>3/9/2024</a:t>
            </a:fld>
            <a:endParaRPr lang="en-US"/>
          </a:p>
        </p:txBody>
      </p:sp>
      <p:sp>
        <p:nvSpPr>
          <p:cNvPr id="5" name="Footer Placeholder 4"/>
          <p:cNvSpPr>
            <a:spLocks noGrp="1"/>
          </p:cNvSpPr>
          <p:nvPr>
            <p:ph type="ftr" sz="quarter" idx="11"/>
          </p:nvPr>
        </p:nvSpPr>
        <p:spPr/>
        <p:txBody>
          <a:bodyPr/>
          <a:lstStyle/>
          <a:p>
            <a:r>
              <a:rPr lang="en-US"/>
              <a:t>E-commerece shop</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2997399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3F537-0AA7-4D43-92D0-9C22A7A27C2D}" type="datetime1">
              <a:rPr lang="en-US" smtClean="0"/>
              <a:t>3/9/2024</a:t>
            </a:fld>
            <a:endParaRPr lang="en-US"/>
          </a:p>
        </p:txBody>
      </p:sp>
      <p:sp>
        <p:nvSpPr>
          <p:cNvPr id="5" name="Footer Placeholder 4"/>
          <p:cNvSpPr>
            <a:spLocks noGrp="1"/>
          </p:cNvSpPr>
          <p:nvPr>
            <p:ph type="ftr" sz="quarter" idx="11"/>
          </p:nvPr>
        </p:nvSpPr>
        <p:spPr/>
        <p:txBody>
          <a:bodyPr/>
          <a:lstStyle/>
          <a:p>
            <a:r>
              <a:rPr lang="en-US"/>
              <a:t>E-commerece shop</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096879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A69EF2-9A8B-44D4-B8F7-4CC60FACA154}" type="datetime1">
              <a:rPr lang="en-US" smtClean="0"/>
              <a:t>3/9/2024</a:t>
            </a:fld>
            <a:endParaRPr lang="en-US"/>
          </a:p>
        </p:txBody>
      </p:sp>
      <p:sp>
        <p:nvSpPr>
          <p:cNvPr id="5" name="Footer Placeholder 4"/>
          <p:cNvSpPr>
            <a:spLocks noGrp="1"/>
          </p:cNvSpPr>
          <p:nvPr>
            <p:ph type="ftr" sz="quarter" idx="11"/>
          </p:nvPr>
        </p:nvSpPr>
        <p:spPr/>
        <p:txBody>
          <a:bodyPr/>
          <a:lstStyle/>
          <a:p>
            <a:r>
              <a:rPr lang="en-US"/>
              <a:t>E-commerece shop</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326048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DA7372-AF30-442F-B00B-A93E2FFC665D}" type="datetime1">
              <a:rPr lang="en-US" smtClean="0"/>
              <a:t>3/9/2024</a:t>
            </a:fld>
            <a:endParaRPr lang="en-US"/>
          </a:p>
        </p:txBody>
      </p:sp>
      <p:sp>
        <p:nvSpPr>
          <p:cNvPr id="5" name="Footer Placeholder 4"/>
          <p:cNvSpPr>
            <a:spLocks noGrp="1"/>
          </p:cNvSpPr>
          <p:nvPr>
            <p:ph type="ftr" sz="quarter" idx="11"/>
          </p:nvPr>
        </p:nvSpPr>
        <p:spPr/>
        <p:txBody>
          <a:bodyPr/>
          <a:lstStyle/>
          <a:p>
            <a:r>
              <a:rPr lang="en-US"/>
              <a:t>E-commerece shop</a:t>
            </a:r>
          </a:p>
        </p:txBody>
      </p:sp>
      <p:sp>
        <p:nvSpPr>
          <p:cNvPr id="6" name="Slide Number Placeholder 5"/>
          <p:cNvSpPr>
            <a:spLocks noGrp="1"/>
          </p:cNvSpPr>
          <p:nvPr>
            <p:ph type="sldNum" sz="quarter" idx="12"/>
          </p:nvPr>
        </p:nvSpPr>
        <p:spPr/>
        <p:txBody>
          <a:bodyPr/>
          <a:lstStyle/>
          <a:p>
            <a:fld id="{615D92F5-C6BD-4770-B93B-CCC7110BADD0}"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93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048991-579A-4F30-873F-9E9D00ADE978}" type="datetime1">
              <a:rPr lang="en-US" smtClean="0"/>
              <a:t>3/9/2024</a:t>
            </a:fld>
            <a:endParaRPr lang="en-US"/>
          </a:p>
        </p:txBody>
      </p:sp>
      <p:sp>
        <p:nvSpPr>
          <p:cNvPr id="6" name="Footer Placeholder 5"/>
          <p:cNvSpPr>
            <a:spLocks noGrp="1"/>
          </p:cNvSpPr>
          <p:nvPr>
            <p:ph type="ftr" sz="quarter" idx="11"/>
          </p:nvPr>
        </p:nvSpPr>
        <p:spPr/>
        <p:txBody>
          <a:bodyPr/>
          <a:lstStyle/>
          <a:p>
            <a:r>
              <a:rPr lang="en-US"/>
              <a:t>E-commerece shop</a:t>
            </a:r>
          </a:p>
        </p:txBody>
      </p:sp>
      <p:sp>
        <p:nvSpPr>
          <p:cNvPr id="7" name="Slide Number Placeholder 6"/>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24618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812500-F2F0-421F-816A-7A9C05801071}" type="datetime1">
              <a:rPr lang="en-US" smtClean="0"/>
              <a:t>3/9/2024</a:t>
            </a:fld>
            <a:endParaRPr lang="en-US"/>
          </a:p>
        </p:txBody>
      </p:sp>
      <p:sp>
        <p:nvSpPr>
          <p:cNvPr id="8" name="Footer Placeholder 7"/>
          <p:cNvSpPr>
            <a:spLocks noGrp="1"/>
          </p:cNvSpPr>
          <p:nvPr>
            <p:ph type="ftr" sz="quarter" idx="11"/>
          </p:nvPr>
        </p:nvSpPr>
        <p:spPr/>
        <p:txBody>
          <a:bodyPr/>
          <a:lstStyle/>
          <a:p>
            <a:r>
              <a:rPr lang="en-US"/>
              <a:t>E-commerece shop</a:t>
            </a:r>
          </a:p>
        </p:txBody>
      </p:sp>
      <p:sp>
        <p:nvSpPr>
          <p:cNvPr id="9" name="Slide Number Placeholder 8"/>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121464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BA1087-053C-4854-A0F3-29321E72DA15}" type="datetime1">
              <a:rPr lang="en-US" smtClean="0"/>
              <a:t>3/9/2024</a:t>
            </a:fld>
            <a:endParaRPr lang="en-US"/>
          </a:p>
        </p:txBody>
      </p:sp>
      <p:sp>
        <p:nvSpPr>
          <p:cNvPr id="4" name="Footer Placeholder 3"/>
          <p:cNvSpPr>
            <a:spLocks noGrp="1"/>
          </p:cNvSpPr>
          <p:nvPr>
            <p:ph type="ftr" sz="quarter" idx="11"/>
          </p:nvPr>
        </p:nvSpPr>
        <p:spPr/>
        <p:txBody>
          <a:bodyPr/>
          <a:lstStyle/>
          <a:p>
            <a:r>
              <a:rPr lang="en-US"/>
              <a:t>E-commerece shop</a:t>
            </a:r>
          </a:p>
        </p:txBody>
      </p:sp>
      <p:sp>
        <p:nvSpPr>
          <p:cNvPr id="5" name="Slide Number Placeholder 4"/>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39233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845C92-11CB-41F1-A7E2-39A218606DF4}" type="datetime1">
              <a:rPr lang="en-US" smtClean="0"/>
              <a:t>3/9/2024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E-commerece shop</a:t>
            </a:r>
          </a:p>
        </p:txBody>
      </p:sp>
      <p:sp>
        <p:nvSpPr>
          <p:cNvPr id="9" name="Slide Number Placeholder 8"/>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177991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98D059A-8292-4FA9-9835-F7DC9ABFC66D}" type="datetime1">
              <a:rPr lang="en-US" smtClean="0"/>
              <a:t>3/9/2024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E-commerece shop</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5D92F5-C6BD-4770-B93B-CCC7110BADD0}" type="slidenum">
              <a:rPr lang="en-US" smtClean="0"/>
              <a:pPr/>
              <a:t>‹#›</a:t>
            </a:fld>
            <a:endParaRPr lang="en-US"/>
          </a:p>
        </p:txBody>
      </p:sp>
    </p:spTree>
    <p:extLst>
      <p:ext uri="{BB962C8B-B14F-4D97-AF65-F5344CB8AC3E}">
        <p14:creationId xmlns:p14="http://schemas.microsoft.com/office/powerpoint/2010/main" val="2051872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CCDF79-9809-4D15-B0E3-B82E43707945}" type="datetime1">
              <a:rPr lang="en-US" smtClean="0"/>
              <a:t>3/9/2024</a:t>
            </a:fld>
            <a:endParaRPr lang="en-US"/>
          </a:p>
        </p:txBody>
      </p:sp>
      <p:sp>
        <p:nvSpPr>
          <p:cNvPr id="6" name="Footer Placeholder 5"/>
          <p:cNvSpPr>
            <a:spLocks noGrp="1"/>
          </p:cNvSpPr>
          <p:nvPr>
            <p:ph type="ftr" sz="quarter" idx="11"/>
          </p:nvPr>
        </p:nvSpPr>
        <p:spPr/>
        <p:txBody>
          <a:bodyPr/>
          <a:lstStyle/>
          <a:p>
            <a:r>
              <a:rPr lang="en-US"/>
              <a:t>E-commerece shop</a:t>
            </a:r>
          </a:p>
        </p:txBody>
      </p:sp>
      <p:sp>
        <p:nvSpPr>
          <p:cNvPr id="7" name="Slide Number Placeholder 6"/>
          <p:cNvSpPr>
            <a:spLocks noGrp="1"/>
          </p:cNvSpPr>
          <p:nvPr>
            <p:ph type="sldNum" sz="quarter" idx="12"/>
          </p:nvPr>
        </p:nvSpPr>
        <p:spPr/>
        <p:txBody>
          <a:bodyPr/>
          <a:lstStyle/>
          <a:p>
            <a:fld id="{615D92F5-C6BD-4770-B93B-CCC7110BADD0}" type="slidenum">
              <a:rPr lang="en-US" smtClean="0"/>
              <a:pPr/>
              <a:t>‹#›</a:t>
            </a:fld>
            <a:endParaRPr lang="en-US"/>
          </a:p>
        </p:txBody>
      </p:sp>
    </p:spTree>
    <p:extLst>
      <p:ext uri="{BB962C8B-B14F-4D97-AF65-F5344CB8AC3E}">
        <p14:creationId xmlns:p14="http://schemas.microsoft.com/office/powerpoint/2010/main" val="4008727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B4A8AD4-4403-45E6-9C07-D46F1721B5F1}" type="datetime1">
              <a:rPr lang="en-US" smtClean="0"/>
              <a:t>3/9/2024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E-commerece shop</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15D92F5-C6BD-4770-B93B-CCC7110BADD0}"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65574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xmlns="" id="{8BAF24BF-E9DA-4B85-DB7A-B3DBEDFB325E}"/>
              </a:ext>
            </a:extLst>
          </p:cNvPr>
          <p:cNvSpPr txBox="1">
            <a:spLocks/>
          </p:cNvSpPr>
          <p:nvPr/>
        </p:nvSpPr>
        <p:spPr>
          <a:xfrm>
            <a:off x="1811814" y="168900"/>
            <a:ext cx="5895271" cy="862087"/>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3600" b="1" dirty="0">
                <a:solidFill>
                  <a:srgbClr val="0070C0"/>
                </a:solidFill>
                <a:latin typeface="Cambria" pitchFamily="18" charset="0"/>
                <a:cs typeface="BrowalliaUPC" pitchFamily="34" charset="-34"/>
              </a:rPr>
              <a:t>E-Commerce Store</a:t>
            </a:r>
          </a:p>
        </p:txBody>
      </p:sp>
      <p:sp>
        <p:nvSpPr>
          <p:cNvPr id="20" name="Rectangle 3">
            <a:extLst>
              <a:ext uri="{FF2B5EF4-FFF2-40B4-BE49-F238E27FC236}">
                <a16:creationId xmlns:a16="http://schemas.microsoft.com/office/drawing/2014/main" xmlns="" id="{CFFD0C1C-DD6A-9114-50E9-51F75C8E1255}"/>
              </a:ext>
            </a:extLst>
          </p:cNvPr>
          <p:cNvSpPr>
            <a:spLocks noChangeArrowheads="1"/>
          </p:cNvSpPr>
          <p:nvPr/>
        </p:nvSpPr>
        <p:spPr bwMode="auto">
          <a:xfrm>
            <a:off x="3428992" y="1134192"/>
            <a:ext cx="228601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chemeClr val="tx1"/>
                </a:solidFill>
                <a:effectLst/>
                <a:latin typeface="Cambria" pitchFamily="18" charset="0"/>
                <a:ea typeface="Calibri" pitchFamily="34" charset="0"/>
                <a:cs typeface="Microsoft Sans Serif" pitchFamily="34" charset="0"/>
              </a:rPr>
              <a:t>Developed</a:t>
            </a:r>
            <a:r>
              <a:rPr lang="en-US" dirty="0">
                <a:latin typeface="Cambria" pitchFamily="18" charset="0"/>
                <a:ea typeface="Calibri" pitchFamily="34" charset="0"/>
                <a:cs typeface="Arial" pitchFamily="34" charset="0"/>
              </a:rPr>
              <a:t> </a:t>
            </a:r>
            <a:r>
              <a:rPr kumimoji="0" lang="en-US" b="1" i="0" u="none" strike="noStrike" cap="none" normalizeH="0" baseline="0" dirty="0">
                <a:ln>
                  <a:noFill/>
                </a:ln>
                <a:solidFill>
                  <a:schemeClr val="tx1"/>
                </a:solidFill>
                <a:effectLst/>
                <a:latin typeface="Cambria" pitchFamily="18" charset="0"/>
                <a:ea typeface="Calibri" pitchFamily="34" charset="0"/>
                <a:cs typeface="Microsoft Sans Serif" pitchFamily="34" charset="0"/>
              </a:rPr>
              <a:t>at</a:t>
            </a:r>
            <a:endParaRPr kumimoji="0" lang="en-US" b="0" i="0" u="none" strike="noStrike" cap="none" normalizeH="0" baseline="0" dirty="0">
              <a:ln>
                <a:noFill/>
              </a:ln>
              <a:solidFill>
                <a:schemeClr val="tx1"/>
              </a:solidFill>
              <a:effectLst/>
              <a:latin typeface="Cambria" pitchFamily="18" charset="0"/>
              <a:cs typeface="Arial" pitchFamily="34" charset="0"/>
            </a:endParaRPr>
          </a:p>
        </p:txBody>
      </p:sp>
      <p:sp>
        <p:nvSpPr>
          <p:cNvPr id="21" name="Rectangle 4">
            <a:extLst>
              <a:ext uri="{FF2B5EF4-FFF2-40B4-BE49-F238E27FC236}">
                <a16:creationId xmlns:a16="http://schemas.microsoft.com/office/drawing/2014/main" xmlns="" id="{3351518A-AB72-1BB7-94D1-0E7CBC477C04}"/>
              </a:ext>
            </a:extLst>
          </p:cNvPr>
          <p:cNvSpPr>
            <a:spLocks noChangeArrowheads="1"/>
          </p:cNvSpPr>
          <p:nvPr/>
        </p:nvSpPr>
        <p:spPr bwMode="auto">
          <a:xfrm>
            <a:off x="2565068" y="1482902"/>
            <a:ext cx="4013864" cy="4308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lang="en-US" sz="2200" b="1" dirty="0" smtClean="0">
                <a:solidFill>
                  <a:srgbClr val="0070C0"/>
                </a:solidFill>
                <a:latin typeface="Cambria" pitchFamily="18" charset="0"/>
                <a:ea typeface="Calibri" pitchFamily="34" charset="0"/>
                <a:cs typeface="Microsoft Sans Serif" pitchFamily="34" charset="0"/>
              </a:rPr>
              <a:t>Instance It Solutions</a:t>
            </a:r>
            <a:endParaRPr kumimoji="0" lang="en-US" sz="2200" b="0" i="0" u="none" strike="noStrike" cap="none" normalizeH="0" baseline="0" dirty="0">
              <a:ln>
                <a:noFill/>
              </a:ln>
              <a:solidFill>
                <a:srgbClr val="0070C0"/>
              </a:solidFill>
              <a:effectLst/>
              <a:latin typeface="Arial" pitchFamily="34" charset="0"/>
              <a:cs typeface="Arial" pitchFamily="34" charset="0"/>
            </a:endParaRPr>
          </a:p>
        </p:txBody>
      </p:sp>
      <p:sp>
        <p:nvSpPr>
          <p:cNvPr id="22" name="Rectangle 5">
            <a:extLst>
              <a:ext uri="{FF2B5EF4-FFF2-40B4-BE49-F238E27FC236}">
                <a16:creationId xmlns:a16="http://schemas.microsoft.com/office/drawing/2014/main" xmlns="" id="{4FA1CEC1-C03E-874B-CD34-A3FE06B5B7CD}"/>
              </a:ext>
            </a:extLst>
          </p:cNvPr>
          <p:cNvSpPr>
            <a:spLocks noChangeArrowheads="1"/>
          </p:cNvSpPr>
          <p:nvPr/>
        </p:nvSpPr>
        <p:spPr bwMode="auto">
          <a:xfrm>
            <a:off x="3090848" y="2077833"/>
            <a:ext cx="2962304"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Under The Guidance Of</a:t>
            </a:r>
          </a:p>
        </p:txBody>
      </p:sp>
      <p:sp>
        <p:nvSpPr>
          <p:cNvPr id="23" name="TextBox 22">
            <a:extLst>
              <a:ext uri="{FF2B5EF4-FFF2-40B4-BE49-F238E27FC236}">
                <a16:creationId xmlns:a16="http://schemas.microsoft.com/office/drawing/2014/main" xmlns="" id="{A4624F5D-2370-8463-58AD-FC102C1B7391}"/>
              </a:ext>
            </a:extLst>
          </p:cNvPr>
          <p:cNvSpPr txBox="1"/>
          <p:nvPr/>
        </p:nvSpPr>
        <p:spPr>
          <a:xfrm>
            <a:off x="3281083" y="4635327"/>
            <a:ext cx="4598894" cy="1384995"/>
          </a:xfrm>
          <a:prstGeom prst="rect">
            <a:avLst/>
          </a:prstGeom>
          <a:noFill/>
        </p:spPr>
        <p:txBody>
          <a:bodyPr wrap="square" rtlCol="0">
            <a:spAutoFit/>
          </a:bodyPr>
          <a:lstStyle/>
          <a:p>
            <a:r>
              <a:rPr lang="en-US" b="1" dirty="0">
                <a:latin typeface="Cambria" pitchFamily="18" charset="0"/>
              </a:rPr>
              <a:t>Submitted To:</a:t>
            </a:r>
            <a:endParaRPr lang="en-US" dirty="0">
              <a:latin typeface="Cambria" pitchFamily="18" charset="0"/>
            </a:endParaRPr>
          </a:p>
          <a:p>
            <a:r>
              <a:rPr lang="en-US" sz="2100" b="1" dirty="0">
                <a:solidFill>
                  <a:schemeClr val="tx1">
                    <a:lumMod val="95000"/>
                    <a:lumOff val="5000"/>
                  </a:schemeClr>
                </a:solidFill>
                <a:latin typeface="Cambria" pitchFamily="18" charset="0"/>
              </a:rPr>
              <a:t>Department of MCA</a:t>
            </a:r>
          </a:p>
          <a:p>
            <a:r>
              <a:rPr lang="en-US" sz="2100" b="1" dirty="0">
                <a:solidFill>
                  <a:schemeClr val="tx1">
                    <a:lumMod val="95000"/>
                    <a:lumOff val="5000"/>
                  </a:schemeClr>
                </a:solidFill>
                <a:latin typeface="Cambria" pitchFamily="18" charset="0"/>
              </a:rPr>
              <a:t>Faculty of IT &amp; Computer Science,</a:t>
            </a:r>
          </a:p>
          <a:p>
            <a:r>
              <a:rPr lang="en-US" sz="2100" b="1" dirty="0">
                <a:solidFill>
                  <a:schemeClr val="tx1">
                    <a:lumMod val="95000"/>
                    <a:lumOff val="5000"/>
                  </a:schemeClr>
                </a:solidFill>
                <a:latin typeface="Cambria" pitchFamily="18" charset="0"/>
              </a:rPr>
              <a:t>PARUL University</a:t>
            </a:r>
            <a:endParaRPr lang="en-US" sz="2100" b="1" dirty="0">
              <a:solidFill>
                <a:schemeClr val="accent4">
                  <a:lumMod val="75000"/>
                </a:schemeClr>
              </a:solidFill>
              <a:latin typeface="Cambria" pitchFamily="18" charset="0"/>
            </a:endParaRPr>
          </a:p>
        </p:txBody>
      </p:sp>
      <p:pic>
        <p:nvPicPr>
          <p:cNvPr id="24" name="Picture 23" descr="C:\Users\HP\Desktop\pu.jpg">
            <a:extLst>
              <a:ext uri="{FF2B5EF4-FFF2-40B4-BE49-F238E27FC236}">
                <a16:creationId xmlns:a16="http://schemas.microsoft.com/office/drawing/2014/main" xmlns="" id="{3C86EFA2-E36A-798F-578C-4C38BD336862}"/>
              </a:ext>
            </a:extLst>
          </p:cNvPr>
          <p:cNvPicPr/>
          <p:nvPr/>
        </p:nvPicPr>
        <p:blipFill>
          <a:blip r:embed="rId3" cstate="print"/>
          <a:srcRect/>
          <a:stretch>
            <a:fillRect/>
          </a:stretch>
        </p:blipFill>
        <p:spPr bwMode="auto">
          <a:xfrm>
            <a:off x="895924" y="4554071"/>
            <a:ext cx="2447911" cy="1577788"/>
          </a:xfrm>
          <a:prstGeom prst="rect">
            <a:avLst/>
          </a:prstGeom>
          <a:noFill/>
          <a:ln w="9525">
            <a:noFill/>
            <a:miter lim="800000"/>
            <a:headEnd/>
            <a:tailEnd/>
          </a:ln>
        </p:spPr>
      </p:pic>
      <p:sp>
        <p:nvSpPr>
          <p:cNvPr id="25" name="Rectangle 5">
            <a:extLst>
              <a:ext uri="{FF2B5EF4-FFF2-40B4-BE49-F238E27FC236}">
                <a16:creationId xmlns:a16="http://schemas.microsoft.com/office/drawing/2014/main" xmlns="" id="{C76D85DF-7932-7C38-9EB0-98B4EB1433DD}"/>
              </a:ext>
            </a:extLst>
          </p:cNvPr>
          <p:cNvSpPr>
            <a:spLocks noChangeArrowheads="1"/>
          </p:cNvSpPr>
          <p:nvPr/>
        </p:nvSpPr>
        <p:spPr bwMode="auto">
          <a:xfrm>
            <a:off x="638727" y="2510972"/>
            <a:ext cx="2962304"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Internal Guide</a:t>
            </a:r>
          </a:p>
          <a:p>
            <a:pPr marL="0" marR="0" lvl="0" indent="0" algn="ctr" defTabSz="914400" rtl="0" eaLnBrk="1" fontAlgn="base" latinLnBrk="0" hangingPunct="1">
              <a:lnSpc>
                <a:spcPct val="100000"/>
              </a:lnSpc>
              <a:spcBef>
                <a:spcPct val="0"/>
              </a:spcBef>
              <a:spcAft>
                <a:spcPct val="0"/>
              </a:spcAft>
              <a:buClrTx/>
              <a:buSzTx/>
              <a:buFontTx/>
              <a:buNone/>
              <a:tabLst/>
            </a:pPr>
            <a:r>
              <a:rPr lang="en-US" b="1" dirty="0">
                <a:solidFill>
                  <a:srgbClr val="0070C0"/>
                </a:solidFill>
                <a:latin typeface="Cambria" pitchFamily="18" charset="0"/>
                <a:ea typeface="Calibri" pitchFamily="34" charset="0"/>
                <a:cs typeface="Microsoft Sans Serif" pitchFamily="34" charset="0"/>
              </a:rPr>
              <a:t>Prof. </a:t>
            </a:r>
            <a:r>
              <a:rPr lang="en-IN" b="1" dirty="0" err="1">
                <a:solidFill>
                  <a:srgbClr val="0070C0"/>
                </a:solidFill>
                <a:latin typeface="Cambria" pitchFamily="18" charset="0"/>
                <a:ea typeface="Calibri" pitchFamily="34" charset="0"/>
                <a:cs typeface="Microsoft Sans Serif" pitchFamily="34" charset="0"/>
              </a:rPr>
              <a:t>Faruk</a:t>
            </a:r>
            <a:r>
              <a:rPr lang="en-IN" b="1" dirty="0">
                <a:solidFill>
                  <a:srgbClr val="0070C0"/>
                </a:solidFill>
                <a:latin typeface="Cambria" pitchFamily="18" charset="0"/>
                <a:ea typeface="Calibri" pitchFamily="34" charset="0"/>
                <a:cs typeface="Microsoft Sans Serif" pitchFamily="34" charset="0"/>
              </a:rPr>
              <a:t> Abdulla</a:t>
            </a:r>
            <a:endParaRPr lang="en-US" b="1" dirty="0">
              <a:solidFill>
                <a:srgbClr val="0070C0"/>
              </a:solidFill>
              <a:latin typeface="Cambria" pitchFamily="18" charset="0"/>
              <a:ea typeface="Calibri" pitchFamily="34" charset="0"/>
              <a:cs typeface="Microsoft Sans Serif" pitchFamily="34" charset="0"/>
            </a:endParaRPr>
          </a:p>
        </p:txBody>
      </p:sp>
      <p:sp>
        <p:nvSpPr>
          <p:cNvPr id="26" name="Rectangle 1">
            <a:extLst>
              <a:ext uri="{FF2B5EF4-FFF2-40B4-BE49-F238E27FC236}">
                <a16:creationId xmlns:a16="http://schemas.microsoft.com/office/drawing/2014/main" xmlns="" id="{461EFF29-66E7-065B-47A0-649E209F7EAD}"/>
              </a:ext>
            </a:extLst>
          </p:cNvPr>
          <p:cNvSpPr>
            <a:spLocks noChangeArrowheads="1"/>
          </p:cNvSpPr>
          <p:nvPr/>
        </p:nvSpPr>
        <p:spPr bwMode="auto">
          <a:xfrm>
            <a:off x="1581428" y="3419609"/>
            <a:ext cx="5697415"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spcBef>
                <a:spcPct val="0"/>
              </a:spcBef>
              <a:spcAft>
                <a:spcPct val="0"/>
              </a:spcAft>
              <a:buClrTx/>
              <a:buSzTx/>
              <a:buFontTx/>
              <a:buNone/>
              <a:tabLst/>
            </a:pPr>
            <a:r>
              <a:rPr kumimoji="0" lang="en-US"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Developed By</a:t>
            </a:r>
          </a:p>
          <a:p>
            <a:pPr lvl="0" indent="457200" algn="ctr" fontAlgn="base">
              <a:spcBef>
                <a:spcPct val="0"/>
              </a:spcBef>
              <a:spcAft>
                <a:spcPct val="0"/>
              </a:spcAft>
            </a:pPr>
            <a:r>
              <a:rPr lang="en-IN" sz="2200" b="1" dirty="0" smtClean="0">
                <a:solidFill>
                  <a:srgbClr val="0070C0"/>
                </a:solidFill>
                <a:latin typeface="Cambria" pitchFamily="18" charset="0"/>
                <a:ea typeface="Calibri" pitchFamily="34" charset="0"/>
                <a:cs typeface="Microsoft Sans Serif" pitchFamily="34" charset="0"/>
              </a:rPr>
              <a:t>Nanda Amit</a:t>
            </a:r>
            <a:r>
              <a:rPr lang="en-US" sz="2200" b="1" dirty="0" smtClean="0">
                <a:solidFill>
                  <a:srgbClr val="0070C0"/>
                </a:solidFill>
                <a:latin typeface="Cambria" pitchFamily="18" charset="0"/>
                <a:ea typeface="Calibri" pitchFamily="34" charset="0"/>
                <a:cs typeface="Microsoft Sans Serif" pitchFamily="34" charset="0"/>
              </a:rPr>
              <a:t> </a:t>
            </a:r>
            <a:r>
              <a:rPr lang="en-US" sz="2200" b="1" dirty="0">
                <a:solidFill>
                  <a:srgbClr val="0070C0"/>
                </a:solidFill>
                <a:latin typeface="Cambria" pitchFamily="18" charset="0"/>
                <a:ea typeface="Calibri" pitchFamily="34" charset="0"/>
                <a:cs typeface="Microsoft Sans Serif" pitchFamily="34" charset="0"/>
              </a:rPr>
              <a:t>(</a:t>
            </a:r>
            <a:r>
              <a:rPr lang="en-US" sz="2200" b="1" dirty="0" smtClean="0">
                <a:solidFill>
                  <a:srgbClr val="0070C0"/>
                </a:solidFill>
                <a:latin typeface="Cambria" pitchFamily="18" charset="0"/>
                <a:ea typeface="Calibri" pitchFamily="34" charset="0"/>
                <a:cs typeface="Microsoft Sans Serif" pitchFamily="34" charset="0"/>
              </a:rPr>
              <a:t>22051121100</a:t>
            </a:r>
            <a:r>
              <a:rPr lang="en-IN" sz="2200" b="1" dirty="0" smtClean="0">
                <a:solidFill>
                  <a:srgbClr val="0070C0"/>
                </a:solidFill>
                <a:latin typeface="Cambria" pitchFamily="18" charset="0"/>
                <a:ea typeface="Calibri" pitchFamily="34" charset="0"/>
                <a:cs typeface="Microsoft Sans Serif" pitchFamily="34" charset="0"/>
              </a:rPr>
              <a:t>60</a:t>
            </a:r>
            <a:r>
              <a:rPr lang="en-US" sz="2200" b="1" dirty="0" smtClean="0">
                <a:solidFill>
                  <a:srgbClr val="0070C0"/>
                </a:solidFill>
                <a:latin typeface="Cambria" pitchFamily="18" charset="0"/>
                <a:ea typeface="Calibri" pitchFamily="34" charset="0"/>
                <a:cs typeface="Microsoft Sans Serif" pitchFamily="34" charset="0"/>
              </a:rPr>
              <a:t>)</a:t>
            </a:r>
            <a:endParaRPr lang="en-US" sz="2200" b="1" dirty="0">
              <a:solidFill>
                <a:srgbClr val="0070C0"/>
              </a:solidFill>
              <a:latin typeface="Cambria" pitchFamily="18" charset="0"/>
              <a:ea typeface="Calibri" pitchFamily="34" charset="0"/>
              <a:cs typeface="Microsoft Sans Serif" pitchFamily="34" charset="0"/>
            </a:endParaRPr>
          </a:p>
        </p:txBody>
      </p:sp>
      <p:sp>
        <p:nvSpPr>
          <p:cNvPr id="27" name="Rectangle 5">
            <a:extLst>
              <a:ext uri="{FF2B5EF4-FFF2-40B4-BE49-F238E27FC236}">
                <a16:creationId xmlns:a16="http://schemas.microsoft.com/office/drawing/2014/main" xmlns="" id="{F2912E04-4918-D1E1-3B71-C05BAE6CB472}"/>
              </a:ext>
            </a:extLst>
          </p:cNvPr>
          <p:cNvSpPr>
            <a:spLocks noChangeArrowheads="1"/>
          </p:cNvSpPr>
          <p:nvPr/>
        </p:nvSpPr>
        <p:spPr bwMode="auto">
          <a:xfrm>
            <a:off x="5539860" y="2510972"/>
            <a:ext cx="3296399" cy="6155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a:ln>
                  <a:noFill/>
                </a:ln>
                <a:solidFill>
                  <a:schemeClr val="tx1"/>
                </a:solidFill>
                <a:effectLst/>
                <a:latin typeface="Cambria" pitchFamily="18" charset="0"/>
                <a:ea typeface="Calibri" pitchFamily="34" charset="0"/>
                <a:cs typeface="Microsoft Sans Serif" pitchFamily="34" charset="0"/>
              </a:rPr>
              <a:t>External Guide</a:t>
            </a:r>
          </a:p>
          <a:p>
            <a:pPr marL="0" marR="0" lvl="0" indent="0" algn="ctr" defTabSz="914400" rtl="0" eaLnBrk="1" fontAlgn="base" latinLnBrk="0" hangingPunct="1">
              <a:lnSpc>
                <a:spcPct val="100000"/>
              </a:lnSpc>
              <a:spcBef>
                <a:spcPct val="0"/>
              </a:spcBef>
              <a:spcAft>
                <a:spcPct val="0"/>
              </a:spcAft>
              <a:buClrTx/>
              <a:buSzTx/>
              <a:buFontTx/>
              <a:buNone/>
              <a:tabLst/>
            </a:pPr>
            <a:r>
              <a:rPr lang="en-US" b="1" dirty="0">
                <a:solidFill>
                  <a:srgbClr val="0070C0"/>
                </a:solidFill>
                <a:latin typeface="Cambria" pitchFamily="18" charset="0"/>
                <a:ea typeface="Calibri" pitchFamily="34" charset="0"/>
                <a:cs typeface="Microsoft Sans Serif" pitchFamily="34" charset="0"/>
              </a:rPr>
              <a:t>Mr. Dhiren </a:t>
            </a:r>
            <a:r>
              <a:rPr lang="en-US" b="1" dirty="0" err="1">
                <a:solidFill>
                  <a:srgbClr val="0070C0"/>
                </a:solidFill>
                <a:latin typeface="Cambria" pitchFamily="18" charset="0"/>
                <a:ea typeface="Calibri" pitchFamily="34" charset="0"/>
                <a:cs typeface="Microsoft Sans Serif" pitchFamily="34" charset="0"/>
              </a:rPr>
              <a:t>Jummanni</a:t>
            </a:r>
            <a:endParaRPr lang="en-US" b="1" dirty="0">
              <a:solidFill>
                <a:srgbClr val="0070C0"/>
              </a:solidFill>
              <a:latin typeface="Cambria" pitchFamily="18" charset="0"/>
              <a:ea typeface="Calibri" pitchFamily="34" charset="0"/>
              <a:cs typeface="Microsoft Sans Serif" pitchFamily="34" charset="0"/>
            </a:endParaRPr>
          </a:p>
        </p:txBody>
      </p:sp>
    </p:spTree>
    <p:extLst>
      <p:ext uri="{BB962C8B-B14F-4D97-AF65-F5344CB8AC3E}">
        <p14:creationId xmlns:p14="http://schemas.microsoft.com/office/powerpoint/2010/main" val="3008495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5D92F5-C6BD-4770-B93B-CCC7110BADD0}" type="slidenum">
              <a:rPr lang="en-US" smtClean="0"/>
              <a:pPr/>
              <a:t>10</a:t>
            </a:fld>
            <a:endParaRPr lang="en-US" dirty="0"/>
          </a:p>
        </p:txBody>
      </p:sp>
      <p:sp>
        <p:nvSpPr>
          <p:cNvPr id="7" name="TextBox 6"/>
          <p:cNvSpPr txBox="1"/>
          <p:nvPr/>
        </p:nvSpPr>
        <p:spPr>
          <a:xfrm>
            <a:off x="439271" y="349624"/>
            <a:ext cx="8283388" cy="584775"/>
          </a:xfrm>
          <a:prstGeom prst="rect">
            <a:avLst/>
          </a:prstGeom>
          <a:noFill/>
        </p:spPr>
        <p:txBody>
          <a:bodyPr wrap="square" rtlCol="0">
            <a:spAutoFit/>
          </a:bodyPr>
          <a:lstStyle/>
          <a:p>
            <a:r>
              <a:rPr lang="en-US" sz="3200" b="1" dirty="0"/>
              <a:t>2. Project Profile</a:t>
            </a:r>
          </a:p>
        </p:txBody>
      </p:sp>
      <p:sp>
        <p:nvSpPr>
          <p:cNvPr id="9" name="Footer Placeholder 8"/>
          <p:cNvSpPr>
            <a:spLocks noGrp="1"/>
          </p:cNvSpPr>
          <p:nvPr>
            <p:ph type="ftr" sz="quarter" idx="11"/>
          </p:nvPr>
        </p:nvSpPr>
        <p:spPr>
          <a:xfrm>
            <a:off x="-29" y="6459786"/>
            <a:ext cx="1818585" cy="365125"/>
          </a:xfrm>
        </p:spPr>
        <p:txBody>
          <a:bodyPr/>
          <a:lstStyle/>
          <a:p>
            <a:r>
              <a:rPr lang="en-US"/>
              <a:t>E-commerece shop</a:t>
            </a:r>
            <a:endParaRPr lang="en-US" dirty="0"/>
          </a:p>
        </p:txBody>
      </p:sp>
      <p:sp>
        <p:nvSpPr>
          <p:cNvPr id="6" name="TextBox 5">
            <a:extLst>
              <a:ext uri="{FF2B5EF4-FFF2-40B4-BE49-F238E27FC236}">
                <a16:creationId xmlns:a16="http://schemas.microsoft.com/office/drawing/2014/main" xmlns="" id="{88AD25F3-FCE0-9449-FE48-98FC365CA4FD}"/>
              </a:ext>
            </a:extLst>
          </p:cNvPr>
          <p:cNvSpPr txBox="1"/>
          <p:nvPr/>
        </p:nvSpPr>
        <p:spPr>
          <a:xfrm>
            <a:off x="439271" y="1094111"/>
            <a:ext cx="4471057" cy="4016484"/>
          </a:xfrm>
          <a:prstGeom prst="rect">
            <a:avLst/>
          </a:prstGeom>
          <a:noFill/>
        </p:spPr>
        <p:txBody>
          <a:bodyPr wrap="square">
            <a:spAutoFit/>
          </a:bodyPr>
          <a:lstStyle/>
          <a:p>
            <a:pPr algn="just"/>
            <a:r>
              <a:rPr lang="en-US" sz="2000" b="1" dirty="0">
                <a:effectLst/>
                <a:latin typeface="Calibri" panose="020F0502020204030204" pitchFamily="34" charset="0"/>
                <a:ea typeface="Times New Roman" panose="02020603050405020304" pitchFamily="18" charset="0"/>
              </a:rPr>
              <a:t>10. Project Plan: </a:t>
            </a:r>
          </a:p>
          <a:p>
            <a:pPr algn="just"/>
            <a:endParaRPr lang="en-IN" sz="17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dirty="0"/>
              <a:t>Creating a comprehensive project plan is crucial for the successful implementation of the </a:t>
            </a:r>
            <a:r>
              <a:rPr lang="en-US" sz="1600" dirty="0" err="1"/>
              <a:t>Salesport</a:t>
            </a:r>
            <a:r>
              <a:rPr lang="en-US" sz="1600" dirty="0"/>
              <a:t> e-commerce website</a:t>
            </a:r>
            <a:r>
              <a:rPr lang="en-US" sz="1600" dirty="0" smtClean="0"/>
              <a:t>.</a:t>
            </a:r>
          </a:p>
          <a:p>
            <a:pPr algn="just">
              <a:lnSpc>
                <a:spcPct val="150000"/>
              </a:lnSpc>
              <a:spcAft>
                <a:spcPts val="800"/>
              </a:spcAft>
            </a:pPr>
            <a:r>
              <a:rPr lang="en-US" sz="1600" dirty="0"/>
              <a:t>Define project objectives, scope, and deliverables</a:t>
            </a:r>
            <a:r>
              <a:rPr lang="en-US" sz="1600" dirty="0" smtClean="0"/>
              <a:t>.</a:t>
            </a:r>
          </a:p>
          <a:p>
            <a:pPr algn="just">
              <a:lnSpc>
                <a:spcPct val="150000"/>
              </a:lnSpc>
              <a:spcAft>
                <a:spcPts val="800"/>
              </a:spcAft>
            </a:pPr>
            <a:r>
              <a:rPr lang="en-US" sz="1600" dirty="0"/>
              <a:t>Identify key stakeholders and establish communication channels</a:t>
            </a:r>
            <a:r>
              <a:rPr lang="en-US" sz="1600" dirty="0" smtClean="0"/>
              <a:t>.</a:t>
            </a:r>
          </a:p>
          <a:p>
            <a:pPr algn="just">
              <a:lnSpc>
                <a:spcPct val="150000"/>
              </a:lnSpc>
              <a:spcAft>
                <a:spcPts val="800"/>
              </a:spcAft>
            </a:pPr>
            <a:r>
              <a:rPr lang="en-US" sz="1600" dirty="0"/>
              <a:t>Conduct detailed analysis of current system shortcomings and user needs.</a:t>
            </a:r>
            <a:endParaRPr lang="en-IN" sz="1600" dirty="0">
              <a:effectLst/>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xmlns="" id="{C95B7A16-8E7E-7FE1-0DF8-71E8667A3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686" y="1379920"/>
            <a:ext cx="3006401" cy="30064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9219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CFFD6609-2336-9BF8-DBDE-61E88934D145}"/>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5EFE8093-C10A-974B-12C8-28D542BA09B2}"/>
              </a:ext>
            </a:extLst>
          </p:cNvPr>
          <p:cNvSpPr>
            <a:spLocks noGrp="1"/>
          </p:cNvSpPr>
          <p:nvPr>
            <p:ph type="sldNum" sz="quarter" idx="12"/>
          </p:nvPr>
        </p:nvSpPr>
        <p:spPr/>
        <p:txBody>
          <a:bodyPr/>
          <a:lstStyle/>
          <a:p>
            <a:fld id="{615D92F5-C6BD-4770-B93B-CCC7110BADD0}" type="slidenum">
              <a:rPr lang="en-US" smtClean="0"/>
              <a:pPr/>
              <a:t>11</a:t>
            </a:fld>
            <a:endParaRPr lang="en-US"/>
          </a:p>
        </p:txBody>
      </p:sp>
      <p:sp>
        <p:nvSpPr>
          <p:cNvPr id="5" name="TextBox 4">
            <a:extLst>
              <a:ext uri="{FF2B5EF4-FFF2-40B4-BE49-F238E27FC236}">
                <a16:creationId xmlns:a16="http://schemas.microsoft.com/office/drawing/2014/main" xmlns="" id="{D1A50BE2-A00A-0996-301D-861A7259AAC6}"/>
              </a:ext>
            </a:extLst>
          </p:cNvPr>
          <p:cNvSpPr txBox="1"/>
          <p:nvPr/>
        </p:nvSpPr>
        <p:spPr>
          <a:xfrm>
            <a:off x="625150" y="305191"/>
            <a:ext cx="8341567" cy="584775"/>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9" name="TextBox 8">
            <a:extLst>
              <a:ext uri="{FF2B5EF4-FFF2-40B4-BE49-F238E27FC236}">
                <a16:creationId xmlns:a16="http://schemas.microsoft.com/office/drawing/2014/main" xmlns="" id="{AE19215E-62D4-3A5B-8F6B-2E5DE546757F}"/>
              </a:ext>
            </a:extLst>
          </p:cNvPr>
          <p:cNvSpPr txBox="1"/>
          <p:nvPr/>
        </p:nvSpPr>
        <p:spPr>
          <a:xfrm>
            <a:off x="625151" y="1014318"/>
            <a:ext cx="4572000" cy="4478149"/>
          </a:xfrm>
          <a:prstGeom prst="rect">
            <a:avLst/>
          </a:prstGeom>
          <a:noFill/>
        </p:spPr>
        <p:txBody>
          <a:bodyPr wrap="square">
            <a:spAutoFit/>
          </a:bodyPr>
          <a:lstStyle/>
          <a:p>
            <a:r>
              <a:rPr lang="en-US" sz="2000" b="1" dirty="0"/>
              <a:t>11. Feasibility Study:</a:t>
            </a:r>
          </a:p>
          <a:p>
            <a:endParaRPr lang="en-US" sz="2000" b="1" dirty="0"/>
          </a:p>
          <a:p>
            <a:pPr algn="l"/>
            <a:r>
              <a:rPr lang="en-US" sz="1700" b="1" i="0" dirty="0">
                <a:solidFill>
                  <a:srgbClr val="374151"/>
                </a:solidFill>
                <a:effectLst/>
                <a:latin typeface="+mj-lt"/>
              </a:rPr>
              <a:t>Technical Feasibility</a:t>
            </a:r>
            <a:r>
              <a:rPr lang="en-US" sz="1700" b="1" i="0" dirty="0" smtClean="0">
                <a:solidFill>
                  <a:srgbClr val="374151"/>
                </a:solidFill>
                <a:effectLst/>
                <a:latin typeface="+mj-lt"/>
              </a:rPr>
              <a:t>:</a:t>
            </a:r>
          </a:p>
          <a:p>
            <a:pPr algn="l"/>
            <a:endParaRPr lang="en-US" sz="1700" b="0" i="0" dirty="0">
              <a:solidFill>
                <a:srgbClr val="374151"/>
              </a:solidFill>
              <a:effectLst/>
              <a:latin typeface="+mj-lt"/>
            </a:endParaRPr>
          </a:p>
          <a:p>
            <a:pPr marL="285750" indent="-285750" algn="just">
              <a:buFont typeface="Arial" panose="020B0604020202020204" pitchFamily="34" charset="0"/>
              <a:buChar char="•"/>
            </a:pPr>
            <a:r>
              <a:rPr lang="en-US" sz="1600" dirty="0"/>
              <a:t>Assess the technical capabilities and expertise available within the organization or among project team members</a:t>
            </a:r>
            <a:r>
              <a:rPr lang="en-US" sz="1600" dirty="0" smtClean="0"/>
              <a:t>.</a:t>
            </a:r>
          </a:p>
          <a:p>
            <a:pPr algn="just"/>
            <a:endParaRPr lang="en-US" sz="1700" dirty="0">
              <a:solidFill>
                <a:srgbClr val="374151"/>
              </a:solidFill>
              <a:latin typeface="+mj-lt"/>
            </a:endParaRPr>
          </a:p>
          <a:p>
            <a:pPr algn="just"/>
            <a:r>
              <a:rPr lang="en-US" sz="1700" b="1" i="0" dirty="0">
                <a:solidFill>
                  <a:srgbClr val="374151"/>
                </a:solidFill>
                <a:effectLst/>
                <a:latin typeface="+mj-lt"/>
              </a:rPr>
              <a:t>Market </a:t>
            </a:r>
            <a:r>
              <a:rPr lang="en-US" sz="1700" b="1" i="0" dirty="0" err="1">
                <a:solidFill>
                  <a:srgbClr val="374151"/>
                </a:solidFill>
                <a:effectLst/>
                <a:latin typeface="+mj-lt"/>
              </a:rPr>
              <a:t>Fesibility</a:t>
            </a:r>
            <a:r>
              <a:rPr lang="en-US" sz="1700" b="1" i="0" dirty="0" smtClean="0">
                <a:solidFill>
                  <a:srgbClr val="374151"/>
                </a:solidFill>
                <a:effectLst/>
                <a:latin typeface="+mj-lt"/>
              </a:rPr>
              <a:t>:</a:t>
            </a:r>
          </a:p>
          <a:p>
            <a:pPr algn="just"/>
            <a:endParaRPr lang="en-US" sz="1700" b="0" i="0" dirty="0">
              <a:solidFill>
                <a:srgbClr val="374151"/>
              </a:solidFill>
              <a:effectLst/>
              <a:latin typeface="+mj-lt"/>
            </a:endParaRPr>
          </a:p>
          <a:p>
            <a:pPr marL="285750" indent="-285750" algn="just">
              <a:buFont typeface="Arial" panose="020B0604020202020204" pitchFamily="34" charset="0"/>
              <a:buChar char="•"/>
            </a:pPr>
            <a:r>
              <a:rPr lang="en-US" sz="1600" dirty="0"/>
              <a:t>Conduct market research to understand the competitive landscape, target audience, and market trends in the e-commerce industry</a:t>
            </a:r>
            <a:r>
              <a:rPr lang="en-US" sz="1600" dirty="0" smtClean="0"/>
              <a:t>.</a:t>
            </a:r>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r>
              <a:rPr lang="en-US" sz="1600" dirty="0"/>
              <a:t>Analyze consumer preferences, purchasing behavior, and demand for products/services offered by </a:t>
            </a:r>
            <a:r>
              <a:rPr lang="en-US" sz="1600" dirty="0" err="1"/>
              <a:t>Salesport</a:t>
            </a:r>
            <a:r>
              <a:rPr lang="en-US" sz="1600" dirty="0"/>
              <a:t>.</a:t>
            </a:r>
            <a:endParaRPr lang="en-IN" sz="1600" dirty="0"/>
          </a:p>
        </p:txBody>
      </p:sp>
      <p:pic>
        <p:nvPicPr>
          <p:cNvPr id="7" name="Picture 6">
            <a:extLst>
              <a:ext uri="{FF2B5EF4-FFF2-40B4-BE49-F238E27FC236}">
                <a16:creationId xmlns:a16="http://schemas.microsoft.com/office/drawing/2014/main" xmlns="" id="{1542B619-CC20-B4A7-1A16-7AB0D5CDF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154" y="1945276"/>
            <a:ext cx="3248299" cy="24362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9326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CFFD6609-2336-9BF8-DBDE-61E88934D145}"/>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5EFE8093-C10A-974B-12C8-28D542BA09B2}"/>
              </a:ext>
            </a:extLst>
          </p:cNvPr>
          <p:cNvSpPr>
            <a:spLocks noGrp="1"/>
          </p:cNvSpPr>
          <p:nvPr>
            <p:ph type="sldNum" sz="quarter" idx="12"/>
          </p:nvPr>
        </p:nvSpPr>
        <p:spPr/>
        <p:txBody>
          <a:bodyPr/>
          <a:lstStyle/>
          <a:p>
            <a:fld id="{615D92F5-C6BD-4770-B93B-CCC7110BADD0}" type="slidenum">
              <a:rPr lang="en-US" smtClean="0"/>
              <a:pPr/>
              <a:t>12</a:t>
            </a:fld>
            <a:endParaRPr lang="en-US"/>
          </a:p>
        </p:txBody>
      </p:sp>
      <p:sp>
        <p:nvSpPr>
          <p:cNvPr id="5" name="TextBox 4">
            <a:extLst>
              <a:ext uri="{FF2B5EF4-FFF2-40B4-BE49-F238E27FC236}">
                <a16:creationId xmlns:a16="http://schemas.microsoft.com/office/drawing/2014/main" xmlns="" id="{D1A50BE2-A00A-0996-301D-861A7259AAC6}"/>
              </a:ext>
            </a:extLst>
          </p:cNvPr>
          <p:cNvSpPr txBox="1"/>
          <p:nvPr/>
        </p:nvSpPr>
        <p:spPr>
          <a:xfrm>
            <a:off x="625150" y="305191"/>
            <a:ext cx="8341567" cy="584775"/>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9" name="TextBox 8">
            <a:extLst>
              <a:ext uri="{FF2B5EF4-FFF2-40B4-BE49-F238E27FC236}">
                <a16:creationId xmlns:a16="http://schemas.microsoft.com/office/drawing/2014/main" xmlns="" id="{AE19215E-62D4-3A5B-8F6B-2E5DE546757F}"/>
              </a:ext>
            </a:extLst>
          </p:cNvPr>
          <p:cNvSpPr txBox="1"/>
          <p:nvPr/>
        </p:nvSpPr>
        <p:spPr>
          <a:xfrm>
            <a:off x="625151" y="1014318"/>
            <a:ext cx="4572000" cy="5293757"/>
          </a:xfrm>
          <a:prstGeom prst="rect">
            <a:avLst/>
          </a:prstGeom>
          <a:noFill/>
        </p:spPr>
        <p:txBody>
          <a:bodyPr wrap="square">
            <a:spAutoFit/>
          </a:bodyPr>
          <a:lstStyle/>
          <a:p>
            <a:r>
              <a:rPr lang="en-US" sz="2000" b="1" dirty="0"/>
              <a:t>11. Feasibility Study:</a:t>
            </a:r>
          </a:p>
          <a:p>
            <a:endParaRPr lang="en-US" sz="2000" b="1" dirty="0"/>
          </a:p>
          <a:p>
            <a:pPr algn="l"/>
            <a:r>
              <a:rPr lang="en-US" sz="1600" b="0" i="0" dirty="0">
                <a:solidFill>
                  <a:srgbClr val="374151"/>
                </a:solidFill>
                <a:effectLst/>
                <a:latin typeface="Söhne"/>
              </a:rPr>
              <a:t>.</a:t>
            </a:r>
            <a:r>
              <a:rPr lang="en-US" sz="1700" b="1" i="0" dirty="0">
                <a:solidFill>
                  <a:srgbClr val="374151"/>
                </a:solidFill>
                <a:effectLst/>
                <a:latin typeface="+mj-lt"/>
              </a:rPr>
              <a:t>Financial Feasibility</a:t>
            </a:r>
            <a:r>
              <a:rPr lang="en-US" sz="1700" b="1" i="0" dirty="0" smtClean="0">
                <a:solidFill>
                  <a:srgbClr val="374151"/>
                </a:solidFill>
                <a:effectLst/>
                <a:latin typeface="+mj-lt"/>
              </a:rPr>
              <a:t>:</a:t>
            </a:r>
          </a:p>
          <a:p>
            <a:pPr algn="l"/>
            <a:endParaRPr lang="en-US" sz="1700" b="0" i="0" dirty="0">
              <a:solidFill>
                <a:srgbClr val="374151"/>
              </a:solidFill>
              <a:effectLst/>
              <a:latin typeface="+mj-lt"/>
            </a:endParaRPr>
          </a:p>
          <a:p>
            <a:pPr marL="285750" indent="-285750" algn="just">
              <a:buFont typeface="Arial" panose="020B0604020202020204" pitchFamily="34" charset="0"/>
              <a:buChar char="•"/>
            </a:pPr>
            <a:r>
              <a:rPr lang="en-US" sz="1600" dirty="0" smtClean="0"/>
              <a:t>Estimate </a:t>
            </a:r>
            <a:r>
              <a:rPr lang="en-US" sz="1600" dirty="0"/>
              <a:t>the costs associated with developing, deploying, and maintaining the e-commerce website, including software development, infrastructure, licensing fees, and ongoing operational expenses</a:t>
            </a:r>
            <a:r>
              <a:rPr lang="en-US" sz="1600" dirty="0" smtClean="0"/>
              <a:t>.</a:t>
            </a:r>
          </a:p>
          <a:p>
            <a:pPr marL="285750" indent="-285750" algn="just">
              <a:buFont typeface="Arial" panose="020B0604020202020204" pitchFamily="34" charset="0"/>
              <a:buChar char="•"/>
            </a:pPr>
            <a:endParaRPr lang="en-US" sz="1700" dirty="0">
              <a:solidFill>
                <a:srgbClr val="374151"/>
              </a:solidFill>
              <a:latin typeface="+mj-lt"/>
            </a:endParaRPr>
          </a:p>
          <a:p>
            <a:pPr algn="just"/>
            <a:r>
              <a:rPr lang="en-US" sz="1700" b="1" dirty="0">
                <a:solidFill>
                  <a:srgbClr val="374151"/>
                </a:solidFill>
                <a:latin typeface="+mj-lt"/>
              </a:rPr>
              <a:t>Organizational Feasibility</a:t>
            </a:r>
            <a:r>
              <a:rPr lang="en-US" sz="1700" b="1" i="0" dirty="0" smtClean="0">
                <a:solidFill>
                  <a:srgbClr val="374151"/>
                </a:solidFill>
                <a:effectLst/>
                <a:latin typeface="+mj-lt"/>
              </a:rPr>
              <a:t>:</a:t>
            </a:r>
          </a:p>
          <a:p>
            <a:pPr marL="285750" indent="-285750" algn="just">
              <a:buFont typeface="Arial" panose="020B0604020202020204" pitchFamily="34" charset="0"/>
              <a:buChar char="•"/>
            </a:pPr>
            <a:endParaRPr lang="en-US" sz="1700" b="0" i="0" dirty="0">
              <a:solidFill>
                <a:srgbClr val="374151"/>
              </a:solidFill>
              <a:effectLst/>
              <a:latin typeface="+mj-lt"/>
            </a:endParaRPr>
          </a:p>
          <a:p>
            <a:pPr marL="285750" indent="-285750" algn="just">
              <a:buFont typeface="Arial" panose="020B0604020202020204" pitchFamily="34" charset="0"/>
              <a:buChar char="•"/>
            </a:pPr>
            <a:r>
              <a:rPr lang="en-US" sz="1600" dirty="0"/>
              <a:t>Develop a realistic project timeline with well-defined milestones, tasks, and dependencies</a:t>
            </a:r>
            <a:r>
              <a:rPr lang="en-US" sz="1600" dirty="0" smtClean="0"/>
              <a: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Assess the feasibility of meeting project deadlines and deliverables within the allotted time frame.</a:t>
            </a:r>
          </a:p>
          <a:p>
            <a:pPr algn="l">
              <a:buFont typeface="Arial" panose="020B0604020202020204" pitchFamily="34" charset="0"/>
              <a:buChar char="•"/>
            </a:pPr>
            <a:endParaRPr lang="en-US" sz="1700" b="0" i="0" dirty="0">
              <a:solidFill>
                <a:srgbClr val="374151"/>
              </a:solidFill>
              <a:effectLst/>
              <a:latin typeface="+mj-lt"/>
            </a:endParaRPr>
          </a:p>
          <a:p>
            <a:pPr marL="342900" indent="-342900">
              <a:buFont typeface="Arial" panose="020B0604020202020204" pitchFamily="34" charset="0"/>
              <a:buChar char="•"/>
            </a:pPr>
            <a:endParaRPr lang="en-IN" sz="2000" b="1" dirty="0"/>
          </a:p>
        </p:txBody>
      </p:sp>
      <p:pic>
        <p:nvPicPr>
          <p:cNvPr id="7" name="Picture 6">
            <a:extLst>
              <a:ext uri="{FF2B5EF4-FFF2-40B4-BE49-F238E27FC236}">
                <a16:creationId xmlns:a16="http://schemas.microsoft.com/office/drawing/2014/main" xmlns="" id="{1542B619-CC20-B4A7-1A16-7AB0D5CDF8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1154" y="1945276"/>
            <a:ext cx="3248299" cy="24362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5210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55B42FE7-5F66-E6C4-F89E-AD5583681A40}"/>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01A4C94A-E827-E65D-4E4A-9ACD35DB1F2B}"/>
              </a:ext>
            </a:extLst>
          </p:cNvPr>
          <p:cNvSpPr>
            <a:spLocks noGrp="1"/>
          </p:cNvSpPr>
          <p:nvPr>
            <p:ph type="sldNum" sz="quarter" idx="12"/>
          </p:nvPr>
        </p:nvSpPr>
        <p:spPr/>
        <p:txBody>
          <a:bodyPr/>
          <a:lstStyle/>
          <a:p>
            <a:fld id="{615D92F5-C6BD-4770-B93B-CCC7110BADD0}" type="slidenum">
              <a:rPr lang="en-US" smtClean="0"/>
              <a:pPr/>
              <a:t>13</a:t>
            </a:fld>
            <a:endParaRPr lang="en-US"/>
          </a:p>
        </p:txBody>
      </p:sp>
      <p:sp>
        <p:nvSpPr>
          <p:cNvPr id="5" name="TextBox 4">
            <a:extLst>
              <a:ext uri="{FF2B5EF4-FFF2-40B4-BE49-F238E27FC236}">
                <a16:creationId xmlns:a16="http://schemas.microsoft.com/office/drawing/2014/main" xmlns="" id="{C6535D32-1D40-8439-1511-4471056C4DD3}"/>
              </a:ext>
            </a:extLst>
          </p:cNvPr>
          <p:cNvSpPr txBox="1"/>
          <p:nvPr/>
        </p:nvSpPr>
        <p:spPr>
          <a:xfrm>
            <a:off x="606490" y="183893"/>
            <a:ext cx="4572000" cy="600164"/>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7" name="TextBox 6">
            <a:extLst>
              <a:ext uri="{FF2B5EF4-FFF2-40B4-BE49-F238E27FC236}">
                <a16:creationId xmlns:a16="http://schemas.microsoft.com/office/drawing/2014/main" xmlns="" id="{8844F7E3-7740-CF52-D265-B7745148FA7E}"/>
              </a:ext>
            </a:extLst>
          </p:cNvPr>
          <p:cNvSpPr txBox="1"/>
          <p:nvPr/>
        </p:nvSpPr>
        <p:spPr>
          <a:xfrm>
            <a:off x="606490" y="784057"/>
            <a:ext cx="4572000" cy="5262979"/>
          </a:xfrm>
          <a:prstGeom prst="rect">
            <a:avLst/>
          </a:prstGeom>
          <a:noFill/>
        </p:spPr>
        <p:txBody>
          <a:bodyPr wrap="square">
            <a:spAutoFit/>
          </a:bodyPr>
          <a:lstStyle/>
          <a:p>
            <a:r>
              <a:rPr lang="en-US" sz="2000" b="1" dirty="0"/>
              <a:t>12. Users of the System</a:t>
            </a:r>
          </a:p>
          <a:p>
            <a:endParaRPr lang="en-US" sz="2000" b="1" dirty="0"/>
          </a:p>
          <a:p>
            <a:r>
              <a:rPr lang="en-US" sz="2000" b="1" dirty="0" smtClean="0"/>
              <a:t>1. Customers</a:t>
            </a:r>
            <a:r>
              <a:rPr lang="en-US" sz="2000" dirty="0" smtClean="0"/>
              <a:t>:</a:t>
            </a:r>
          </a:p>
          <a:p>
            <a:endParaRPr lang="en-US" sz="2000" dirty="0"/>
          </a:p>
          <a:p>
            <a:pPr marL="285750" indent="-285750" algn="just">
              <a:buFont typeface="Arial" panose="020B0604020202020204" pitchFamily="34" charset="0"/>
              <a:buChar char="•"/>
            </a:pPr>
            <a:r>
              <a:rPr lang="en-US" sz="1600" dirty="0"/>
              <a:t>Customers are the primary users of the e-commerce website. They visit the platform to browse products, make purchases, and track orders.</a:t>
            </a:r>
          </a:p>
          <a:p>
            <a:pPr marL="285750" indent="-285750" algn="just">
              <a:buFont typeface="Arial" panose="020B0604020202020204" pitchFamily="34" charset="0"/>
              <a:buChar char="•"/>
            </a:pPr>
            <a:r>
              <a:rPr lang="en-US" sz="1600" dirty="0"/>
              <a:t>Customers may create accounts to store their preferences, view order history, and receive personalized recommendations.</a:t>
            </a:r>
          </a:p>
          <a:p>
            <a:pPr algn="just"/>
            <a:endParaRPr lang="en-US" sz="2000" b="0" i="0" dirty="0">
              <a:solidFill>
                <a:srgbClr val="374151"/>
              </a:solidFill>
              <a:effectLst/>
              <a:latin typeface="Söhne"/>
            </a:endParaRPr>
          </a:p>
          <a:p>
            <a:pPr algn="just"/>
            <a:r>
              <a:rPr lang="en-US" sz="2000" b="1" dirty="0" smtClean="0"/>
              <a:t> 2. </a:t>
            </a:r>
            <a:r>
              <a:rPr lang="en-US" sz="2000" b="1" dirty="0" smtClean="0"/>
              <a:t>Administrators</a:t>
            </a:r>
            <a:r>
              <a:rPr lang="en-US" sz="2000" dirty="0" smtClean="0"/>
              <a:t>:</a:t>
            </a:r>
          </a:p>
          <a:p>
            <a:pPr algn="just"/>
            <a:endParaRPr lang="en-US" sz="2000" dirty="0"/>
          </a:p>
          <a:p>
            <a:pPr marL="285750" indent="-285750" algn="just">
              <a:buFont typeface="Arial" panose="020B0604020202020204" pitchFamily="34" charset="0"/>
              <a:buChar char="•"/>
            </a:pPr>
            <a:r>
              <a:rPr lang="en-US" sz="1600" dirty="0" smtClean="0"/>
              <a:t>They </a:t>
            </a:r>
            <a:r>
              <a:rPr lang="en-US" sz="1600" dirty="0"/>
              <a:t>have access to the back-end dashboard, where they can add, edit, or remove products, manage inventory, and update pricing and discounts.</a:t>
            </a:r>
          </a:p>
          <a:p>
            <a:endParaRPr lang="en-IN" sz="2000" b="1" dirty="0"/>
          </a:p>
        </p:txBody>
      </p:sp>
      <p:pic>
        <p:nvPicPr>
          <p:cNvPr id="10" name="Picture 9">
            <a:extLst>
              <a:ext uri="{FF2B5EF4-FFF2-40B4-BE49-F238E27FC236}">
                <a16:creationId xmlns:a16="http://schemas.microsoft.com/office/drawing/2014/main" xmlns="" id="{1093E050-8D89-CB9B-B5FB-D4D9F4E91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340" y="1687831"/>
            <a:ext cx="3022023" cy="2533649"/>
          </a:xfrm>
          <a:prstGeom prst="rect">
            <a:avLst/>
          </a:prstGeom>
        </p:spPr>
      </p:pic>
    </p:spTree>
    <p:extLst>
      <p:ext uri="{BB962C8B-B14F-4D97-AF65-F5344CB8AC3E}">
        <p14:creationId xmlns:p14="http://schemas.microsoft.com/office/powerpoint/2010/main" val="3613849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55B42FE7-5F66-E6C4-F89E-AD5583681A40}"/>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01A4C94A-E827-E65D-4E4A-9ACD35DB1F2B}"/>
              </a:ext>
            </a:extLst>
          </p:cNvPr>
          <p:cNvSpPr>
            <a:spLocks noGrp="1"/>
          </p:cNvSpPr>
          <p:nvPr>
            <p:ph type="sldNum" sz="quarter" idx="12"/>
          </p:nvPr>
        </p:nvSpPr>
        <p:spPr/>
        <p:txBody>
          <a:bodyPr/>
          <a:lstStyle/>
          <a:p>
            <a:fld id="{615D92F5-C6BD-4770-B93B-CCC7110BADD0}" type="slidenum">
              <a:rPr lang="en-US" smtClean="0"/>
              <a:pPr/>
              <a:t>14</a:t>
            </a:fld>
            <a:endParaRPr lang="en-US"/>
          </a:p>
        </p:txBody>
      </p:sp>
      <p:sp>
        <p:nvSpPr>
          <p:cNvPr id="5" name="TextBox 4">
            <a:extLst>
              <a:ext uri="{FF2B5EF4-FFF2-40B4-BE49-F238E27FC236}">
                <a16:creationId xmlns:a16="http://schemas.microsoft.com/office/drawing/2014/main" xmlns="" id="{C6535D32-1D40-8439-1511-4471056C4DD3}"/>
              </a:ext>
            </a:extLst>
          </p:cNvPr>
          <p:cNvSpPr txBox="1"/>
          <p:nvPr/>
        </p:nvSpPr>
        <p:spPr>
          <a:xfrm>
            <a:off x="606490" y="183893"/>
            <a:ext cx="4572000" cy="600164"/>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7" name="TextBox 6">
            <a:extLst>
              <a:ext uri="{FF2B5EF4-FFF2-40B4-BE49-F238E27FC236}">
                <a16:creationId xmlns:a16="http://schemas.microsoft.com/office/drawing/2014/main" xmlns="" id="{8844F7E3-7740-CF52-D265-B7745148FA7E}"/>
              </a:ext>
            </a:extLst>
          </p:cNvPr>
          <p:cNvSpPr txBox="1"/>
          <p:nvPr/>
        </p:nvSpPr>
        <p:spPr>
          <a:xfrm>
            <a:off x="606490" y="784057"/>
            <a:ext cx="4572000" cy="4154984"/>
          </a:xfrm>
          <a:prstGeom prst="rect">
            <a:avLst/>
          </a:prstGeom>
          <a:noFill/>
        </p:spPr>
        <p:txBody>
          <a:bodyPr wrap="square">
            <a:spAutoFit/>
          </a:bodyPr>
          <a:lstStyle/>
          <a:p>
            <a:r>
              <a:rPr lang="en-US" sz="2000" b="1" dirty="0"/>
              <a:t>12. Users of the System</a:t>
            </a:r>
          </a:p>
          <a:p>
            <a:endParaRPr lang="en-US" sz="2000" b="1" dirty="0"/>
          </a:p>
          <a:p>
            <a:r>
              <a:rPr lang="en-US" sz="2000" b="1" dirty="0" smtClean="0"/>
              <a:t>3. Customer </a:t>
            </a:r>
            <a:r>
              <a:rPr lang="en-US" sz="2000" b="1" dirty="0"/>
              <a:t>Support Representatives</a:t>
            </a:r>
            <a:r>
              <a:rPr lang="en-US" sz="2000" dirty="0" smtClean="0"/>
              <a:t>:</a:t>
            </a:r>
          </a:p>
          <a:p>
            <a:endParaRPr lang="en-US" sz="2000" dirty="0"/>
          </a:p>
          <a:p>
            <a:pPr marL="285750" indent="-285750" algn="just">
              <a:buFont typeface="Arial" panose="020B0604020202020204" pitchFamily="34" charset="0"/>
              <a:buChar char="•"/>
            </a:pPr>
            <a:r>
              <a:rPr lang="en-US" sz="1600" dirty="0"/>
              <a:t>Customer support representatives assist customers with inquiries, issues, and requests related to orders, products, payments, and account management</a:t>
            </a:r>
            <a:r>
              <a:rPr lang="en-US" sz="1600" dirty="0" smtClean="0"/>
              <a: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They communicate with customers via live chat, email, or phone to provide assistance, resolve complaints, and ensure a positive shopping experience.</a:t>
            </a:r>
          </a:p>
          <a:p>
            <a:pPr algn="l"/>
            <a:endParaRPr lang="en-US" sz="2000" b="0" i="0" dirty="0">
              <a:solidFill>
                <a:srgbClr val="374151"/>
              </a:solidFill>
              <a:effectLst/>
              <a:latin typeface="Söhne"/>
            </a:endParaRPr>
          </a:p>
          <a:p>
            <a:r>
              <a:rPr lang="en-US" sz="2000" b="1" dirty="0"/>
              <a:t> </a:t>
            </a:r>
            <a:endParaRPr lang="en-IN" sz="2000" b="1" dirty="0"/>
          </a:p>
        </p:txBody>
      </p:sp>
      <p:pic>
        <p:nvPicPr>
          <p:cNvPr id="10" name="Picture 9">
            <a:extLst>
              <a:ext uri="{FF2B5EF4-FFF2-40B4-BE49-F238E27FC236}">
                <a16:creationId xmlns:a16="http://schemas.microsoft.com/office/drawing/2014/main" xmlns="" id="{1093E050-8D89-CB9B-B5FB-D4D9F4E91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340" y="1687831"/>
            <a:ext cx="3022023" cy="2533649"/>
          </a:xfrm>
          <a:prstGeom prst="rect">
            <a:avLst/>
          </a:prstGeom>
        </p:spPr>
      </p:pic>
    </p:spTree>
    <p:extLst>
      <p:ext uri="{BB962C8B-B14F-4D97-AF65-F5344CB8AC3E}">
        <p14:creationId xmlns:p14="http://schemas.microsoft.com/office/powerpoint/2010/main" val="1458376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55B42FE7-5F66-E6C4-F89E-AD5583681A40}"/>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01A4C94A-E827-E65D-4E4A-9ACD35DB1F2B}"/>
              </a:ext>
            </a:extLst>
          </p:cNvPr>
          <p:cNvSpPr>
            <a:spLocks noGrp="1"/>
          </p:cNvSpPr>
          <p:nvPr>
            <p:ph type="sldNum" sz="quarter" idx="12"/>
          </p:nvPr>
        </p:nvSpPr>
        <p:spPr/>
        <p:txBody>
          <a:bodyPr/>
          <a:lstStyle/>
          <a:p>
            <a:fld id="{615D92F5-C6BD-4770-B93B-CCC7110BADD0}" type="slidenum">
              <a:rPr lang="en-US" smtClean="0"/>
              <a:pPr/>
              <a:t>15</a:t>
            </a:fld>
            <a:endParaRPr lang="en-US"/>
          </a:p>
        </p:txBody>
      </p:sp>
      <p:sp>
        <p:nvSpPr>
          <p:cNvPr id="5" name="TextBox 4">
            <a:extLst>
              <a:ext uri="{FF2B5EF4-FFF2-40B4-BE49-F238E27FC236}">
                <a16:creationId xmlns:a16="http://schemas.microsoft.com/office/drawing/2014/main" xmlns="" id="{C6535D32-1D40-8439-1511-4471056C4DD3}"/>
              </a:ext>
            </a:extLst>
          </p:cNvPr>
          <p:cNvSpPr txBox="1"/>
          <p:nvPr/>
        </p:nvSpPr>
        <p:spPr>
          <a:xfrm>
            <a:off x="606490" y="183893"/>
            <a:ext cx="4572000" cy="600164"/>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7" name="TextBox 6">
            <a:extLst>
              <a:ext uri="{FF2B5EF4-FFF2-40B4-BE49-F238E27FC236}">
                <a16:creationId xmlns:a16="http://schemas.microsoft.com/office/drawing/2014/main" xmlns="" id="{8844F7E3-7740-CF52-D265-B7745148FA7E}"/>
              </a:ext>
            </a:extLst>
          </p:cNvPr>
          <p:cNvSpPr txBox="1"/>
          <p:nvPr/>
        </p:nvSpPr>
        <p:spPr>
          <a:xfrm>
            <a:off x="606490" y="784057"/>
            <a:ext cx="4572000" cy="5509200"/>
          </a:xfrm>
          <a:prstGeom prst="rect">
            <a:avLst/>
          </a:prstGeom>
          <a:noFill/>
        </p:spPr>
        <p:txBody>
          <a:bodyPr wrap="square">
            <a:spAutoFit/>
          </a:bodyPr>
          <a:lstStyle/>
          <a:p>
            <a:r>
              <a:rPr lang="en-US" sz="2000" b="1" dirty="0"/>
              <a:t>12. Users of the System</a:t>
            </a:r>
          </a:p>
          <a:p>
            <a:endParaRPr lang="en-US" sz="2000" b="1" dirty="0"/>
          </a:p>
          <a:p>
            <a:r>
              <a:rPr lang="en-US" sz="2000" b="1" dirty="0" smtClean="0"/>
              <a:t>4. Developers </a:t>
            </a:r>
            <a:r>
              <a:rPr lang="en-US" sz="2000" b="1" dirty="0"/>
              <a:t>and IT Staff</a:t>
            </a:r>
            <a:r>
              <a:rPr lang="en-US" sz="2000" dirty="0" smtClean="0"/>
              <a:t>:</a:t>
            </a:r>
          </a:p>
          <a:p>
            <a:endParaRPr lang="en-US" sz="1600" dirty="0"/>
          </a:p>
          <a:p>
            <a:pPr marL="285750" indent="-285750" algn="just">
              <a:buFont typeface="Arial" panose="020B0604020202020204" pitchFamily="34" charset="0"/>
              <a:buChar char="•"/>
            </a:pPr>
            <a:r>
              <a:rPr lang="en-US" sz="1600" dirty="0"/>
              <a:t>Developers and IT staff are responsible for building, maintaining, and updating the technical infrastructure of the e-commerce platform</a:t>
            </a:r>
            <a:r>
              <a:rPr lang="en-US" sz="1600" dirty="0" smtClean="0"/>
              <a: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They handle tasks such as software development, database management, server maintenance, security updates, and performance optimization.</a:t>
            </a:r>
          </a:p>
          <a:p>
            <a:pPr algn="l"/>
            <a:endParaRPr lang="en-US" sz="2000" b="0" i="0" dirty="0" smtClean="0">
              <a:solidFill>
                <a:srgbClr val="374151"/>
              </a:solidFill>
              <a:effectLst/>
              <a:latin typeface="Söhne"/>
            </a:endParaRPr>
          </a:p>
          <a:p>
            <a:r>
              <a:rPr lang="en-US" sz="2000" b="1" dirty="0" smtClean="0"/>
              <a:t>5. Analytics </a:t>
            </a:r>
            <a:r>
              <a:rPr lang="en-US" sz="2000" b="1" dirty="0"/>
              <a:t>and Reporting Team</a:t>
            </a:r>
            <a:r>
              <a:rPr lang="en-US" sz="2000" dirty="0" smtClean="0"/>
              <a:t>:</a:t>
            </a:r>
          </a:p>
          <a:p>
            <a:endParaRPr lang="en-US" sz="2000" dirty="0"/>
          </a:p>
          <a:p>
            <a:pPr marL="285750" indent="-285750" algn="just">
              <a:buFont typeface="Arial" panose="020B0604020202020204" pitchFamily="34" charset="0"/>
              <a:buChar char="•"/>
            </a:pPr>
            <a:r>
              <a:rPr lang="en-US" sz="1600" dirty="0"/>
              <a:t>The analytics and reporting team collects and analyzes data from the e-commerce platform to gain insights into user behavior, sales performance, and website metrics.</a:t>
            </a:r>
          </a:p>
          <a:p>
            <a:pPr algn="l"/>
            <a:endParaRPr lang="en-US" sz="2000" b="0" i="0" dirty="0">
              <a:solidFill>
                <a:srgbClr val="374151"/>
              </a:solidFill>
              <a:effectLst/>
              <a:latin typeface="Söhne"/>
            </a:endParaRPr>
          </a:p>
          <a:p>
            <a:r>
              <a:rPr lang="en-US" sz="2000" b="1" dirty="0"/>
              <a:t> </a:t>
            </a:r>
            <a:endParaRPr lang="en-IN" sz="2000" b="1" dirty="0"/>
          </a:p>
        </p:txBody>
      </p:sp>
      <p:pic>
        <p:nvPicPr>
          <p:cNvPr id="10" name="Picture 9">
            <a:extLst>
              <a:ext uri="{FF2B5EF4-FFF2-40B4-BE49-F238E27FC236}">
                <a16:creationId xmlns:a16="http://schemas.microsoft.com/office/drawing/2014/main" xmlns="" id="{1093E050-8D89-CB9B-B5FB-D4D9F4E91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340" y="1687831"/>
            <a:ext cx="3022023" cy="2533649"/>
          </a:xfrm>
          <a:prstGeom prst="rect">
            <a:avLst/>
          </a:prstGeom>
        </p:spPr>
      </p:pic>
    </p:spTree>
    <p:extLst>
      <p:ext uri="{BB962C8B-B14F-4D97-AF65-F5344CB8AC3E}">
        <p14:creationId xmlns:p14="http://schemas.microsoft.com/office/powerpoint/2010/main" val="211558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91AB591A-5CB5-7390-E56A-8356F26704B7}"/>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6B281C34-10CC-6B2A-4CB6-4051A141C0FF}"/>
              </a:ext>
            </a:extLst>
          </p:cNvPr>
          <p:cNvSpPr>
            <a:spLocks noGrp="1"/>
          </p:cNvSpPr>
          <p:nvPr>
            <p:ph type="sldNum" sz="quarter" idx="12"/>
          </p:nvPr>
        </p:nvSpPr>
        <p:spPr/>
        <p:txBody>
          <a:bodyPr/>
          <a:lstStyle/>
          <a:p>
            <a:fld id="{615D92F5-C6BD-4770-B93B-CCC7110BADD0}" type="slidenum">
              <a:rPr lang="en-US" smtClean="0"/>
              <a:pPr/>
              <a:t>16</a:t>
            </a:fld>
            <a:endParaRPr lang="en-US"/>
          </a:p>
        </p:txBody>
      </p:sp>
      <p:sp>
        <p:nvSpPr>
          <p:cNvPr id="5" name="TextBox 4">
            <a:extLst>
              <a:ext uri="{FF2B5EF4-FFF2-40B4-BE49-F238E27FC236}">
                <a16:creationId xmlns:a16="http://schemas.microsoft.com/office/drawing/2014/main" xmlns="" id="{155C3C5B-6932-389B-CEE9-C5ED219AB10A}"/>
              </a:ext>
            </a:extLst>
          </p:cNvPr>
          <p:cNvSpPr txBox="1"/>
          <p:nvPr/>
        </p:nvSpPr>
        <p:spPr>
          <a:xfrm>
            <a:off x="478639" y="174563"/>
            <a:ext cx="4572000" cy="584775"/>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7" name="TextBox 6">
            <a:extLst>
              <a:ext uri="{FF2B5EF4-FFF2-40B4-BE49-F238E27FC236}">
                <a16:creationId xmlns:a16="http://schemas.microsoft.com/office/drawing/2014/main" xmlns="" id="{A02EC30D-6B13-C172-A216-2D17E07BAD37}"/>
              </a:ext>
            </a:extLst>
          </p:cNvPr>
          <p:cNvSpPr txBox="1"/>
          <p:nvPr/>
        </p:nvSpPr>
        <p:spPr>
          <a:xfrm>
            <a:off x="478638" y="759338"/>
            <a:ext cx="8125865" cy="5139869"/>
          </a:xfrm>
          <a:prstGeom prst="rect">
            <a:avLst/>
          </a:prstGeom>
          <a:noFill/>
        </p:spPr>
        <p:txBody>
          <a:bodyPr wrap="square">
            <a:spAutoFit/>
          </a:bodyPr>
          <a:lstStyle/>
          <a:p>
            <a:r>
              <a:rPr lang="en-US" sz="2000" b="1" dirty="0"/>
              <a:t>13.Process &amp; modules of the System:</a:t>
            </a:r>
          </a:p>
          <a:p>
            <a:pPr algn="just"/>
            <a:endParaRPr lang="en-US" sz="2000" b="1" dirty="0"/>
          </a:p>
          <a:p>
            <a:pPr marL="342900" indent="-342900" algn="just">
              <a:buAutoNum type="arabicPeriod"/>
            </a:pPr>
            <a:r>
              <a:rPr lang="en-US" b="1" dirty="0" smtClean="0"/>
              <a:t>User </a:t>
            </a:r>
            <a:r>
              <a:rPr lang="en-US" b="1" dirty="0"/>
              <a:t>Registration and Authentication</a:t>
            </a:r>
            <a:r>
              <a:rPr lang="en-US" dirty="0" smtClean="0"/>
              <a:t>:</a:t>
            </a:r>
          </a:p>
          <a:p>
            <a:pPr marL="342900" indent="-342900" algn="just">
              <a:buAutoNum type="arabicPeriod"/>
            </a:pPr>
            <a:endParaRPr lang="en-US" dirty="0"/>
          </a:p>
          <a:p>
            <a:pPr marL="742950" lvl="1" indent="-285750" algn="just">
              <a:buFont typeface="Arial" panose="020B0604020202020204" pitchFamily="34" charset="0"/>
              <a:buChar char="•"/>
            </a:pPr>
            <a:r>
              <a:rPr lang="en-US" sz="1600" dirty="0"/>
              <a:t>Process: Users can register for an account by providing basic information such as name, email address, and password. Upon registration, users undergo email verification or mobile verification for account activation</a:t>
            </a:r>
            <a:r>
              <a:rPr lang="en-US" sz="1600" dirty="0" smtClean="0"/>
              <a:t>.</a:t>
            </a:r>
          </a:p>
          <a:p>
            <a:pPr marL="742950" lvl="1" indent="-285750" algn="just">
              <a:buFont typeface="Arial" panose="020B0604020202020204" pitchFamily="34" charset="0"/>
              <a:buChar char="•"/>
            </a:pPr>
            <a:endParaRPr lang="en-US" sz="1600" dirty="0"/>
          </a:p>
          <a:p>
            <a:pPr marL="742950" lvl="1" indent="-285750" algn="just">
              <a:buFont typeface="Arial" panose="020B0604020202020204" pitchFamily="34" charset="0"/>
              <a:buChar char="•"/>
            </a:pPr>
            <a:r>
              <a:rPr lang="en-US" sz="1600" dirty="0"/>
              <a:t>Modules: User registration module, authentication module, verification module</a:t>
            </a:r>
            <a:r>
              <a:rPr lang="en-US" sz="1600" dirty="0" smtClean="0"/>
              <a:t>.</a:t>
            </a:r>
          </a:p>
          <a:p>
            <a:pPr lvl="1" algn="just"/>
            <a:endParaRPr lang="en-US" dirty="0"/>
          </a:p>
          <a:p>
            <a:pPr algn="just"/>
            <a:r>
              <a:rPr lang="en-US" b="1" dirty="0" smtClean="0"/>
              <a:t>2. Product </a:t>
            </a:r>
            <a:r>
              <a:rPr lang="en-US" b="1" dirty="0"/>
              <a:t>Management</a:t>
            </a:r>
            <a:r>
              <a:rPr lang="en-US" dirty="0" smtClean="0"/>
              <a:t>:</a:t>
            </a:r>
          </a:p>
          <a:p>
            <a:pPr algn="just"/>
            <a:endParaRPr lang="en-US" dirty="0"/>
          </a:p>
          <a:p>
            <a:pPr marL="742950" lvl="1" indent="-285750" algn="just">
              <a:buFont typeface="Arial" panose="020B0604020202020204" pitchFamily="34" charset="0"/>
              <a:buChar char="•"/>
            </a:pPr>
            <a:r>
              <a:rPr lang="en-US" sz="1600" dirty="0"/>
              <a:t>Process: Administrators can add, edit, or remove products from the platform. They can specify product details such as name, description, price, images, categories, and availability</a:t>
            </a:r>
            <a:r>
              <a:rPr lang="en-US" sz="1600" dirty="0" smtClean="0"/>
              <a:t>.</a:t>
            </a:r>
          </a:p>
          <a:p>
            <a:pPr marL="742950" lvl="1" indent="-285750" algn="just">
              <a:buFont typeface="Arial" panose="020B0604020202020204" pitchFamily="34" charset="0"/>
              <a:buChar char="•"/>
            </a:pPr>
            <a:endParaRPr lang="en-US" sz="1600" dirty="0"/>
          </a:p>
          <a:p>
            <a:pPr marL="742950" lvl="1" indent="-285750" algn="just">
              <a:buFont typeface="Arial" panose="020B0604020202020204" pitchFamily="34" charset="0"/>
              <a:buChar char="•"/>
            </a:pPr>
            <a:r>
              <a:rPr lang="en-US" sz="1600" dirty="0"/>
              <a:t>Modules: Product creation module, product editing module, product deletion module, category management module</a:t>
            </a:r>
            <a:r>
              <a:rPr lang="en-US" dirty="0"/>
              <a:t>.</a:t>
            </a:r>
          </a:p>
          <a:p>
            <a:endParaRPr lang="en-IN" sz="2000" b="1" dirty="0"/>
          </a:p>
        </p:txBody>
      </p:sp>
    </p:spTree>
    <p:extLst>
      <p:ext uri="{BB962C8B-B14F-4D97-AF65-F5344CB8AC3E}">
        <p14:creationId xmlns:p14="http://schemas.microsoft.com/office/powerpoint/2010/main" val="3989786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91AB591A-5CB5-7390-E56A-8356F26704B7}"/>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6B281C34-10CC-6B2A-4CB6-4051A141C0FF}"/>
              </a:ext>
            </a:extLst>
          </p:cNvPr>
          <p:cNvSpPr>
            <a:spLocks noGrp="1"/>
          </p:cNvSpPr>
          <p:nvPr>
            <p:ph type="sldNum" sz="quarter" idx="12"/>
          </p:nvPr>
        </p:nvSpPr>
        <p:spPr/>
        <p:txBody>
          <a:bodyPr/>
          <a:lstStyle/>
          <a:p>
            <a:fld id="{615D92F5-C6BD-4770-B93B-CCC7110BADD0}" type="slidenum">
              <a:rPr lang="en-US" smtClean="0"/>
              <a:pPr/>
              <a:t>17</a:t>
            </a:fld>
            <a:endParaRPr lang="en-US"/>
          </a:p>
        </p:txBody>
      </p:sp>
      <p:sp>
        <p:nvSpPr>
          <p:cNvPr id="5" name="TextBox 4">
            <a:extLst>
              <a:ext uri="{FF2B5EF4-FFF2-40B4-BE49-F238E27FC236}">
                <a16:creationId xmlns:a16="http://schemas.microsoft.com/office/drawing/2014/main" xmlns="" id="{155C3C5B-6932-389B-CEE9-C5ED219AB10A}"/>
              </a:ext>
            </a:extLst>
          </p:cNvPr>
          <p:cNvSpPr txBox="1"/>
          <p:nvPr/>
        </p:nvSpPr>
        <p:spPr>
          <a:xfrm>
            <a:off x="478639" y="174563"/>
            <a:ext cx="4572000" cy="584775"/>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7" name="TextBox 6">
            <a:extLst>
              <a:ext uri="{FF2B5EF4-FFF2-40B4-BE49-F238E27FC236}">
                <a16:creationId xmlns:a16="http://schemas.microsoft.com/office/drawing/2014/main" xmlns="" id="{A02EC30D-6B13-C172-A216-2D17E07BAD37}"/>
              </a:ext>
            </a:extLst>
          </p:cNvPr>
          <p:cNvSpPr txBox="1"/>
          <p:nvPr/>
        </p:nvSpPr>
        <p:spPr>
          <a:xfrm>
            <a:off x="478639" y="759338"/>
            <a:ext cx="7930724" cy="5432256"/>
          </a:xfrm>
          <a:prstGeom prst="rect">
            <a:avLst/>
          </a:prstGeom>
          <a:noFill/>
        </p:spPr>
        <p:txBody>
          <a:bodyPr wrap="square">
            <a:spAutoFit/>
          </a:bodyPr>
          <a:lstStyle/>
          <a:p>
            <a:r>
              <a:rPr lang="en-US" sz="2000" b="1" dirty="0"/>
              <a:t>13.Modules of the System:</a:t>
            </a:r>
          </a:p>
          <a:p>
            <a:endParaRPr lang="en-US" sz="2000" b="1" dirty="0"/>
          </a:p>
          <a:p>
            <a:r>
              <a:rPr lang="en-US" sz="2000" b="1" dirty="0" smtClean="0"/>
              <a:t>3. </a:t>
            </a:r>
            <a:r>
              <a:rPr lang="en-US" b="1" dirty="0" smtClean="0"/>
              <a:t>Product </a:t>
            </a:r>
            <a:r>
              <a:rPr lang="en-US" b="1" dirty="0"/>
              <a:t>Catalog</a:t>
            </a:r>
            <a:r>
              <a:rPr lang="en-US" dirty="0" smtClean="0"/>
              <a:t>:</a:t>
            </a:r>
          </a:p>
          <a:p>
            <a:endParaRPr lang="en-US" sz="2000" dirty="0"/>
          </a:p>
          <a:p>
            <a:pPr marL="285750" indent="-285750" algn="just">
              <a:buFont typeface="Arial" panose="020B0604020202020204" pitchFamily="34" charset="0"/>
              <a:buChar char="•"/>
            </a:pPr>
            <a:r>
              <a:rPr lang="en-US" sz="1600" dirty="0"/>
              <a:t>Process: Customers can browse through the product catalog to view available items. They can filter products by category, price range, brand, or other attributes. Product listings display relevant information and images</a:t>
            </a:r>
            <a:r>
              <a:rPr lang="en-US" sz="1600" dirty="0" smtClean="0"/>
              <a: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Modules: Product listing module, filtering and sorting module, search module.</a:t>
            </a:r>
          </a:p>
          <a:p>
            <a:pPr marL="342900" indent="-342900" algn="l">
              <a:buFont typeface="Arial" panose="020B0604020202020204" pitchFamily="34" charset="0"/>
              <a:buChar char="•"/>
            </a:pPr>
            <a:endParaRPr lang="en-US" b="0" i="0" dirty="0">
              <a:solidFill>
                <a:srgbClr val="374151"/>
              </a:solidFill>
              <a:effectLst/>
              <a:latin typeface="+mj-lt"/>
            </a:endParaRPr>
          </a:p>
          <a:p>
            <a:r>
              <a:rPr lang="en-US" b="1" dirty="0" smtClean="0"/>
              <a:t>4. Order </a:t>
            </a:r>
            <a:r>
              <a:rPr lang="en-US" b="1" dirty="0"/>
              <a:t>Management</a:t>
            </a:r>
            <a:r>
              <a:rPr lang="en-US" dirty="0" smtClean="0"/>
              <a:t>:</a:t>
            </a:r>
          </a:p>
          <a:p>
            <a:endParaRPr lang="en-US" dirty="0"/>
          </a:p>
          <a:p>
            <a:pPr marL="285750" indent="-285750" algn="just">
              <a:buFont typeface="Arial" panose="020B0604020202020204" pitchFamily="34" charset="0"/>
              <a:buChar char="•"/>
            </a:pPr>
            <a:r>
              <a:rPr lang="en-US" sz="1600" dirty="0"/>
              <a:t>Process: Administrators manage orders placed by customers. They can view order details, update order status (e.g., processing, shipped, delivered), generate invoices, and handle returns or cancellations</a:t>
            </a:r>
            <a:r>
              <a:rPr lang="en-US" sz="1600" dirty="0" smtClean="0"/>
              <a: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Modules: Order listing module, order details module, order status update module, invoice generation module.</a:t>
            </a:r>
          </a:p>
          <a:p>
            <a:pPr algn="l"/>
            <a:endParaRPr lang="en-US" sz="1700" b="0" i="0" dirty="0">
              <a:solidFill>
                <a:srgbClr val="374151"/>
              </a:solidFill>
              <a:effectLst/>
              <a:latin typeface="+mj-lt"/>
            </a:endParaRPr>
          </a:p>
          <a:p>
            <a:endParaRPr lang="en-IN" sz="2000" b="1" dirty="0"/>
          </a:p>
        </p:txBody>
      </p:sp>
    </p:spTree>
    <p:extLst>
      <p:ext uri="{BB962C8B-B14F-4D97-AF65-F5344CB8AC3E}">
        <p14:creationId xmlns:p14="http://schemas.microsoft.com/office/powerpoint/2010/main" val="836246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91AB591A-5CB5-7390-E56A-8356F26704B7}"/>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6B281C34-10CC-6B2A-4CB6-4051A141C0FF}"/>
              </a:ext>
            </a:extLst>
          </p:cNvPr>
          <p:cNvSpPr>
            <a:spLocks noGrp="1"/>
          </p:cNvSpPr>
          <p:nvPr>
            <p:ph type="sldNum" sz="quarter" idx="12"/>
          </p:nvPr>
        </p:nvSpPr>
        <p:spPr/>
        <p:txBody>
          <a:bodyPr/>
          <a:lstStyle/>
          <a:p>
            <a:fld id="{615D92F5-C6BD-4770-B93B-CCC7110BADD0}" type="slidenum">
              <a:rPr lang="en-US" smtClean="0"/>
              <a:pPr/>
              <a:t>18</a:t>
            </a:fld>
            <a:endParaRPr lang="en-US"/>
          </a:p>
        </p:txBody>
      </p:sp>
      <p:sp>
        <p:nvSpPr>
          <p:cNvPr id="5" name="TextBox 4">
            <a:extLst>
              <a:ext uri="{FF2B5EF4-FFF2-40B4-BE49-F238E27FC236}">
                <a16:creationId xmlns:a16="http://schemas.microsoft.com/office/drawing/2014/main" xmlns="" id="{155C3C5B-6932-389B-CEE9-C5ED219AB10A}"/>
              </a:ext>
            </a:extLst>
          </p:cNvPr>
          <p:cNvSpPr txBox="1"/>
          <p:nvPr/>
        </p:nvSpPr>
        <p:spPr>
          <a:xfrm>
            <a:off x="478639" y="174563"/>
            <a:ext cx="4572000" cy="584775"/>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7" name="TextBox 6">
            <a:extLst>
              <a:ext uri="{FF2B5EF4-FFF2-40B4-BE49-F238E27FC236}">
                <a16:creationId xmlns:a16="http://schemas.microsoft.com/office/drawing/2014/main" xmlns="" id="{A02EC30D-6B13-C172-A216-2D17E07BAD37}"/>
              </a:ext>
            </a:extLst>
          </p:cNvPr>
          <p:cNvSpPr txBox="1"/>
          <p:nvPr/>
        </p:nvSpPr>
        <p:spPr>
          <a:xfrm>
            <a:off x="478639" y="759338"/>
            <a:ext cx="7930724" cy="5970865"/>
          </a:xfrm>
          <a:prstGeom prst="rect">
            <a:avLst/>
          </a:prstGeom>
          <a:noFill/>
        </p:spPr>
        <p:txBody>
          <a:bodyPr wrap="square">
            <a:spAutoFit/>
          </a:bodyPr>
          <a:lstStyle/>
          <a:p>
            <a:r>
              <a:rPr lang="en-US" sz="2000" b="1" dirty="0"/>
              <a:t>13.Modules of the System</a:t>
            </a:r>
            <a:r>
              <a:rPr lang="en-US" sz="2000" b="1" dirty="0" smtClean="0"/>
              <a:t>:</a:t>
            </a:r>
          </a:p>
          <a:p>
            <a:endParaRPr lang="en-US" b="1" dirty="0"/>
          </a:p>
          <a:p>
            <a:r>
              <a:rPr lang="en-US" b="1" dirty="0" smtClean="0"/>
              <a:t>5. User </a:t>
            </a:r>
            <a:r>
              <a:rPr lang="en-US" b="1" dirty="0"/>
              <a:t>Account Management</a:t>
            </a:r>
            <a:r>
              <a:rPr lang="en-US" dirty="0" smtClean="0"/>
              <a:t>:</a:t>
            </a:r>
          </a:p>
          <a:p>
            <a:endParaRPr lang="en-US" dirty="0"/>
          </a:p>
          <a:p>
            <a:pPr marL="285750" indent="-285750" algn="just">
              <a:buFont typeface="Arial" panose="020B0604020202020204" pitchFamily="34" charset="0"/>
              <a:buChar char="•"/>
            </a:pPr>
            <a:r>
              <a:rPr lang="en-US" sz="1600" dirty="0"/>
              <a:t>Process: Users can manage their accounts by updating personal information, changing passwords, and viewing order history. Administrators have access to user management tools for account verification, suspension, or deletion</a:t>
            </a:r>
            <a:r>
              <a:rPr lang="en-US" sz="1600" dirty="0" smtClean="0"/>
              <a: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Modules: User profile module, account settings module, password change module, user listing module.</a:t>
            </a:r>
          </a:p>
          <a:p>
            <a:pPr marL="342900" indent="-342900" algn="l">
              <a:buFont typeface="Arial" panose="020B0604020202020204" pitchFamily="34" charset="0"/>
              <a:buChar char="•"/>
            </a:pPr>
            <a:endParaRPr lang="en-US" sz="2000" b="0" i="0" dirty="0">
              <a:solidFill>
                <a:srgbClr val="374151"/>
              </a:solidFill>
              <a:effectLst/>
              <a:latin typeface="Söhne"/>
            </a:endParaRPr>
          </a:p>
          <a:p>
            <a:r>
              <a:rPr lang="en-US" b="1" dirty="0" smtClean="0"/>
              <a:t>6. Search </a:t>
            </a:r>
            <a:r>
              <a:rPr lang="en-US" b="1" dirty="0"/>
              <a:t>and Navigation</a:t>
            </a:r>
            <a:r>
              <a:rPr lang="en-US" dirty="0" smtClean="0"/>
              <a:t>:</a:t>
            </a:r>
          </a:p>
          <a:p>
            <a:endParaRPr lang="en-US" dirty="0"/>
          </a:p>
          <a:p>
            <a:pPr marL="285750" indent="-285750" algn="just">
              <a:buFont typeface="Arial" panose="020B0604020202020204" pitchFamily="34" charset="0"/>
              <a:buChar char="•"/>
            </a:pPr>
            <a:r>
              <a:rPr lang="en-US" sz="1600" dirty="0"/>
              <a:t>Process: Users can search for products using keywords or browse through categories and subcategories. Advanced search features may include filters, sorting options, and predictive search suggestions</a:t>
            </a:r>
            <a:r>
              <a:rPr lang="en-US" sz="1600" dirty="0" smtClean="0"/>
              <a: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Modules: Search bar module, search results module, navigation menu module, filtering options module.</a:t>
            </a:r>
          </a:p>
          <a:p>
            <a:endParaRPr lang="en-US" sz="2000" b="1" dirty="0"/>
          </a:p>
          <a:p>
            <a:endParaRPr lang="en-US" sz="2000" b="1" dirty="0"/>
          </a:p>
          <a:p>
            <a:endParaRPr lang="en-IN" sz="2000" b="1" dirty="0"/>
          </a:p>
        </p:txBody>
      </p:sp>
    </p:spTree>
    <p:extLst>
      <p:ext uri="{BB962C8B-B14F-4D97-AF65-F5344CB8AC3E}">
        <p14:creationId xmlns:p14="http://schemas.microsoft.com/office/powerpoint/2010/main" val="541384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91AB591A-5CB5-7390-E56A-8356F26704B7}"/>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6B281C34-10CC-6B2A-4CB6-4051A141C0FF}"/>
              </a:ext>
            </a:extLst>
          </p:cNvPr>
          <p:cNvSpPr>
            <a:spLocks noGrp="1"/>
          </p:cNvSpPr>
          <p:nvPr>
            <p:ph type="sldNum" sz="quarter" idx="12"/>
          </p:nvPr>
        </p:nvSpPr>
        <p:spPr/>
        <p:txBody>
          <a:bodyPr/>
          <a:lstStyle/>
          <a:p>
            <a:fld id="{615D92F5-C6BD-4770-B93B-CCC7110BADD0}" type="slidenum">
              <a:rPr lang="en-US" smtClean="0"/>
              <a:pPr/>
              <a:t>19</a:t>
            </a:fld>
            <a:endParaRPr lang="en-US"/>
          </a:p>
        </p:txBody>
      </p:sp>
      <p:sp>
        <p:nvSpPr>
          <p:cNvPr id="5" name="TextBox 4">
            <a:extLst>
              <a:ext uri="{FF2B5EF4-FFF2-40B4-BE49-F238E27FC236}">
                <a16:creationId xmlns:a16="http://schemas.microsoft.com/office/drawing/2014/main" xmlns="" id="{155C3C5B-6932-389B-CEE9-C5ED219AB10A}"/>
              </a:ext>
            </a:extLst>
          </p:cNvPr>
          <p:cNvSpPr txBox="1"/>
          <p:nvPr/>
        </p:nvSpPr>
        <p:spPr>
          <a:xfrm>
            <a:off x="478639" y="174563"/>
            <a:ext cx="4572000" cy="584775"/>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7" name="TextBox 6">
            <a:extLst>
              <a:ext uri="{FF2B5EF4-FFF2-40B4-BE49-F238E27FC236}">
                <a16:creationId xmlns:a16="http://schemas.microsoft.com/office/drawing/2014/main" xmlns="" id="{A02EC30D-6B13-C172-A216-2D17E07BAD37}"/>
              </a:ext>
            </a:extLst>
          </p:cNvPr>
          <p:cNvSpPr txBox="1"/>
          <p:nvPr/>
        </p:nvSpPr>
        <p:spPr>
          <a:xfrm>
            <a:off x="478639" y="759338"/>
            <a:ext cx="7930724" cy="5463034"/>
          </a:xfrm>
          <a:prstGeom prst="rect">
            <a:avLst/>
          </a:prstGeom>
          <a:noFill/>
        </p:spPr>
        <p:txBody>
          <a:bodyPr wrap="square">
            <a:spAutoFit/>
          </a:bodyPr>
          <a:lstStyle/>
          <a:p>
            <a:r>
              <a:rPr lang="en-US" sz="2000" b="1" dirty="0"/>
              <a:t>13.Modules of the System</a:t>
            </a:r>
            <a:r>
              <a:rPr lang="en-US" sz="2000" b="1" dirty="0" smtClean="0"/>
              <a:t>:</a:t>
            </a:r>
          </a:p>
          <a:p>
            <a:endParaRPr lang="en-US" sz="2000" b="1" dirty="0"/>
          </a:p>
          <a:p>
            <a:r>
              <a:rPr lang="en-US" b="1" dirty="0" smtClean="0"/>
              <a:t>7. Customer </a:t>
            </a:r>
            <a:r>
              <a:rPr lang="en-US" b="1" dirty="0"/>
              <a:t>Support</a:t>
            </a:r>
            <a:r>
              <a:rPr lang="en-US" dirty="0" smtClean="0"/>
              <a: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Process: Customers can access customer support through various channels such as live chat, email, or phone. Customer support representatives manage inquiries, provide assistance, and resolve issues in a timely manner</a:t>
            </a:r>
            <a:r>
              <a:rPr lang="en-US" sz="1600" dirty="0" smtClean="0"/>
              <a: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Modules: Live chat module, contact form module, ticketing system module, help center module.</a:t>
            </a:r>
          </a:p>
          <a:p>
            <a:pPr marL="342900" indent="-342900" algn="l">
              <a:buFont typeface="Arial" panose="020B0604020202020204" pitchFamily="34" charset="0"/>
              <a:buChar char="•"/>
            </a:pPr>
            <a:endParaRPr lang="en-US" sz="1700" b="0" i="0" dirty="0">
              <a:solidFill>
                <a:srgbClr val="374151"/>
              </a:solidFill>
              <a:effectLst/>
              <a:latin typeface="+mj-lt"/>
            </a:endParaRPr>
          </a:p>
          <a:p>
            <a:pPr algn="l"/>
            <a:r>
              <a:rPr lang="en-US" sz="1700" b="1" i="0" dirty="0">
                <a:solidFill>
                  <a:srgbClr val="374151"/>
                </a:solidFill>
                <a:effectLst/>
                <a:latin typeface="+mj-lt"/>
              </a:rPr>
              <a:t>8.User Experience Optimization</a:t>
            </a:r>
            <a:r>
              <a:rPr lang="en-US" sz="1700" b="0" i="0" dirty="0">
                <a:solidFill>
                  <a:srgbClr val="374151"/>
                </a:solidFill>
                <a:effectLst/>
                <a:latin typeface="+mj-lt"/>
              </a:rPr>
              <a:t>: </a:t>
            </a:r>
          </a:p>
          <a:p>
            <a:pPr algn="l"/>
            <a:endParaRPr lang="en-US" sz="1700" b="0" i="0" dirty="0">
              <a:solidFill>
                <a:srgbClr val="374151"/>
              </a:solidFill>
              <a:effectLst/>
              <a:latin typeface="+mj-lt"/>
            </a:endParaRPr>
          </a:p>
          <a:p>
            <a:pPr marL="342900" indent="-342900" algn="l">
              <a:buFont typeface="Arial" panose="020B0604020202020204" pitchFamily="34" charset="0"/>
              <a:buChar char="•"/>
            </a:pPr>
            <a:r>
              <a:rPr lang="en-US" sz="1700" b="0" i="0" dirty="0">
                <a:solidFill>
                  <a:srgbClr val="374151"/>
                </a:solidFill>
                <a:effectLst/>
                <a:latin typeface="+mj-lt"/>
              </a:rPr>
              <a:t>Optimize the user experience of your e-commerce store to maximize conversions. </a:t>
            </a:r>
            <a:endParaRPr lang="en-US" sz="1700" b="0" i="0" dirty="0" smtClean="0">
              <a:solidFill>
                <a:srgbClr val="374151"/>
              </a:solidFill>
              <a:effectLst/>
              <a:latin typeface="+mj-lt"/>
            </a:endParaRPr>
          </a:p>
          <a:p>
            <a:pPr marL="342900" indent="-342900" algn="l">
              <a:buFont typeface="Arial" panose="020B0604020202020204" pitchFamily="34" charset="0"/>
              <a:buChar char="•"/>
            </a:pPr>
            <a:endParaRPr lang="en-US" sz="1700" b="0" i="0" dirty="0">
              <a:solidFill>
                <a:srgbClr val="374151"/>
              </a:solidFill>
              <a:effectLst/>
              <a:latin typeface="+mj-lt"/>
            </a:endParaRPr>
          </a:p>
          <a:p>
            <a:pPr marL="342900" indent="-342900" algn="l">
              <a:buFont typeface="Arial" panose="020B0604020202020204" pitchFamily="34" charset="0"/>
              <a:buChar char="•"/>
            </a:pPr>
            <a:r>
              <a:rPr lang="en-US" sz="1700" b="0" i="0" dirty="0" smtClean="0">
                <a:solidFill>
                  <a:srgbClr val="374151"/>
                </a:solidFill>
                <a:effectLst/>
                <a:latin typeface="+mj-lt"/>
              </a:rPr>
              <a:t>This involves streamlining the checkout process, improving site speed, and making navigation intuitive.</a:t>
            </a:r>
          </a:p>
          <a:p>
            <a:endParaRPr lang="en-US" sz="2000" b="1" dirty="0"/>
          </a:p>
          <a:p>
            <a:endParaRPr lang="en-US" sz="2000" b="1" dirty="0"/>
          </a:p>
          <a:p>
            <a:endParaRPr lang="en-IN" sz="2000" b="1" dirty="0"/>
          </a:p>
        </p:txBody>
      </p:sp>
    </p:spTree>
    <p:extLst>
      <p:ext uri="{BB962C8B-B14F-4D97-AF65-F5344CB8AC3E}">
        <p14:creationId xmlns:p14="http://schemas.microsoft.com/office/powerpoint/2010/main" val="44350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1D407F8E-C1B9-638B-B409-A072BCB83905}"/>
              </a:ext>
            </a:extLst>
          </p:cNvPr>
          <p:cNvSpPr>
            <a:spLocks noGrp="1"/>
          </p:cNvSpPr>
          <p:nvPr>
            <p:ph type="ftr" sz="quarter" idx="11"/>
          </p:nvPr>
        </p:nvSpPr>
        <p:spPr>
          <a:xfrm>
            <a:off x="-689873" y="6459778"/>
            <a:ext cx="3617103" cy="365125"/>
          </a:xfrm>
        </p:spPr>
        <p:txBody>
          <a:bodyPr/>
          <a:lstStyle/>
          <a:p>
            <a:r>
              <a:rPr lang="en-US" dirty="0"/>
              <a:t>E-</a:t>
            </a:r>
            <a:r>
              <a:rPr lang="en-US" dirty="0" err="1"/>
              <a:t>commerece</a:t>
            </a:r>
            <a:r>
              <a:rPr lang="en-US" dirty="0"/>
              <a:t> shop</a:t>
            </a:r>
          </a:p>
        </p:txBody>
      </p:sp>
      <p:sp>
        <p:nvSpPr>
          <p:cNvPr id="3" name="Slide Number Placeholder 2">
            <a:extLst>
              <a:ext uri="{FF2B5EF4-FFF2-40B4-BE49-F238E27FC236}">
                <a16:creationId xmlns:a16="http://schemas.microsoft.com/office/drawing/2014/main" xmlns="" id="{00745191-82C2-42C4-816C-AAE4821DA249}"/>
              </a:ext>
            </a:extLst>
          </p:cNvPr>
          <p:cNvSpPr>
            <a:spLocks noGrp="1"/>
          </p:cNvSpPr>
          <p:nvPr>
            <p:ph type="sldNum" sz="quarter" idx="12"/>
          </p:nvPr>
        </p:nvSpPr>
        <p:spPr/>
        <p:txBody>
          <a:bodyPr/>
          <a:lstStyle/>
          <a:p>
            <a:fld id="{615D92F5-C6BD-4770-B93B-CCC7110BADD0}" type="slidenum">
              <a:rPr lang="en-US" smtClean="0"/>
              <a:pPr/>
              <a:t>2</a:t>
            </a:fld>
            <a:endParaRPr lang="en-US"/>
          </a:p>
        </p:txBody>
      </p:sp>
      <p:graphicFrame>
        <p:nvGraphicFramePr>
          <p:cNvPr id="4" name="Table 3">
            <a:extLst>
              <a:ext uri="{FF2B5EF4-FFF2-40B4-BE49-F238E27FC236}">
                <a16:creationId xmlns:a16="http://schemas.microsoft.com/office/drawing/2014/main" xmlns="" id="{48F974D3-0CF0-747A-657B-FBEF36AB01AF}"/>
              </a:ext>
            </a:extLst>
          </p:cNvPr>
          <p:cNvGraphicFramePr>
            <a:graphicFrameLocks noGrp="1"/>
          </p:cNvGraphicFramePr>
          <p:nvPr>
            <p:extLst>
              <p:ext uri="{D42A27DB-BD31-4B8C-83A1-F6EECF244321}">
                <p14:modId xmlns:p14="http://schemas.microsoft.com/office/powerpoint/2010/main" val="3319291956"/>
              </p:ext>
            </p:extLst>
          </p:nvPr>
        </p:nvGraphicFramePr>
        <p:xfrm>
          <a:off x="1524000" y="1397000"/>
          <a:ext cx="6096000" cy="1752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2032000">
                  <a:extLst>
                    <a:ext uri="{9D8B030D-6E8A-4147-A177-3AD203B41FA5}">
                      <a16:colId xmlns:a16="http://schemas.microsoft.com/office/drawing/2014/main" xmlns="" val="20002"/>
                    </a:ext>
                  </a:extLst>
                </a:gridCol>
              </a:tblGrid>
              <a:tr h="370840">
                <a:tc>
                  <a:txBody>
                    <a:bodyPr/>
                    <a:lstStyle/>
                    <a:p>
                      <a:r>
                        <a:rPr lang="en-US" dirty="0"/>
                        <a:t>No.</a:t>
                      </a:r>
                      <a:endParaRPr lang="en-IN" dirty="0"/>
                    </a:p>
                  </a:txBody>
                  <a:tcPr/>
                </a:tc>
                <a:tc>
                  <a:txBody>
                    <a:bodyPr/>
                    <a:lstStyle/>
                    <a:p>
                      <a:r>
                        <a:rPr lang="en-US" sz="1800" b="1" kern="1200" dirty="0">
                          <a:solidFill>
                            <a:schemeClr val="lt1"/>
                          </a:solidFill>
                          <a:effectLst/>
                          <a:latin typeface="+mn-lt"/>
                          <a:ea typeface="+mn-ea"/>
                          <a:cs typeface="+mn-cs"/>
                        </a:rPr>
                        <a:t>Description</a:t>
                      </a:r>
                      <a:endParaRPr lang="en-IN" dirty="0"/>
                    </a:p>
                  </a:txBody>
                  <a:tcPr/>
                </a:tc>
                <a:tc>
                  <a:txBody>
                    <a:bodyPr/>
                    <a:lstStyle/>
                    <a:p>
                      <a:r>
                        <a:rPr lang="en-US" dirty="0"/>
                        <a:t>Page</a:t>
                      </a:r>
                      <a:r>
                        <a:rPr lang="en-US" baseline="0" dirty="0"/>
                        <a:t> No.</a:t>
                      </a:r>
                      <a:endParaRPr lang="en-IN" dirty="0"/>
                    </a:p>
                  </a:txBody>
                  <a:tcPr/>
                </a:tc>
                <a:extLst>
                  <a:ext uri="{0D108BD9-81ED-4DB2-BD59-A6C34878D82A}">
                    <a16:rowId xmlns:a16="http://schemas.microsoft.com/office/drawing/2014/main" xmlns="" val="10000"/>
                  </a:ext>
                </a:extLst>
              </a:tr>
              <a:tr h="370840">
                <a:tc>
                  <a:txBody>
                    <a:bodyPr/>
                    <a:lstStyle/>
                    <a:p>
                      <a:r>
                        <a:rPr lang="en-US" dirty="0"/>
                        <a:t>1</a:t>
                      </a:r>
                      <a:endParaRPr lang="en-IN" dirty="0"/>
                    </a:p>
                  </a:txBody>
                  <a:tcPr/>
                </a:tc>
                <a:tc>
                  <a:txBody>
                    <a:bodyPr/>
                    <a:lstStyle/>
                    <a:p>
                      <a:r>
                        <a:rPr lang="en-US" dirty="0"/>
                        <a:t>Project Profile</a:t>
                      </a:r>
                      <a:endParaRPr lang="en-IN" dirty="0"/>
                    </a:p>
                  </a:txBody>
                  <a:tcPr/>
                </a:tc>
                <a:tc>
                  <a:txBody>
                    <a:bodyPr/>
                    <a:lstStyle/>
                    <a:p>
                      <a:r>
                        <a:rPr lang="en-US" dirty="0"/>
                        <a:t>3-12</a:t>
                      </a:r>
                      <a:endParaRPr lang="en-IN" dirty="0"/>
                    </a:p>
                  </a:txBody>
                  <a:tcPr/>
                </a:tc>
                <a:extLst>
                  <a:ext uri="{0D108BD9-81ED-4DB2-BD59-A6C34878D82A}">
                    <a16:rowId xmlns:a16="http://schemas.microsoft.com/office/drawing/2014/main" xmlns="" val="10001"/>
                  </a:ext>
                </a:extLst>
              </a:tr>
              <a:tr h="370840">
                <a:tc>
                  <a:txBody>
                    <a:bodyPr/>
                    <a:lstStyle/>
                    <a:p>
                      <a:r>
                        <a:rPr lang="en-US" dirty="0"/>
                        <a:t>2</a:t>
                      </a:r>
                      <a:endParaRPr lang="en-IN" dirty="0"/>
                    </a:p>
                  </a:txBody>
                  <a:tcPr/>
                </a:tc>
                <a:tc>
                  <a:txBody>
                    <a:bodyPr/>
                    <a:lstStyle/>
                    <a:p>
                      <a:r>
                        <a:rPr lang="en-IN" dirty="0"/>
                        <a:t>Requirement  Analysis</a:t>
                      </a:r>
                    </a:p>
                  </a:txBody>
                  <a:tcPr/>
                </a:tc>
                <a:tc>
                  <a:txBody>
                    <a:bodyPr/>
                    <a:lstStyle/>
                    <a:p>
                      <a:r>
                        <a:rPr lang="en-US" dirty="0"/>
                        <a:t>13-29</a:t>
                      </a:r>
                      <a:endParaRPr lang="en-IN" dirty="0"/>
                    </a:p>
                  </a:txBody>
                  <a:tcPr/>
                </a:tc>
                <a:extLst>
                  <a:ext uri="{0D108BD9-81ED-4DB2-BD59-A6C34878D82A}">
                    <a16:rowId xmlns:a16="http://schemas.microsoft.com/office/drawing/2014/main" xmlns="" val="10002"/>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xmlns="" val="10003"/>
                  </a:ext>
                </a:extLst>
              </a:tr>
            </a:tbl>
          </a:graphicData>
        </a:graphic>
      </p:graphicFrame>
      <p:sp>
        <p:nvSpPr>
          <p:cNvPr id="6" name="TextBox 5">
            <a:extLst>
              <a:ext uri="{FF2B5EF4-FFF2-40B4-BE49-F238E27FC236}">
                <a16:creationId xmlns:a16="http://schemas.microsoft.com/office/drawing/2014/main" xmlns="" id="{2350FC8D-BB96-060E-1B64-A846EEF07722}"/>
              </a:ext>
            </a:extLst>
          </p:cNvPr>
          <p:cNvSpPr txBox="1"/>
          <p:nvPr/>
        </p:nvSpPr>
        <p:spPr>
          <a:xfrm>
            <a:off x="663677" y="356108"/>
            <a:ext cx="4572000" cy="584775"/>
          </a:xfrm>
          <a:prstGeom prst="rect">
            <a:avLst/>
          </a:prstGeom>
          <a:noFill/>
        </p:spPr>
        <p:txBody>
          <a:bodyPr wrap="square">
            <a:spAutoFit/>
          </a:bodyPr>
          <a:lstStyle/>
          <a:p>
            <a:r>
              <a:rPr lang="en-US" sz="3200" b="1" dirty="0"/>
              <a:t>1. Index</a:t>
            </a:r>
          </a:p>
        </p:txBody>
      </p:sp>
    </p:spTree>
    <p:extLst>
      <p:ext uri="{BB962C8B-B14F-4D97-AF65-F5344CB8AC3E}">
        <p14:creationId xmlns:p14="http://schemas.microsoft.com/office/powerpoint/2010/main" val="308979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91AB591A-5CB5-7390-E56A-8356F26704B7}"/>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6B281C34-10CC-6B2A-4CB6-4051A141C0FF}"/>
              </a:ext>
            </a:extLst>
          </p:cNvPr>
          <p:cNvSpPr>
            <a:spLocks noGrp="1"/>
          </p:cNvSpPr>
          <p:nvPr>
            <p:ph type="sldNum" sz="quarter" idx="12"/>
          </p:nvPr>
        </p:nvSpPr>
        <p:spPr/>
        <p:txBody>
          <a:bodyPr/>
          <a:lstStyle/>
          <a:p>
            <a:fld id="{615D92F5-C6BD-4770-B93B-CCC7110BADD0}" type="slidenum">
              <a:rPr lang="en-US" smtClean="0"/>
              <a:pPr/>
              <a:t>20</a:t>
            </a:fld>
            <a:endParaRPr lang="en-US"/>
          </a:p>
        </p:txBody>
      </p:sp>
      <p:sp>
        <p:nvSpPr>
          <p:cNvPr id="5" name="TextBox 4">
            <a:extLst>
              <a:ext uri="{FF2B5EF4-FFF2-40B4-BE49-F238E27FC236}">
                <a16:creationId xmlns:a16="http://schemas.microsoft.com/office/drawing/2014/main" xmlns="" id="{155C3C5B-6932-389B-CEE9-C5ED219AB10A}"/>
              </a:ext>
            </a:extLst>
          </p:cNvPr>
          <p:cNvSpPr txBox="1"/>
          <p:nvPr/>
        </p:nvSpPr>
        <p:spPr>
          <a:xfrm>
            <a:off x="478639" y="174563"/>
            <a:ext cx="4572000" cy="584775"/>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7" name="TextBox 6">
            <a:extLst>
              <a:ext uri="{FF2B5EF4-FFF2-40B4-BE49-F238E27FC236}">
                <a16:creationId xmlns:a16="http://schemas.microsoft.com/office/drawing/2014/main" xmlns="" id="{A02EC30D-6B13-C172-A216-2D17E07BAD37}"/>
              </a:ext>
            </a:extLst>
          </p:cNvPr>
          <p:cNvSpPr txBox="1"/>
          <p:nvPr/>
        </p:nvSpPr>
        <p:spPr>
          <a:xfrm>
            <a:off x="478639" y="759338"/>
            <a:ext cx="7930724" cy="5786199"/>
          </a:xfrm>
          <a:prstGeom prst="rect">
            <a:avLst/>
          </a:prstGeom>
          <a:noFill/>
        </p:spPr>
        <p:txBody>
          <a:bodyPr wrap="square">
            <a:spAutoFit/>
          </a:bodyPr>
          <a:lstStyle/>
          <a:p>
            <a:r>
              <a:rPr lang="en-US" sz="2000" b="1" dirty="0"/>
              <a:t>13.Modules of the System</a:t>
            </a:r>
            <a:r>
              <a:rPr lang="en-US" sz="2000" b="1" dirty="0" smtClean="0"/>
              <a:t>:</a:t>
            </a:r>
          </a:p>
          <a:p>
            <a:endParaRPr lang="en-US" sz="2000" b="1" dirty="0"/>
          </a:p>
          <a:p>
            <a:r>
              <a:rPr lang="en-US" b="1" dirty="0" smtClean="0"/>
              <a:t>9. Analytics </a:t>
            </a:r>
            <a:r>
              <a:rPr lang="en-US" b="1" dirty="0"/>
              <a:t>and </a:t>
            </a:r>
            <a:r>
              <a:rPr lang="en-US" b="1" dirty="0" smtClean="0"/>
              <a:t>Reporting</a:t>
            </a:r>
            <a:r>
              <a:rPr lang="en-US" dirty="0" smtClean="0"/>
              <a:t>:</a:t>
            </a:r>
          </a:p>
          <a:p>
            <a:endParaRPr lang="en-US" dirty="0" smtClean="0"/>
          </a:p>
          <a:p>
            <a:pPr marL="285750" indent="-285750" algn="just">
              <a:buFont typeface="Arial" panose="020B0604020202020204" pitchFamily="34" charset="0"/>
              <a:buChar char="•"/>
            </a:pPr>
            <a:r>
              <a:rPr lang="en-US" sz="1600" dirty="0" smtClean="0"/>
              <a:t>Process</a:t>
            </a:r>
            <a:r>
              <a:rPr lang="en-US" sz="1600" dirty="0"/>
              <a:t>: The system collects and analyzes data to generate insights into user behavior, sales performance, and website metrics. </a:t>
            </a:r>
            <a:endParaRPr lang="en-US" sz="1600" dirty="0" smtClean="0"/>
          </a:p>
          <a:p>
            <a:pPr lvl="1"/>
            <a:endParaRPr lang="en-US" dirty="0"/>
          </a:p>
          <a:p>
            <a:r>
              <a:rPr lang="en-US" b="1" dirty="0" smtClean="0"/>
              <a:t>10. Content Management</a:t>
            </a:r>
            <a:r>
              <a:rPr lang="en-US" dirty="0" smtClean="0"/>
              <a:t>:</a:t>
            </a:r>
          </a:p>
          <a:p>
            <a:endParaRPr lang="en-US" dirty="0" smtClean="0"/>
          </a:p>
          <a:p>
            <a:pPr marL="285750" indent="-285750">
              <a:buFont typeface="Arial" panose="020B0604020202020204" pitchFamily="34" charset="0"/>
              <a:buChar char="•"/>
            </a:pPr>
            <a:r>
              <a:rPr lang="en-US" sz="1600" dirty="0" smtClean="0"/>
              <a:t>Process</a:t>
            </a:r>
            <a:r>
              <a:rPr lang="en-US" sz="1600" dirty="0"/>
              <a:t>: Administrators manage website content such as static pages, blog posts, banners, and promotional offers. They can create, edit, or delete content to keep the website updated and engaging for users</a:t>
            </a:r>
            <a:r>
              <a:rPr lang="en-US" sz="1600" dirty="0" smtClean="0"/>
              <a:t>.</a:t>
            </a:r>
          </a:p>
          <a:p>
            <a:pPr marL="285750" indent="-285750">
              <a:buFont typeface="Arial" panose="020B0604020202020204" pitchFamily="34" charset="0"/>
              <a:buChar char="•"/>
            </a:pPr>
            <a:endParaRPr lang="en-US" sz="1600" dirty="0"/>
          </a:p>
          <a:p>
            <a:r>
              <a:rPr lang="en-US" b="1" dirty="0" smtClean="0"/>
              <a:t>11. Security </a:t>
            </a:r>
            <a:r>
              <a:rPr lang="en-US" b="1" dirty="0"/>
              <a:t>and </a:t>
            </a:r>
            <a:r>
              <a:rPr lang="en-US" b="1" dirty="0" smtClean="0"/>
              <a:t>Compliance</a:t>
            </a:r>
            <a:r>
              <a:rPr lang="en-US" dirty="0" smtClean="0"/>
              <a:t>:</a:t>
            </a:r>
          </a:p>
          <a:p>
            <a:endParaRPr lang="en-US" dirty="0"/>
          </a:p>
          <a:p>
            <a:pPr marL="285750" indent="-285750" algn="just">
              <a:buFont typeface="Arial" panose="020B0604020202020204" pitchFamily="34" charset="0"/>
              <a:buChar char="•"/>
            </a:pPr>
            <a:r>
              <a:rPr lang="en-US" sz="1600" dirty="0" smtClean="0"/>
              <a:t>Process</a:t>
            </a:r>
            <a:r>
              <a:rPr lang="en-US" sz="1600" dirty="0"/>
              <a:t>: The e-commerce platform implements security measures to protect user data, prevent fraud, and ensure compliance with legal and regulatory requirements </a:t>
            </a:r>
            <a:r>
              <a:rPr lang="en-US" sz="1600" dirty="0" smtClean="0"/>
              <a:t>This </a:t>
            </a:r>
            <a:r>
              <a:rPr lang="en-US" sz="1600" dirty="0"/>
              <a:t>includes encryption, secure authentication, regular audits, and data privacy </a:t>
            </a:r>
            <a:r>
              <a:rPr lang="en-US" sz="1600" dirty="0" smtClean="0"/>
              <a:t>policies. </a:t>
            </a:r>
            <a:endParaRPr lang="en-US" sz="1600" dirty="0"/>
          </a:p>
          <a:p>
            <a:endParaRPr lang="en-US" sz="2000" b="1" dirty="0"/>
          </a:p>
          <a:p>
            <a:endParaRPr lang="en-US" sz="2000" b="1" dirty="0"/>
          </a:p>
          <a:p>
            <a:endParaRPr lang="en-IN" sz="2000" b="1" dirty="0"/>
          </a:p>
        </p:txBody>
      </p:sp>
    </p:spTree>
    <p:extLst>
      <p:ext uri="{BB962C8B-B14F-4D97-AF65-F5344CB8AC3E}">
        <p14:creationId xmlns:p14="http://schemas.microsoft.com/office/powerpoint/2010/main" val="1644042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BE0ED0F8-CC28-5B1C-9A24-58510D56262B}"/>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C418DC91-376F-C0FC-2B8A-6076FFC24F9E}"/>
              </a:ext>
            </a:extLst>
          </p:cNvPr>
          <p:cNvSpPr>
            <a:spLocks noGrp="1"/>
          </p:cNvSpPr>
          <p:nvPr>
            <p:ph type="sldNum" sz="quarter" idx="12"/>
          </p:nvPr>
        </p:nvSpPr>
        <p:spPr/>
        <p:txBody>
          <a:bodyPr/>
          <a:lstStyle/>
          <a:p>
            <a:fld id="{615D92F5-C6BD-4770-B93B-CCC7110BADD0}" type="slidenum">
              <a:rPr lang="en-US" smtClean="0"/>
              <a:pPr/>
              <a:t>21</a:t>
            </a:fld>
            <a:endParaRPr lang="en-US"/>
          </a:p>
        </p:txBody>
      </p:sp>
      <p:sp>
        <p:nvSpPr>
          <p:cNvPr id="5" name="TextBox 4">
            <a:extLst>
              <a:ext uri="{FF2B5EF4-FFF2-40B4-BE49-F238E27FC236}">
                <a16:creationId xmlns:a16="http://schemas.microsoft.com/office/drawing/2014/main" xmlns="" id="{AF9E89C3-8768-16CC-8A02-9424D6D0AD14}"/>
              </a:ext>
            </a:extLst>
          </p:cNvPr>
          <p:cNvSpPr txBox="1"/>
          <p:nvPr/>
        </p:nvSpPr>
        <p:spPr>
          <a:xfrm>
            <a:off x="478639" y="146571"/>
            <a:ext cx="4572000" cy="584775"/>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7" name="TextBox 6">
            <a:extLst>
              <a:ext uri="{FF2B5EF4-FFF2-40B4-BE49-F238E27FC236}">
                <a16:creationId xmlns:a16="http://schemas.microsoft.com/office/drawing/2014/main" xmlns="" id="{615C5DB0-79CE-CFFB-A2DC-34AC63159549}"/>
              </a:ext>
            </a:extLst>
          </p:cNvPr>
          <p:cNvSpPr txBox="1"/>
          <p:nvPr/>
        </p:nvSpPr>
        <p:spPr>
          <a:xfrm>
            <a:off x="478639" y="731346"/>
            <a:ext cx="7930724" cy="4678204"/>
          </a:xfrm>
          <a:prstGeom prst="rect">
            <a:avLst/>
          </a:prstGeom>
          <a:noFill/>
        </p:spPr>
        <p:txBody>
          <a:bodyPr wrap="square">
            <a:spAutoFit/>
          </a:bodyPr>
          <a:lstStyle/>
          <a:p>
            <a:r>
              <a:rPr lang="en-US" sz="2000" b="1" dirty="0"/>
              <a:t>14. Hardware Requirement:</a:t>
            </a:r>
          </a:p>
          <a:p>
            <a:endParaRPr lang="en-US" sz="2000" b="1" dirty="0"/>
          </a:p>
          <a:p>
            <a:r>
              <a:rPr lang="en-US" sz="1700" b="1" dirty="0">
                <a:latin typeface="+mj-lt"/>
              </a:rPr>
              <a:t> </a:t>
            </a:r>
            <a:r>
              <a:rPr lang="en-US" sz="1700" b="1" dirty="0" smtClean="0">
                <a:latin typeface="+mj-lt"/>
              </a:rPr>
              <a:t>1. </a:t>
            </a:r>
            <a:r>
              <a:rPr lang="en-IN" b="1" dirty="0" smtClean="0"/>
              <a:t>Database Server</a:t>
            </a:r>
            <a:r>
              <a:rPr lang="en-IN" dirty="0" smtClean="0"/>
              <a:t>:</a:t>
            </a:r>
          </a:p>
          <a:p>
            <a:endParaRPr lang="en-IN" dirty="0" smtClean="0"/>
          </a:p>
          <a:p>
            <a:pPr marL="285750" indent="-285750" algn="just">
              <a:buFont typeface="Arial" panose="020B0604020202020204" pitchFamily="34" charset="0"/>
              <a:buChar char="•"/>
            </a:pPr>
            <a:r>
              <a:rPr lang="en-IN" sz="1600" dirty="0" smtClean="0"/>
              <a:t>A </a:t>
            </a:r>
            <a:r>
              <a:rPr lang="en-IN" sz="1600" dirty="0"/>
              <a:t>robust database server to store product information, user data, order details, and other critical </a:t>
            </a:r>
            <a:r>
              <a:rPr lang="en-IN" sz="1600" dirty="0" smtClean="0"/>
              <a:t>data.</a:t>
            </a:r>
          </a:p>
          <a:p>
            <a:pPr marL="285750" indent="-285750" algn="just">
              <a:buFont typeface="Arial" panose="020B0604020202020204" pitchFamily="34" charset="0"/>
              <a:buChar char="•"/>
            </a:pPr>
            <a:endParaRPr lang="en-IN" sz="1600" dirty="0" smtClean="0"/>
          </a:p>
          <a:p>
            <a:pPr marL="285750" indent="-285750" algn="just">
              <a:buFont typeface="Arial" panose="020B0604020202020204" pitchFamily="34" charset="0"/>
              <a:buChar char="•"/>
            </a:pPr>
            <a:r>
              <a:rPr lang="en-IN" sz="1600" dirty="0" smtClean="0"/>
              <a:t>Support </a:t>
            </a:r>
            <a:r>
              <a:rPr lang="en-IN" sz="1600" dirty="0"/>
              <a:t>for relational database management systems (RDBMS) such as MySQL, </a:t>
            </a:r>
            <a:r>
              <a:rPr lang="en-IN" sz="1600" dirty="0" err="1"/>
              <a:t>PostgreSQL</a:t>
            </a:r>
            <a:r>
              <a:rPr lang="en-IN" sz="1600" dirty="0"/>
              <a:t>, or </a:t>
            </a:r>
            <a:r>
              <a:rPr lang="en-IN" sz="1600" dirty="0" err="1" smtClean="0"/>
              <a:t>MariaDB</a:t>
            </a:r>
            <a:r>
              <a:rPr lang="en-IN" sz="1600" dirty="0" smtClean="0"/>
              <a:t>.</a:t>
            </a:r>
          </a:p>
          <a:p>
            <a:pPr marL="285750" indent="-285750" algn="just">
              <a:buFont typeface="Arial" panose="020B0604020202020204" pitchFamily="34" charset="0"/>
              <a:buChar char="•"/>
            </a:pPr>
            <a:endParaRPr lang="en-IN" sz="1600" dirty="0" smtClean="0"/>
          </a:p>
          <a:p>
            <a:pPr marL="285750" indent="-285750" algn="just">
              <a:buFont typeface="Arial" panose="020B0604020202020204" pitchFamily="34" charset="0"/>
              <a:buChar char="•"/>
            </a:pPr>
            <a:r>
              <a:rPr lang="en-IN" sz="1600" dirty="0" smtClean="0"/>
              <a:t>Consideration </a:t>
            </a:r>
            <a:r>
              <a:rPr lang="en-IN" sz="1600" dirty="0"/>
              <a:t>for scalability, data integrity, and performance optimization</a:t>
            </a:r>
            <a:r>
              <a:rPr lang="en-IN" sz="1600" dirty="0" smtClean="0"/>
              <a:t>.</a:t>
            </a:r>
          </a:p>
          <a:p>
            <a:pPr lvl="1"/>
            <a:endParaRPr lang="en-IN" dirty="0"/>
          </a:p>
          <a:p>
            <a:r>
              <a:rPr lang="en-IN" b="1" dirty="0" smtClean="0"/>
              <a:t>2. Storage</a:t>
            </a:r>
            <a:r>
              <a:rPr lang="en-IN" dirty="0" smtClean="0"/>
              <a:t>:</a:t>
            </a:r>
          </a:p>
          <a:p>
            <a:endParaRPr lang="en-IN" dirty="0" smtClean="0"/>
          </a:p>
          <a:p>
            <a:pPr marL="285750" indent="-285750">
              <a:buFont typeface="Arial" panose="020B0604020202020204" pitchFamily="34" charset="0"/>
              <a:buChar char="•"/>
            </a:pPr>
            <a:r>
              <a:rPr lang="en-IN" sz="1600" dirty="0" smtClean="0"/>
              <a:t>Sufficient </a:t>
            </a:r>
            <a:r>
              <a:rPr lang="en-IN" sz="1600" dirty="0"/>
              <a:t>storage space to </a:t>
            </a:r>
            <a:r>
              <a:rPr lang="en-IN" sz="1600" dirty="0" smtClean="0"/>
              <a:t>store </a:t>
            </a:r>
            <a:r>
              <a:rPr lang="en-IN" sz="1600" dirty="0"/>
              <a:t>product images, multimedia content, and other files associated with the e-commerce website.</a:t>
            </a:r>
          </a:p>
          <a:p>
            <a:endParaRPr lang="en-IN" sz="2000" b="1" dirty="0"/>
          </a:p>
        </p:txBody>
      </p:sp>
    </p:spTree>
    <p:extLst>
      <p:ext uri="{BB962C8B-B14F-4D97-AF65-F5344CB8AC3E}">
        <p14:creationId xmlns:p14="http://schemas.microsoft.com/office/powerpoint/2010/main" val="3514634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BE0ED0F8-CC28-5B1C-9A24-58510D56262B}"/>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C418DC91-376F-C0FC-2B8A-6076FFC24F9E}"/>
              </a:ext>
            </a:extLst>
          </p:cNvPr>
          <p:cNvSpPr>
            <a:spLocks noGrp="1"/>
          </p:cNvSpPr>
          <p:nvPr>
            <p:ph type="sldNum" sz="quarter" idx="12"/>
          </p:nvPr>
        </p:nvSpPr>
        <p:spPr/>
        <p:txBody>
          <a:bodyPr/>
          <a:lstStyle/>
          <a:p>
            <a:fld id="{615D92F5-C6BD-4770-B93B-CCC7110BADD0}" type="slidenum">
              <a:rPr lang="en-US" smtClean="0"/>
              <a:pPr/>
              <a:t>22</a:t>
            </a:fld>
            <a:endParaRPr lang="en-US"/>
          </a:p>
        </p:txBody>
      </p:sp>
      <p:sp>
        <p:nvSpPr>
          <p:cNvPr id="5" name="TextBox 4">
            <a:extLst>
              <a:ext uri="{FF2B5EF4-FFF2-40B4-BE49-F238E27FC236}">
                <a16:creationId xmlns:a16="http://schemas.microsoft.com/office/drawing/2014/main" xmlns="" id="{AF9E89C3-8768-16CC-8A02-9424D6D0AD14}"/>
              </a:ext>
            </a:extLst>
          </p:cNvPr>
          <p:cNvSpPr txBox="1"/>
          <p:nvPr/>
        </p:nvSpPr>
        <p:spPr>
          <a:xfrm>
            <a:off x="478639" y="146571"/>
            <a:ext cx="4572000" cy="584775"/>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7" name="TextBox 6">
            <a:extLst>
              <a:ext uri="{FF2B5EF4-FFF2-40B4-BE49-F238E27FC236}">
                <a16:creationId xmlns:a16="http://schemas.microsoft.com/office/drawing/2014/main" xmlns="" id="{615C5DB0-79CE-CFFB-A2DC-34AC63159549}"/>
              </a:ext>
            </a:extLst>
          </p:cNvPr>
          <p:cNvSpPr txBox="1"/>
          <p:nvPr/>
        </p:nvSpPr>
        <p:spPr>
          <a:xfrm>
            <a:off x="478639" y="731346"/>
            <a:ext cx="7741817" cy="5601533"/>
          </a:xfrm>
          <a:prstGeom prst="rect">
            <a:avLst/>
          </a:prstGeom>
          <a:noFill/>
        </p:spPr>
        <p:txBody>
          <a:bodyPr wrap="square">
            <a:spAutoFit/>
          </a:bodyPr>
          <a:lstStyle/>
          <a:p>
            <a:r>
              <a:rPr lang="en-US" sz="2000" b="1" dirty="0"/>
              <a:t>14. Hardware Requirement</a:t>
            </a:r>
            <a:r>
              <a:rPr lang="en-US" sz="2000" b="1" dirty="0" smtClean="0"/>
              <a:t>:</a:t>
            </a:r>
          </a:p>
          <a:p>
            <a:endParaRPr lang="en-US" sz="2000" b="1" dirty="0"/>
          </a:p>
          <a:p>
            <a:r>
              <a:rPr lang="en-US" b="1" dirty="0" smtClean="0"/>
              <a:t>3. Load Balancer</a:t>
            </a:r>
            <a:r>
              <a:rPr lang="en-US" dirty="0" smtClean="0"/>
              <a:t>:</a:t>
            </a:r>
          </a:p>
          <a:p>
            <a:endParaRPr lang="en-US" dirty="0" smtClean="0"/>
          </a:p>
          <a:p>
            <a:pPr marL="285750" indent="-285750">
              <a:buFont typeface="Arial" panose="020B0604020202020204" pitchFamily="34" charset="0"/>
              <a:buChar char="•"/>
            </a:pPr>
            <a:r>
              <a:rPr lang="en-US" sz="1600" dirty="0"/>
              <a:t>Helps prevent server overload and ensures optimal performance during peak periods</a:t>
            </a:r>
            <a:r>
              <a:rPr lang="en-US" sz="1600" dirty="0" smtClean="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Hardware load balancers or software-based solutions can be used depending on the requirements.</a:t>
            </a:r>
          </a:p>
          <a:p>
            <a:r>
              <a:rPr lang="en-US" sz="1600" dirty="0" smtClean="0"/>
              <a:t/>
            </a:r>
            <a:br>
              <a:rPr lang="en-US" sz="1600" dirty="0" smtClean="0"/>
            </a:br>
            <a:r>
              <a:rPr lang="en-US" sz="1600" dirty="0" smtClean="0"/>
              <a:t>4. </a:t>
            </a:r>
            <a:r>
              <a:rPr lang="en-US" b="1" dirty="0" smtClean="0"/>
              <a:t>Networking Equipment</a:t>
            </a:r>
            <a:r>
              <a:rPr lang="en-US" dirty="0" smtClean="0"/>
              <a:t>:</a:t>
            </a:r>
          </a:p>
          <a:p>
            <a:endParaRPr lang="en-US" dirty="0"/>
          </a:p>
          <a:p>
            <a:pPr marL="285750" indent="-285750" algn="just">
              <a:buFont typeface="Arial" panose="020B0604020202020204" pitchFamily="34" charset="0"/>
              <a:buChar char="•"/>
            </a:pPr>
            <a:r>
              <a:rPr lang="en-US" sz="1600" dirty="0" smtClean="0"/>
              <a:t>High-speed </a:t>
            </a:r>
            <a:r>
              <a:rPr lang="en-US" sz="1600" dirty="0"/>
              <a:t>internet connection with adequate bandwidth to support concurrent user access and data </a:t>
            </a:r>
            <a:r>
              <a:rPr lang="en-US" sz="1600" dirty="0" err="1" smtClean="0"/>
              <a:t>transfer.Networking</a:t>
            </a:r>
            <a:r>
              <a:rPr lang="en-US" sz="1600" dirty="0" smtClean="0"/>
              <a:t> </a:t>
            </a:r>
            <a:r>
              <a:rPr lang="en-US" sz="1600" dirty="0"/>
              <a:t>equipment such as routers, switches, and firewalls to ensure network security, traffic management, and data protection</a:t>
            </a:r>
            <a:r>
              <a:rPr lang="en-US" sz="1600" dirty="0" smtClean="0"/>
              <a:t>.</a:t>
            </a:r>
          </a:p>
          <a:p>
            <a:pPr marL="285750" indent="-285750" algn="just">
              <a:buFont typeface="Arial" panose="020B0604020202020204" pitchFamily="34" charset="0"/>
              <a:buChar char="•"/>
            </a:pPr>
            <a:endParaRPr lang="en-US" sz="1600" dirty="0"/>
          </a:p>
          <a:p>
            <a:r>
              <a:rPr lang="en-US" b="1" dirty="0" smtClean="0"/>
              <a:t>5. Backup </a:t>
            </a:r>
            <a:r>
              <a:rPr lang="en-US" b="1" dirty="0"/>
              <a:t>and Redundancy</a:t>
            </a:r>
            <a:r>
              <a:rPr lang="en-US" sz="1600" dirty="0" smtClean="0"/>
              <a:t>:</a:t>
            </a:r>
          </a:p>
          <a:p>
            <a:endParaRPr lang="en-US" sz="1600" dirty="0"/>
          </a:p>
          <a:p>
            <a:pPr marL="285750" indent="-285750" algn="just">
              <a:buFont typeface="Arial" panose="020B0604020202020204" pitchFamily="34" charset="0"/>
              <a:buChar char="•"/>
            </a:pPr>
            <a:r>
              <a:rPr lang="en-US" sz="1600" dirty="0"/>
              <a:t>Implement backup systems and redundancy measures to minimize the risk of data loss and ensure high availability.</a:t>
            </a:r>
          </a:p>
          <a:p>
            <a:pPr marL="285750" indent="-285750" algn="just">
              <a:buFont typeface="Arial" panose="020B0604020202020204" pitchFamily="34" charset="0"/>
              <a:buChar char="•"/>
            </a:pPr>
            <a:endParaRPr lang="en-US" sz="1600" dirty="0" smtClean="0"/>
          </a:p>
          <a:p>
            <a:endParaRPr lang="en-IN" sz="2000" b="1" dirty="0"/>
          </a:p>
        </p:txBody>
      </p:sp>
    </p:spTree>
    <p:extLst>
      <p:ext uri="{BB962C8B-B14F-4D97-AF65-F5344CB8AC3E}">
        <p14:creationId xmlns:p14="http://schemas.microsoft.com/office/powerpoint/2010/main" val="207145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BE0ED0F8-CC28-5B1C-9A24-58510D56262B}"/>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C418DC91-376F-C0FC-2B8A-6076FFC24F9E}"/>
              </a:ext>
            </a:extLst>
          </p:cNvPr>
          <p:cNvSpPr>
            <a:spLocks noGrp="1"/>
          </p:cNvSpPr>
          <p:nvPr>
            <p:ph type="sldNum" sz="quarter" idx="12"/>
          </p:nvPr>
        </p:nvSpPr>
        <p:spPr/>
        <p:txBody>
          <a:bodyPr/>
          <a:lstStyle/>
          <a:p>
            <a:fld id="{615D92F5-C6BD-4770-B93B-CCC7110BADD0}" type="slidenum">
              <a:rPr lang="en-US" smtClean="0"/>
              <a:pPr/>
              <a:t>23</a:t>
            </a:fld>
            <a:endParaRPr lang="en-US"/>
          </a:p>
        </p:txBody>
      </p:sp>
      <p:sp>
        <p:nvSpPr>
          <p:cNvPr id="5" name="TextBox 4">
            <a:extLst>
              <a:ext uri="{FF2B5EF4-FFF2-40B4-BE49-F238E27FC236}">
                <a16:creationId xmlns:a16="http://schemas.microsoft.com/office/drawing/2014/main" xmlns="" id="{AF9E89C3-8768-16CC-8A02-9424D6D0AD14}"/>
              </a:ext>
            </a:extLst>
          </p:cNvPr>
          <p:cNvSpPr txBox="1"/>
          <p:nvPr/>
        </p:nvSpPr>
        <p:spPr>
          <a:xfrm>
            <a:off x="478639" y="146571"/>
            <a:ext cx="4572000" cy="584775"/>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7" name="TextBox 6">
            <a:extLst>
              <a:ext uri="{FF2B5EF4-FFF2-40B4-BE49-F238E27FC236}">
                <a16:creationId xmlns:a16="http://schemas.microsoft.com/office/drawing/2014/main" xmlns="" id="{615C5DB0-79CE-CFFB-A2DC-34AC63159549}"/>
              </a:ext>
            </a:extLst>
          </p:cNvPr>
          <p:cNvSpPr txBox="1"/>
          <p:nvPr/>
        </p:nvSpPr>
        <p:spPr>
          <a:xfrm>
            <a:off x="478639" y="731346"/>
            <a:ext cx="7930724" cy="4832092"/>
          </a:xfrm>
          <a:prstGeom prst="rect">
            <a:avLst/>
          </a:prstGeom>
          <a:noFill/>
        </p:spPr>
        <p:txBody>
          <a:bodyPr wrap="square">
            <a:spAutoFit/>
          </a:bodyPr>
          <a:lstStyle/>
          <a:p>
            <a:r>
              <a:rPr lang="en-US" sz="2000" b="1" dirty="0" smtClean="0"/>
              <a:t>14</a:t>
            </a:r>
            <a:r>
              <a:rPr lang="en-US" sz="2000" b="1" dirty="0"/>
              <a:t>. Hardware Requirement</a:t>
            </a:r>
            <a:r>
              <a:rPr lang="en-US" sz="2000" b="1" dirty="0" smtClean="0"/>
              <a:t>:</a:t>
            </a:r>
          </a:p>
          <a:p>
            <a:endParaRPr lang="en-US" sz="2000" b="1" dirty="0"/>
          </a:p>
          <a:p>
            <a:r>
              <a:rPr lang="en-US" b="1" dirty="0" smtClean="0"/>
              <a:t>6. Monitoring </a:t>
            </a:r>
            <a:r>
              <a:rPr lang="en-US" b="1" dirty="0"/>
              <a:t>and Management </a:t>
            </a:r>
            <a:r>
              <a:rPr lang="en-US" b="1" dirty="0" smtClean="0"/>
              <a:t>Tools</a:t>
            </a:r>
            <a:r>
              <a:rPr lang="en-US" dirty="0" smtClean="0"/>
              <a:t>:</a:t>
            </a:r>
          </a:p>
          <a:p>
            <a:endParaRPr lang="en-US" dirty="0" smtClean="0"/>
          </a:p>
          <a:p>
            <a:pPr marL="285750" indent="-285750" algn="just">
              <a:buFont typeface="Arial" panose="020B0604020202020204" pitchFamily="34" charset="0"/>
              <a:buChar char="•"/>
            </a:pPr>
            <a:r>
              <a:rPr lang="en-US" sz="1600" dirty="0" smtClean="0"/>
              <a:t>Utilize </a:t>
            </a:r>
            <a:r>
              <a:rPr lang="en-US" sz="1600" dirty="0"/>
              <a:t>monitoring tools and software for real-time performance monitoring, server health checks, and system </a:t>
            </a:r>
            <a:r>
              <a:rPr lang="en-US" sz="1600" dirty="0" smtClean="0"/>
              <a:t>diagnostics.</a:t>
            </a:r>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r>
              <a:rPr lang="en-US" sz="1600" dirty="0" smtClean="0"/>
              <a:t>Management </a:t>
            </a:r>
            <a:r>
              <a:rPr lang="en-US" sz="1600" dirty="0"/>
              <a:t>tools for server administration, configuration management, and automated deployment</a:t>
            </a:r>
            <a:r>
              <a:rPr lang="en-US" sz="1600" dirty="0" smtClean="0"/>
              <a:t>.</a:t>
            </a:r>
          </a:p>
          <a:p>
            <a:pPr marL="285750" indent="-285750" algn="just">
              <a:buFont typeface="Arial" panose="020B0604020202020204" pitchFamily="34" charset="0"/>
              <a:buChar char="•"/>
            </a:pPr>
            <a:endParaRPr lang="en-US" sz="1600" dirty="0"/>
          </a:p>
          <a:p>
            <a:r>
              <a:rPr lang="en-US" b="1" dirty="0" smtClean="0"/>
              <a:t>7. Scalability </a:t>
            </a:r>
            <a:r>
              <a:rPr lang="en-US" b="1" dirty="0"/>
              <a:t>and </a:t>
            </a:r>
            <a:r>
              <a:rPr lang="en-US" b="1" dirty="0" smtClean="0"/>
              <a:t>Expansion</a:t>
            </a:r>
            <a:r>
              <a:rPr lang="en-US" dirty="0" smtClean="0"/>
              <a:t>:</a:t>
            </a:r>
          </a:p>
          <a:p>
            <a:endParaRPr lang="en-US" dirty="0" smtClean="0"/>
          </a:p>
          <a:p>
            <a:pPr marL="285750" indent="-285750" algn="just">
              <a:buFont typeface="Arial" panose="020B0604020202020204" pitchFamily="34" charset="0"/>
              <a:buChar char="•"/>
            </a:pPr>
            <a:r>
              <a:rPr lang="en-US" sz="1600" dirty="0" smtClean="0"/>
              <a:t>Plan </a:t>
            </a:r>
            <a:r>
              <a:rPr lang="en-US" sz="1600" dirty="0"/>
              <a:t>for future scalability and expansion by selecting hardware components that can accommodate growth in user traffic, data volume, and system </a:t>
            </a:r>
            <a:r>
              <a:rPr lang="en-US" sz="1600" dirty="0" smtClean="0"/>
              <a:t>complexity.</a:t>
            </a:r>
          </a:p>
          <a:p>
            <a:pPr marL="285750" indent="-285750" algn="just">
              <a:buFont typeface="Arial" panose="020B0604020202020204" pitchFamily="34" charset="0"/>
              <a:buChar char="•"/>
            </a:pPr>
            <a:endParaRPr lang="en-US" sz="1600" dirty="0" smtClean="0"/>
          </a:p>
          <a:p>
            <a:pPr marL="285750" indent="-285750" algn="just">
              <a:buFont typeface="Arial" panose="020B0604020202020204" pitchFamily="34" charset="0"/>
              <a:buChar char="•"/>
            </a:pPr>
            <a:r>
              <a:rPr lang="en-US" sz="1600" dirty="0" smtClean="0"/>
              <a:t>Consider </a:t>
            </a:r>
            <a:r>
              <a:rPr lang="en-US" sz="1600" dirty="0"/>
              <a:t>cloud-based infrastructure services for flexible scaling and on-demand resource provisioning.</a:t>
            </a:r>
          </a:p>
          <a:p>
            <a:endParaRPr lang="en-IN" sz="2000" b="1" dirty="0"/>
          </a:p>
        </p:txBody>
      </p:sp>
    </p:spTree>
    <p:extLst>
      <p:ext uri="{BB962C8B-B14F-4D97-AF65-F5344CB8AC3E}">
        <p14:creationId xmlns:p14="http://schemas.microsoft.com/office/powerpoint/2010/main" val="3233235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A6FDE164-382F-6B10-D409-EA37AE448D7C}"/>
              </a:ext>
            </a:extLst>
          </p:cNvPr>
          <p:cNvSpPr>
            <a:spLocks noGrp="1"/>
          </p:cNvSpPr>
          <p:nvPr>
            <p:ph type="ftr" sz="quarter" idx="11"/>
          </p:nvPr>
        </p:nvSpPr>
        <p:spPr/>
        <p:txBody>
          <a:bodyPr/>
          <a:lstStyle/>
          <a:p>
            <a:r>
              <a:rPr lang="en-US"/>
              <a:t>E-commerece shop</a:t>
            </a:r>
          </a:p>
        </p:txBody>
      </p:sp>
      <p:sp>
        <p:nvSpPr>
          <p:cNvPr id="3" name="Slide Number Placeholder 2">
            <a:extLst>
              <a:ext uri="{FF2B5EF4-FFF2-40B4-BE49-F238E27FC236}">
                <a16:creationId xmlns:a16="http://schemas.microsoft.com/office/drawing/2014/main" xmlns="" id="{03A29ED1-48C3-63CD-468E-6956CF18FB80}"/>
              </a:ext>
            </a:extLst>
          </p:cNvPr>
          <p:cNvSpPr>
            <a:spLocks noGrp="1"/>
          </p:cNvSpPr>
          <p:nvPr>
            <p:ph type="sldNum" sz="quarter" idx="12"/>
          </p:nvPr>
        </p:nvSpPr>
        <p:spPr/>
        <p:txBody>
          <a:bodyPr/>
          <a:lstStyle/>
          <a:p>
            <a:fld id="{615D92F5-C6BD-4770-B93B-CCC7110BADD0}" type="slidenum">
              <a:rPr lang="en-US" smtClean="0"/>
              <a:pPr/>
              <a:t>24</a:t>
            </a:fld>
            <a:endParaRPr lang="en-US"/>
          </a:p>
        </p:txBody>
      </p:sp>
      <p:sp>
        <p:nvSpPr>
          <p:cNvPr id="5" name="TextBox 4">
            <a:extLst>
              <a:ext uri="{FF2B5EF4-FFF2-40B4-BE49-F238E27FC236}">
                <a16:creationId xmlns:a16="http://schemas.microsoft.com/office/drawing/2014/main" xmlns="" id="{262E9D45-BB14-26F7-3EFD-7BF09464DA5B}"/>
              </a:ext>
            </a:extLst>
          </p:cNvPr>
          <p:cNvSpPr txBox="1"/>
          <p:nvPr/>
        </p:nvSpPr>
        <p:spPr>
          <a:xfrm>
            <a:off x="401217" y="221215"/>
            <a:ext cx="4572000" cy="584775"/>
          </a:xfrm>
          <a:prstGeom prst="rect">
            <a:avLst/>
          </a:prstGeom>
          <a:noFill/>
        </p:spPr>
        <p:txBody>
          <a:bodyPr wrap="square">
            <a:spAutoFit/>
          </a:bodyPr>
          <a:lstStyle/>
          <a:p>
            <a:r>
              <a:rPr lang="en-US" sz="3200" b="1" dirty="0"/>
              <a:t>3. </a:t>
            </a:r>
            <a:r>
              <a:rPr lang="en-IN" sz="3200" b="1" dirty="0"/>
              <a:t>Requirement Analysis</a:t>
            </a:r>
            <a:endParaRPr lang="en-US" sz="3200" b="1" dirty="0"/>
          </a:p>
        </p:txBody>
      </p:sp>
      <p:sp>
        <p:nvSpPr>
          <p:cNvPr id="7" name="TextBox 6">
            <a:extLst>
              <a:ext uri="{FF2B5EF4-FFF2-40B4-BE49-F238E27FC236}">
                <a16:creationId xmlns:a16="http://schemas.microsoft.com/office/drawing/2014/main" xmlns="" id="{8F74CC89-0BD7-E294-5555-468067A5720C}"/>
              </a:ext>
            </a:extLst>
          </p:cNvPr>
          <p:cNvSpPr txBox="1"/>
          <p:nvPr/>
        </p:nvSpPr>
        <p:spPr>
          <a:xfrm>
            <a:off x="410644" y="805990"/>
            <a:ext cx="4572000" cy="400110"/>
          </a:xfrm>
          <a:prstGeom prst="rect">
            <a:avLst/>
          </a:prstGeom>
          <a:noFill/>
        </p:spPr>
        <p:txBody>
          <a:bodyPr wrap="square">
            <a:spAutoFit/>
          </a:bodyPr>
          <a:lstStyle/>
          <a:p>
            <a:r>
              <a:rPr lang="en-US" sz="2000" b="1" dirty="0"/>
              <a:t>15. Use case diagram</a:t>
            </a:r>
            <a:endParaRPr lang="en-IN" sz="2000" b="1" dirty="0"/>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890712" y="1228725"/>
            <a:ext cx="5362575" cy="4400550"/>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90158839"/>
              </p:ext>
            </p:extLst>
          </p:nvPr>
        </p:nvGraphicFramePr>
        <p:xfrm>
          <a:off x="3730753" y="5817045"/>
          <a:ext cx="1923224" cy="327723"/>
        </p:xfrm>
        <a:graphic>
          <a:graphicData uri="http://schemas.openxmlformats.org/drawingml/2006/table">
            <a:tbl>
              <a:tblPr firstRow="1" firstCol="1" bandRow="1">
                <a:tableStyleId>{5C22544A-7EE6-4342-B048-85BDC9FD1C3A}</a:tableStyleId>
              </a:tblPr>
              <a:tblGrid>
                <a:gridCol w="1923224"/>
              </a:tblGrid>
              <a:tr h="327723">
                <a:tc>
                  <a:txBody>
                    <a:bodyPr/>
                    <a:lstStyle/>
                    <a:p>
                      <a:pPr algn="ctr">
                        <a:lnSpc>
                          <a:spcPct val="150000"/>
                        </a:lnSpc>
                        <a:spcAft>
                          <a:spcPts val="800"/>
                        </a:spcAft>
                      </a:pPr>
                      <a:r>
                        <a:rPr lang="en-US" sz="1000" dirty="0">
                          <a:effectLst/>
                        </a:rPr>
                        <a:t>Use Case Diagram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73025" marT="29845" marB="0"/>
                </a:tc>
              </a:tr>
            </a:tbl>
          </a:graphicData>
        </a:graphic>
      </p:graphicFrame>
    </p:spTree>
    <p:extLst>
      <p:ext uri="{BB962C8B-B14F-4D97-AF65-F5344CB8AC3E}">
        <p14:creationId xmlns:p14="http://schemas.microsoft.com/office/powerpoint/2010/main" val="1811304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5D92F5-C6BD-4770-B93B-CCC7110BADD0}" type="slidenum">
              <a:rPr lang="en-US" smtClean="0"/>
              <a:pPr/>
              <a:t>25</a:t>
            </a:fld>
            <a:endParaRPr lang="en-US" dirty="0"/>
          </a:p>
        </p:txBody>
      </p:sp>
      <p:sp>
        <p:nvSpPr>
          <p:cNvPr id="9" name="Footer Placeholder 8"/>
          <p:cNvSpPr>
            <a:spLocks noGrp="1"/>
          </p:cNvSpPr>
          <p:nvPr>
            <p:ph type="ftr" sz="quarter" idx="11"/>
          </p:nvPr>
        </p:nvSpPr>
        <p:spPr>
          <a:xfrm>
            <a:off x="-29" y="6459786"/>
            <a:ext cx="1818585" cy="365125"/>
          </a:xfrm>
        </p:spPr>
        <p:txBody>
          <a:bodyPr/>
          <a:lstStyle/>
          <a:p>
            <a:r>
              <a:rPr lang="en-US"/>
              <a:t>E-commerece shop</a:t>
            </a:r>
            <a:endParaRPr lang="en-US" dirty="0"/>
          </a:p>
        </p:txBody>
      </p:sp>
      <p:sp>
        <p:nvSpPr>
          <p:cNvPr id="6" name="TextBox 5">
            <a:extLst>
              <a:ext uri="{FF2B5EF4-FFF2-40B4-BE49-F238E27FC236}">
                <a16:creationId xmlns:a16="http://schemas.microsoft.com/office/drawing/2014/main" xmlns="" id="{88AD25F3-FCE0-9449-FE48-98FC365CA4FD}"/>
              </a:ext>
            </a:extLst>
          </p:cNvPr>
          <p:cNvSpPr txBox="1"/>
          <p:nvPr/>
        </p:nvSpPr>
        <p:spPr>
          <a:xfrm>
            <a:off x="382555" y="2559927"/>
            <a:ext cx="8154223" cy="707886"/>
          </a:xfrm>
          <a:prstGeom prst="rect">
            <a:avLst/>
          </a:prstGeom>
          <a:noFill/>
        </p:spPr>
        <p:txBody>
          <a:bodyPr wrap="square">
            <a:spAutoFit/>
          </a:bodyPr>
          <a:lstStyle/>
          <a:p>
            <a:pPr algn="ctr"/>
            <a:r>
              <a:rPr lang="en-US" sz="40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Thank You</a:t>
            </a:r>
            <a:endParaRPr lang="en-IN" sz="40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323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5D92F5-C6BD-4770-B93B-CCC7110BADD0}" type="slidenum">
              <a:rPr lang="en-US" smtClean="0"/>
              <a:pPr/>
              <a:t>3</a:t>
            </a:fld>
            <a:endParaRPr lang="en-US" dirty="0"/>
          </a:p>
        </p:txBody>
      </p:sp>
      <p:sp>
        <p:nvSpPr>
          <p:cNvPr id="7" name="TextBox 6"/>
          <p:cNvSpPr txBox="1"/>
          <p:nvPr/>
        </p:nvSpPr>
        <p:spPr>
          <a:xfrm>
            <a:off x="448415" y="199184"/>
            <a:ext cx="8283388" cy="584775"/>
          </a:xfrm>
          <a:prstGeom prst="rect">
            <a:avLst/>
          </a:prstGeom>
          <a:noFill/>
        </p:spPr>
        <p:txBody>
          <a:bodyPr wrap="square" rtlCol="0">
            <a:spAutoFit/>
          </a:bodyPr>
          <a:lstStyle/>
          <a:p>
            <a:r>
              <a:rPr lang="en-US" sz="3200" b="1" dirty="0"/>
              <a:t>2. Project Profile</a:t>
            </a:r>
          </a:p>
        </p:txBody>
      </p:sp>
      <p:sp>
        <p:nvSpPr>
          <p:cNvPr id="9" name="Footer Placeholder 8"/>
          <p:cNvSpPr>
            <a:spLocks noGrp="1"/>
          </p:cNvSpPr>
          <p:nvPr>
            <p:ph type="ftr" sz="quarter" idx="11"/>
          </p:nvPr>
        </p:nvSpPr>
        <p:spPr>
          <a:xfrm>
            <a:off x="-29" y="6459786"/>
            <a:ext cx="1818585" cy="365125"/>
          </a:xfrm>
        </p:spPr>
        <p:txBody>
          <a:bodyPr/>
          <a:lstStyle/>
          <a:p>
            <a:r>
              <a:rPr lang="en-US"/>
              <a:t>E-commerece shop</a:t>
            </a:r>
            <a:endParaRPr lang="en-US" dirty="0"/>
          </a:p>
        </p:txBody>
      </p:sp>
      <p:sp>
        <p:nvSpPr>
          <p:cNvPr id="6" name="TextBox 5">
            <a:extLst>
              <a:ext uri="{FF2B5EF4-FFF2-40B4-BE49-F238E27FC236}">
                <a16:creationId xmlns:a16="http://schemas.microsoft.com/office/drawing/2014/main" xmlns="" id="{88AD25F3-FCE0-9449-FE48-98FC365CA4FD}"/>
              </a:ext>
            </a:extLst>
          </p:cNvPr>
          <p:cNvSpPr txBox="1"/>
          <p:nvPr/>
        </p:nvSpPr>
        <p:spPr>
          <a:xfrm>
            <a:off x="439271" y="934399"/>
            <a:ext cx="8292532" cy="4732065"/>
          </a:xfrm>
          <a:prstGeom prst="rect">
            <a:avLst/>
          </a:prstGeom>
          <a:noFill/>
        </p:spPr>
        <p:txBody>
          <a:bodyPr wrap="square">
            <a:spAutoFit/>
          </a:bodyPr>
          <a:lstStyle/>
          <a:p>
            <a:pPr algn="just">
              <a:lnSpc>
                <a:spcPct val="150000"/>
              </a:lnSpc>
            </a:pPr>
            <a:r>
              <a:rPr lang="en-US" sz="2000" b="1" dirty="0" smtClean="0">
                <a:effectLst/>
                <a:latin typeface="Calibri" panose="020F0502020204030204" pitchFamily="34" charset="0"/>
                <a:ea typeface="Times New Roman" panose="02020603050405020304" pitchFamily="18" charset="0"/>
              </a:rPr>
              <a:t>1</a:t>
            </a:r>
            <a:r>
              <a:rPr lang="en-US" sz="2000" b="1" dirty="0">
                <a:effectLst/>
                <a:latin typeface="Calibri" panose="020F0502020204030204" pitchFamily="34" charset="0"/>
                <a:ea typeface="Times New Roman" panose="02020603050405020304" pitchFamily="18" charset="0"/>
              </a:rPr>
              <a:t>. Project Definition: </a:t>
            </a:r>
          </a:p>
          <a:p>
            <a:pPr algn="just">
              <a:lnSpc>
                <a:spcPct val="150000"/>
              </a:lnSpc>
            </a:pPr>
            <a:endParaRPr lang="en-US" sz="1600" dirty="0">
              <a:effectLst/>
              <a:latin typeface="Calibri" panose="020F0502020204030204" pitchFamily="34" charset="0"/>
              <a:ea typeface="Times New Roman" panose="02020603050405020304" pitchFamily="18" charset="0"/>
            </a:endParaRPr>
          </a:p>
          <a:p>
            <a:pPr algn="just">
              <a:lnSpc>
                <a:spcPct val="150000"/>
              </a:lnSpc>
            </a:pPr>
            <a:r>
              <a:rPr lang="en-US" sz="1600" dirty="0"/>
              <a:t>Project definition refers to the initial phase of a project where the project objectives, scope, deliverables, and constraints are identified and documented. It essentially sets the foundation for the entire project. During this phase, key stakeholders come together to establish a clear understanding of what the project aims to achieve and how it will be </a:t>
            </a:r>
            <a:r>
              <a:rPr lang="en-US" sz="1600" dirty="0" smtClean="0"/>
              <a:t>executed.</a:t>
            </a:r>
          </a:p>
          <a:p>
            <a:pPr algn="just">
              <a:lnSpc>
                <a:spcPct val="150000"/>
              </a:lnSpc>
            </a:pPr>
            <a:endParaRPr lang="en-US" sz="1600" dirty="0">
              <a:effectLst/>
              <a:latin typeface="Times New Roman" panose="02020603050405020304" pitchFamily="18" charset="0"/>
              <a:ea typeface="Times New Roman" panose="02020603050405020304" pitchFamily="18" charset="0"/>
            </a:endParaRPr>
          </a:p>
          <a:p>
            <a:pPr algn="just">
              <a:lnSpc>
                <a:spcPct val="150000"/>
              </a:lnSpc>
            </a:pPr>
            <a:r>
              <a:rPr lang="en-US" sz="2000" b="1" dirty="0">
                <a:latin typeface="Calibri" panose="020F0502020204030204" pitchFamily="34" charset="0"/>
                <a:ea typeface="Times New Roman" panose="02020603050405020304" pitchFamily="18" charset="0"/>
              </a:rPr>
              <a:t>2. Project Description: </a:t>
            </a:r>
          </a:p>
          <a:p>
            <a:pPr algn="just">
              <a:lnSpc>
                <a:spcPct val="150000"/>
              </a:lnSpc>
            </a:pPr>
            <a:endParaRPr lang="en-US" sz="1700" dirty="0" smtClean="0">
              <a:effectLst/>
              <a:latin typeface="Times New Roman" panose="02020603050405020304" pitchFamily="18" charset="0"/>
              <a:ea typeface="Times New Roman" panose="02020603050405020304" pitchFamily="18" charset="0"/>
            </a:endParaRPr>
          </a:p>
          <a:p>
            <a:pPr algn="just">
              <a:lnSpc>
                <a:spcPct val="150000"/>
              </a:lnSpc>
            </a:pPr>
            <a:r>
              <a:rPr lang="en-US" sz="1600" dirty="0"/>
              <a:t>Project description provides a detailed overview of the project, including its purpose, objectives, scope, and other relevant information. It serves as a comprehensive document that outlines what the project entails and how it will be executed.</a:t>
            </a:r>
            <a:endParaRPr lang="en-IN" sz="17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5D92F5-C6BD-4770-B93B-CCC7110BADD0}" type="slidenum">
              <a:rPr lang="en-US" smtClean="0"/>
              <a:pPr/>
              <a:t>4</a:t>
            </a:fld>
            <a:endParaRPr lang="en-US" dirty="0"/>
          </a:p>
        </p:txBody>
      </p:sp>
      <p:sp>
        <p:nvSpPr>
          <p:cNvPr id="7" name="TextBox 6"/>
          <p:cNvSpPr txBox="1"/>
          <p:nvPr/>
        </p:nvSpPr>
        <p:spPr>
          <a:xfrm>
            <a:off x="439271" y="349624"/>
            <a:ext cx="8283388" cy="584775"/>
          </a:xfrm>
          <a:prstGeom prst="rect">
            <a:avLst/>
          </a:prstGeom>
          <a:noFill/>
        </p:spPr>
        <p:txBody>
          <a:bodyPr wrap="square" rtlCol="0">
            <a:spAutoFit/>
          </a:bodyPr>
          <a:lstStyle/>
          <a:p>
            <a:r>
              <a:rPr lang="en-US" sz="3200" b="1" dirty="0"/>
              <a:t>2. Project Profile</a:t>
            </a:r>
          </a:p>
        </p:txBody>
      </p:sp>
      <p:sp>
        <p:nvSpPr>
          <p:cNvPr id="9" name="Footer Placeholder 8"/>
          <p:cNvSpPr>
            <a:spLocks noGrp="1"/>
          </p:cNvSpPr>
          <p:nvPr>
            <p:ph type="ftr" sz="quarter" idx="11"/>
          </p:nvPr>
        </p:nvSpPr>
        <p:spPr>
          <a:xfrm>
            <a:off x="-29" y="6459786"/>
            <a:ext cx="1818585" cy="365125"/>
          </a:xfrm>
        </p:spPr>
        <p:txBody>
          <a:bodyPr/>
          <a:lstStyle/>
          <a:p>
            <a:r>
              <a:rPr lang="en-US"/>
              <a:t>E-commerece shop</a:t>
            </a:r>
            <a:endParaRPr lang="en-US" dirty="0"/>
          </a:p>
        </p:txBody>
      </p:sp>
      <p:sp>
        <p:nvSpPr>
          <p:cNvPr id="6" name="TextBox 5">
            <a:extLst>
              <a:ext uri="{FF2B5EF4-FFF2-40B4-BE49-F238E27FC236}">
                <a16:creationId xmlns:a16="http://schemas.microsoft.com/office/drawing/2014/main" xmlns="" id="{88AD25F3-FCE0-9449-FE48-98FC365CA4FD}"/>
              </a:ext>
            </a:extLst>
          </p:cNvPr>
          <p:cNvSpPr txBox="1"/>
          <p:nvPr/>
        </p:nvSpPr>
        <p:spPr>
          <a:xfrm>
            <a:off x="439271" y="1155300"/>
            <a:ext cx="8283388" cy="5893921"/>
          </a:xfrm>
          <a:prstGeom prst="rect">
            <a:avLst/>
          </a:prstGeom>
          <a:noFill/>
        </p:spPr>
        <p:txBody>
          <a:bodyPr wrap="square">
            <a:spAutoFit/>
          </a:bodyPr>
          <a:lstStyle/>
          <a:p>
            <a:r>
              <a:rPr lang="en-US" sz="2000" b="1" dirty="0">
                <a:effectLst/>
                <a:latin typeface="Calibri" panose="020F0502020204030204" pitchFamily="34" charset="0"/>
                <a:ea typeface="Times New Roman" panose="02020603050405020304" pitchFamily="18" charset="0"/>
              </a:rPr>
              <a:t> </a:t>
            </a:r>
            <a:r>
              <a:rPr lang="en-US" sz="2000" b="1" dirty="0" smtClean="0">
                <a:effectLst/>
                <a:latin typeface="Calibri" panose="020F0502020204030204" pitchFamily="34" charset="0"/>
                <a:ea typeface="Times New Roman" panose="02020603050405020304" pitchFamily="18" charset="0"/>
              </a:rPr>
              <a:t>3. </a:t>
            </a:r>
            <a:r>
              <a:rPr lang="en-IN" sz="2000" b="1" dirty="0"/>
              <a:t>Project Scope:</a:t>
            </a:r>
            <a:endParaRPr lang="en-IN" sz="2000" dirty="0"/>
          </a:p>
          <a:p>
            <a:endParaRPr lang="en-IN" sz="2000" dirty="0" smtClean="0">
              <a:effectLst/>
              <a:latin typeface="Times New Roman" panose="02020603050405020304" pitchFamily="18" charset="0"/>
              <a:ea typeface="Times New Roman" panose="02020603050405020304" pitchFamily="18" charset="0"/>
            </a:endParaRPr>
          </a:p>
          <a:p>
            <a:pPr algn="just">
              <a:lnSpc>
                <a:spcPct val="150000"/>
              </a:lnSpc>
            </a:pPr>
            <a:r>
              <a:rPr lang="en-US" sz="1600" dirty="0"/>
              <a:t>Develop an e-commerce platform specialized in sports goods and equipment to cater to athletes and sports enthusiasts</a:t>
            </a:r>
            <a:r>
              <a:rPr lang="en-US" sz="1600" dirty="0" smtClean="0"/>
              <a:t>.</a:t>
            </a:r>
            <a:r>
              <a:rPr lang="en-US" sz="1600" dirty="0"/>
              <a:t> </a:t>
            </a:r>
            <a:endParaRPr lang="en-US" sz="1600" dirty="0"/>
          </a:p>
          <a:p>
            <a:pPr algn="just">
              <a:lnSpc>
                <a:spcPct val="150000"/>
              </a:lnSpc>
            </a:pPr>
            <a:r>
              <a:rPr lang="en-US" sz="1600" dirty="0" smtClean="0"/>
              <a:t>Design </a:t>
            </a:r>
            <a:r>
              <a:rPr lang="en-US" sz="1600" dirty="0"/>
              <a:t>and development of a user-friendly website with intuitive navigation</a:t>
            </a:r>
            <a:r>
              <a:rPr lang="en-US" sz="1600" dirty="0" smtClean="0"/>
              <a:t>.</a:t>
            </a:r>
            <a:r>
              <a:rPr lang="en-US" sz="1600" dirty="0"/>
              <a:t> </a:t>
            </a:r>
            <a:endParaRPr lang="en-US" sz="1600" dirty="0" smtClean="0"/>
          </a:p>
          <a:p>
            <a:pPr algn="just">
              <a:lnSpc>
                <a:spcPct val="150000"/>
              </a:lnSpc>
            </a:pPr>
            <a:r>
              <a:rPr lang="en-US" sz="1600" dirty="0" smtClean="0"/>
              <a:t>Physical </a:t>
            </a:r>
            <a:r>
              <a:rPr lang="en-US" sz="1600" dirty="0"/>
              <a:t>inventory management beyond the online platform</a:t>
            </a:r>
            <a:r>
              <a:rPr lang="en-US" sz="1600" dirty="0" smtClean="0"/>
              <a:t>.</a:t>
            </a:r>
          </a:p>
          <a:p>
            <a:pPr algn="just">
              <a:lnSpc>
                <a:spcPct val="150000"/>
              </a:lnSpc>
            </a:pPr>
            <a:r>
              <a:rPr lang="en-US" sz="1600" dirty="0"/>
              <a:t>Customization of products beyond standard options available through the website</a:t>
            </a:r>
            <a:r>
              <a:rPr lang="en-US" sz="1600" dirty="0" smtClean="0"/>
              <a:t>.</a:t>
            </a:r>
          </a:p>
          <a:p>
            <a:pPr algn="just">
              <a:lnSpc>
                <a:spcPct val="150000"/>
              </a:lnSpc>
            </a:pPr>
            <a:endParaRPr lang="en-US" sz="1600" dirty="0">
              <a:effectLst/>
              <a:latin typeface="Times New Roman" panose="02020603050405020304" pitchFamily="18" charset="0"/>
              <a:ea typeface="Times New Roman" panose="02020603050405020304" pitchFamily="18" charset="0"/>
            </a:endParaRPr>
          </a:p>
          <a:p>
            <a:r>
              <a:rPr lang="en-US" sz="2000" b="1" dirty="0" smtClean="0">
                <a:latin typeface="Times New Roman" panose="02020603050405020304" pitchFamily="18" charset="0"/>
                <a:ea typeface="Times New Roman" panose="02020603050405020304" pitchFamily="18" charset="0"/>
              </a:rPr>
              <a:t>4.</a:t>
            </a:r>
            <a:r>
              <a:rPr lang="en-IN" sz="2000" b="1" dirty="0"/>
              <a:t> Key Features</a:t>
            </a:r>
            <a:r>
              <a:rPr lang="en-IN" sz="2000" b="1" dirty="0" smtClean="0"/>
              <a:t>:</a:t>
            </a:r>
          </a:p>
          <a:p>
            <a:endParaRPr lang="en-US" sz="2000" b="1" dirty="0"/>
          </a:p>
          <a:p>
            <a:r>
              <a:rPr lang="en-US" sz="1600" dirty="0"/>
              <a:t>Key features are the functionalities and capabilities that make the e-commerce website unique and attractive to users</a:t>
            </a:r>
            <a:r>
              <a:rPr lang="en-US" sz="1600" dirty="0" smtClean="0"/>
              <a:t>.</a:t>
            </a:r>
            <a:endParaRPr lang="en-US" sz="1600" dirty="0"/>
          </a:p>
          <a:p>
            <a:pPr algn="just">
              <a:lnSpc>
                <a:spcPct val="150000"/>
              </a:lnSpc>
            </a:pPr>
            <a:r>
              <a:rPr lang="en-US" sz="1600" dirty="0"/>
              <a:t>Providing order tracking functionality to allow users to monitor the status of their orders</a:t>
            </a:r>
            <a:r>
              <a:rPr lang="en-US" sz="1600" dirty="0" smtClean="0"/>
              <a:t>.</a:t>
            </a:r>
          </a:p>
          <a:p>
            <a:pPr algn="just">
              <a:lnSpc>
                <a:spcPct val="150000"/>
              </a:lnSpc>
            </a:pPr>
            <a:r>
              <a:rPr lang="en-US" sz="1600" dirty="0"/>
              <a:t>Special features tailored to sports e-commerce, such as size guides, </a:t>
            </a:r>
            <a:r>
              <a:rPr lang="en-US" sz="1600" dirty="0" smtClean="0"/>
              <a:t>sales-specific </a:t>
            </a:r>
            <a:r>
              <a:rPr lang="en-US" sz="1600" dirty="0"/>
              <a:t>categorization, etc.</a:t>
            </a:r>
            <a:endParaRPr lang="en-IN" sz="1600" dirty="0"/>
          </a:p>
          <a:p>
            <a:endParaRPr lang="en-IN" sz="1600" dirty="0" smtClean="0"/>
          </a:p>
          <a:p>
            <a:pPr algn="just"/>
            <a:r>
              <a:rPr lang="en-IN" sz="1600" dirty="0"/>
              <a:t/>
            </a:r>
            <a:br>
              <a:rPr lang="en-IN" sz="1600" dirty="0"/>
            </a:br>
            <a:endParaRPr lang="en-IN" sz="17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35202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5D92F5-C6BD-4770-B93B-CCC7110BADD0}" type="slidenum">
              <a:rPr lang="en-US" smtClean="0"/>
              <a:pPr/>
              <a:t>5</a:t>
            </a:fld>
            <a:endParaRPr lang="en-US" dirty="0"/>
          </a:p>
        </p:txBody>
      </p:sp>
      <p:sp>
        <p:nvSpPr>
          <p:cNvPr id="7" name="TextBox 6"/>
          <p:cNvSpPr txBox="1"/>
          <p:nvPr/>
        </p:nvSpPr>
        <p:spPr>
          <a:xfrm>
            <a:off x="439271" y="349624"/>
            <a:ext cx="8283388" cy="584775"/>
          </a:xfrm>
          <a:prstGeom prst="rect">
            <a:avLst/>
          </a:prstGeom>
          <a:noFill/>
        </p:spPr>
        <p:txBody>
          <a:bodyPr wrap="square" rtlCol="0">
            <a:spAutoFit/>
          </a:bodyPr>
          <a:lstStyle/>
          <a:p>
            <a:r>
              <a:rPr lang="en-US" sz="3200" b="1" dirty="0"/>
              <a:t>2. Project Profile</a:t>
            </a:r>
          </a:p>
        </p:txBody>
      </p:sp>
      <p:sp>
        <p:nvSpPr>
          <p:cNvPr id="9" name="Footer Placeholder 8"/>
          <p:cNvSpPr>
            <a:spLocks noGrp="1"/>
          </p:cNvSpPr>
          <p:nvPr>
            <p:ph type="ftr" sz="quarter" idx="11"/>
          </p:nvPr>
        </p:nvSpPr>
        <p:spPr>
          <a:xfrm>
            <a:off x="-29" y="6459786"/>
            <a:ext cx="1818585" cy="365125"/>
          </a:xfrm>
        </p:spPr>
        <p:txBody>
          <a:bodyPr/>
          <a:lstStyle/>
          <a:p>
            <a:r>
              <a:rPr lang="en-US"/>
              <a:t>E-commerece shop</a:t>
            </a:r>
            <a:endParaRPr lang="en-US" dirty="0"/>
          </a:p>
        </p:txBody>
      </p:sp>
      <p:sp>
        <p:nvSpPr>
          <p:cNvPr id="6" name="TextBox 5">
            <a:extLst>
              <a:ext uri="{FF2B5EF4-FFF2-40B4-BE49-F238E27FC236}">
                <a16:creationId xmlns:a16="http://schemas.microsoft.com/office/drawing/2014/main" xmlns="" id="{88AD25F3-FCE0-9449-FE48-98FC365CA4FD}"/>
              </a:ext>
            </a:extLst>
          </p:cNvPr>
          <p:cNvSpPr txBox="1"/>
          <p:nvPr/>
        </p:nvSpPr>
        <p:spPr>
          <a:xfrm>
            <a:off x="439272" y="1155300"/>
            <a:ext cx="3871472" cy="3231654"/>
          </a:xfrm>
          <a:prstGeom prst="rect">
            <a:avLst/>
          </a:prstGeom>
          <a:noFill/>
        </p:spPr>
        <p:txBody>
          <a:bodyPr wrap="square">
            <a:spAutoFit/>
          </a:bodyPr>
          <a:lstStyle/>
          <a:p>
            <a:r>
              <a:rPr lang="en-IN" sz="2000" b="1" dirty="0">
                <a:effectLst/>
                <a:latin typeface="Calibri" panose="020F0502020204030204" pitchFamily="34" charset="0"/>
                <a:ea typeface="Times New Roman" panose="02020603050405020304" pitchFamily="18" charset="0"/>
              </a:rPr>
              <a:t> </a:t>
            </a:r>
            <a:r>
              <a:rPr lang="en-US" sz="2000" b="1" dirty="0">
                <a:latin typeface="Calibri" panose="020F0502020204030204" pitchFamily="34" charset="0"/>
                <a:ea typeface="Times New Roman" panose="02020603050405020304" pitchFamily="18" charset="0"/>
              </a:rPr>
              <a:t>5</a:t>
            </a:r>
            <a:r>
              <a:rPr lang="en-US" sz="2000" b="1" dirty="0" smtClean="0">
                <a:effectLst/>
                <a:latin typeface="Calibri" panose="020F0502020204030204" pitchFamily="34" charset="0"/>
                <a:ea typeface="Times New Roman" panose="02020603050405020304" pitchFamily="18" charset="0"/>
              </a:rPr>
              <a:t>. </a:t>
            </a:r>
            <a:r>
              <a:rPr lang="en-IN" sz="2000" b="1" dirty="0"/>
              <a:t>Technology </a:t>
            </a:r>
            <a:r>
              <a:rPr lang="en-IN" sz="2000" b="1" dirty="0" smtClean="0"/>
              <a:t>Stack</a:t>
            </a:r>
            <a:r>
              <a:rPr lang="en-US" sz="2000" b="1" dirty="0" smtClean="0">
                <a:effectLst/>
                <a:latin typeface="Calibri" panose="020F0502020204030204" pitchFamily="34" charset="0"/>
                <a:ea typeface="Times New Roman" panose="02020603050405020304" pitchFamily="18" charset="0"/>
              </a:rPr>
              <a:t>: </a:t>
            </a:r>
            <a:endParaRPr lang="en-US" sz="2000" b="1" dirty="0">
              <a:effectLst/>
              <a:latin typeface="Calibri" panose="020F0502020204030204" pitchFamily="34" charset="0"/>
              <a:ea typeface="Times New Roman" panose="02020603050405020304" pitchFamily="18" charset="0"/>
            </a:endParaRPr>
          </a:p>
          <a:p>
            <a:pPr algn="just"/>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dirty="0" smtClean="0">
                <a:ea typeface="Times New Roman" panose="02020603050405020304" pitchFamily="18" charset="0"/>
              </a:rPr>
              <a:t>Overview </a:t>
            </a:r>
            <a:r>
              <a:rPr lang="en-US" sz="1600" dirty="0">
                <a:ea typeface="Times New Roman" panose="02020603050405020304" pitchFamily="18" charset="0"/>
              </a:rPr>
              <a:t>of the technologies to be used in the development process.</a:t>
            </a:r>
          </a:p>
          <a:p>
            <a:pPr algn="just">
              <a:lnSpc>
                <a:spcPct val="150000"/>
              </a:lnSpc>
              <a:spcAft>
                <a:spcPts val="800"/>
              </a:spcAft>
            </a:pPr>
            <a:r>
              <a:rPr lang="en-US" sz="1600" dirty="0">
                <a:ea typeface="Times New Roman" panose="02020603050405020304" pitchFamily="18" charset="0"/>
              </a:rPr>
              <a:t>Frontend: HTML5, CSS3, JavaScript, </a:t>
            </a:r>
            <a:r>
              <a:rPr lang="en-US" sz="1600" dirty="0" smtClean="0">
                <a:ea typeface="Times New Roman" panose="02020603050405020304" pitchFamily="18" charset="0"/>
              </a:rPr>
              <a:t>Ajax, </a:t>
            </a:r>
            <a:r>
              <a:rPr lang="en-US" sz="1600" dirty="0" err="1" smtClean="0">
                <a:ea typeface="Times New Roman" panose="02020603050405020304" pitchFamily="18" charset="0"/>
              </a:rPr>
              <a:t>Boostrap</a:t>
            </a:r>
            <a:endParaRPr lang="en-US" sz="1600" dirty="0">
              <a:ea typeface="Times New Roman" panose="02020603050405020304" pitchFamily="18" charset="0"/>
            </a:endParaRPr>
          </a:p>
          <a:p>
            <a:pPr algn="just">
              <a:lnSpc>
                <a:spcPct val="150000"/>
              </a:lnSpc>
              <a:spcAft>
                <a:spcPts val="800"/>
              </a:spcAft>
            </a:pPr>
            <a:r>
              <a:rPr lang="en-US" sz="1600" dirty="0" smtClean="0">
                <a:ea typeface="Times New Roman" panose="02020603050405020304" pitchFamily="18" charset="0"/>
              </a:rPr>
              <a:t>Backend: PHP</a:t>
            </a:r>
            <a:endParaRPr lang="en-US" sz="1600" dirty="0">
              <a:ea typeface="Times New Roman" panose="02020603050405020304" pitchFamily="18" charset="0"/>
            </a:endParaRPr>
          </a:p>
          <a:p>
            <a:pPr algn="just">
              <a:lnSpc>
                <a:spcPct val="150000"/>
              </a:lnSpc>
              <a:spcAft>
                <a:spcPts val="800"/>
              </a:spcAft>
            </a:pPr>
            <a:r>
              <a:rPr lang="en-US" sz="1600" dirty="0">
                <a:ea typeface="Times New Roman" panose="02020603050405020304" pitchFamily="18" charset="0"/>
              </a:rPr>
              <a:t>Database: </a:t>
            </a:r>
            <a:r>
              <a:rPr lang="en-US" sz="1600" dirty="0" err="1" smtClean="0">
                <a:ea typeface="Times New Roman" panose="02020603050405020304" pitchFamily="18" charset="0"/>
              </a:rPr>
              <a:t>MySql</a:t>
            </a:r>
            <a:endParaRPr lang="en-IN" sz="1600" kern="100" dirty="0">
              <a:effectLst/>
              <a:ea typeface="Calibri" panose="020F0502020204030204" pitchFamily="34" charset="0"/>
              <a:cs typeface="Mangal" panose="02040503050203030202"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2722" y="934399"/>
            <a:ext cx="4059937" cy="3831336"/>
          </a:xfrm>
          <a:prstGeom prst="rect">
            <a:avLst/>
          </a:prstGeom>
        </p:spPr>
      </p:pic>
    </p:spTree>
    <p:extLst>
      <p:ext uri="{BB962C8B-B14F-4D97-AF65-F5344CB8AC3E}">
        <p14:creationId xmlns:p14="http://schemas.microsoft.com/office/powerpoint/2010/main" val="4096112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5D92F5-C6BD-4770-B93B-CCC7110BADD0}" type="slidenum">
              <a:rPr lang="en-US" smtClean="0"/>
              <a:pPr/>
              <a:t>6</a:t>
            </a:fld>
            <a:endParaRPr lang="en-US" dirty="0"/>
          </a:p>
        </p:txBody>
      </p:sp>
      <p:sp>
        <p:nvSpPr>
          <p:cNvPr id="7" name="TextBox 6"/>
          <p:cNvSpPr txBox="1"/>
          <p:nvPr/>
        </p:nvSpPr>
        <p:spPr>
          <a:xfrm>
            <a:off x="439271" y="349624"/>
            <a:ext cx="8283388" cy="584775"/>
          </a:xfrm>
          <a:prstGeom prst="rect">
            <a:avLst/>
          </a:prstGeom>
          <a:noFill/>
        </p:spPr>
        <p:txBody>
          <a:bodyPr wrap="square" rtlCol="0">
            <a:spAutoFit/>
          </a:bodyPr>
          <a:lstStyle/>
          <a:p>
            <a:r>
              <a:rPr lang="en-US" sz="3200" b="1" dirty="0"/>
              <a:t>2. Project Profile</a:t>
            </a:r>
          </a:p>
        </p:txBody>
      </p:sp>
      <p:sp>
        <p:nvSpPr>
          <p:cNvPr id="9" name="Footer Placeholder 8"/>
          <p:cNvSpPr>
            <a:spLocks noGrp="1"/>
          </p:cNvSpPr>
          <p:nvPr>
            <p:ph type="ftr" sz="quarter" idx="11"/>
          </p:nvPr>
        </p:nvSpPr>
        <p:spPr>
          <a:xfrm>
            <a:off x="-29" y="6459786"/>
            <a:ext cx="1818585" cy="365125"/>
          </a:xfrm>
        </p:spPr>
        <p:txBody>
          <a:bodyPr/>
          <a:lstStyle/>
          <a:p>
            <a:r>
              <a:rPr lang="en-US"/>
              <a:t>E-commerece shop</a:t>
            </a:r>
            <a:endParaRPr lang="en-US" dirty="0"/>
          </a:p>
        </p:txBody>
      </p:sp>
      <p:sp>
        <p:nvSpPr>
          <p:cNvPr id="6" name="TextBox 5">
            <a:extLst>
              <a:ext uri="{FF2B5EF4-FFF2-40B4-BE49-F238E27FC236}">
                <a16:creationId xmlns:a16="http://schemas.microsoft.com/office/drawing/2014/main" xmlns="" id="{88AD25F3-FCE0-9449-FE48-98FC365CA4FD}"/>
              </a:ext>
            </a:extLst>
          </p:cNvPr>
          <p:cNvSpPr txBox="1"/>
          <p:nvPr/>
        </p:nvSpPr>
        <p:spPr>
          <a:xfrm>
            <a:off x="439272" y="1094111"/>
            <a:ext cx="3740842" cy="4375557"/>
          </a:xfrm>
          <a:prstGeom prst="rect">
            <a:avLst/>
          </a:prstGeom>
          <a:noFill/>
        </p:spPr>
        <p:txBody>
          <a:bodyPr wrap="square">
            <a:spAutoFit/>
          </a:bodyPr>
          <a:lstStyle/>
          <a:p>
            <a:pPr algn="just"/>
            <a:r>
              <a:rPr lang="en-IN" sz="2000" b="1" dirty="0">
                <a:effectLst/>
                <a:latin typeface="Calibri" panose="020F0502020204030204" pitchFamily="34" charset="0"/>
                <a:ea typeface="Times New Roman" panose="02020603050405020304" pitchFamily="18" charset="0"/>
              </a:rPr>
              <a:t> </a:t>
            </a:r>
            <a:r>
              <a:rPr lang="en-US" sz="2000" b="1" dirty="0">
                <a:latin typeface="Calibri" panose="020F0502020204030204" pitchFamily="34" charset="0"/>
                <a:ea typeface="Times New Roman" panose="02020603050405020304" pitchFamily="18" charset="0"/>
              </a:rPr>
              <a:t>6</a:t>
            </a:r>
            <a:r>
              <a:rPr lang="en-US" sz="2000" b="1" dirty="0" smtClean="0">
                <a:effectLst/>
                <a:latin typeface="Calibri" panose="020F0502020204030204" pitchFamily="34" charset="0"/>
                <a:ea typeface="Times New Roman" panose="02020603050405020304" pitchFamily="18" charset="0"/>
              </a:rPr>
              <a:t>. </a:t>
            </a:r>
            <a:r>
              <a:rPr lang="en-US" sz="2000" b="1" dirty="0">
                <a:effectLst/>
                <a:latin typeface="Calibri" panose="020F0502020204030204" pitchFamily="34" charset="0"/>
                <a:ea typeface="Times New Roman" panose="02020603050405020304" pitchFamily="18" charset="0"/>
              </a:rPr>
              <a:t>Problem Statements: </a:t>
            </a:r>
          </a:p>
          <a:p>
            <a:pPr algn="just"/>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600" dirty="0"/>
              <a:t>Problem statements in an e-commerce website like </a:t>
            </a:r>
            <a:r>
              <a:rPr lang="en-US" sz="1600" dirty="0" err="1"/>
              <a:t>Salesport</a:t>
            </a:r>
            <a:r>
              <a:rPr lang="en-US" sz="1600" dirty="0"/>
              <a:t> typically revolve around addressing issues or challenges faced by users, administrators, or the system itself</a:t>
            </a:r>
            <a:r>
              <a:rPr lang="en-US" sz="1600" dirty="0" smtClean="0"/>
              <a:t>.</a:t>
            </a:r>
          </a:p>
          <a:p>
            <a:pPr algn="just">
              <a:lnSpc>
                <a:spcPct val="150000"/>
              </a:lnSpc>
              <a:spcAft>
                <a:spcPts val="800"/>
              </a:spcAft>
            </a:pPr>
            <a:r>
              <a:rPr lang="en-US" sz="1600" dirty="0"/>
              <a:t>Users find it difficult to navigate through the website, leading to a high bounce rate and low conversion rates.</a:t>
            </a:r>
            <a:endParaRPr lang="en-IN" sz="1600" dirty="0">
              <a:effectLst/>
              <a:latin typeface="Times New Roman" panose="02020603050405020304" pitchFamily="18" charset="0"/>
              <a:ea typeface="Times New Roman" panose="02020603050405020304" pitchFamily="18" charset="0"/>
            </a:endParaRPr>
          </a:p>
          <a:p>
            <a:pPr algn="just"/>
            <a:r>
              <a:rPr lang="en-US" sz="2400" b="1" dirty="0">
                <a:effectLst/>
                <a:latin typeface="Calibri" panose="020F0502020204030204" pitchFamily="34"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
        <p:nvSpPr>
          <p:cNvPr id="2" name="AutoShape 2" descr="Choosing WordPress for E-commerce Website Development – in USA banner image">
            <a:extLst>
              <a:ext uri="{FF2B5EF4-FFF2-40B4-BE49-F238E27FC236}">
                <a16:creationId xmlns:a16="http://schemas.microsoft.com/office/drawing/2014/main" xmlns="" id="{F5B2D458-B566-39EF-A79C-A6171417DA5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Choosing WordPress for E-commerce Website Development">
            <a:extLst>
              <a:ext uri="{FF2B5EF4-FFF2-40B4-BE49-F238E27FC236}">
                <a16:creationId xmlns:a16="http://schemas.microsoft.com/office/drawing/2014/main" xmlns="" id="{3C58B5D0-0AC2-8FFA-E279-06E512B76142}"/>
              </a:ext>
            </a:extLst>
          </p:cNvPr>
          <p:cNvSpPr>
            <a:spLocks noChangeAspect="1" noChangeArrowheads="1"/>
          </p:cNvSpPr>
          <p:nvPr/>
        </p:nvSpPr>
        <p:spPr bwMode="auto">
          <a:xfrm>
            <a:off x="9144000" y="3318586"/>
            <a:ext cx="121609" cy="2258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4" name="Picture 6" descr="Choosing WordPress for E-commerce Website Development">
            <a:extLst>
              <a:ext uri="{FF2B5EF4-FFF2-40B4-BE49-F238E27FC236}">
                <a16:creationId xmlns:a16="http://schemas.microsoft.com/office/drawing/2014/main" xmlns="" id="{5FFE3B6B-228A-7ADF-74A2-07841A74DD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526300"/>
            <a:ext cx="3648269" cy="26553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274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5D92F5-C6BD-4770-B93B-CCC7110BADD0}" type="slidenum">
              <a:rPr lang="en-US" smtClean="0"/>
              <a:pPr/>
              <a:t>7</a:t>
            </a:fld>
            <a:endParaRPr lang="en-US" dirty="0"/>
          </a:p>
        </p:txBody>
      </p:sp>
      <p:sp>
        <p:nvSpPr>
          <p:cNvPr id="7" name="TextBox 6"/>
          <p:cNvSpPr txBox="1"/>
          <p:nvPr/>
        </p:nvSpPr>
        <p:spPr>
          <a:xfrm>
            <a:off x="439271" y="349624"/>
            <a:ext cx="8283388" cy="584775"/>
          </a:xfrm>
          <a:prstGeom prst="rect">
            <a:avLst/>
          </a:prstGeom>
          <a:noFill/>
        </p:spPr>
        <p:txBody>
          <a:bodyPr wrap="square" rtlCol="0">
            <a:spAutoFit/>
          </a:bodyPr>
          <a:lstStyle/>
          <a:p>
            <a:r>
              <a:rPr lang="en-US" sz="3200" b="1" dirty="0"/>
              <a:t>2. Project Profile</a:t>
            </a:r>
          </a:p>
        </p:txBody>
      </p:sp>
      <p:sp>
        <p:nvSpPr>
          <p:cNvPr id="9" name="Footer Placeholder 8"/>
          <p:cNvSpPr>
            <a:spLocks noGrp="1"/>
          </p:cNvSpPr>
          <p:nvPr>
            <p:ph type="ftr" sz="quarter" idx="11"/>
          </p:nvPr>
        </p:nvSpPr>
        <p:spPr>
          <a:xfrm>
            <a:off x="-29" y="6459786"/>
            <a:ext cx="1818585" cy="365125"/>
          </a:xfrm>
        </p:spPr>
        <p:txBody>
          <a:bodyPr/>
          <a:lstStyle/>
          <a:p>
            <a:r>
              <a:rPr lang="en-US"/>
              <a:t>E-commerece shop</a:t>
            </a:r>
            <a:endParaRPr lang="en-US" dirty="0"/>
          </a:p>
        </p:txBody>
      </p:sp>
      <p:sp>
        <p:nvSpPr>
          <p:cNvPr id="6" name="TextBox 5">
            <a:extLst>
              <a:ext uri="{FF2B5EF4-FFF2-40B4-BE49-F238E27FC236}">
                <a16:creationId xmlns:a16="http://schemas.microsoft.com/office/drawing/2014/main" xmlns="" id="{88AD25F3-FCE0-9449-FE48-98FC365CA4FD}"/>
              </a:ext>
            </a:extLst>
          </p:cNvPr>
          <p:cNvSpPr txBox="1"/>
          <p:nvPr/>
        </p:nvSpPr>
        <p:spPr>
          <a:xfrm>
            <a:off x="439271" y="1094111"/>
            <a:ext cx="3890133" cy="4219104"/>
          </a:xfrm>
          <a:prstGeom prst="rect">
            <a:avLst/>
          </a:prstGeom>
          <a:noFill/>
        </p:spPr>
        <p:txBody>
          <a:bodyPr wrap="square">
            <a:spAutoFit/>
          </a:bodyPr>
          <a:lstStyle/>
          <a:p>
            <a:pPr algn="just"/>
            <a:r>
              <a:rPr lang="en-US" sz="2000" b="1" dirty="0">
                <a:effectLst/>
                <a:latin typeface="Calibri" panose="020F0502020204030204" pitchFamily="34" charset="0"/>
                <a:ea typeface="Times New Roman" panose="02020603050405020304" pitchFamily="18" charset="0"/>
              </a:rPr>
              <a:t> </a:t>
            </a:r>
            <a:r>
              <a:rPr lang="en-US" sz="2000" b="1" dirty="0" smtClean="0">
                <a:effectLst/>
                <a:latin typeface="Calibri" panose="020F0502020204030204" pitchFamily="34" charset="0"/>
                <a:ea typeface="Times New Roman" panose="02020603050405020304" pitchFamily="18" charset="0"/>
              </a:rPr>
              <a:t>7. </a:t>
            </a:r>
            <a:r>
              <a:rPr lang="en-US" sz="2000" b="1" dirty="0">
                <a:effectLst/>
                <a:latin typeface="Calibri" panose="020F0502020204030204" pitchFamily="34" charset="0"/>
                <a:ea typeface="Times New Roman" panose="02020603050405020304" pitchFamily="18" charset="0"/>
              </a:rPr>
              <a:t>Needs for New System: </a:t>
            </a:r>
          </a:p>
          <a:p>
            <a:pPr algn="just">
              <a:lnSpc>
                <a:spcPct val="150000"/>
              </a:lnSpc>
            </a:pPr>
            <a:endParaRPr lang="en-IN" sz="1700" dirty="0">
              <a:effectLst/>
              <a:ea typeface="Times New Roman" panose="02020603050405020304" pitchFamily="18" charset="0"/>
            </a:endParaRPr>
          </a:p>
          <a:p>
            <a:pPr algn="just">
              <a:lnSpc>
                <a:spcPct val="150000"/>
              </a:lnSpc>
              <a:spcAft>
                <a:spcPts val="800"/>
              </a:spcAft>
            </a:pPr>
            <a:r>
              <a:rPr lang="en-US" sz="1600" dirty="0"/>
              <a:t>Identifying the needs for a new system in an e-commerce website like </a:t>
            </a:r>
            <a:r>
              <a:rPr lang="en-US" sz="1600" dirty="0" err="1"/>
              <a:t>Salesport</a:t>
            </a:r>
            <a:r>
              <a:rPr lang="en-US" sz="1600" dirty="0"/>
              <a:t> involves understanding the current shortcomings and envisioning improvements or additional features to address </a:t>
            </a:r>
            <a:r>
              <a:rPr lang="en-US" sz="1600" dirty="0" smtClean="0"/>
              <a:t>them.</a:t>
            </a:r>
          </a:p>
          <a:p>
            <a:pPr algn="just">
              <a:lnSpc>
                <a:spcPct val="150000"/>
              </a:lnSpc>
              <a:spcAft>
                <a:spcPts val="800"/>
              </a:spcAft>
            </a:pPr>
            <a:r>
              <a:rPr lang="en-US" sz="1600" dirty="0"/>
              <a:t>Implementing a more intuitive and user-friendly interface to improve navigation, search functionality, and overall browsing experience for customers.</a:t>
            </a:r>
            <a:endParaRPr lang="en-IN" sz="1600" dirty="0">
              <a:effectLst/>
              <a:latin typeface="Times New Roman" panose="02020603050405020304" pitchFamily="18" charset="0"/>
              <a:ea typeface="Times New Roman" panose="02020603050405020304" pitchFamily="18" charset="0"/>
            </a:endParaRPr>
          </a:p>
        </p:txBody>
      </p:sp>
      <p:pic>
        <p:nvPicPr>
          <p:cNvPr id="4106" name="Picture 10" descr="E-Commerce - Die Zukunft des Handels - E-commerce Germany News">
            <a:extLst>
              <a:ext uri="{FF2B5EF4-FFF2-40B4-BE49-F238E27FC236}">
                <a16:creationId xmlns:a16="http://schemas.microsoft.com/office/drawing/2014/main" xmlns="" id="{4F4DF513-04AC-399B-27B1-5ECFE4EE3C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698171"/>
            <a:ext cx="3860127" cy="2649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5D92F5-C6BD-4770-B93B-CCC7110BADD0}" type="slidenum">
              <a:rPr lang="en-US" smtClean="0"/>
              <a:pPr/>
              <a:t>8</a:t>
            </a:fld>
            <a:endParaRPr lang="en-US" dirty="0"/>
          </a:p>
        </p:txBody>
      </p:sp>
      <p:sp>
        <p:nvSpPr>
          <p:cNvPr id="7" name="TextBox 6"/>
          <p:cNvSpPr txBox="1"/>
          <p:nvPr/>
        </p:nvSpPr>
        <p:spPr>
          <a:xfrm>
            <a:off x="439271" y="349624"/>
            <a:ext cx="8283388" cy="584775"/>
          </a:xfrm>
          <a:prstGeom prst="rect">
            <a:avLst/>
          </a:prstGeom>
          <a:noFill/>
        </p:spPr>
        <p:txBody>
          <a:bodyPr wrap="square" rtlCol="0">
            <a:spAutoFit/>
          </a:bodyPr>
          <a:lstStyle/>
          <a:p>
            <a:r>
              <a:rPr lang="en-US" sz="3200" b="1" dirty="0"/>
              <a:t>2. Project Profile</a:t>
            </a:r>
          </a:p>
        </p:txBody>
      </p:sp>
      <p:sp>
        <p:nvSpPr>
          <p:cNvPr id="9" name="Footer Placeholder 8"/>
          <p:cNvSpPr>
            <a:spLocks noGrp="1"/>
          </p:cNvSpPr>
          <p:nvPr>
            <p:ph type="ftr" sz="quarter" idx="11"/>
          </p:nvPr>
        </p:nvSpPr>
        <p:spPr>
          <a:xfrm>
            <a:off x="-29" y="6459786"/>
            <a:ext cx="1818585" cy="365125"/>
          </a:xfrm>
        </p:spPr>
        <p:txBody>
          <a:bodyPr/>
          <a:lstStyle/>
          <a:p>
            <a:r>
              <a:rPr lang="en-US"/>
              <a:t>E-commerece shop</a:t>
            </a:r>
            <a:endParaRPr lang="en-US" dirty="0"/>
          </a:p>
        </p:txBody>
      </p:sp>
      <p:sp>
        <p:nvSpPr>
          <p:cNvPr id="6" name="TextBox 5">
            <a:extLst>
              <a:ext uri="{FF2B5EF4-FFF2-40B4-BE49-F238E27FC236}">
                <a16:creationId xmlns:a16="http://schemas.microsoft.com/office/drawing/2014/main" xmlns="" id="{88AD25F3-FCE0-9449-FE48-98FC365CA4FD}"/>
              </a:ext>
            </a:extLst>
          </p:cNvPr>
          <p:cNvSpPr txBox="1"/>
          <p:nvPr/>
        </p:nvSpPr>
        <p:spPr>
          <a:xfrm>
            <a:off x="523248" y="1409985"/>
            <a:ext cx="7886115" cy="3908762"/>
          </a:xfrm>
          <a:prstGeom prst="rect">
            <a:avLst/>
          </a:prstGeom>
          <a:noFill/>
        </p:spPr>
        <p:txBody>
          <a:bodyPr wrap="square" numCol="1">
            <a:spAutoFit/>
          </a:bodyPr>
          <a:lstStyle/>
          <a:p>
            <a:pPr algn="just"/>
            <a:r>
              <a:rPr lang="en-US" sz="2000" b="1" dirty="0" smtClean="0">
                <a:effectLst/>
                <a:latin typeface="Calibri" panose="020F0502020204030204" pitchFamily="34" charset="0"/>
                <a:ea typeface="Times New Roman" panose="02020603050405020304" pitchFamily="18" charset="0"/>
              </a:rPr>
              <a:t>8. </a:t>
            </a:r>
            <a:r>
              <a:rPr lang="en-IN" sz="2000" b="1" dirty="0"/>
              <a:t>Proposed System</a:t>
            </a:r>
            <a:r>
              <a:rPr lang="en-IN" sz="2000" b="1" dirty="0" smtClean="0"/>
              <a:t>:</a:t>
            </a:r>
          </a:p>
          <a:p>
            <a:pPr algn="just"/>
            <a:endParaRPr lang="en-IN" sz="2000" b="1" dirty="0"/>
          </a:p>
          <a:p>
            <a:pPr algn="just"/>
            <a:r>
              <a:rPr lang="en-US" sz="1600" dirty="0"/>
              <a:t>The proposed system for </a:t>
            </a:r>
            <a:r>
              <a:rPr lang="en-US" sz="1600" dirty="0" err="1"/>
              <a:t>Salesport</a:t>
            </a:r>
            <a:r>
              <a:rPr lang="en-US" sz="1600" dirty="0"/>
              <a:t> e-commerce website aims to address the identified needs and overcome the existing challenges while leveraging opportunities for improvement. </a:t>
            </a:r>
            <a:r>
              <a:rPr lang="en-IN" sz="1600" dirty="0" smtClean="0"/>
              <a:t> </a:t>
            </a:r>
          </a:p>
          <a:p>
            <a:pPr algn="just"/>
            <a:endParaRPr lang="en-US" sz="1600" dirty="0" smtClean="0">
              <a:effectLst/>
              <a:latin typeface="Times New Roman" panose="02020603050405020304" pitchFamily="18" charset="0"/>
              <a:ea typeface="Times New Roman" panose="02020603050405020304" pitchFamily="18" charset="0"/>
            </a:endParaRPr>
          </a:p>
          <a:p>
            <a:pPr algn="just"/>
            <a:r>
              <a:rPr lang="en-US" sz="1600" dirty="0"/>
              <a:t>Designing a modern, intuitive, and responsive user interface that prioritizes ease of navigation, accessibility, and aesthetics to enhance the overall user experience</a:t>
            </a:r>
            <a:r>
              <a:rPr lang="en-US" sz="1600" dirty="0" smtClean="0"/>
              <a:t>.</a:t>
            </a:r>
          </a:p>
          <a:p>
            <a:pPr algn="just"/>
            <a:endParaRPr lang="en-US" sz="1600" dirty="0">
              <a:effectLst/>
              <a:latin typeface="Times New Roman" panose="02020603050405020304" pitchFamily="18" charset="0"/>
              <a:ea typeface="Times New Roman" panose="02020603050405020304" pitchFamily="18" charset="0"/>
            </a:endParaRPr>
          </a:p>
          <a:p>
            <a:pPr algn="just"/>
            <a:r>
              <a:rPr lang="en-US" sz="1600" dirty="0"/>
              <a:t>Developing a mobile-responsive website and dedicated mobile app to cater to users who prefer shopping on smartphones and tablets, ensuring a seamless and consistent experience across all devices.</a:t>
            </a:r>
            <a:endParaRPr lang="en-US" sz="1600" dirty="0">
              <a:effectLst/>
              <a:latin typeface="Times New Roman" panose="02020603050405020304" pitchFamily="18" charset="0"/>
              <a:ea typeface="Times New Roman" panose="02020603050405020304" pitchFamily="18" charset="0"/>
            </a:endParaRPr>
          </a:p>
          <a:p>
            <a:pPr algn="just"/>
            <a:endParaRPr lang="en-US" sz="1600" dirty="0" smtClean="0">
              <a:effectLst/>
              <a:latin typeface="Times New Roman" panose="02020603050405020304" pitchFamily="18" charset="0"/>
              <a:ea typeface="Times New Roman" panose="02020603050405020304" pitchFamily="18" charset="0"/>
            </a:endParaRPr>
          </a:p>
          <a:p>
            <a:pPr algn="just"/>
            <a:r>
              <a:rPr lang="en-US" sz="1600" dirty="0"/>
              <a:t>Deploying an efficient order management system that automates order processing, streamlines fulfillment, provides real-time order tracking, and facilitates seamless communication between customers, suppliers, and logistics partners.</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119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5D92F5-C6BD-4770-B93B-CCC7110BADD0}" type="slidenum">
              <a:rPr lang="en-US" smtClean="0"/>
              <a:pPr/>
              <a:t>9</a:t>
            </a:fld>
            <a:endParaRPr lang="en-US" dirty="0"/>
          </a:p>
        </p:txBody>
      </p:sp>
      <p:sp>
        <p:nvSpPr>
          <p:cNvPr id="7" name="TextBox 6"/>
          <p:cNvSpPr txBox="1"/>
          <p:nvPr/>
        </p:nvSpPr>
        <p:spPr>
          <a:xfrm>
            <a:off x="439271" y="349624"/>
            <a:ext cx="8283388" cy="584775"/>
          </a:xfrm>
          <a:prstGeom prst="rect">
            <a:avLst/>
          </a:prstGeom>
          <a:noFill/>
        </p:spPr>
        <p:txBody>
          <a:bodyPr wrap="square" rtlCol="0">
            <a:spAutoFit/>
          </a:bodyPr>
          <a:lstStyle/>
          <a:p>
            <a:r>
              <a:rPr lang="en-US" sz="3200" b="1" dirty="0"/>
              <a:t>2. Project Profile</a:t>
            </a:r>
          </a:p>
        </p:txBody>
      </p:sp>
      <p:sp>
        <p:nvSpPr>
          <p:cNvPr id="9" name="Footer Placeholder 8"/>
          <p:cNvSpPr>
            <a:spLocks noGrp="1"/>
          </p:cNvSpPr>
          <p:nvPr>
            <p:ph type="ftr" sz="quarter" idx="11"/>
          </p:nvPr>
        </p:nvSpPr>
        <p:spPr>
          <a:xfrm>
            <a:off x="-29" y="6459786"/>
            <a:ext cx="1818585" cy="365125"/>
          </a:xfrm>
        </p:spPr>
        <p:txBody>
          <a:bodyPr/>
          <a:lstStyle/>
          <a:p>
            <a:r>
              <a:rPr lang="en-US"/>
              <a:t>E-commerece shop</a:t>
            </a:r>
            <a:endParaRPr lang="en-US" dirty="0"/>
          </a:p>
        </p:txBody>
      </p:sp>
      <p:sp>
        <p:nvSpPr>
          <p:cNvPr id="6" name="TextBox 5">
            <a:extLst>
              <a:ext uri="{FF2B5EF4-FFF2-40B4-BE49-F238E27FC236}">
                <a16:creationId xmlns:a16="http://schemas.microsoft.com/office/drawing/2014/main" xmlns="" id="{88AD25F3-FCE0-9449-FE48-98FC365CA4FD}"/>
              </a:ext>
            </a:extLst>
          </p:cNvPr>
          <p:cNvSpPr txBox="1"/>
          <p:nvPr/>
        </p:nvSpPr>
        <p:spPr>
          <a:xfrm>
            <a:off x="439271" y="1094111"/>
            <a:ext cx="3806158" cy="5191165"/>
          </a:xfrm>
          <a:prstGeom prst="rect">
            <a:avLst/>
          </a:prstGeom>
          <a:noFill/>
        </p:spPr>
        <p:txBody>
          <a:bodyPr wrap="square">
            <a:spAutoFit/>
          </a:bodyPr>
          <a:lstStyle/>
          <a:p>
            <a:pPr algn="just">
              <a:lnSpc>
                <a:spcPct val="150000"/>
              </a:lnSpc>
            </a:pPr>
            <a:r>
              <a:rPr lang="en-IN" sz="2000" b="1" dirty="0">
                <a:effectLst/>
                <a:ea typeface="Times New Roman" panose="02020603050405020304" pitchFamily="18" charset="0"/>
              </a:rPr>
              <a:t> </a:t>
            </a:r>
            <a:r>
              <a:rPr lang="en-US" sz="2000" b="1" dirty="0">
                <a:ea typeface="Times New Roman" panose="02020603050405020304" pitchFamily="18" charset="0"/>
              </a:rPr>
              <a:t>9</a:t>
            </a:r>
            <a:r>
              <a:rPr lang="en-US" sz="2000" b="1" dirty="0" smtClean="0">
                <a:effectLst/>
                <a:ea typeface="Times New Roman" panose="02020603050405020304" pitchFamily="18" charset="0"/>
              </a:rPr>
              <a:t>. </a:t>
            </a:r>
            <a:r>
              <a:rPr lang="en-US" sz="2000" b="1" dirty="0">
                <a:effectLst/>
                <a:ea typeface="Times New Roman" panose="02020603050405020304" pitchFamily="18" charset="0"/>
              </a:rPr>
              <a:t>Outcomes: </a:t>
            </a:r>
            <a:endParaRPr lang="en-US" sz="2000" b="1" dirty="0" smtClean="0">
              <a:effectLst/>
              <a:ea typeface="Times New Roman" panose="02020603050405020304" pitchFamily="18" charset="0"/>
            </a:endParaRPr>
          </a:p>
          <a:p>
            <a:pPr algn="just">
              <a:lnSpc>
                <a:spcPct val="150000"/>
              </a:lnSpc>
              <a:spcAft>
                <a:spcPts val="800"/>
              </a:spcAft>
            </a:pPr>
            <a:r>
              <a:rPr lang="en-US" sz="1600" dirty="0"/>
              <a:t/>
            </a:r>
            <a:br>
              <a:rPr lang="en-US" sz="1600" dirty="0"/>
            </a:br>
            <a:r>
              <a:rPr lang="en-US" sz="1600" dirty="0"/>
              <a:t>The outcomes of developing a </a:t>
            </a:r>
            <a:r>
              <a:rPr lang="en-US" sz="1600" dirty="0" err="1"/>
              <a:t>salesport</a:t>
            </a:r>
            <a:r>
              <a:rPr lang="en-US" sz="1600" dirty="0"/>
              <a:t> e-commerce website can be multifaceted and beneficial to various stakeholders involved</a:t>
            </a:r>
            <a:r>
              <a:rPr lang="en-US" sz="1600" dirty="0" smtClean="0"/>
              <a:t>.</a:t>
            </a:r>
          </a:p>
          <a:p>
            <a:pPr algn="just">
              <a:lnSpc>
                <a:spcPct val="150000"/>
              </a:lnSpc>
              <a:spcAft>
                <a:spcPts val="800"/>
              </a:spcAft>
            </a:pPr>
            <a:r>
              <a:rPr lang="en-US" sz="1600" dirty="0"/>
              <a:t>Customers will experience a more intuitive, responsive, and visually appealing website interface, leading to increased satisfaction and engagement</a:t>
            </a:r>
            <a:r>
              <a:rPr lang="en-US" sz="1600" dirty="0" smtClean="0"/>
              <a:t>.</a:t>
            </a:r>
          </a:p>
          <a:p>
            <a:pPr algn="just">
              <a:lnSpc>
                <a:spcPct val="150000"/>
              </a:lnSpc>
              <a:spcAft>
                <a:spcPts val="800"/>
              </a:spcAft>
            </a:pPr>
            <a:r>
              <a:rPr lang="en-US" sz="1600" dirty="0"/>
              <a:t>Expanded payment options, personalized recommendations, and streamlined order processing will contribute to higher conversion rates and revenue growth.</a:t>
            </a:r>
            <a:endParaRPr lang="en-IN" sz="1700" kern="100" dirty="0">
              <a:effectLst/>
              <a:ea typeface="Calibri" panose="020F0502020204030204" pitchFamily="34" charset="0"/>
              <a:cs typeface="Mangal" panose="02040503050203030202" pitchFamily="18" charset="0"/>
            </a:endParaRPr>
          </a:p>
        </p:txBody>
      </p:sp>
      <p:pic>
        <p:nvPicPr>
          <p:cNvPr id="2" name="Picture 2" descr="e Commerce: Meaning, Courses and Careers - Leverage Edu">
            <a:extLst>
              <a:ext uri="{FF2B5EF4-FFF2-40B4-BE49-F238E27FC236}">
                <a16:creationId xmlns:a16="http://schemas.microsoft.com/office/drawing/2014/main" xmlns="" id="{90EF1DB4-860E-3C1B-20F1-A152511629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593252"/>
            <a:ext cx="4042912" cy="2948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34732277"/>
      </p:ext>
    </p:extLst>
  </p:cSld>
  <p:clrMapOvr>
    <a:masterClrMapping/>
  </p:clrMapOvr>
</p:sld>
</file>

<file path=ppt/theme/theme1.xml><?xml version="1.0" encoding="utf-8"?>
<a:theme xmlns:a="http://schemas.openxmlformats.org/drawingml/2006/main" name="Retrospec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2450</TotalTime>
  <Words>1832</Words>
  <Application>Microsoft Office PowerPoint</Application>
  <PresentationFormat>On-screen Show (4:3)</PresentationFormat>
  <Paragraphs>324</Paragraphs>
  <Slides>25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BrowalliaUPC</vt:lpstr>
      <vt:lpstr>Calibri</vt:lpstr>
      <vt:lpstr>Cambria</vt:lpstr>
      <vt:lpstr>Mangal</vt:lpstr>
      <vt:lpstr>Microsoft Sans Serif</vt:lpstr>
      <vt:lpstr>Söhne</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Mihir</dc:creator>
  <cp:lastModifiedBy>Microsoft account</cp:lastModifiedBy>
  <cp:revision>89</cp:revision>
  <dcterms:created xsi:type="dcterms:W3CDTF">2017-05-16T07:00:22Z</dcterms:created>
  <dcterms:modified xsi:type="dcterms:W3CDTF">2024-03-09T17:29:50Z</dcterms:modified>
</cp:coreProperties>
</file>