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 id="2147483687" r:id="rId4"/>
  </p:sldMasterIdLst>
  <p:notesMasterIdLst>
    <p:notesMasterId r:id="rId41"/>
  </p:notesMasterIdLst>
  <p:handoutMasterIdLst>
    <p:handoutMasterId r:id="rId42"/>
  </p:handoutMasterIdLst>
  <p:sldIdLst>
    <p:sldId id="256" r:id="rId5"/>
    <p:sldId id="257" r:id="rId6"/>
    <p:sldId id="258" r:id="rId7"/>
    <p:sldId id="259" r:id="rId8"/>
    <p:sldId id="260" r:id="rId9"/>
    <p:sldId id="261" r:id="rId10"/>
    <p:sldId id="262" r:id="rId11"/>
    <p:sldId id="280" r:id="rId12"/>
    <p:sldId id="292" r:id="rId13"/>
    <p:sldId id="294" r:id="rId14"/>
    <p:sldId id="297" r:id="rId15"/>
    <p:sldId id="296" r:id="rId16"/>
    <p:sldId id="293" r:id="rId17"/>
    <p:sldId id="266" r:id="rId18"/>
    <p:sldId id="283" r:id="rId19"/>
    <p:sldId id="267" r:id="rId20"/>
    <p:sldId id="282" r:id="rId21"/>
    <p:sldId id="284" r:id="rId22"/>
    <p:sldId id="270" r:id="rId23"/>
    <p:sldId id="269" r:id="rId24"/>
    <p:sldId id="285" r:id="rId25"/>
    <p:sldId id="286" r:id="rId26"/>
    <p:sldId id="291" r:id="rId27"/>
    <p:sldId id="288" r:id="rId28"/>
    <p:sldId id="289" r:id="rId29"/>
    <p:sldId id="290" r:id="rId30"/>
    <p:sldId id="287" r:id="rId31"/>
    <p:sldId id="271" r:id="rId32"/>
    <p:sldId id="272" r:id="rId33"/>
    <p:sldId id="273" r:id="rId34"/>
    <p:sldId id="274" r:id="rId35"/>
    <p:sldId id="300" r:id="rId36"/>
    <p:sldId id="281" r:id="rId37"/>
    <p:sldId id="298" r:id="rId38"/>
    <p:sldId id="299" r:id="rId39"/>
    <p:sldId id="279" r:id="rId4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BF899419-E3C2-48C4-95B9-D5EBE3B7C444}" type="datetimeFigureOut">
              <a:rPr lang="en-IN" smtClean="0"/>
              <a:t>09-06-2021</a:t>
            </a:fld>
            <a:endParaRPr lang="en-IN"/>
          </a:p>
        </p:txBody>
      </p:sp>
      <p:sp>
        <p:nvSpPr>
          <p:cNvPr id="4" name="Footer Placeholder 3"/>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7C1E512B-B9D9-401F-82EA-8B563FF15A2D}" type="slidenum">
              <a:rPr lang="en-IN" smtClean="0"/>
              <a:t>‹#›</a:t>
            </a:fld>
            <a:endParaRPr lang="en-IN"/>
          </a:p>
        </p:txBody>
      </p:sp>
    </p:spTree>
    <p:extLst>
      <p:ext uri="{BB962C8B-B14F-4D97-AF65-F5344CB8AC3E}">
        <p14:creationId xmlns:p14="http://schemas.microsoft.com/office/powerpoint/2010/main" val="13931053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DBA51E7A-74B6-41EF-B52C-7935A8BEC3C1}" type="datetimeFigureOut">
              <a:rPr lang="en-IN" smtClean="0"/>
              <a:t>09-06-2021</a:t>
            </a:fld>
            <a:endParaRPr lang="en-IN"/>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F6A3672-D8FF-4834-9157-D1F8265D5C2F}" type="slidenum">
              <a:rPr lang="en-IN" smtClean="0"/>
              <a:t>‹#›</a:t>
            </a:fld>
            <a:endParaRPr lang="en-IN"/>
          </a:p>
        </p:txBody>
      </p:sp>
    </p:spTree>
    <p:extLst>
      <p:ext uri="{BB962C8B-B14F-4D97-AF65-F5344CB8AC3E}">
        <p14:creationId xmlns:p14="http://schemas.microsoft.com/office/powerpoint/2010/main" val="72141059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99215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366840" y="768240"/>
            <a:ext cx="8472240" cy="68040"/>
          </a:xfrm>
          <a:prstGeom prst="parallelogram">
            <a:avLst>
              <a:gd name="adj" fmla="val 3032954"/>
            </a:avLst>
          </a:prstGeom>
          <a:solidFill>
            <a:srgbClr val="BBE0E3"/>
          </a:solidFill>
          <a:ln>
            <a:noFill/>
          </a:ln>
        </p:spPr>
        <p:style>
          <a:lnRef idx="0">
            <a:scrgbClr r="0" g="0" b="0"/>
          </a:lnRef>
          <a:fillRef idx="0">
            <a:scrgbClr r="0" g="0" b="0"/>
          </a:fillRef>
          <a:effectRef idx="0">
            <a:scrgbClr r="0" g="0" b="0"/>
          </a:effectRef>
          <a:fontRef idx="minor"/>
        </p:style>
      </p:sp>
      <p:sp>
        <p:nvSpPr>
          <p:cNvPr id="7" name="CustomShape 2"/>
          <p:cNvSpPr/>
          <p:nvPr/>
        </p:nvSpPr>
        <p:spPr>
          <a:xfrm>
            <a:off x="425520" y="6311880"/>
            <a:ext cx="8472240" cy="68040"/>
          </a:xfrm>
          <a:prstGeom prst="parallelogram">
            <a:avLst>
              <a:gd name="adj" fmla="val 3032954"/>
            </a:avLst>
          </a:prstGeom>
          <a:solidFill>
            <a:srgbClr val="BBE0E3"/>
          </a:solidFill>
          <a:ln>
            <a:noFill/>
          </a:ln>
        </p:spPr>
        <p:style>
          <a:lnRef idx="0">
            <a:scrgbClr r="0" g="0" b="0"/>
          </a:lnRef>
          <a:fillRef idx="0">
            <a:scrgbClr r="0" g="0" b="0"/>
          </a:fillRef>
          <a:effectRef idx="0">
            <a:scrgbClr r="0" g="0" b="0"/>
          </a:effectRef>
          <a:fontRef idx="minor"/>
        </p:style>
      </p:sp>
      <p:sp>
        <p:nvSpPr>
          <p:cNvPr id="2" name="CustomShape 3"/>
          <p:cNvSpPr/>
          <p:nvPr/>
        </p:nvSpPr>
        <p:spPr>
          <a:xfrm>
            <a:off x="947880" y="119160"/>
            <a:ext cx="4325040" cy="528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90000"/>
              </a:lnSpc>
            </a:pPr>
            <a:r>
              <a:rPr lang="en-US" sz="1800" b="1" strike="noStrike" spc="-1">
                <a:solidFill>
                  <a:srgbClr val="000000"/>
                </a:solidFill>
                <a:latin typeface="Times New Roman"/>
                <a:ea typeface="DejaVu Sans"/>
              </a:rPr>
              <a:t>D. Y. Patil College of Engineering, Akurdi </a:t>
            </a:r>
            <a:endParaRPr lang="en-IN" sz="1800" b="0" strike="noStrike" spc="-1">
              <a:latin typeface="Arial"/>
            </a:endParaRPr>
          </a:p>
          <a:p>
            <a:pPr>
              <a:lnSpc>
                <a:spcPct val="90000"/>
              </a:lnSpc>
            </a:pPr>
            <a:r>
              <a:rPr lang="en-US" sz="1400" b="0" i="1" strike="noStrike" spc="-1">
                <a:solidFill>
                  <a:srgbClr val="000000"/>
                </a:solidFill>
                <a:latin typeface="Times New Roman"/>
                <a:ea typeface="DejaVu Sans"/>
              </a:rPr>
              <a:t>Department of Mechanical Engineering</a:t>
            </a:r>
            <a:endParaRPr lang="en-IN" sz="1400" b="0" strike="noStrike" spc="-1">
              <a:latin typeface="Arial"/>
            </a:endParaRPr>
          </a:p>
        </p:txBody>
      </p:sp>
      <p:pic>
        <p:nvPicPr>
          <p:cNvPr id="3" name="Picture 3076"/>
          <p:cNvPicPr/>
          <p:nvPr/>
        </p:nvPicPr>
        <p:blipFill>
          <a:blip r:embed="rId14"/>
          <a:stretch/>
        </p:blipFill>
        <p:spPr>
          <a:xfrm>
            <a:off x="290520" y="19080"/>
            <a:ext cx="698400" cy="741240"/>
          </a:xfrm>
          <a:prstGeom prst="rect">
            <a:avLst/>
          </a:prstGeom>
          <a:ln>
            <a:noFill/>
          </a:ln>
        </p:spPr>
      </p:pic>
      <p:sp>
        <p:nvSpPr>
          <p:cNvPr id="4"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366840" y="768240"/>
            <a:ext cx="8472240" cy="68040"/>
          </a:xfrm>
          <a:prstGeom prst="parallelogram">
            <a:avLst>
              <a:gd name="adj" fmla="val 3032954"/>
            </a:avLst>
          </a:prstGeom>
          <a:solidFill>
            <a:srgbClr val="BBE0E3"/>
          </a:solidFill>
          <a:ln>
            <a:noFill/>
          </a:ln>
        </p:spPr>
        <p:style>
          <a:lnRef idx="0">
            <a:scrgbClr r="0" g="0" b="0"/>
          </a:lnRef>
          <a:fillRef idx="0">
            <a:scrgbClr r="0" g="0" b="0"/>
          </a:fillRef>
          <a:effectRef idx="0">
            <a:scrgbClr r="0" g="0" b="0"/>
          </a:effectRef>
          <a:fontRef idx="minor"/>
        </p:style>
      </p:sp>
      <p:sp>
        <p:nvSpPr>
          <p:cNvPr id="43" name="CustomShape 2"/>
          <p:cNvSpPr/>
          <p:nvPr/>
        </p:nvSpPr>
        <p:spPr>
          <a:xfrm>
            <a:off x="425520" y="6311880"/>
            <a:ext cx="8472240" cy="68040"/>
          </a:xfrm>
          <a:prstGeom prst="parallelogram">
            <a:avLst>
              <a:gd name="adj" fmla="val 3032954"/>
            </a:avLst>
          </a:prstGeom>
          <a:solidFill>
            <a:srgbClr val="BBE0E3"/>
          </a:solidFill>
          <a:ln>
            <a:noFill/>
          </a:ln>
        </p:spPr>
        <p:style>
          <a:lnRef idx="0">
            <a:scrgbClr r="0" g="0" b="0"/>
          </a:lnRef>
          <a:fillRef idx="0">
            <a:scrgbClr r="0" g="0" b="0"/>
          </a:fillRef>
          <a:effectRef idx="0">
            <a:scrgbClr r="0" g="0" b="0"/>
          </a:effectRef>
          <a:fontRef idx="minor"/>
        </p:style>
      </p:sp>
      <p:sp>
        <p:nvSpPr>
          <p:cNvPr id="44" name="CustomShape 3"/>
          <p:cNvSpPr/>
          <p:nvPr/>
        </p:nvSpPr>
        <p:spPr>
          <a:xfrm>
            <a:off x="947880" y="119160"/>
            <a:ext cx="4325040" cy="528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90000"/>
              </a:lnSpc>
            </a:pPr>
            <a:r>
              <a:rPr lang="en-US" sz="1800" b="1" strike="noStrike" spc="-1">
                <a:solidFill>
                  <a:srgbClr val="000000"/>
                </a:solidFill>
                <a:latin typeface="Times New Roman"/>
                <a:ea typeface="DejaVu Sans"/>
              </a:rPr>
              <a:t>D. Y. Patil College of Engineering, Akurdi </a:t>
            </a:r>
            <a:endParaRPr lang="en-IN" sz="1800" b="0" strike="noStrike" spc="-1">
              <a:latin typeface="Arial"/>
            </a:endParaRPr>
          </a:p>
          <a:p>
            <a:pPr>
              <a:lnSpc>
                <a:spcPct val="90000"/>
              </a:lnSpc>
            </a:pPr>
            <a:r>
              <a:rPr lang="en-US" sz="1400" b="0" i="1" strike="noStrike" spc="-1">
                <a:solidFill>
                  <a:srgbClr val="000000"/>
                </a:solidFill>
                <a:latin typeface="Times New Roman"/>
                <a:ea typeface="DejaVu Sans"/>
              </a:rPr>
              <a:t>Department of Mechanical Engineering</a:t>
            </a:r>
            <a:endParaRPr lang="en-IN" sz="1400" b="0" strike="noStrike" spc="-1">
              <a:latin typeface="Arial"/>
            </a:endParaRPr>
          </a:p>
        </p:txBody>
      </p:sp>
      <p:pic>
        <p:nvPicPr>
          <p:cNvPr id="45" name="Picture 3076"/>
          <p:cNvPicPr/>
          <p:nvPr/>
        </p:nvPicPr>
        <p:blipFill>
          <a:blip r:embed="rId14"/>
          <a:stretch/>
        </p:blipFill>
        <p:spPr>
          <a:xfrm>
            <a:off x="290520" y="19080"/>
            <a:ext cx="698400" cy="741240"/>
          </a:xfrm>
          <a:prstGeom prst="rect">
            <a:avLst/>
          </a:prstGeom>
          <a:ln>
            <a:noFill/>
          </a:ln>
        </p:spPr>
      </p:pic>
      <p:sp>
        <p:nvSpPr>
          <p:cNvPr id="46"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7"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366840" y="768240"/>
            <a:ext cx="8472240" cy="68040"/>
          </a:xfrm>
          <a:prstGeom prst="parallelogram">
            <a:avLst>
              <a:gd name="adj" fmla="val 3032954"/>
            </a:avLst>
          </a:prstGeom>
          <a:solidFill>
            <a:srgbClr val="BBE0E3"/>
          </a:solidFill>
          <a:ln>
            <a:noFill/>
          </a:ln>
        </p:spPr>
        <p:style>
          <a:lnRef idx="0">
            <a:scrgbClr r="0" g="0" b="0"/>
          </a:lnRef>
          <a:fillRef idx="0">
            <a:scrgbClr r="0" g="0" b="0"/>
          </a:fillRef>
          <a:effectRef idx="0">
            <a:scrgbClr r="0" g="0" b="0"/>
          </a:effectRef>
          <a:fontRef idx="minor"/>
        </p:style>
      </p:sp>
      <p:sp>
        <p:nvSpPr>
          <p:cNvPr id="85" name="CustomShape 2"/>
          <p:cNvSpPr/>
          <p:nvPr/>
        </p:nvSpPr>
        <p:spPr>
          <a:xfrm>
            <a:off x="425520" y="6311880"/>
            <a:ext cx="8472240" cy="68040"/>
          </a:xfrm>
          <a:prstGeom prst="parallelogram">
            <a:avLst>
              <a:gd name="adj" fmla="val 3032954"/>
            </a:avLst>
          </a:prstGeom>
          <a:solidFill>
            <a:srgbClr val="BBE0E3"/>
          </a:solidFill>
          <a:ln>
            <a:noFill/>
          </a:ln>
        </p:spPr>
        <p:style>
          <a:lnRef idx="0">
            <a:scrgbClr r="0" g="0" b="0"/>
          </a:lnRef>
          <a:fillRef idx="0">
            <a:scrgbClr r="0" g="0" b="0"/>
          </a:fillRef>
          <a:effectRef idx="0">
            <a:scrgbClr r="0" g="0" b="0"/>
          </a:effectRef>
          <a:fontRef idx="minor"/>
        </p:style>
      </p:sp>
      <p:sp>
        <p:nvSpPr>
          <p:cNvPr id="86" name="CustomShape 3"/>
          <p:cNvSpPr/>
          <p:nvPr/>
        </p:nvSpPr>
        <p:spPr>
          <a:xfrm>
            <a:off x="947880" y="119160"/>
            <a:ext cx="4325040" cy="528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90000"/>
              </a:lnSpc>
            </a:pPr>
            <a:r>
              <a:rPr lang="en-US" sz="1800" b="1" strike="noStrike" spc="-1">
                <a:solidFill>
                  <a:srgbClr val="000000"/>
                </a:solidFill>
                <a:latin typeface="Times New Roman"/>
                <a:ea typeface="DejaVu Sans"/>
              </a:rPr>
              <a:t>D. Y. Patil College of Engineering, Akurdi </a:t>
            </a:r>
            <a:endParaRPr lang="en-IN" sz="1800" b="0" strike="noStrike" spc="-1">
              <a:latin typeface="Arial"/>
            </a:endParaRPr>
          </a:p>
          <a:p>
            <a:pPr>
              <a:lnSpc>
                <a:spcPct val="90000"/>
              </a:lnSpc>
            </a:pPr>
            <a:r>
              <a:rPr lang="en-US" sz="1400" b="0" i="1" strike="noStrike" spc="-1">
                <a:solidFill>
                  <a:srgbClr val="000000"/>
                </a:solidFill>
                <a:latin typeface="Times New Roman"/>
                <a:ea typeface="DejaVu Sans"/>
              </a:rPr>
              <a:t>Department of Mechanical Engineering</a:t>
            </a:r>
            <a:endParaRPr lang="en-IN" sz="1400" b="0" strike="noStrike" spc="-1">
              <a:latin typeface="Arial"/>
            </a:endParaRPr>
          </a:p>
        </p:txBody>
      </p:sp>
      <p:pic>
        <p:nvPicPr>
          <p:cNvPr id="87" name="Picture 3076"/>
          <p:cNvPicPr/>
          <p:nvPr/>
        </p:nvPicPr>
        <p:blipFill>
          <a:blip r:embed="rId14"/>
          <a:stretch/>
        </p:blipFill>
        <p:spPr>
          <a:xfrm>
            <a:off x="290520" y="19080"/>
            <a:ext cx="698400" cy="741240"/>
          </a:xfrm>
          <a:prstGeom prst="rect">
            <a:avLst/>
          </a:prstGeom>
          <a:ln>
            <a:noFill/>
          </a:ln>
        </p:spPr>
      </p:pic>
      <p:sp>
        <p:nvSpPr>
          <p:cNvPr id="88" name="PlaceHolder 4"/>
          <p:cNvSpPr>
            <a:spLocks noGrp="1"/>
          </p:cNvSpPr>
          <p:nvPr>
            <p:ph type="title"/>
          </p:nvPr>
        </p:nvSpPr>
        <p:spPr>
          <a:xfrm>
            <a:off x="457200" y="273600"/>
            <a:ext cx="8228880" cy="1144440"/>
          </a:xfrm>
          <a:prstGeom prst="rect">
            <a:avLst/>
          </a:prstGeom>
        </p:spPr>
        <p:txBody>
          <a:bodyPr lIns="0" tIns="0" rIns="0" bIns="0" anchor="ctr">
            <a:noAutofit/>
          </a:bodyPr>
          <a:lstStyle/>
          <a:p>
            <a:pPr algn="ctr"/>
            <a:r>
              <a:rPr lang="en-US" sz="4400" b="0" strike="noStrike" spc="-1">
                <a:solidFill>
                  <a:srgbClr val="000000"/>
                </a:solidFill>
                <a:latin typeface="Arial"/>
              </a:rPr>
              <a:t>Click to edit the title text format</a:t>
            </a:r>
          </a:p>
        </p:txBody>
      </p:sp>
      <p:sp>
        <p:nvSpPr>
          <p:cNvPr id="89"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366840" y="768240"/>
            <a:ext cx="8472240" cy="68040"/>
          </a:xfrm>
          <a:prstGeom prst="parallelogram">
            <a:avLst>
              <a:gd name="adj" fmla="val 3032954"/>
            </a:avLst>
          </a:prstGeom>
          <a:solidFill>
            <a:srgbClr val="BBE0E3"/>
          </a:solidFill>
          <a:ln>
            <a:noFill/>
          </a:ln>
        </p:spPr>
        <p:style>
          <a:lnRef idx="0">
            <a:scrgbClr r="0" g="0" b="0"/>
          </a:lnRef>
          <a:fillRef idx="0">
            <a:scrgbClr r="0" g="0" b="0"/>
          </a:fillRef>
          <a:effectRef idx="0">
            <a:scrgbClr r="0" g="0" b="0"/>
          </a:effectRef>
          <a:fontRef idx="minor"/>
        </p:style>
      </p:sp>
      <p:sp>
        <p:nvSpPr>
          <p:cNvPr id="127" name="CustomShape 2"/>
          <p:cNvSpPr/>
          <p:nvPr/>
        </p:nvSpPr>
        <p:spPr>
          <a:xfrm>
            <a:off x="425520" y="6311880"/>
            <a:ext cx="8472240" cy="68040"/>
          </a:xfrm>
          <a:prstGeom prst="parallelogram">
            <a:avLst>
              <a:gd name="adj" fmla="val 3032954"/>
            </a:avLst>
          </a:prstGeom>
          <a:solidFill>
            <a:srgbClr val="BBE0E3"/>
          </a:solidFill>
          <a:ln>
            <a:noFill/>
          </a:ln>
        </p:spPr>
        <p:style>
          <a:lnRef idx="0">
            <a:scrgbClr r="0" g="0" b="0"/>
          </a:lnRef>
          <a:fillRef idx="0">
            <a:scrgbClr r="0" g="0" b="0"/>
          </a:fillRef>
          <a:effectRef idx="0">
            <a:scrgbClr r="0" g="0" b="0"/>
          </a:effectRef>
          <a:fontRef idx="minor"/>
        </p:style>
      </p:sp>
      <p:sp>
        <p:nvSpPr>
          <p:cNvPr id="128" name="CustomShape 3"/>
          <p:cNvSpPr/>
          <p:nvPr/>
        </p:nvSpPr>
        <p:spPr>
          <a:xfrm>
            <a:off x="947880" y="119160"/>
            <a:ext cx="4325040" cy="528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90000"/>
              </a:lnSpc>
            </a:pPr>
            <a:r>
              <a:rPr lang="en-US" sz="1800" b="1" strike="noStrike" spc="-1">
                <a:solidFill>
                  <a:srgbClr val="000000"/>
                </a:solidFill>
                <a:latin typeface="Times New Roman"/>
                <a:ea typeface="DejaVu Sans"/>
              </a:rPr>
              <a:t>D. Y. Patil College of Engineering, Akurdi </a:t>
            </a:r>
            <a:endParaRPr lang="en-IN" sz="1800" b="0" strike="noStrike" spc="-1">
              <a:latin typeface="Arial"/>
            </a:endParaRPr>
          </a:p>
          <a:p>
            <a:pPr>
              <a:lnSpc>
                <a:spcPct val="90000"/>
              </a:lnSpc>
            </a:pPr>
            <a:r>
              <a:rPr lang="en-US" sz="1400" b="0" i="1" strike="noStrike" spc="-1">
                <a:solidFill>
                  <a:srgbClr val="000000"/>
                </a:solidFill>
                <a:latin typeface="Times New Roman"/>
                <a:ea typeface="DejaVu Sans"/>
              </a:rPr>
              <a:t>Department of Mechanical Engineering</a:t>
            </a:r>
            <a:endParaRPr lang="en-IN" sz="1400" b="0" strike="noStrike" spc="-1">
              <a:latin typeface="Arial"/>
            </a:endParaRPr>
          </a:p>
        </p:txBody>
      </p:sp>
      <p:pic>
        <p:nvPicPr>
          <p:cNvPr id="129" name="Picture 3076"/>
          <p:cNvPicPr/>
          <p:nvPr/>
        </p:nvPicPr>
        <p:blipFill>
          <a:blip r:embed="rId14"/>
          <a:stretch/>
        </p:blipFill>
        <p:spPr>
          <a:xfrm>
            <a:off x="290520" y="19080"/>
            <a:ext cx="698400" cy="741240"/>
          </a:xfrm>
          <a:prstGeom prst="rect">
            <a:avLst/>
          </a:prstGeom>
          <a:ln>
            <a:noFill/>
          </a:ln>
        </p:spPr>
      </p:pic>
      <p:sp>
        <p:nvSpPr>
          <p:cNvPr id="130" name="PlaceHolder 4"/>
          <p:cNvSpPr>
            <a:spLocks noGrp="1"/>
          </p:cNvSpPr>
          <p:nvPr>
            <p:ph type="title"/>
          </p:nvPr>
        </p:nvSpPr>
        <p:spPr>
          <a:xfrm>
            <a:off x="457200" y="273600"/>
            <a:ext cx="8228880" cy="1144440"/>
          </a:xfrm>
          <a:prstGeom prst="rect">
            <a:avLst/>
          </a:prstGeom>
        </p:spPr>
        <p:txBody>
          <a:bodyPr lIns="0" tIns="0" rIns="0" bIns="0" anchor="ctr">
            <a:noAutofit/>
          </a:bodyPr>
          <a:lstStyle/>
          <a:p>
            <a:pPr algn="ctr"/>
            <a:r>
              <a:rPr lang="en-US" sz="4400" b="0" strike="noStrike" spc="-1">
                <a:solidFill>
                  <a:srgbClr val="000000"/>
                </a:solidFill>
                <a:latin typeface="Arial"/>
              </a:rPr>
              <a:t>Click to edit the title text format</a:t>
            </a:r>
          </a:p>
        </p:txBody>
      </p:sp>
      <p:sp>
        <p:nvSpPr>
          <p:cNvPr id="131" name="PlaceHolder 5"/>
          <p:cNvSpPr>
            <a:spLocks noGrp="1"/>
          </p:cNvSpPr>
          <p:nvPr>
            <p:ph type="body"/>
          </p:nvPr>
        </p:nvSpPr>
        <p:spPr>
          <a:xfrm>
            <a:off x="457200" y="1604520"/>
            <a:ext cx="822888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hyperlink" Target="https://robu.in/product-category/development-board/pic-development-tool/" TargetMode="Externa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7.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609480" y="2614320"/>
            <a:ext cx="7922880" cy="370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endParaRPr lang="en-IN" sz="1800" b="0" strike="noStrike" spc="-1" dirty="0">
              <a:latin typeface="Arial"/>
            </a:endParaRPr>
          </a:p>
          <a:p>
            <a:pPr>
              <a:lnSpc>
                <a:spcPct val="100000"/>
              </a:lnSpc>
              <a:spcBef>
                <a:spcPts val="479"/>
              </a:spcBef>
            </a:pPr>
            <a:r>
              <a:rPr lang="en-US" sz="2400" b="0" strike="noStrike" spc="-1" dirty="0">
                <a:solidFill>
                  <a:srgbClr val="0070C0"/>
                </a:solidFill>
                <a:latin typeface="Times New Roman"/>
                <a:ea typeface="DejaVu Sans"/>
              </a:rPr>
              <a:t>Under the Guidance of  </a:t>
            </a:r>
            <a:r>
              <a:rPr lang="en-US" sz="2800" b="0" strike="noStrike" spc="-1" dirty="0">
                <a:solidFill>
                  <a:srgbClr val="000000"/>
                </a:solidFill>
                <a:latin typeface="Times New Roman"/>
                <a:ea typeface="DejaVu Sans"/>
              </a:rPr>
              <a:t>Prof. </a:t>
            </a:r>
            <a:r>
              <a:rPr lang="en-US" sz="2800" b="0" strike="noStrike" spc="-1" dirty="0" smtClean="0">
                <a:solidFill>
                  <a:srgbClr val="000000"/>
                </a:solidFill>
                <a:latin typeface="Times New Roman"/>
                <a:ea typeface="DejaVu Sans"/>
              </a:rPr>
              <a:t>MONALI </a:t>
            </a:r>
            <a:r>
              <a:rPr lang="en-US" sz="2800" b="0" strike="noStrike" spc="-1" dirty="0" smtClean="0">
                <a:solidFill>
                  <a:srgbClr val="000000"/>
                </a:solidFill>
                <a:latin typeface="Times New Roman"/>
                <a:ea typeface="DejaVu Sans"/>
              </a:rPr>
              <a:t>SURYAWANSHI</a:t>
            </a:r>
            <a:endParaRPr lang="en-IN" sz="2800" b="0" strike="noStrike" spc="-1" dirty="0">
              <a:latin typeface="Arial"/>
            </a:endParaRPr>
          </a:p>
          <a:p>
            <a:pPr>
              <a:lnSpc>
                <a:spcPct val="100000"/>
              </a:lnSpc>
              <a:spcBef>
                <a:spcPts val="479"/>
              </a:spcBef>
            </a:pPr>
            <a:r>
              <a:rPr lang="en-US" sz="2400" b="0" strike="noStrike" spc="-1" dirty="0">
                <a:solidFill>
                  <a:srgbClr val="0070C0"/>
                </a:solidFill>
                <a:latin typeface="Times New Roman"/>
                <a:ea typeface="DejaVu Sans"/>
              </a:rPr>
              <a:t>	           </a:t>
            </a:r>
            <a:endParaRPr lang="en-IN" sz="2400" b="0" strike="noStrike" spc="-1" dirty="0">
              <a:latin typeface="Arial"/>
            </a:endParaRPr>
          </a:p>
          <a:p>
            <a:pPr>
              <a:lnSpc>
                <a:spcPct val="100000"/>
              </a:lnSpc>
              <a:spcBef>
                <a:spcPts val="479"/>
              </a:spcBef>
            </a:pPr>
            <a:r>
              <a:rPr lang="en-US" sz="2400" b="0" strike="noStrike" spc="-1" dirty="0">
                <a:solidFill>
                  <a:srgbClr val="0070C0"/>
                </a:solidFill>
                <a:latin typeface="Times New Roman"/>
                <a:ea typeface="DejaVu Sans"/>
              </a:rPr>
              <a:t>                       Group Number :- 50</a:t>
            </a:r>
            <a:endParaRPr lang="en-IN" sz="2400" b="0" strike="noStrike" spc="-1" dirty="0">
              <a:latin typeface="Arial"/>
            </a:endParaRPr>
          </a:p>
          <a:p>
            <a:pPr>
              <a:lnSpc>
                <a:spcPct val="100000"/>
              </a:lnSpc>
              <a:spcBef>
                <a:spcPts val="479"/>
              </a:spcBef>
            </a:pPr>
            <a:r>
              <a:rPr lang="en-US" sz="2400" b="0" strike="noStrike" spc="-1" dirty="0">
                <a:solidFill>
                  <a:srgbClr val="0070C0"/>
                </a:solidFill>
                <a:latin typeface="Times New Roman"/>
                <a:ea typeface="DejaVu Sans"/>
              </a:rPr>
              <a:t>                       Student Name(PRN) </a:t>
            </a:r>
            <a:r>
              <a:rPr lang="en-US" sz="2400" b="0" strike="noStrike" spc="-1" dirty="0" smtClean="0">
                <a:solidFill>
                  <a:srgbClr val="0070C0"/>
                </a:solidFill>
                <a:latin typeface="Times New Roman"/>
                <a:ea typeface="DejaVu Sans"/>
              </a:rPr>
              <a:t>(</a:t>
            </a:r>
            <a:r>
              <a:rPr lang="en-US" sz="2400" spc="-1" dirty="0" smtClean="0">
                <a:solidFill>
                  <a:srgbClr val="0070C0"/>
                </a:solidFill>
                <a:latin typeface="Times New Roman"/>
                <a:ea typeface="DejaVu Sans"/>
              </a:rPr>
              <a:t>Seat</a:t>
            </a:r>
            <a:r>
              <a:rPr lang="en-US" sz="2400" b="0" strike="noStrike" spc="-1" dirty="0" smtClean="0">
                <a:solidFill>
                  <a:srgbClr val="0070C0"/>
                </a:solidFill>
                <a:latin typeface="Times New Roman"/>
                <a:ea typeface="DejaVu Sans"/>
              </a:rPr>
              <a:t> </a:t>
            </a:r>
            <a:r>
              <a:rPr lang="en-US" sz="2400" b="0" strike="noStrike" spc="-1" dirty="0">
                <a:solidFill>
                  <a:srgbClr val="0070C0"/>
                </a:solidFill>
                <a:latin typeface="Times New Roman"/>
                <a:ea typeface="DejaVu Sans"/>
              </a:rPr>
              <a:t>No):-  </a:t>
            </a:r>
            <a:endParaRPr lang="en-IN" sz="2400" b="0" strike="noStrike" spc="-1" dirty="0">
              <a:latin typeface="Arial"/>
            </a:endParaRPr>
          </a:p>
          <a:p>
            <a:pPr algn="r">
              <a:lnSpc>
                <a:spcPct val="100000"/>
              </a:lnSpc>
              <a:spcBef>
                <a:spcPts val="479"/>
              </a:spcBef>
            </a:pPr>
            <a:r>
              <a:rPr lang="en-US" sz="2400" b="0" strike="noStrike" spc="-1" dirty="0">
                <a:solidFill>
                  <a:srgbClr val="0070C0"/>
                </a:solidFill>
                <a:latin typeface="Times New Roman"/>
                <a:ea typeface="DejaVu Sans"/>
              </a:rPr>
              <a:t>                       Pawar A. D.  (71924303D )  </a:t>
            </a:r>
            <a:r>
              <a:rPr lang="en-US" sz="2400" b="0" strike="noStrike" spc="-1" dirty="0" smtClean="0">
                <a:solidFill>
                  <a:srgbClr val="0070C0"/>
                </a:solidFill>
                <a:latin typeface="Times New Roman"/>
                <a:ea typeface="DejaVu Sans"/>
              </a:rPr>
              <a:t>(</a:t>
            </a:r>
            <a:r>
              <a:rPr lang="en-US" sz="2400" spc="-1" dirty="0" smtClean="0">
                <a:solidFill>
                  <a:srgbClr val="0070C0"/>
                </a:solidFill>
                <a:latin typeface="Times New Roman"/>
                <a:ea typeface="DejaVu Sans"/>
              </a:rPr>
              <a:t>B150080952</a:t>
            </a:r>
            <a:r>
              <a:rPr lang="en-US" sz="2400" b="0" strike="noStrike" spc="-1" dirty="0" smtClean="0">
                <a:solidFill>
                  <a:srgbClr val="0070C0"/>
                </a:solidFill>
                <a:latin typeface="Times New Roman"/>
                <a:ea typeface="DejaVu Sans"/>
              </a:rPr>
              <a:t>)                                     </a:t>
            </a:r>
            <a:r>
              <a:rPr lang="en-US" sz="2400" b="0" strike="noStrike" spc="-1" dirty="0">
                <a:solidFill>
                  <a:srgbClr val="0070C0"/>
                </a:solidFill>
                <a:latin typeface="Times New Roman"/>
                <a:ea typeface="DejaVu Sans"/>
              </a:rPr>
              <a:t>Wadme R. G. (71924320D)  (</a:t>
            </a:r>
            <a:r>
              <a:rPr lang="en-US" sz="2400" b="0" strike="noStrike" spc="-1" dirty="0" smtClean="0">
                <a:solidFill>
                  <a:srgbClr val="0070C0"/>
                </a:solidFill>
                <a:latin typeface="Times New Roman"/>
                <a:ea typeface="DejaVu Sans"/>
              </a:rPr>
              <a:t>B150081020)                              </a:t>
            </a:r>
            <a:r>
              <a:rPr lang="en-US" sz="2400" b="0" strike="noStrike" spc="-1" dirty="0">
                <a:solidFill>
                  <a:srgbClr val="0070C0"/>
                </a:solidFill>
                <a:latin typeface="Times New Roman"/>
                <a:ea typeface="DejaVu Sans"/>
              </a:rPr>
              <a:t>Magar S. P.   (71702139E)    (</a:t>
            </a:r>
            <a:r>
              <a:rPr lang="en-US" sz="2400" b="0" strike="noStrike" spc="-1" dirty="0" smtClean="0">
                <a:solidFill>
                  <a:srgbClr val="0070C0"/>
                </a:solidFill>
                <a:latin typeface="Times New Roman"/>
                <a:ea typeface="DejaVu Sans"/>
              </a:rPr>
              <a:t>B150080910)                             </a:t>
            </a:r>
            <a:r>
              <a:rPr lang="en-US" sz="2400" b="0" strike="noStrike" spc="-1" dirty="0">
                <a:solidFill>
                  <a:srgbClr val="0070C0"/>
                </a:solidFill>
                <a:latin typeface="Times New Roman"/>
                <a:ea typeface="DejaVu Sans"/>
              </a:rPr>
              <a:t>More V. K.   (71924293C)    (</a:t>
            </a:r>
            <a:r>
              <a:rPr lang="en-US" sz="2400" b="0" strike="noStrike" spc="-1" dirty="0" smtClean="0">
                <a:solidFill>
                  <a:srgbClr val="0070C0"/>
                </a:solidFill>
                <a:latin typeface="Times New Roman"/>
                <a:ea typeface="DejaVu Sans"/>
              </a:rPr>
              <a:t>B150080925)</a:t>
            </a:r>
            <a:endParaRPr lang="en-IN" sz="2400" b="0" strike="noStrike" spc="-1" dirty="0">
              <a:latin typeface="Arial"/>
            </a:endParaRPr>
          </a:p>
          <a:p>
            <a:pPr algn="r">
              <a:lnSpc>
                <a:spcPct val="100000"/>
              </a:lnSpc>
              <a:spcBef>
                <a:spcPts val="479"/>
              </a:spcBef>
            </a:pPr>
            <a:endParaRPr lang="en-IN" sz="2400" b="0" strike="noStrike" spc="-1" dirty="0">
              <a:latin typeface="Arial"/>
            </a:endParaRPr>
          </a:p>
          <a:p>
            <a:pPr algn="r">
              <a:lnSpc>
                <a:spcPct val="100000"/>
              </a:lnSpc>
              <a:spcBef>
                <a:spcPts val="479"/>
              </a:spcBef>
            </a:pPr>
            <a:endParaRPr lang="en-IN" sz="2400" b="0" strike="noStrike" spc="-1" dirty="0">
              <a:latin typeface="Arial"/>
            </a:endParaRPr>
          </a:p>
          <a:p>
            <a:pPr>
              <a:lnSpc>
                <a:spcPct val="100000"/>
              </a:lnSpc>
              <a:spcBef>
                <a:spcPts val="479"/>
              </a:spcBef>
            </a:pPr>
            <a:r>
              <a:rPr lang="en-US" sz="2400" b="0" strike="noStrike" spc="-1" dirty="0">
                <a:solidFill>
                  <a:srgbClr val="0070C0"/>
                </a:solidFill>
                <a:latin typeface="Times New Roman"/>
                <a:ea typeface="DejaVu Sans"/>
              </a:rPr>
              <a:t>                                        </a:t>
            </a:r>
            <a:endParaRPr lang="en-IN" sz="2400" b="0" strike="noStrike" spc="-1" dirty="0">
              <a:latin typeface="Arial"/>
            </a:endParaRPr>
          </a:p>
          <a:p>
            <a:pPr>
              <a:lnSpc>
                <a:spcPct val="100000"/>
              </a:lnSpc>
              <a:spcBef>
                <a:spcPts val="479"/>
              </a:spcBef>
            </a:pPr>
            <a:r>
              <a:rPr lang="en-US" sz="2400" b="0" strike="noStrike" spc="-1" dirty="0">
                <a:solidFill>
                  <a:srgbClr val="0070C0"/>
                </a:solidFill>
                <a:latin typeface="Times New Roman"/>
                <a:ea typeface="DejaVu Sans"/>
              </a:rPr>
              <a:t>                                                             </a:t>
            </a:r>
            <a:endParaRPr lang="en-IN" sz="2400" b="0" strike="noStrike" spc="-1" dirty="0">
              <a:latin typeface="Arial"/>
            </a:endParaRPr>
          </a:p>
        </p:txBody>
      </p:sp>
      <p:sp>
        <p:nvSpPr>
          <p:cNvPr id="169" name="CustomShape 2"/>
          <p:cNvSpPr/>
          <p:nvPr/>
        </p:nvSpPr>
        <p:spPr>
          <a:xfrm>
            <a:off x="653400" y="1800000"/>
            <a:ext cx="7770600" cy="145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400" b="1" strike="noStrike" spc="-1" dirty="0">
                <a:solidFill>
                  <a:srgbClr val="002060"/>
                </a:solidFill>
                <a:latin typeface="Times New Roman"/>
                <a:ea typeface="DejaVu Sans"/>
              </a:rPr>
              <a:t>DESIGN AND  DEVELOPMENT OF </a:t>
            </a:r>
            <a:r>
              <a:rPr lang="en-US" sz="2400" b="1" strike="noStrike" spc="-1" dirty="0" smtClean="0">
                <a:solidFill>
                  <a:srgbClr val="002060"/>
                </a:solidFill>
                <a:latin typeface="Times New Roman"/>
                <a:ea typeface="DejaVu Sans"/>
              </a:rPr>
              <a:t>AUTOMATIC COLOUR </a:t>
            </a:r>
            <a:r>
              <a:rPr lang="en-US" sz="2400" b="1" strike="noStrike" spc="-1" dirty="0">
                <a:solidFill>
                  <a:srgbClr val="002060"/>
                </a:solidFill>
                <a:latin typeface="Times New Roman"/>
                <a:ea typeface="DejaVu Sans"/>
              </a:rPr>
              <a:t>SORTING MACHINE FOR CASHEW</a:t>
            </a:r>
            <a:endParaRPr lang="en-IN" sz="2400" b="0" strike="noStrike" spc="-1" dirty="0">
              <a:latin typeface="Arial"/>
            </a:endParaRPr>
          </a:p>
        </p:txBody>
      </p:sp>
      <p:sp>
        <p:nvSpPr>
          <p:cNvPr id="170" name="CustomShape 3"/>
          <p:cNvSpPr/>
          <p:nvPr/>
        </p:nvSpPr>
        <p:spPr>
          <a:xfrm>
            <a:off x="2536200" y="865080"/>
            <a:ext cx="4069440" cy="39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1" spc="-1" dirty="0" smtClean="0">
                <a:solidFill>
                  <a:srgbClr val="C00000"/>
                </a:solidFill>
                <a:latin typeface="Arial"/>
              </a:rPr>
              <a:t>FINAL REVEIW</a:t>
            </a:r>
            <a:endParaRPr lang="en-IN" sz="2000" b="0" strike="noStrike" spc="-1" dirty="0">
              <a:latin typeface="Arial"/>
            </a:endParaRPr>
          </a:p>
        </p:txBody>
      </p:sp>
      <p:pic>
        <p:nvPicPr>
          <p:cNvPr id="171" name="Picture 4"/>
          <p:cNvPicPr/>
          <p:nvPr/>
        </p:nvPicPr>
        <p:blipFill>
          <a:blip r:embed="rId2"/>
          <a:stretch/>
        </p:blipFill>
        <p:spPr>
          <a:xfrm>
            <a:off x="6981480" y="865080"/>
            <a:ext cx="1523880" cy="1158120"/>
          </a:xfrm>
          <a:prstGeom prst="rect">
            <a:avLst/>
          </a:prstGeom>
          <a:ln>
            <a:noFill/>
          </a:ln>
        </p:spPr>
      </p:pic>
      <p:pic>
        <p:nvPicPr>
          <p:cNvPr id="2" name="Picture 1"/>
          <p:cNvPicPr>
            <a:picLocks noChangeAspect="1"/>
          </p:cNvPicPr>
          <p:nvPr/>
        </p:nvPicPr>
        <p:blipFill>
          <a:blip r:embed="rId2"/>
          <a:stretch>
            <a:fillRect/>
          </a:stretch>
        </p:blipFill>
        <p:spPr>
          <a:xfrm>
            <a:off x="1012068" y="864860"/>
            <a:ext cx="1524132" cy="11583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8" y="786219"/>
            <a:ext cx="8229240" cy="1144800"/>
          </a:xfrm>
        </p:spPr>
        <p:txBody>
          <a:bodyPr/>
          <a:lstStyle/>
          <a:p>
            <a:r>
              <a:rPr lang="en-US" sz="3600" b="1" dirty="0" smtClean="0">
                <a:latin typeface="Times New Roman" panose="02020603050405020304" pitchFamily="18" charset="0"/>
                <a:cs typeface="Times New Roman" panose="02020603050405020304" pitchFamily="18" charset="0"/>
              </a:rPr>
              <a:t>ISOMETRIC VEIW OF MODEL</a:t>
            </a:r>
            <a:endParaRPr lang="en-IN" sz="3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10" y="1931019"/>
            <a:ext cx="7139127" cy="3878840"/>
          </a:xfrm>
          <a:prstGeom prst="rect">
            <a:avLst/>
          </a:prstGeom>
        </p:spPr>
      </p:pic>
    </p:spTree>
    <p:extLst>
      <p:ext uri="{BB962C8B-B14F-4D97-AF65-F5344CB8AC3E}">
        <p14:creationId xmlns:p14="http://schemas.microsoft.com/office/powerpoint/2010/main" val="2684791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6364" y="578399"/>
            <a:ext cx="8229240" cy="1144800"/>
          </a:xfrm>
        </p:spPr>
        <p:txBody>
          <a:bodyPr/>
          <a:lstStyle/>
          <a:p>
            <a:r>
              <a:rPr lang="en-US" sz="3600" b="1" dirty="0" smtClean="0">
                <a:latin typeface="Times New Roman" panose="02020603050405020304" pitchFamily="18" charset="0"/>
                <a:cs typeface="Times New Roman" panose="02020603050405020304" pitchFamily="18" charset="0"/>
              </a:rPr>
              <a:t>Drafting Model</a:t>
            </a:r>
            <a:endParaRPr lang="en-IN" sz="3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04" y="1461297"/>
            <a:ext cx="3817923" cy="51196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799" y="1461297"/>
            <a:ext cx="3442856" cy="4828667"/>
          </a:xfrm>
          <a:prstGeom prst="rect">
            <a:avLst/>
          </a:prstGeom>
        </p:spPr>
      </p:pic>
    </p:spTree>
    <p:extLst>
      <p:ext uri="{BB962C8B-B14F-4D97-AF65-F5344CB8AC3E}">
        <p14:creationId xmlns:p14="http://schemas.microsoft.com/office/powerpoint/2010/main" val="465553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75855"/>
            <a:ext cx="3580266" cy="507076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383" y="932367"/>
            <a:ext cx="3643435" cy="5066651"/>
          </a:xfrm>
          <a:prstGeom prst="rect">
            <a:avLst/>
          </a:prstGeom>
        </p:spPr>
      </p:pic>
    </p:spTree>
    <p:extLst>
      <p:ext uri="{BB962C8B-B14F-4D97-AF65-F5344CB8AC3E}">
        <p14:creationId xmlns:p14="http://schemas.microsoft.com/office/powerpoint/2010/main" val="3416319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0" y="897054"/>
            <a:ext cx="8229240" cy="1144800"/>
          </a:xfrm>
        </p:spPr>
        <p:txBody>
          <a:bodyPr/>
          <a:lstStyle/>
          <a:p>
            <a:r>
              <a:rPr lang="en-US" sz="3600" b="1" dirty="0" smtClean="0"/>
              <a:t>SIMULATION</a:t>
            </a:r>
            <a:endParaRPr lang="en-IN" sz="3600" b="1" dirty="0"/>
          </a:p>
        </p:txBody>
      </p:sp>
      <p:pic>
        <p:nvPicPr>
          <p:cNvPr id="3" name="WhatsApp Video 2021-05-29 at 5.35.02 PM">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144418" y="2144702"/>
            <a:ext cx="6494584" cy="3896945"/>
          </a:xfrm>
          <a:prstGeom prst="rect">
            <a:avLst/>
          </a:prstGeom>
        </p:spPr>
      </p:pic>
    </p:spTree>
    <p:extLst>
      <p:ext uri="{BB962C8B-B14F-4D97-AF65-F5344CB8AC3E}">
        <p14:creationId xmlns:p14="http://schemas.microsoft.com/office/powerpoint/2010/main" val="9081264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324000" y="840574"/>
            <a:ext cx="8207640" cy="115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3600" b="1" strike="noStrike" spc="-1" dirty="0" smtClean="0">
                <a:solidFill>
                  <a:srgbClr val="000000"/>
                </a:solidFill>
                <a:latin typeface="Times New Roman"/>
                <a:ea typeface="DejaVu Sans"/>
              </a:rPr>
              <a:t>COMPONENTS, SPECIFICATION &amp;  CALCULATION</a:t>
            </a:r>
            <a:endParaRPr lang="en-IN" sz="3600" b="0" strike="noStrike" spc="-1" dirty="0">
              <a:latin typeface="Arial"/>
            </a:endParaRPr>
          </a:p>
        </p:txBody>
      </p:sp>
      <p:sp>
        <p:nvSpPr>
          <p:cNvPr id="195" name="CustomShape 2"/>
          <p:cNvSpPr/>
          <p:nvPr/>
        </p:nvSpPr>
        <p:spPr>
          <a:xfrm>
            <a:off x="324000" y="2160000"/>
            <a:ext cx="5363640" cy="403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dirty="0" smtClean="0">
                <a:solidFill>
                  <a:srgbClr val="000000"/>
                </a:solidFill>
                <a:latin typeface="Times New Roman"/>
                <a:ea typeface="DejaVu Sans"/>
              </a:rPr>
              <a:t>.</a:t>
            </a:r>
            <a:endParaRPr lang="en-IN" sz="2000" b="0" strike="noStrike" spc="-1" dirty="0">
              <a:latin typeface="Arial"/>
            </a:endParaRPr>
          </a:p>
        </p:txBody>
      </p:sp>
      <p:sp>
        <p:nvSpPr>
          <p:cNvPr id="3" name="Text Placeholder 2"/>
          <p:cNvSpPr>
            <a:spLocks noGrp="1"/>
          </p:cNvSpPr>
          <p:nvPr>
            <p:ph type="body"/>
          </p:nvPr>
        </p:nvSpPr>
        <p:spPr>
          <a:xfrm>
            <a:off x="324001" y="2152800"/>
            <a:ext cx="5062388" cy="990450"/>
          </a:xfrm>
        </p:spPr>
        <p:txBody>
          <a:bodyPr>
            <a:normAutofit/>
          </a:bodyPr>
          <a:lstStyle/>
          <a:p>
            <a:r>
              <a:rPr lang="en-US" sz="3500" b="1" spc="-1" dirty="0" smtClean="0">
                <a:solidFill>
                  <a:srgbClr val="000000"/>
                </a:solidFill>
                <a:latin typeface="Times New Roman" panose="02020603050405020304" pitchFamily="18" charset="0"/>
                <a:cs typeface="Times New Roman" panose="02020603050405020304" pitchFamily="18" charset="0"/>
              </a:rPr>
              <a:t>1) Arduino mega</a:t>
            </a:r>
          </a:p>
          <a:p>
            <a:pPr marL="514350" indent="-514350">
              <a:buAutoNum type="arabicParenR"/>
            </a:pPr>
            <a:endParaRPr lang="en-US" sz="3500" spc="-1" dirty="0">
              <a:solidFill>
                <a:srgbClr val="000000"/>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90625141"/>
              </p:ext>
            </p:extLst>
          </p:nvPr>
        </p:nvGraphicFramePr>
        <p:xfrm>
          <a:off x="457199" y="2800348"/>
          <a:ext cx="7878032" cy="3851615"/>
        </p:xfrm>
        <a:graphic>
          <a:graphicData uri="http://schemas.openxmlformats.org/drawingml/2006/table">
            <a:tbl>
              <a:tblPr firstRow="1" firstCol="1" bandRow="1">
                <a:tableStyleId>{0E3FDE45-AF77-4B5C-9715-49D594BDF05E}</a:tableStyleId>
              </a:tblPr>
              <a:tblGrid>
                <a:gridCol w="3939016">
                  <a:extLst>
                    <a:ext uri="{9D8B030D-6E8A-4147-A177-3AD203B41FA5}">
                      <a16:colId xmlns:a16="http://schemas.microsoft.com/office/drawing/2014/main" val="2341039256"/>
                    </a:ext>
                  </a:extLst>
                </a:gridCol>
                <a:gridCol w="3939016">
                  <a:extLst>
                    <a:ext uri="{9D8B030D-6E8A-4147-A177-3AD203B41FA5}">
                      <a16:colId xmlns:a16="http://schemas.microsoft.com/office/drawing/2014/main" val="2658363162"/>
                    </a:ext>
                  </a:extLst>
                </a:gridCol>
              </a:tblGrid>
              <a:tr h="312351">
                <a:tc>
                  <a:txBody>
                    <a:bodyPr/>
                    <a:lstStyle/>
                    <a:p>
                      <a:pPr>
                        <a:lnSpc>
                          <a:spcPct val="107000"/>
                        </a:lnSpc>
                        <a:spcAft>
                          <a:spcPts val="0"/>
                        </a:spcAft>
                      </a:pPr>
                      <a:r>
                        <a:rPr lang="en-IN" sz="1400">
                          <a:effectLst/>
                        </a:rPr>
                        <a:t>Microcontroller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190500" marT="0" marB="0" anchor="ctr"/>
                </a:tc>
                <a:tc>
                  <a:txBody>
                    <a:bodyPr/>
                    <a:lstStyle/>
                    <a:p>
                      <a:pPr>
                        <a:lnSpc>
                          <a:spcPct val="107000"/>
                        </a:lnSpc>
                        <a:spcAft>
                          <a:spcPts val="0"/>
                        </a:spcAft>
                      </a:pPr>
                      <a:r>
                        <a:rPr lang="en-IN" sz="1400" dirty="0">
                          <a:effectLst/>
                        </a:rPr>
                        <a:t>ATmega1280</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90500" marR="0" marT="0" marB="0" anchor="ctr"/>
                </a:tc>
                <a:extLst>
                  <a:ext uri="{0D108BD9-81ED-4DB2-BD59-A6C34878D82A}">
                    <a16:rowId xmlns:a16="http://schemas.microsoft.com/office/drawing/2014/main" val="120346648"/>
                  </a:ext>
                </a:extLst>
              </a:tr>
              <a:tr h="415754">
                <a:tc>
                  <a:txBody>
                    <a:bodyPr/>
                    <a:lstStyle/>
                    <a:p>
                      <a:pPr>
                        <a:lnSpc>
                          <a:spcPct val="107000"/>
                        </a:lnSpc>
                        <a:spcAft>
                          <a:spcPts val="0"/>
                        </a:spcAft>
                      </a:pPr>
                      <a:r>
                        <a:rPr lang="en-IN" sz="1400" dirty="0">
                          <a:effectLst/>
                        </a:rPr>
                        <a:t>Operating Voltage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190500" marT="0" marB="0" anchor="ctr"/>
                </a:tc>
                <a:tc>
                  <a:txBody>
                    <a:bodyPr/>
                    <a:lstStyle/>
                    <a:p>
                      <a:pPr>
                        <a:lnSpc>
                          <a:spcPct val="107000"/>
                        </a:lnSpc>
                        <a:spcAft>
                          <a:spcPts val="0"/>
                        </a:spcAft>
                      </a:pPr>
                      <a:r>
                        <a:rPr lang="en-IN" sz="1400">
                          <a:effectLst/>
                        </a:rPr>
                        <a:t>5V</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190500" marR="0" marT="0" marB="0" anchor="ctr"/>
                </a:tc>
                <a:extLst>
                  <a:ext uri="{0D108BD9-81ED-4DB2-BD59-A6C34878D82A}">
                    <a16:rowId xmlns:a16="http://schemas.microsoft.com/office/drawing/2014/main" val="3617992538"/>
                  </a:ext>
                </a:extLst>
              </a:tr>
              <a:tr h="312351">
                <a:tc>
                  <a:txBody>
                    <a:bodyPr/>
                    <a:lstStyle/>
                    <a:p>
                      <a:pPr>
                        <a:lnSpc>
                          <a:spcPct val="107000"/>
                        </a:lnSpc>
                        <a:spcAft>
                          <a:spcPts val="0"/>
                        </a:spcAft>
                      </a:pPr>
                      <a:r>
                        <a:rPr lang="en-IN" sz="1400" dirty="0">
                          <a:effectLst/>
                        </a:rPr>
                        <a:t>Input Voltage (recommended)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190500" marT="0" marB="0" anchor="ctr"/>
                </a:tc>
                <a:tc>
                  <a:txBody>
                    <a:bodyPr/>
                    <a:lstStyle/>
                    <a:p>
                      <a:pPr>
                        <a:lnSpc>
                          <a:spcPct val="107000"/>
                        </a:lnSpc>
                        <a:spcAft>
                          <a:spcPts val="0"/>
                        </a:spcAft>
                      </a:pPr>
                      <a:r>
                        <a:rPr lang="en-IN" sz="1400" dirty="0">
                          <a:effectLst/>
                        </a:rPr>
                        <a:t>7-12V</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90500" marR="0" marT="0" marB="0" anchor="ctr"/>
                </a:tc>
                <a:extLst>
                  <a:ext uri="{0D108BD9-81ED-4DB2-BD59-A6C34878D82A}">
                    <a16:rowId xmlns:a16="http://schemas.microsoft.com/office/drawing/2014/main" val="2623675737"/>
                  </a:ext>
                </a:extLst>
              </a:tr>
              <a:tr h="312351">
                <a:tc>
                  <a:txBody>
                    <a:bodyPr/>
                    <a:lstStyle/>
                    <a:p>
                      <a:pPr>
                        <a:lnSpc>
                          <a:spcPct val="107000"/>
                        </a:lnSpc>
                        <a:spcAft>
                          <a:spcPts val="0"/>
                        </a:spcAft>
                      </a:pPr>
                      <a:r>
                        <a:rPr lang="en-IN" sz="1400">
                          <a:effectLst/>
                        </a:rPr>
                        <a:t>Input Voltage (limits)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190500" marT="0" marB="0" anchor="ctr"/>
                </a:tc>
                <a:tc>
                  <a:txBody>
                    <a:bodyPr/>
                    <a:lstStyle/>
                    <a:p>
                      <a:pPr>
                        <a:lnSpc>
                          <a:spcPct val="107000"/>
                        </a:lnSpc>
                        <a:spcAft>
                          <a:spcPts val="0"/>
                        </a:spcAft>
                      </a:pPr>
                      <a:r>
                        <a:rPr lang="en-IN" sz="1400" dirty="0">
                          <a:effectLst/>
                        </a:rPr>
                        <a:t>6-20V</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90500" marR="0" marT="0" marB="0" anchor="ctr"/>
                </a:tc>
                <a:extLst>
                  <a:ext uri="{0D108BD9-81ED-4DB2-BD59-A6C34878D82A}">
                    <a16:rowId xmlns:a16="http://schemas.microsoft.com/office/drawing/2014/main" val="3305776295"/>
                  </a:ext>
                </a:extLst>
              </a:tr>
              <a:tr h="312351">
                <a:tc>
                  <a:txBody>
                    <a:bodyPr/>
                    <a:lstStyle/>
                    <a:p>
                      <a:pPr>
                        <a:lnSpc>
                          <a:spcPct val="107000"/>
                        </a:lnSpc>
                        <a:spcAft>
                          <a:spcPts val="0"/>
                        </a:spcAft>
                      </a:pPr>
                      <a:r>
                        <a:rPr lang="en-IN" sz="1400">
                          <a:effectLst/>
                        </a:rPr>
                        <a:t>Digital I/O Pins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190500" marT="0" marB="0" anchor="ctr"/>
                </a:tc>
                <a:tc>
                  <a:txBody>
                    <a:bodyPr/>
                    <a:lstStyle/>
                    <a:p>
                      <a:pPr>
                        <a:lnSpc>
                          <a:spcPct val="107000"/>
                        </a:lnSpc>
                        <a:spcAft>
                          <a:spcPts val="0"/>
                        </a:spcAft>
                      </a:pPr>
                      <a:r>
                        <a:rPr lang="en-IN" sz="1400">
                          <a:effectLst/>
                        </a:rPr>
                        <a:t>54 (of which 15 provide PWM output)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190500" marR="0" marT="0" marB="0" anchor="ctr"/>
                </a:tc>
                <a:extLst>
                  <a:ext uri="{0D108BD9-81ED-4DB2-BD59-A6C34878D82A}">
                    <a16:rowId xmlns:a16="http://schemas.microsoft.com/office/drawing/2014/main" val="1672984222"/>
                  </a:ext>
                </a:extLst>
              </a:tr>
              <a:tr h="312351">
                <a:tc>
                  <a:txBody>
                    <a:bodyPr/>
                    <a:lstStyle/>
                    <a:p>
                      <a:pPr>
                        <a:lnSpc>
                          <a:spcPct val="107000"/>
                        </a:lnSpc>
                        <a:spcAft>
                          <a:spcPts val="0"/>
                        </a:spcAft>
                      </a:pPr>
                      <a:r>
                        <a:rPr lang="en-IN" sz="1400">
                          <a:effectLst/>
                        </a:rPr>
                        <a:t>Analog Input Pins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190500" marT="0" marB="0" anchor="ctr"/>
                </a:tc>
                <a:tc>
                  <a:txBody>
                    <a:bodyPr/>
                    <a:lstStyle/>
                    <a:p>
                      <a:pPr>
                        <a:lnSpc>
                          <a:spcPct val="107000"/>
                        </a:lnSpc>
                        <a:spcAft>
                          <a:spcPts val="0"/>
                        </a:spcAft>
                      </a:pPr>
                      <a:r>
                        <a:rPr lang="en-IN" sz="1400">
                          <a:effectLst/>
                        </a:rPr>
                        <a:t>16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190500" marR="0" marT="0" marB="0" anchor="ctr"/>
                </a:tc>
                <a:extLst>
                  <a:ext uri="{0D108BD9-81ED-4DB2-BD59-A6C34878D82A}">
                    <a16:rowId xmlns:a16="http://schemas.microsoft.com/office/drawing/2014/main" val="4055599044"/>
                  </a:ext>
                </a:extLst>
              </a:tr>
              <a:tr h="312351">
                <a:tc>
                  <a:txBody>
                    <a:bodyPr/>
                    <a:lstStyle/>
                    <a:p>
                      <a:pPr>
                        <a:lnSpc>
                          <a:spcPct val="107000"/>
                        </a:lnSpc>
                        <a:spcAft>
                          <a:spcPts val="0"/>
                        </a:spcAft>
                      </a:pPr>
                      <a:r>
                        <a:rPr lang="en-IN" sz="1400">
                          <a:effectLst/>
                        </a:rPr>
                        <a:t>DC Current per I/O Pin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190500" marT="0" marB="0" anchor="ctr"/>
                </a:tc>
                <a:tc>
                  <a:txBody>
                    <a:bodyPr/>
                    <a:lstStyle/>
                    <a:p>
                      <a:pPr>
                        <a:lnSpc>
                          <a:spcPct val="107000"/>
                        </a:lnSpc>
                        <a:spcAft>
                          <a:spcPts val="0"/>
                        </a:spcAft>
                      </a:pPr>
                      <a:r>
                        <a:rPr lang="en-IN" sz="1400">
                          <a:effectLst/>
                        </a:rPr>
                        <a:t>40 mA</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190500" marR="0" marT="0" marB="0" anchor="ctr"/>
                </a:tc>
                <a:extLst>
                  <a:ext uri="{0D108BD9-81ED-4DB2-BD59-A6C34878D82A}">
                    <a16:rowId xmlns:a16="http://schemas.microsoft.com/office/drawing/2014/main" val="854006833"/>
                  </a:ext>
                </a:extLst>
              </a:tr>
              <a:tr h="312351">
                <a:tc>
                  <a:txBody>
                    <a:bodyPr/>
                    <a:lstStyle/>
                    <a:p>
                      <a:pPr>
                        <a:lnSpc>
                          <a:spcPct val="107000"/>
                        </a:lnSpc>
                        <a:spcAft>
                          <a:spcPts val="0"/>
                        </a:spcAft>
                      </a:pPr>
                      <a:r>
                        <a:rPr lang="en-IN" sz="1400">
                          <a:effectLst/>
                        </a:rPr>
                        <a:t>DC Current for 3.3V Pin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190500" marT="0" marB="0" anchor="ctr"/>
                </a:tc>
                <a:tc>
                  <a:txBody>
                    <a:bodyPr/>
                    <a:lstStyle/>
                    <a:p>
                      <a:pPr>
                        <a:lnSpc>
                          <a:spcPct val="107000"/>
                        </a:lnSpc>
                        <a:spcAft>
                          <a:spcPts val="0"/>
                        </a:spcAft>
                      </a:pPr>
                      <a:r>
                        <a:rPr lang="en-IN" sz="1400">
                          <a:effectLst/>
                        </a:rPr>
                        <a:t>50 mA</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190500" marR="0" marT="0" marB="0" anchor="ctr"/>
                </a:tc>
                <a:extLst>
                  <a:ext uri="{0D108BD9-81ED-4DB2-BD59-A6C34878D82A}">
                    <a16:rowId xmlns:a16="http://schemas.microsoft.com/office/drawing/2014/main" val="3365442773"/>
                  </a:ext>
                </a:extLst>
              </a:tr>
              <a:tr h="312351">
                <a:tc>
                  <a:txBody>
                    <a:bodyPr/>
                    <a:lstStyle/>
                    <a:p>
                      <a:pPr>
                        <a:lnSpc>
                          <a:spcPct val="107000"/>
                        </a:lnSpc>
                        <a:spcAft>
                          <a:spcPts val="0"/>
                        </a:spcAft>
                      </a:pPr>
                      <a:r>
                        <a:rPr lang="en-IN" sz="1400">
                          <a:effectLst/>
                        </a:rPr>
                        <a:t>Flash Memory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190500" marT="0" marB="0" anchor="ctr"/>
                </a:tc>
                <a:tc>
                  <a:txBody>
                    <a:bodyPr/>
                    <a:lstStyle/>
                    <a:p>
                      <a:pPr>
                        <a:lnSpc>
                          <a:spcPct val="107000"/>
                        </a:lnSpc>
                        <a:spcAft>
                          <a:spcPts val="0"/>
                        </a:spcAft>
                      </a:pPr>
                      <a:r>
                        <a:rPr lang="en-IN" sz="1400">
                          <a:effectLst/>
                        </a:rPr>
                        <a:t>128 KB of which 4 KB used by bootloader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190500" marR="0" marT="0" marB="0" anchor="ctr"/>
                </a:tc>
                <a:extLst>
                  <a:ext uri="{0D108BD9-81ED-4DB2-BD59-A6C34878D82A}">
                    <a16:rowId xmlns:a16="http://schemas.microsoft.com/office/drawing/2014/main" val="3310981060"/>
                  </a:ext>
                </a:extLst>
              </a:tr>
              <a:tr h="312351">
                <a:tc>
                  <a:txBody>
                    <a:bodyPr/>
                    <a:lstStyle/>
                    <a:p>
                      <a:pPr>
                        <a:lnSpc>
                          <a:spcPct val="107000"/>
                        </a:lnSpc>
                        <a:spcAft>
                          <a:spcPts val="0"/>
                        </a:spcAft>
                      </a:pPr>
                      <a:r>
                        <a:rPr lang="en-IN" sz="1400">
                          <a:effectLst/>
                        </a:rPr>
                        <a:t>SRAM</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190500" marT="0" marB="0" anchor="ctr"/>
                </a:tc>
                <a:tc>
                  <a:txBody>
                    <a:bodyPr/>
                    <a:lstStyle/>
                    <a:p>
                      <a:pPr>
                        <a:lnSpc>
                          <a:spcPct val="107000"/>
                        </a:lnSpc>
                        <a:spcAft>
                          <a:spcPts val="0"/>
                        </a:spcAft>
                      </a:pPr>
                      <a:r>
                        <a:rPr lang="en-IN" sz="1400">
                          <a:effectLst/>
                        </a:rPr>
                        <a:t>8 KB</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190500" marR="0" marT="0" marB="0" anchor="ctr"/>
                </a:tc>
                <a:extLst>
                  <a:ext uri="{0D108BD9-81ED-4DB2-BD59-A6C34878D82A}">
                    <a16:rowId xmlns:a16="http://schemas.microsoft.com/office/drawing/2014/main" val="1619330045"/>
                  </a:ext>
                </a:extLst>
              </a:tr>
              <a:tr h="312351">
                <a:tc>
                  <a:txBody>
                    <a:bodyPr/>
                    <a:lstStyle/>
                    <a:p>
                      <a:pPr>
                        <a:lnSpc>
                          <a:spcPct val="107000"/>
                        </a:lnSpc>
                        <a:spcAft>
                          <a:spcPts val="0"/>
                        </a:spcAft>
                      </a:pPr>
                      <a:r>
                        <a:rPr lang="en-IN" sz="1400">
                          <a:effectLst/>
                        </a:rPr>
                        <a:t>EEPROM</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190500" marT="0" marB="0" anchor="ctr"/>
                </a:tc>
                <a:tc>
                  <a:txBody>
                    <a:bodyPr/>
                    <a:lstStyle/>
                    <a:p>
                      <a:pPr>
                        <a:lnSpc>
                          <a:spcPct val="107000"/>
                        </a:lnSpc>
                        <a:spcAft>
                          <a:spcPts val="0"/>
                        </a:spcAft>
                      </a:pPr>
                      <a:r>
                        <a:rPr lang="en-IN" sz="1400">
                          <a:effectLst/>
                        </a:rPr>
                        <a:t>4 KB</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190500" marR="0" marT="0" marB="0" anchor="ctr"/>
                </a:tc>
                <a:extLst>
                  <a:ext uri="{0D108BD9-81ED-4DB2-BD59-A6C34878D82A}">
                    <a16:rowId xmlns:a16="http://schemas.microsoft.com/office/drawing/2014/main" val="1053498148"/>
                  </a:ext>
                </a:extLst>
              </a:tr>
              <a:tr h="312351">
                <a:tc>
                  <a:txBody>
                    <a:bodyPr/>
                    <a:lstStyle/>
                    <a:p>
                      <a:pPr>
                        <a:lnSpc>
                          <a:spcPct val="107000"/>
                        </a:lnSpc>
                        <a:spcAft>
                          <a:spcPts val="0"/>
                        </a:spcAft>
                      </a:pPr>
                      <a:r>
                        <a:rPr lang="en-IN" sz="1400">
                          <a:effectLst/>
                        </a:rPr>
                        <a:t>Clock Speed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190500" marT="0" marB="0" anchor="ctr"/>
                </a:tc>
                <a:tc>
                  <a:txBody>
                    <a:bodyPr/>
                    <a:lstStyle/>
                    <a:p>
                      <a:pPr>
                        <a:lnSpc>
                          <a:spcPct val="107000"/>
                        </a:lnSpc>
                        <a:spcAft>
                          <a:spcPts val="0"/>
                        </a:spcAft>
                      </a:pPr>
                      <a:r>
                        <a:rPr lang="en-IN" sz="1400" dirty="0">
                          <a:effectLst/>
                        </a:rPr>
                        <a:t>16 MHz</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90500" marR="0" marT="0" marB="0" anchor="ctr"/>
                </a:tc>
                <a:extLst>
                  <a:ext uri="{0D108BD9-81ED-4DB2-BD59-A6C34878D82A}">
                    <a16:rowId xmlns:a16="http://schemas.microsoft.com/office/drawing/2014/main" val="296311709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duino-mega 2560-board-pin-diagram"/>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123950"/>
            <a:ext cx="6991350" cy="4610100"/>
          </a:xfrm>
          <a:prstGeom prst="rect">
            <a:avLst/>
          </a:prstGeom>
          <a:noFill/>
          <a:ln>
            <a:noFill/>
          </a:ln>
        </p:spPr>
      </p:pic>
    </p:spTree>
    <p:extLst>
      <p:ext uri="{BB962C8B-B14F-4D97-AF65-F5344CB8AC3E}">
        <p14:creationId xmlns:p14="http://schemas.microsoft.com/office/powerpoint/2010/main" val="41754708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457200" y="875880"/>
            <a:ext cx="8228880" cy="1068480"/>
          </a:xfrm>
          <a:prstGeom prst="rect">
            <a:avLst/>
          </a:prstGeom>
          <a:noFill/>
          <a:ln>
            <a:noFill/>
          </a:ln>
        </p:spPr>
        <p:txBody>
          <a:bodyPr lIns="0" tIns="0" rIns="0" bIns="0" anchor="ctr">
            <a:noAutofit/>
          </a:bodyPr>
          <a:lstStyle/>
          <a:p>
            <a:pPr>
              <a:lnSpc>
                <a:spcPct val="90000"/>
              </a:lnSpc>
            </a:pPr>
            <a:r>
              <a:rPr lang="en-IN" sz="3200" b="1" strike="noStrike" spc="-1" dirty="0" smtClean="0">
                <a:solidFill>
                  <a:srgbClr val="000000"/>
                </a:solidFill>
                <a:latin typeface="Times New Roman"/>
                <a:ea typeface="DejaVu Sans"/>
              </a:rPr>
              <a:t>2) GEAR MOTOR</a:t>
            </a:r>
            <a:endParaRPr lang="en-US" sz="3200" b="0" strike="noStrike" spc="-1" dirty="0">
              <a:solidFill>
                <a:srgbClr val="000000"/>
              </a:solidFill>
              <a:latin typeface="Arial"/>
            </a:endParaRPr>
          </a:p>
        </p:txBody>
      </p:sp>
      <p:sp>
        <p:nvSpPr>
          <p:cNvPr id="2" name="Rectangle 1"/>
          <p:cNvSpPr/>
          <p:nvPr/>
        </p:nvSpPr>
        <p:spPr>
          <a:xfrm>
            <a:off x="457200" y="2250831"/>
            <a:ext cx="4654062" cy="2795958"/>
          </a:xfrm>
          <a:prstGeom prst="rect">
            <a:avLst/>
          </a:prstGeom>
        </p:spPr>
        <p:txBody>
          <a:bodyPr wrap="square">
            <a:spAutoFit/>
          </a:bodyPr>
          <a:lstStyle/>
          <a:p>
            <a:pPr marL="457200" indent="-457200">
              <a:lnSpc>
                <a:spcPct val="150000"/>
              </a:lnSpc>
              <a:buFont typeface="+mj-lt"/>
              <a:buAutoNum type="alphaLcParenR"/>
            </a:pPr>
            <a:r>
              <a:rPr lang="en-IN" sz="2400" dirty="0">
                <a:solidFill>
                  <a:srgbClr val="0F1111"/>
                </a:solidFill>
                <a:latin typeface="Times New Roman" panose="02020603050405020304" pitchFamily="18" charset="0"/>
                <a:cs typeface="Times New Roman" panose="02020603050405020304" pitchFamily="18" charset="0"/>
              </a:rPr>
              <a:t>Package Include - 1 x DC Motor</a:t>
            </a:r>
          </a:p>
          <a:p>
            <a:pPr marL="457200" indent="-457200">
              <a:lnSpc>
                <a:spcPct val="150000"/>
              </a:lnSpc>
              <a:buFont typeface="+mj-lt"/>
              <a:buAutoNum type="alphaLcParenR"/>
            </a:pPr>
            <a:r>
              <a:rPr lang="en-IN" sz="2400" dirty="0">
                <a:solidFill>
                  <a:srgbClr val="0F1111"/>
                </a:solidFill>
                <a:latin typeface="Times New Roman" panose="02020603050405020304" pitchFamily="18" charset="0"/>
                <a:cs typeface="Times New Roman" panose="02020603050405020304" pitchFamily="18" charset="0"/>
              </a:rPr>
              <a:t>Voltage: 6V to 18V</a:t>
            </a:r>
          </a:p>
          <a:p>
            <a:pPr marL="457200" indent="-457200">
              <a:lnSpc>
                <a:spcPct val="150000"/>
              </a:lnSpc>
              <a:buFont typeface="+mj-lt"/>
              <a:buAutoNum type="alphaLcParenR"/>
            </a:pPr>
            <a:r>
              <a:rPr lang="en-IN" sz="2400" dirty="0">
                <a:solidFill>
                  <a:srgbClr val="0F1111"/>
                </a:solidFill>
                <a:latin typeface="Times New Roman" panose="02020603050405020304" pitchFamily="18" charset="0"/>
                <a:cs typeface="Times New Roman" panose="02020603050405020304" pitchFamily="18" charset="0"/>
              </a:rPr>
              <a:t>It has RPM: 30</a:t>
            </a:r>
          </a:p>
          <a:p>
            <a:pPr marL="457200" indent="-457200">
              <a:lnSpc>
                <a:spcPct val="150000"/>
              </a:lnSpc>
              <a:buFont typeface="+mj-lt"/>
              <a:buAutoNum type="alphaLcParenR"/>
            </a:pPr>
            <a:r>
              <a:rPr lang="en-IN" sz="2400" dirty="0">
                <a:solidFill>
                  <a:srgbClr val="0F1111"/>
                </a:solidFill>
                <a:latin typeface="Times New Roman" panose="02020603050405020304" pitchFamily="18" charset="0"/>
                <a:cs typeface="Times New Roman" panose="02020603050405020304" pitchFamily="18" charset="0"/>
              </a:rPr>
              <a:t>Torque Range: 10 - 15 Kg-cm</a:t>
            </a:r>
          </a:p>
          <a:p>
            <a:pPr marL="457200" indent="-457200">
              <a:lnSpc>
                <a:spcPct val="150000"/>
              </a:lnSpc>
              <a:buFont typeface="+mj-lt"/>
              <a:buAutoNum type="alphaLcParenR"/>
            </a:pPr>
            <a:r>
              <a:rPr lang="en-IN" sz="2400" dirty="0">
                <a:solidFill>
                  <a:srgbClr val="0F1111"/>
                </a:solidFill>
                <a:latin typeface="Times New Roman" panose="02020603050405020304" pitchFamily="18" charset="0"/>
                <a:cs typeface="Times New Roman" panose="02020603050405020304" pitchFamily="18" charset="0"/>
              </a:rPr>
              <a:t>Metal Gear</a:t>
            </a:r>
            <a:endParaRPr lang="en-IN" sz="2400" b="0" i="0" dirty="0">
              <a:solidFill>
                <a:srgbClr val="0F1111"/>
              </a:solidFill>
              <a:effectLst/>
              <a:latin typeface="Times New Roman" panose="02020603050405020304" pitchFamily="18" charset="0"/>
              <a:cs typeface="Times New Roman" panose="02020603050405020304" pitchFamily="18" charset="0"/>
            </a:endParaRPr>
          </a:p>
        </p:txBody>
      </p:sp>
      <p:pic>
        <p:nvPicPr>
          <p:cNvPr id="1026" name="Picture 2" descr="https://images-na.ssl-images-amazon.com/images/I/71XGgA19kiL._SL1500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2958" y="2250831"/>
            <a:ext cx="3343122" cy="2795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457200" y="2010828"/>
            <a:ext cx="6858000" cy="3637090"/>
          </a:xfrm>
        </p:spPr>
        <p:txBody>
          <a:bodyPr>
            <a:noAutofit/>
          </a:bodyPr>
          <a:lstStyle/>
          <a:p>
            <a:pPr marL="514710" indent="-514350">
              <a:lnSpc>
                <a:spcPct val="100000"/>
              </a:lnSpc>
              <a:buClr>
                <a:srgbClr val="000000"/>
              </a:buClr>
              <a:buSzPct val="100000"/>
              <a:buFont typeface="+mj-lt"/>
              <a:buAutoNum type="alphaLcParenR"/>
            </a:pPr>
            <a:r>
              <a:rPr lang="en-IN" sz="2400" spc="-1" dirty="0" smtClean="0">
                <a:solidFill>
                  <a:srgbClr val="000000"/>
                </a:solidFill>
                <a:latin typeface="Times New Roman" panose="02020603050405020304" pitchFamily="18" charset="0"/>
                <a:cs typeface="Times New Roman" panose="02020603050405020304" pitchFamily="18" charset="0"/>
              </a:rPr>
              <a:t>Power: DC 3 to 5.5V</a:t>
            </a:r>
            <a:endParaRPr lang="en-IN" sz="2400" spc="-1" dirty="0" smtClean="0">
              <a:latin typeface="Times New Roman" panose="02020603050405020304" pitchFamily="18" charset="0"/>
              <a:cs typeface="Times New Roman" panose="02020603050405020304" pitchFamily="18" charset="0"/>
            </a:endParaRPr>
          </a:p>
          <a:p>
            <a:pPr marL="514710" indent="-514350">
              <a:lnSpc>
                <a:spcPct val="100000"/>
              </a:lnSpc>
              <a:buClr>
                <a:srgbClr val="000000"/>
              </a:buClr>
              <a:buSzPct val="100000"/>
              <a:buFont typeface="+mj-lt"/>
              <a:buAutoNum type="alphaLcParenR"/>
            </a:pPr>
            <a:r>
              <a:rPr lang="en-IN" sz="2400" spc="-1" dirty="0" smtClean="0">
                <a:solidFill>
                  <a:srgbClr val="000000"/>
                </a:solidFill>
                <a:latin typeface="Times New Roman" panose="02020603050405020304" pitchFamily="18" charset="0"/>
                <a:cs typeface="Times New Roman" panose="02020603050405020304" pitchFamily="18" charset="0"/>
              </a:rPr>
              <a:t>Size: </a:t>
            </a:r>
            <a:r>
              <a:rPr lang="en-IN" sz="2400" dirty="0">
                <a:latin typeface="Times New Roman" panose="02020603050405020304" pitchFamily="18" charset="0"/>
                <a:cs typeface="Times New Roman" panose="02020603050405020304" pitchFamily="18" charset="0"/>
              </a:rPr>
              <a:t>31.6 (mm) x24.4 </a:t>
            </a:r>
            <a:endParaRPr lang="en-IN" sz="2400" dirty="0" smtClean="0">
              <a:latin typeface="Times New Roman" panose="02020603050405020304" pitchFamily="18" charset="0"/>
              <a:cs typeface="Times New Roman" panose="02020603050405020304" pitchFamily="18" charset="0"/>
            </a:endParaRPr>
          </a:p>
          <a:p>
            <a:pPr marL="514710" indent="-514350">
              <a:lnSpc>
                <a:spcPct val="100000"/>
              </a:lnSpc>
              <a:buClr>
                <a:srgbClr val="000000"/>
              </a:buClr>
              <a:buSzPct val="100000"/>
              <a:buFont typeface="+mj-lt"/>
              <a:buAutoNum type="alphaLcParenR"/>
            </a:pPr>
            <a:r>
              <a:rPr lang="en-IN" sz="2400" spc="-1" dirty="0" smtClean="0">
                <a:solidFill>
                  <a:srgbClr val="000000"/>
                </a:solidFill>
                <a:latin typeface="Times New Roman" panose="02020603050405020304" pitchFamily="18" charset="0"/>
                <a:cs typeface="Times New Roman" panose="02020603050405020304" pitchFamily="18" charset="0"/>
              </a:rPr>
              <a:t>Interface: Digital TTL</a:t>
            </a:r>
            <a:endParaRPr lang="en-IN" sz="2400" spc="-1" dirty="0" smtClean="0">
              <a:latin typeface="Times New Roman" panose="02020603050405020304" pitchFamily="18" charset="0"/>
              <a:cs typeface="Times New Roman" panose="02020603050405020304" pitchFamily="18" charset="0"/>
            </a:endParaRPr>
          </a:p>
          <a:p>
            <a:pPr marL="514710" indent="-514350">
              <a:lnSpc>
                <a:spcPct val="100000"/>
              </a:lnSpc>
              <a:buClr>
                <a:srgbClr val="000000"/>
              </a:buClr>
              <a:buSzPct val="100000"/>
              <a:buFont typeface="+mj-lt"/>
              <a:buAutoNum type="alphaLcParenR"/>
            </a:pPr>
            <a:r>
              <a:rPr lang="en-IN" sz="2400" spc="-1" dirty="0" smtClean="0">
                <a:solidFill>
                  <a:srgbClr val="000000"/>
                </a:solidFill>
                <a:latin typeface="Times New Roman" panose="02020603050405020304" pitchFamily="18" charset="0"/>
                <a:cs typeface="Times New Roman" panose="02020603050405020304" pitchFamily="18" charset="0"/>
              </a:rPr>
              <a:t>High Resolution conversion of light Intensity To Frequency</a:t>
            </a:r>
            <a:endParaRPr lang="en-IN" sz="2400" spc="-1" dirty="0" smtClean="0">
              <a:latin typeface="Times New Roman" panose="02020603050405020304" pitchFamily="18" charset="0"/>
              <a:cs typeface="Times New Roman" panose="02020603050405020304" pitchFamily="18" charset="0"/>
            </a:endParaRPr>
          </a:p>
          <a:p>
            <a:pPr marL="514710" indent="-514350">
              <a:lnSpc>
                <a:spcPct val="100000"/>
              </a:lnSpc>
              <a:buClr>
                <a:srgbClr val="000000"/>
              </a:buClr>
              <a:buSzPct val="100000"/>
              <a:buFont typeface="+mj-lt"/>
              <a:buAutoNum type="alphaLcParenR"/>
            </a:pPr>
            <a:r>
              <a:rPr lang="en-IN" sz="2400" spc="-1" dirty="0" smtClean="0">
                <a:solidFill>
                  <a:srgbClr val="000000"/>
                </a:solidFill>
                <a:latin typeface="Times New Roman" panose="02020603050405020304" pitchFamily="18" charset="0"/>
                <a:cs typeface="Times New Roman" panose="02020603050405020304" pitchFamily="18" charset="0"/>
              </a:rPr>
              <a:t>Programmable Colour and Full-Scale Output frequency </a:t>
            </a:r>
            <a:endParaRPr lang="en-IN" sz="2400" spc="-1" dirty="0" smtClean="0">
              <a:latin typeface="Times New Roman" panose="02020603050405020304" pitchFamily="18" charset="0"/>
              <a:cs typeface="Times New Roman" panose="02020603050405020304" pitchFamily="18" charset="0"/>
            </a:endParaRPr>
          </a:p>
          <a:p>
            <a:pPr marL="514710" indent="-514350">
              <a:lnSpc>
                <a:spcPct val="100000"/>
              </a:lnSpc>
              <a:buClr>
                <a:srgbClr val="000000"/>
              </a:buClr>
              <a:buSzPct val="100000"/>
              <a:buFont typeface="+mj-lt"/>
              <a:buAutoNum type="alphaLcParenR"/>
            </a:pPr>
            <a:r>
              <a:rPr lang="en-IN" sz="2400" spc="-1" dirty="0" smtClean="0">
                <a:solidFill>
                  <a:srgbClr val="000000"/>
                </a:solidFill>
                <a:latin typeface="Times New Roman" panose="02020603050405020304" pitchFamily="18" charset="0"/>
                <a:cs typeface="Times New Roman" panose="02020603050405020304" pitchFamily="18" charset="0"/>
              </a:rPr>
              <a:t>Communicate Directly to microcontroller</a:t>
            </a:r>
            <a:endParaRPr lang="en-IN" sz="24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457200" y="866028"/>
            <a:ext cx="8229240" cy="1144800"/>
          </a:xfrm>
        </p:spPr>
        <p:txBody>
          <a:bodyPr/>
          <a:lstStyle/>
          <a:p>
            <a:pPr>
              <a:lnSpc>
                <a:spcPct val="100000"/>
              </a:lnSpc>
            </a:pPr>
            <a:r>
              <a:rPr lang="en-IN" sz="3200" b="1" spc="-1" dirty="0" smtClean="0">
                <a:solidFill>
                  <a:srgbClr val="000000"/>
                </a:solidFill>
                <a:latin typeface="Times New Roman" panose="02020603050405020304" pitchFamily="18" charset="0"/>
                <a:cs typeface="Times New Roman" panose="02020603050405020304" pitchFamily="18" charset="0"/>
              </a:rPr>
              <a:t>3)</a:t>
            </a:r>
            <a:r>
              <a:rPr lang="en-IN" sz="3600" b="1" spc="-1" dirty="0" smtClean="0">
                <a:solidFill>
                  <a:srgbClr val="000000"/>
                </a:solidFill>
                <a:latin typeface="Times New Roman" panose="02020603050405020304" pitchFamily="18" charset="0"/>
                <a:cs typeface="Times New Roman" panose="02020603050405020304" pitchFamily="18" charset="0"/>
              </a:rPr>
              <a:t> </a:t>
            </a:r>
            <a:r>
              <a:rPr lang="en-IN" sz="3200" b="1" spc="-1" dirty="0" smtClean="0">
                <a:solidFill>
                  <a:srgbClr val="000000"/>
                </a:solidFill>
                <a:latin typeface="Times New Roman" panose="02020603050405020304" pitchFamily="18" charset="0"/>
                <a:cs typeface="Times New Roman" panose="02020603050405020304" pitchFamily="18" charset="0"/>
              </a:rPr>
              <a:t>SENSOR </a:t>
            </a:r>
            <a:r>
              <a:rPr lang="en-IN" sz="3600" b="1" spc="-1" dirty="0" smtClean="0">
                <a:latin typeface="Times New Roman" panose="02020603050405020304" pitchFamily="18" charset="0"/>
                <a:cs typeface="Times New Roman" panose="02020603050405020304" pitchFamily="18" charset="0"/>
              </a:rPr>
              <a:t>(</a:t>
            </a:r>
            <a:r>
              <a:rPr lang="en-IN" sz="3200" b="1" spc="-1" dirty="0">
                <a:solidFill>
                  <a:srgbClr val="000000"/>
                </a:solidFill>
                <a:latin typeface="Times New Roman" panose="02020603050405020304" pitchFamily="18" charset="0"/>
                <a:cs typeface="Times New Roman" panose="02020603050405020304" pitchFamily="18" charset="0"/>
              </a:rPr>
              <a:t>Colour Sensor </a:t>
            </a:r>
            <a:r>
              <a:rPr lang="en-IN" sz="3200" b="1" spc="-1" dirty="0" smtClean="0">
                <a:solidFill>
                  <a:srgbClr val="000000"/>
                </a:solidFill>
                <a:latin typeface="Times New Roman" panose="02020603050405020304" pitchFamily="18" charset="0"/>
                <a:cs typeface="Times New Roman" panose="02020603050405020304" pitchFamily="18" charset="0"/>
              </a:rPr>
              <a:t>TCS320)</a:t>
            </a:r>
            <a:endParaRPr lang="en-IN" b="1" spc="-1" dirty="0">
              <a:latin typeface="Times New Roman" panose="02020603050405020304" pitchFamily="18" charset="0"/>
              <a:cs typeface="Times New Roman" panose="02020603050405020304" pitchFamily="18" charset="0"/>
            </a:endParaRPr>
          </a:p>
        </p:txBody>
      </p:sp>
      <p:pic>
        <p:nvPicPr>
          <p:cNvPr id="2050" name="Picture 2" descr="xcluma Tcs230 Tcs3200 Color Recognition Sen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1701" y="2293649"/>
            <a:ext cx="2504709" cy="153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895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57199" y="1316182"/>
            <a:ext cx="8229601" cy="4627418"/>
          </a:xfrm>
        </p:spPr>
        <p:txBody>
          <a:bodyPr>
            <a:normAutofit fontScale="70000" lnSpcReduction="20000"/>
          </a:bodyPr>
          <a:lstStyle/>
          <a:p>
            <a:r>
              <a:rPr lang="en-IN" sz="3600" dirty="0">
                <a:latin typeface="Times New Roman" panose="02020603050405020304" pitchFamily="18" charset="0"/>
                <a:cs typeface="Times New Roman" panose="02020603050405020304" pitchFamily="18" charset="0"/>
              </a:rPr>
              <a:t>The module requires only a single supply voltage between 2.7V and 5.5V – making it compatible with nearly all common microcontrollers, including</a:t>
            </a:r>
            <a:r>
              <a:rPr lang="en-IN" sz="3600" u="sng" dirty="0">
                <a:latin typeface="Times New Roman" panose="02020603050405020304" pitchFamily="18" charset="0"/>
                <a:cs typeface="Times New Roman" panose="02020603050405020304" pitchFamily="18" charset="0"/>
                <a:hlinkClick r:id="rId2"/>
              </a:rPr>
              <a:t> PIC</a:t>
            </a:r>
            <a:r>
              <a:rPr lang="en-IN" sz="3600" dirty="0">
                <a:latin typeface="Times New Roman" panose="02020603050405020304" pitchFamily="18" charset="0"/>
                <a:cs typeface="Times New Roman" panose="02020603050405020304" pitchFamily="18" charset="0"/>
              </a:rPr>
              <a:t>s, AVRs, </a:t>
            </a:r>
            <a:r>
              <a:rPr lang="en-IN" sz="3600" dirty="0" smtClean="0">
                <a:latin typeface="Times New Roman" panose="02020603050405020304" pitchFamily="18" charset="0"/>
                <a:cs typeface="Times New Roman" panose="02020603050405020304" pitchFamily="18" charset="0"/>
              </a:rPr>
              <a:t>ARM,</a:t>
            </a:r>
            <a:r>
              <a:rPr lang="en-IN" sz="3600" u="sng" dirty="0">
                <a:latin typeface="Times New Roman" panose="02020603050405020304" pitchFamily="18" charset="0"/>
                <a:cs typeface="Times New Roman" panose="02020603050405020304" pitchFamily="18" charset="0"/>
              </a:rPr>
              <a:t> </a:t>
            </a:r>
            <a:r>
              <a:rPr lang="en-IN" sz="3600" dirty="0" smtClean="0">
                <a:latin typeface="Times New Roman" panose="02020603050405020304" pitchFamily="18" charset="0"/>
                <a:cs typeface="Times New Roman" panose="02020603050405020304" pitchFamily="18" charset="0"/>
              </a:rPr>
              <a:t>Arduino and </a:t>
            </a:r>
            <a:r>
              <a:rPr lang="en-IN" sz="3600" dirty="0">
                <a:latin typeface="Times New Roman" panose="02020603050405020304" pitchFamily="18" charset="0"/>
                <a:cs typeface="Times New Roman" panose="02020603050405020304" pitchFamily="18" charset="0"/>
              </a:rPr>
              <a:t>more!</a:t>
            </a:r>
          </a:p>
          <a:p>
            <a:r>
              <a:rPr lang="en-IN" sz="3600" dirty="0">
                <a:latin typeface="Times New Roman" panose="02020603050405020304" pitchFamily="18" charset="0"/>
                <a:cs typeface="Times New Roman" panose="02020603050405020304" pitchFamily="18" charset="0"/>
              </a:rPr>
              <a:t>Header one on the left side of the board</a:t>
            </a:r>
          </a:p>
          <a:p>
            <a:pPr lvl="0"/>
            <a:r>
              <a:rPr lang="en-IN" sz="3600" u="sng" dirty="0">
                <a:latin typeface="Times New Roman" panose="02020603050405020304" pitchFamily="18" charset="0"/>
                <a:cs typeface="Times New Roman" panose="02020603050405020304" pitchFamily="18" charset="0"/>
              </a:rPr>
              <a:t>S0:</a:t>
            </a:r>
            <a:r>
              <a:rPr lang="en-IN" sz="3600" dirty="0">
                <a:latin typeface="Times New Roman" panose="02020603050405020304" pitchFamily="18" charset="0"/>
                <a:cs typeface="Times New Roman" panose="02020603050405020304" pitchFamily="18" charset="0"/>
              </a:rPr>
              <a:t> Output frequency scaling selection input (along with S1)</a:t>
            </a:r>
          </a:p>
          <a:p>
            <a:pPr lvl="0"/>
            <a:r>
              <a:rPr lang="en-IN" sz="3600" u="sng" dirty="0">
                <a:latin typeface="Times New Roman" panose="02020603050405020304" pitchFamily="18" charset="0"/>
                <a:cs typeface="Times New Roman" panose="02020603050405020304" pitchFamily="18" charset="0"/>
              </a:rPr>
              <a:t>S1:</a:t>
            </a:r>
            <a:r>
              <a:rPr lang="en-IN" sz="3600" dirty="0">
                <a:latin typeface="Times New Roman" panose="02020603050405020304" pitchFamily="18" charset="0"/>
                <a:cs typeface="Times New Roman" panose="02020603050405020304" pitchFamily="18" charset="0"/>
              </a:rPr>
              <a:t> Output frequency scaling selection input (along with S0)</a:t>
            </a:r>
          </a:p>
          <a:p>
            <a:pPr lvl="0"/>
            <a:r>
              <a:rPr lang="en-IN" sz="3600" u="sng" dirty="0">
                <a:latin typeface="Times New Roman" panose="02020603050405020304" pitchFamily="18" charset="0"/>
                <a:cs typeface="Times New Roman" panose="02020603050405020304" pitchFamily="18" charset="0"/>
              </a:rPr>
              <a:t>OE:</a:t>
            </a:r>
            <a:r>
              <a:rPr lang="en-IN" sz="3600" dirty="0">
                <a:latin typeface="Times New Roman" panose="02020603050405020304" pitchFamily="18" charset="0"/>
                <a:cs typeface="Times New Roman" panose="02020603050405020304" pitchFamily="18" charset="0"/>
              </a:rPr>
              <a:t> Output Enable – if held low, the output of the module is turned on</a:t>
            </a:r>
          </a:p>
          <a:p>
            <a:pPr lvl="0"/>
            <a:r>
              <a:rPr lang="en-IN" sz="3600" u="sng" dirty="0">
                <a:latin typeface="Times New Roman" panose="02020603050405020304" pitchFamily="18" charset="0"/>
                <a:cs typeface="Times New Roman" panose="02020603050405020304" pitchFamily="18" charset="0"/>
              </a:rPr>
              <a:t>GND:</a:t>
            </a:r>
            <a:r>
              <a:rPr lang="en-IN" sz="3600" dirty="0">
                <a:latin typeface="Times New Roman" panose="02020603050405020304" pitchFamily="18" charset="0"/>
                <a:cs typeface="Times New Roman" panose="02020603050405020304" pitchFamily="18" charset="0"/>
              </a:rPr>
              <a:t> Ground – connect to 0V</a:t>
            </a:r>
          </a:p>
          <a:p>
            <a:r>
              <a:rPr lang="en-IN" sz="3600" dirty="0">
                <a:latin typeface="Times New Roman" panose="02020603050405020304" pitchFamily="18" charset="0"/>
                <a:cs typeface="Times New Roman" panose="02020603050405020304" pitchFamily="18" charset="0"/>
              </a:rPr>
              <a:t>Header two on the right side of the board</a:t>
            </a:r>
          </a:p>
          <a:p>
            <a:pPr lvl="0"/>
            <a:r>
              <a:rPr lang="en-IN" sz="3600" u="sng" dirty="0">
                <a:latin typeface="Times New Roman" panose="02020603050405020304" pitchFamily="18" charset="0"/>
                <a:cs typeface="Times New Roman" panose="02020603050405020304" pitchFamily="18" charset="0"/>
              </a:rPr>
              <a:t>S3:</a:t>
            </a:r>
            <a:r>
              <a:rPr lang="en-IN" sz="3600" dirty="0">
                <a:latin typeface="Times New Roman" panose="02020603050405020304" pitchFamily="18" charset="0"/>
                <a:cs typeface="Times New Roman" panose="02020603050405020304" pitchFamily="18" charset="0"/>
              </a:rPr>
              <a:t> Photodiode type (along with S2)</a:t>
            </a:r>
          </a:p>
          <a:p>
            <a:pPr lvl="0"/>
            <a:r>
              <a:rPr lang="en-IN" sz="3600" u="sng" dirty="0">
                <a:latin typeface="Times New Roman" panose="02020603050405020304" pitchFamily="18" charset="0"/>
                <a:cs typeface="Times New Roman" panose="02020603050405020304" pitchFamily="18" charset="0"/>
              </a:rPr>
              <a:t>S2:</a:t>
            </a:r>
            <a:r>
              <a:rPr lang="en-IN" sz="3600" dirty="0">
                <a:latin typeface="Times New Roman" panose="02020603050405020304" pitchFamily="18" charset="0"/>
                <a:cs typeface="Times New Roman" panose="02020603050405020304" pitchFamily="18" charset="0"/>
              </a:rPr>
              <a:t> Photodiode type (along with S3)</a:t>
            </a:r>
          </a:p>
          <a:p>
            <a:pPr lvl="0"/>
            <a:r>
              <a:rPr lang="en-IN" sz="3600" u="sng" dirty="0">
                <a:latin typeface="Times New Roman" panose="02020603050405020304" pitchFamily="18" charset="0"/>
                <a:cs typeface="Times New Roman" panose="02020603050405020304" pitchFamily="18" charset="0"/>
              </a:rPr>
              <a:t>OUT:</a:t>
            </a:r>
            <a:r>
              <a:rPr lang="en-IN" sz="3600" dirty="0">
                <a:latin typeface="Times New Roman" panose="02020603050405020304" pitchFamily="18" charset="0"/>
                <a:cs typeface="Times New Roman" panose="02020603050405020304" pitchFamily="18" charset="0"/>
              </a:rPr>
              <a:t> Output – A square wave appears here showing the intensity of the detected colour</a:t>
            </a:r>
          </a:p>
          <a:p>
            <a:pPr lvl="0"/>
            <a:r>
              <a:rPr lang="en-IN" sz="3600" u="sng" dirty="0">
                <a:latin typeface="Times New Roman" panose="02020603050405020304" pitchFamily="18" charset="0"/>
                <a:cs typeface="Times New Roman" panose="02020603050405020304" pitchFamily="18" charset="0"/>
              </a:rPr>
              <a:t>VCC:</a:t>
            </a:r>
            <a:r>
              <a:rPr lang="en-IN" sz="3600" dirty="0">
                <a:latin typeface="Times New Roman" panose="02020603050405020304" pitchFamily="18" charset="0"/>
                <a:cs typeface="Times New Roman" panose="02020603050405020304" pitchFamily="18" charset="0"/>
              </a:rPr>
              <a:t> Power – connect to 2.7V-5.5V</a:t>
            </a:r>
          </a:p>
          <a:p>
            <a:endParaRPr lang="en-IN" dirty="0"/>
          </a:p>
        </p:txBody>
      </p:sp>
    </p:spTree>
    <p:extLst>
      <p:ext uri="{BB962C8B-B14F-4D97-AF65-F5344CB8AC3E}">
        <p14:creationId xmlns:p14="http://schemas.microsoft.com/office/powerpoint/2010/main" val="2918804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432000" y="1004400"/>
            <a:ext cx="5543640" cy="93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4000" b="1" spc="-1" dirty="0">
                <a:solidFill>
                  <a:srgbClr val="000000"/>
                </a:solidFill>
                <a:latin typeface="Times New Roman" panose="02020603050405020304" pitchFamily="18" charset="0"/>
                <a:ea typeface="DejaVu Sans"/>
                <a:cs typeface="Times New Roman" panose="02020603050405020304" pitchFamily="18" charset="0"/>
              </a:rPr>
              <a:t>4</a:t>
            </a:r>
            <a:r>
              <a:rPr lang="en-IN" sz="4000" b="1" strike="noStrike" spc="-1" dirty="0" smtClean="0">
                <a:solidFill>
                  <a:srgbClr val="000000"/>
                </a:solidFill>
                <a:latin typeface="Times New Roman" panose="02020603050405020304" pitchFamily="18" charset="0"/>
                <a:ea typeface="DejaVu Sans"/>
                <a:cs typeface="Times New Roman" panose="02020603050405020304" pitchFamily="18" charset="0"/>
              </a:rPr>
              <a:t>) CONVEYOR</a:t>
            </a:r>
            <a:r>
              <a:rPr lang="en-IN" sz="3200" b="0" strike="noStrike" spc="-1" dirty="0" smtClean="0">
                <a:solidFill>
                  <a:srgbClr val="000000"/>
                </a:solidFill>
                <a:latin typeface="Times New Roman" panose="02020603050405020304" pitchFamily="18" charset="0"/>
                <a:ea typeface="DejaVu Sans"/>
                <a:cs typeface="Times New Roman" panose="02020603050405020304" pitchFamily="18" charset="0"/>
              </a:rPr>
              <a:t>  </a:t>
            </a:r>
            <a:endParaRPr lang="en-IN" sz="3200" b="0" strike="noStrike" spc="-1" dirty="0">
              <a:latin typeface="Times New Roman" panose="02020603050405020304" pitchFamily="18" charset="0"/>
              <a:cs typeface="Times New Roman" panose="02020603050405020304" pitchFamily="18" charset="0"/>
            </a:endParaRPr>
          </a:p>
        </p:txBody>
      </p:sp>
      <p:graphicFrame>
        <p:nvGraphicFramePr>
          <p:cNvPr id="208" name="Table 2"/>
          <p:cNvGraphicFramePr/>
          <p:nvPr/>
        </p:nvGraphicFramePr>
        <p:xfrm>
          <a:off x="253800" y="2046240"/>
          <a:ext cx="5722200" cy="4073760"/>
        </p:xfrm>
        <a:graphic>
          <a:graphicData uri="http://schemas.openxmlformats.org/drawingml/2006/table">
            <a:tbl>
              <a:tblPr/>
              <a:tblGrid>
                <a:gridCol w="2970360">
                  <a:extLst>
                    <a:ext uri="{9D8B030D-6E8A-4147-A177-3AD203B41FA5}">
                      <a16:colId xmlns:a16="http://schemas.microsoft.com/office/drawing/2014/main" val="20000"/>
                    </a:ext>
                  </a:extLst>
                </a:gridCol>
                <a:gridCol w="2751840">
                  <a:extLst>
                    <a:ext uri="{9D8B030D-6E8A-4147-A177-3AD203B41FA5}">
                      <a16:colId xmlns:a16="http://schemas.microsoft.com/office/drawing/2014/main" val="20001"/>
                    </a:ext>
                  </a:extLst>
                </a:gridCol>
              </a:tblGrid>
              <a:tr h="445680">
                <a:tc>
                  <a:txBody>
                    <a:bodyPr/>
                    <a:lstStyle/>
                    <a:p>
                      <a:pPr>
                        <a:lnSpc>
                          <a:spcPct val="100000"/>
                        </a:lnSpc>
                      </a:pPr>
                      <a:r>
                        <a:rPr lang="en-IN" sz="1800" b="1" strike="noStrike" spc="-1">
                          <a:solidFill>
                            <a:srgbClr val="000000"/>
                          </a:solidFill>
                          <a:latin typeface="Arial"/>
                          <a:ea typeface="DejaVu Sans"/>
                        </a:rPr>
                        <a:t>MODEL</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1800" b="1" strike="noStrike" spc="-1">
                          <a:solidFill>
                            <a:srgbClr val="000000"/>
                          </a:solidFill>
                          <a:latin typeface="Arial"/>
                          <a:ea typeface="DejaVu Sans"/>
                        </a:rPr>
                        <a:t>Requirement</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45680">
                <a:tc>
                  <a:txBody>
                    <a:bodyPr/>
                    <a:lstStyle/>
                    <a:p>
                      <a:pPr>
                        <a:lnSpc>
                          <a:spcPct val="100000"/>
                        </a:lnSpc>
                      </a:pPr>
                      <a:r>
                        <a:rPr lang="en-IN" sz="1800" b="0" strike="noStrike" spc="-1">
                          <a:solidFill>
                            <a:srgbClr val="000000"/>
                          </a:solidFill>
                          <a:latin typeface="Arial"/>
                          <a:ea typeface="DejaVu Sans"/>
                        </a:rPr>
                        <a:t>Direction of movement</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solidFill>
                            <a:srgbClr val="000000"/>
                          </a:solidFill>
                          <a:latin typeface="Arial"/>
                          <a:ea typeface="DejaVu Sans"/>
                        </a:rPr>
                        <a:t>Left to Right</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763200">
                <a:tc>
                  <a:txBody>
                    <a:bodyPr/>
                    <a:lstStyle/>
                    <a:p>
                      <a:pPr>
                        <a:lnSpc>
                          <a:spcPct val="100000"/>
                        </a:lnSpc>
                      </a:pPr>
                      <a:r>
                        <a:rPr lang="en-IN" sz="1800" b="0" strike="noStrike" spc="-1">
                          <a:solidFill>
                            <a:srgbClr val="000000"/>
                          </a:solidFill>
                          <a:latin typeface="Arial"/>
                          <a:ea typeface="DejaVu Sans"/>
                        </a:rPr>
                        <a:t>Speed</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a:solidFill>
                            <a:srgbClr val="000000"/>
                          </a:solidFill>
                          <a:latin typeface="Arial"/>
                          <a:ea typeface="DejaVu Sans"/>
                        </a:rPr>
                        <a:t>12 Mtr/Min. Up to 12 feet</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45680">
                <a:tc>
                  <a:txBody>
                    <a:bodyPr/>
                    <a:lstStyle/>
                    <a:p>
                      <a:pPr>
                        <a:lnSpc>
                          <a:spcPct val="100000"/>
                        </a:lnSpc>
                      </a:pPr>
                      <a:r>
                        <a:rPr lang="en-IN" sz="1800" b="0" strike="noStrike" spc="-1">
                          <a:solidFill>
                            <a:srgbClr val="000000"/>
                          </a:solidFill>
                          <a:latin typeface="Arial"/>
                          <a:ea typeface="DejaVu Sans"/>
                        </a:rPr>
                        <a:t>Power supply</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solidFill>
                            <a:srgbClr val="000000"/>
                          </a:solidFill>
                          <a:latin typeface="Arial"/>
                          <a:ea typeface="DejaVu Sans"/>
                        </a:rPr>
                        <a:t>50 Hz upto 12 feet long</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763200">
                <a:tc>
                  <a:txBody>
                    <a:bodyPr/>
                    <a:lstStyle/>
                    <a:p>
                      <a:pPr>
                        <a:lnSpc>
                          <a:spcPct val="100000"/>
                        </a:lnSpc>
                      </a:pPr>
                      <a:r>
                        <a:rPr lang="en-IN" sz="1800" b="0" strike="noStrike" spc="-1">
                          <a:solidFill>
                            <a:srgbClr val="000000"/>
                          </a:solidFill>
                          <a:latin typeface="Arial"/>
                          <a:ea typeface="DejaVu Sans"/>
                        </a:rPr>
                        <a:t>Belt width</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a:solidFill>
                            <a:srgbClr val="000000"/>
                          </a:solidFill>
                          <a:latin typeface="Arial"/>
                          <a:ea typeface="DejaVu Sans"/>
                        </a:rPr>
                        <a:t>9 to 12 inch as per requirement</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45680">
                <a:tc>
                  <a:txBody>
                    <a:bodyPr/>
                    <a:lstStyle/>
                    <a:p>
                      <a:pPr>
                        <a:lnSpc>
                          <a:spcPct val="100000"/>
                        </a:lnSpc>
                      </a:pPr>
                      <a:r>
                        <a:rPr lang="en-IN" sz="1800" b="0" strike="noStrike" spc="-1">
                          <a:solidFill>
                            <a:srgbClr val="000000"/>
                          </a:solidFill>
                          <a:latin typeface="Arial"/>
                          <a:ea typeface="DejaVu Sans"/>
                        </a:rPr>
                        <a:t>Belt Details</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a:solidFill>
                            <a:srgbClr val="000000"/>
                          </a:solidFill>
                          <a:latin typeface="Arial"/>
                          <a:ea typeface="DejaVu Sans"/>
                        </a:rPr>
                        <a:t>Thickness 2 to 4 mm</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764640">
                <a:tc>
                  <a:txBody>
                    <a:bodyPr/>
                    <a:lstStyle/>
                    <a:p>
                      <a:pPr>
                        <a:lnSpc>
                          <a:spcPct val="100000"/>
                        </a:lnSpc>
                      </a:pPr>
                      <a:r>
                        <a:rPr lang="en-IN" sz="1800" b="0" strike="noStrike" spc="-1">
                          <a:solidFill>
                            <a:srgbClr val="000000"/>
                          </a:solidFill>
                          <a:latin typeface="Arial"/>
                          <a:ea typeface="DejaVu Sans"/>
                        </a:rPr>
                        <a:t>Belt material</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a:solidFill>
                            <a:srgbClr val="000000"/>
                          </a:solidFill>
                          <a:latin typeface="Arial"/>
                          <a:ea typeface="DejaVu Sans"/>
                        </a:rPr>
                        <a:t>PVC, endless 2ply sandwich</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bl>
          </a:graphicData>
        </a:graphic>
      </p:graphicFrame>
      <p:pic>
        <p:nvPicPr>
          <p:cNvPr id="209" name="Picture 120"/>
          <p:cNvPicPr/>
          <p:nvPr/>
        </p:nvPicPr>
        <p:blipFill>
          <a:blip r:embed="rId2"/>
          <a:srcRect t="21894" b="22464"/>
          <a:stretch/>
        </p:blipFill>
        <p:spPr>
          <a:xfrm>
            <a:off x="6267960" y="1543680"/>
            <a:ext cx="2587680" cy="2559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430920" y="619920"/>
            <a:ext cx="8408520" cy="121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dirty="0">
                <a:solidFill>
                  <a:srgbClr val="000000"/>
                </a:solidFill>
                <a:latin typeface="Times New Roman"/>
                <a:ea typeface="DejaVu Sans"/>
              </a:rPr>
              <a:t>CONTENT</a:t>
            </a:r>
            <a:endParaRPr lang="en-IN" sz="3600" b="0" strike="noStrike" spc="-1" dirty="0">
              <a:latin typeface="Arial"/>
            </a:endParaRPr>
          </a:p>
        </p:txBody>
      </p:sp>
      <p:sp>
        <p:nvSpPr>
          <p:cNvPr id="173" name="CustomShape 2"/>
          <p:cNvSpPr/>
          <p:nvPr/>
        </p:nvSpPr>
        <p:spPr>
          <a:xfrm>
            <a:off x="430920" y="1485478"/>
            <a:ext cx="8227800" cy="46773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4700" indent="-342900">
              <a:lnSpc>
                <a:spcPct val="100000"/>
              </a:lnSpc>
              <a:spcBef>
                <a:spcPts val="479"/>
              </a:spcBef>
              <a:buClr>
                <a:srgbClr val="000000"/>
              </a:buClr>
              <a:buFont typeface="Wingdings" panose="05000000000000000000" pitchFamily="2" charset="2"/>
              <a:buChar char="v"/>
            </a:pPr>
            <a:r>
              <a:rPr lang="en-US" sz="2400" b="0" strike="noStrike" spc="-1" dirty="0" smtClean="0">
                <a:solidFill>
                  <a:srgbClr val="000000"/>
                </a:solidFill>
                <a:latin typeface="Times New Roman"/>
                <a:ea typeface="DejaVu Sans"/>
              </a:rPr>
              <a:t>Introduction</a:t>
            </a:r>
            <a:endParaRPr lang="en-IN" sz="2400" b="0" strike="noStrike" spc="-1" dirty="0">
              <a:latin typeface="Arial"/>
            </a:endParaRPr>
          </a:p>
          <a:p>
            <a:pPr marL="344520" indent="-342720">
              <a:lnSpc>
                <a:spcPct val="100000"/>
              </a:lnSpc>
              <a:spcBef>
                <a:spcPts val="479"/>
              </a:spcBef>
              <a:buClr>
                <a:srgbClr val="000000"/>
              </a:buClr>
              <a:buFont typeface="Wingdings" charset="2"/>
              <a:buChar char=""/>
            </a:pPr>
            <a:r>
              <a:rPr lang="en-US" sz="2400" b="0" strike="noStrike" spc="-1" dirty="0">
                <a:solidFill>
                  <a:srgbClr val="000000"/>
                </a:solidFill>
                <a:latin typeface="Times New Roman"/>
                <a:ea typeface="DejaVu Sans"/>
              </a:rPr>
              <a:t>Problem Statement </a:t>
            </a:r>
            <a:r>
              <a:rPr lang="en-US" sz="2400" spc="-1" dirty="0" smtClean="0">
                <a:solidFill>
                  <a:srgbClr val="000000"/>
                </a:solidFill>
                <a:latin typeface="Times New Roman"/>
                <a:ea typeface="DejaVu Sans"/>
              </a:rPr>
              <a:t>&amp;</a:t>
            </a:r>
            <a:r>
              <a:rPr lang="en-US" sz="2400" b="0" strike="noStrike" spc="-1" dirty="0" smtClean="0">
                <a:solidFill>
                  <a:srgbClr val="000000"/>
                </a:solidFill>
                <a:latin typeface="Times New Roman"/>
                <a:ea typeface="DejaVu Sans"/>
              </a:rPr>
              <a:t> </a:t>
            </a:r>
            <a:r>
              <a:rPr lang="en-US" sz="2400" b="0" strike="noStrike" spc="-1" dirty="0">
                <a:solidFill>
                  <a:srgbClr val="000000"/>
                </a:solidFill>
                <a:latin typeface="Times New Roman"/>
                <a:ea typeface="DejaVu Sans"/>
              </a:rPr>
              <a:t>Objective </a:t>
            </a:r>
            <a:endParaRPr lang="en-IN" sz="2400" b="0" strike="noStrike" spc="-1" dirty="0">
              <a:latin typeface="Arial"/>
            </a:endParaRPr>
          </a:p>
          <a:p>
            <a:pPr marL="344520" indent="-342720">
              <a:lnSpc>
                <a:spcPct val="100000"/>
              </a:lnSpc>
              <a:spcBef>
                <a:spcPts val="479"/>
              </a:spcBef>
              <a:buClr>
                <a:srgbClr val="000000"/>
              </a:buClr>
              <a:buFont typeface="Wingdings" charset="2"/>
              <a:buChar char=""/>
            </a:pPr>
            <a:r>
              <a:rPr lang="en-US" sz="2400" b="0" strike="noStrike" spc="-1" dirty="0">
                <a:solidFill>
                  <a:srgbClr val="000000"/>
                </a:solidFill>
                <a:latin typeface="Times New Roman"/>
                <a:ea typeface="DejaVu Sans"/>
              </a:rPr>
              <a:t>Literature review</a:t>
            </a:r>
            <a:endParaRPr lang="en-IN" sz="2400" b="0" strike="noStrike" spc="-1" dirty="0">
              <a:latin typeface="Arial"/>
            </a:endParaRPr>
          </a:p>
          <a:p>
            <a:pPr marL="344520" indent="-342720">
              <a:lnSpc>
                <a:spcPct val="100000"/>
              </a:lnSpc>
              <a:spcBef>
                <a:spcPts val="479"/>
              </a:spcBef>
              <a:buClr>
                <a:srgbClr val="000000"/>
              </a:buClr>
              <a:buFont typeface="Wingdings" charset="2"/>
              <a:buChar char=""/>
            </a:pPr>
            <a:r>
              <a:rPr lang="en-US" sz="2400" b="0" strike="noStrike" spc="-1" dirty="0" smtClean="0">
                <a:solidFill>
                  <a:srgbClr val="000000"/>
                </a:solidFill>
                <a:latin typeface="Times New Roman"/>
                <a:ea typeface="DejaVu Sans"/>
              </a:rPr>
              <a:t>Methodology</a:t>
            </a:r>
          </a:p>
          <a:p>
            <a:pPr marL="344520" indent="-342720">
              <a:lnSpc>
                <a:spcPct val="100000"/>
              </a:lnSpc>
              <a:spcBef>
                <a:spcPts val="479"/>
              </a:spcBef>
              <a:buClr>
                <a:srgbClr val="000000"/>
              </a:buClr>
              <a:buFont typeface="Wingdings" charset="2"/>
              <a:buChar char=""/>
            </a:pPr>
            <a:r>
              <a:rPr lang="en-US" sz="2400" spc="-1" dirty="0" smtClean="0">
                <a:latin typeface="Times New Roman" panose="02020603050405020304" pitchFamily="18" charset="0"/>
                <a:cs typeface="Times New Roman" panose="02020603050405020304" pitchFamily="18" charset="0"/>
              </a:rPr>
              <a:t>Proposed view design</a:t>
            </a:r>
          </a:p>
          <a:p>
            <a:pPr marL="344520" indent="-342720">
              <a:lnSpc>
                <a:spcPct val="100000"/>
              </a:lnSpc>
              <a:spcBef>
                <a:spcPts val="479"/>
              </a:spcBef>
              <a:buClr>
                <a:srgbClr val="000000"/>
              </a:buClr>
              <a:buFont typeface="Wingdings" charset="2"/>
              <a:buChar char=""/>
            </a:pPr>
            <a:r>
              <a:rPr lang="en-US" sz="2400" b="0" strike="noStrike" spc="-1" dirty="0" smtClean="0">
                <a:latin typeface="Times New Roman" panose="02020603050405020304" pitchFamily="18" charset="0"/>
                <a:cs typeface="Times New Roman" panose="02020603050405020304" pitchFamily="18" charset="0"/>
              </a:rPr>
              <a:t>Isometric </a:t>
            </a:r>
            <a:r>
              <a:rPr lang="en-US" sz="2400" spc="-1" dirty="0">
                <a:latin typeface="Times New Roman" panose="02020603050405020304" pitchFamily="18" charset="0"/>
                <a:cs typeface="Times New Roman" panose="02020603050405020304" pitchFamily="18" charset="0"/>
              </a:rPr>
              <a:t>v</a:t>
            </a:r>
            <a:r>
              <a:rPr lang="en-US" sz="2400" b="0" strike="noStrike" spc="-1" dirty="0" smtClean="0">
                <a:latin typeface="Times New Roman" panose="02020603050405020304" pitchFamily="18" charset="0"/>
                <a:cs typeface="Times New Roman" panose="02020603050405020304" pitchFamily="18" charset="0"/>
              </a:rPr>
              <a:t>iew of model and Drafting</a:t>
            </a:r>
          </a:p>
          <a:p>
            <a:pPr marL="344520" indent="-342720">
              <a:lnSpc>
                <a:spcPct val="100000"/>
              </a:lnSpc>
              <a:spcBef>
                <a:spcPts val="479"/>
              </a:spcBef>
              <a:buClr>
                <a:srgbClr val="000000"/>
              </a:buClr>
              <a:buFont typeface="Wingdings" charset="2"/>
              <a:buChar char=""/>
            </a:pPr>
            <a:r>
              <a:rPr lang="en-US" sz="2400" b="0" strike="noStrike" spc="-1" dirty="0" smtClean="0">
                <a:latin typeface="Times New Roman" panose="02020603050405020304" pitchFamily="18" charset="0"/>
                <a:cs typeface="Times New Roman" panose="02020603050405020304" pitchFamily="18" charset="0"/>
              </a:rPr>
              <a:t>Simulation</a:t>
            </a:r>
            <a:endParaRPr lang="en-IN" sz="2400" b="0" strike="noStrike" spc="-1" dirty="0">
              <a:latin typeface="Times New Roman" panose="02020603050405020304" pitchFamily="18" charset="0"/>
              <a:cs typeface="Times New Roman" panose="02020603050405020304" pitchFamily="18" charset="0"/>
            </a:endParaRPr>
          </a:p>
          <a:p>
            <a:pPr marL="344520" indent="-342720">
              <a:lnSpc>
                <a:spcPct val="100000"/>
              </a:lnSpc>
              <a:spcBef>
                <a:spcPts val="479"/>
              </a:spcBef>
              <a:buClr>
                <a:srgbClr val="000000"/>
              </a:buClr>
              <a:buFont typeface="Wingdings" charset="2"/>
              <a:buChar char=""/>
            </a:pPr>
            <a:r>
              <a:rPr lang="en-US" sz="2400" b="0" strike="noStrike" spc="-1" dirty="0" smtClean="0">
                <a:solidFill>
                  <a:srgbClr val="000000"/>
                </a:solidFill>
                <a:latin typeface="Times New Roman"/>
                <a:ea typeface="DejaVu Sans"/>
              </a:rPr>
              <a:t>Component,</a:t>
            </a:r>
            <a:r>
              <a:rPr lang="en-IN" sz="2400" b="0" strike="noStrike" spc="-1" dirty="0" smtClean="0">
                <a:solidFill>
                  <a:srgbClr val="000000"/>
                </a:solidFill>
                <a:latin typeface="Arial"/>
                <a:ea typeface="DejaVu Sans"/>
              </a:rPr>
              <a:t> </a:t>
            </a:r>
            <a:r>
              <a:rPr lang="en-US" sz="2400" b="0" strike="noStrike" spc="-1" dirty="0" smtClean="0">
                <a:solidFill>
                  <a:srgbClr val="000000"/>
                </a:solidFill>
                <a:latin typeface="Times New Roman"/>
                <a:ea typeface="DejaVu Sans"/>
              </a:rPr>
              <a:t>Specification &amp; Calculation</a:t>
            </a:r>
          </a:p>
          <a:p>
            <a:pPr marL="344520" indent="-342720">
              <a:lnSpc>
                <a:spcPct val="100000"/>
              </a:lnSpc>
              <a:spcBef>
                <a:spcPts val="479"/>
              </a:spcBef>
              <a:buClr>
                <a:srgbClr val="000000"/>
              </a:buClr>
              <a:buFont typeface="Wingdings" charset="2"/>
              <a:buChar char=""/>
            </a:pPr>
            <a:r>
              <a:rPr lang="en-US" sz="2400" spc="-1" dirty="0" smtClean="0">
                <a:solidFill>
                  <a:srgbClr val="000000"/>
                </a:solidFill>
                <a:latin typeface="Times New Roman"/>
              </a:rPr>
              <a:t>Power Consumption</a:t>
            </a:r>
            <a:endParaRPr lang="en-IN" sz="2400" b="0" strike="noStrike" spc="-1" dirty="0">
              <a:latin typeface="Arial"/>
            </a:endParaRPr>
          </a:p>
          <a:p>
            <a:pPr marL="344520" indent="-342720">
              <a:lnSpc>
                <a:spcPct val="100000"/>
              </a:lnSpc>
              <a:spcBef>
                <a:spcPts val="479"/>
              </a:spcBef>
              <a:buClr>
                <a:srgbClr val="000000"/>
              </a:buClr>
              <a:buFont typeface="Wingdings" charset="2"/>
              <a:buChar char=""/>
            </a:pPr>
            <a:r>
              <a:rPr lang="en-US" sz="2400" b="0" strike="noStrike" spc="-1" dirty="0">
                <a:solidFill>
                  <a:srgbClr val="000000"/>
                </a:solidFill>
                <a:latin typeface="Times New Roman"/>
                <a:ea typeface="DejaVu Sans"/>
              </a:rPr>
              <a:t>Future Scope &amp; Expected Key Outcomes</a:t>
            </a:r>
            <a:endParaRPr lang="en-IN" sz="2400" b="0" strike="noStrike" spc="-1" dirty="0">
              <a:latin typeface="Arial"/>
            </a:endParaRPr>
          </a:p>
          <a:p>
            <a:pPr marL="344520" indent="-342720">
              <a:spcBef>
                <a:spcPts val="479"/>
              </a:spcBef>
              <a:buClr>
                <a:srgbClr val="000000"/>
              </a:buClr>
              <a:buFont typeface="Wingdings" charset="2"/>
              <a:buChar char=""/>
            </a:pPr>
            <a:r>
              <a:rPr lang="en-US" sz="2400" b="0" strike="noStrike" spc="-1" dirty="0" smtClean="0">
                <a:solidFill>
                  <a:srgbClr val="000000"/>
                </a:solidFill>
                <a:latin typeface="Times New Roman"/>
                <a:ea typeface="DejaVu Sans"/>
              </a:rPr>
              <a:t>Advantages, </a:t>
            </a:r>
            <a:r>
              <a:rPr lang="en-US" sz="2400" spc="-1" dirty="0" smtClean="0">
                <a:solidFill>
                  <a:srgbClr val="000000"/>
                </a:solidFill>
                <a:latin typeface="Times New Roman"/>
              </a:rPr>
              <a:t>Application &amp; </a:t>
            </a:r>
            <a:r>
              <a:rPr lang="en-US" sz="2400" spc="-1" dirty="0">
                <a:solidFill>
                  <a:srgbClr val="000000"/>
                </a:solidFill>
                <a:latin typeface="Times New Roman"/>
              </a:rPr>
              <a:t>References</a:t>
            </a:r>
            <a:endParaRPr lang="en-IN" sz="2400" spc="-1" dirty="0"/>
          </a:p>
          <a:p>
            <a:pPr marL="344520" indent="-342720">
              <a:spcBef>
                <a:spcPts val="479"/>
              </a:spcBef>
              <a:buClr>
                <a:srgbClr val="000000"/>
              </a:buClr>
              <a:buFont typeface="Wingdings" charset="2"/>
              <a:buChar char=""/>
            </a:pPr>
            <a:endParaRPr lang="en-IN" sz="2400" spc="-1" dirty="0"/>
          </a:p>
          <a:p>
            <a:pPr marL="344520" indent="-342720">
              <a:lnSpc>
                <a:spcPct val="100000"/>
              </a:lnSpc>
              <a:spcBef>
                <a:spcPts val="479"/>
              </a:spcBef>
              <a:buClr>
                <a:srgbClr val="000000"/>
              </a:buClr>
              <a:buFont typeface="Wingdings" charset="2"/>
              <a:buChar char=""/>
            </a:pPr>
            <a:endParaRPr lang="en-IN" sz="2400" b="0" strike="noStrike" spc="-1" dirty="0">
              <a:latin typeface="Arial"/>
            </a:endParaRPr>
          </a:p>
          <a:p>
            <a:pPr>
              <a:lnSpc>
                <a:spcPct val="100000"/>
              </a:lnSpc>
              <a:spcBef>
                <a:spcPts val="479"/>
              </a:spcBef>
            </a:pPr>
            <a:endParaRPr lang="en-IN" sz="2400" b="0" strike="noStrike" spc="-1" dirty="0">
              <a:latin typeface="Arial"/>
            </a:endParaRPr>
          </a:p>
          <a:p>
            <a:pPr>
              <a:lnSpc>
                <a:spcPct val="100000"/>
              </a:lnSpc>
              <a:spcBef>
                <a:spcPts val="479"/>
              </a:spcBef>
            </a:pPr>
            <a:endParaRPr lang="en-I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32000" y="914400"/>
            <a:ext cx="7059046" cy="84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3200" b="1" spc="-1" dirty="0">
                <a:solidFill>
                  <a:srgbClr val="000000"/>
                </a:solidFill>
                <a:latin typeface="Times New Roman"/>
                <a:ea typeface="DejaVu Sans"/>
              </a:rPr>
              <a:t>5</a:t>
            </a:r>
            <a:r>
              <a:rPr lang="en-IN" sz="3200" b="1" strike="noStrike" spc="-1" dirty="0" smtClean="0">
                <a:solidFill>
                  <a:srgbClr val="000000"/>
                </a:solidFill>
                <a:latin typeface="Times New Roman"/>
                <a:ea typeface="DejaVu Sans"/>
              </a:rPr>
              <a:t>) SOLENOID  </a:t>
            </a:r>
            <a:r>
              <a:rPr lang="en-IN" sz="3200" b="1" strike="noStrike" spc="-1" dirty="0">
                <a:solidFill>
                  <a:srgbClr val="000000"/>
                </a:solidFill>
                <a:latin typeface="Times New Roman"/>
                <a:ea typeface="DejaVu Sans"/>
              </a:rPr>
              <a:t>ACTUATOR</a:t>
            </a:r>
            <a:endParaRPr lang="en-IN" sz="3200" b="0" strike="noStrike" spc="-1" dirty="0">
              <a:latin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173920852"/>
              </p:ext>
            </p:extLst>
          </p:nvPr>
        </p:nvGraphicFramePr>
        <p:xfrm>
          <a:off x="808892" y="1612106"/>
          <a:ext cx="4466493" cy="4478386"/>
        </p:xfrm>
        <a:graphic>
          <a:graphicData uri="http://schemas.openxmlformats.org/drawingml/2006/table">
            <a:tbl>
              <a:tblPr/>
              <a:tblGrid>
                <a:gridCol w="2673795">
                  <a:extLst>
                    <a:ext uri="{9D8B030D-6E8A-4147-A177-3AD203B41FA5}">
                      <a16:colId xmlns:a16="http://schemas.microsoft.com/office/drawing/2014/main" val="20000"/>
                    </a:ext>
                  </a:extLst>
                </a:gridCol>
                <a:gridCol w="1792698">
                  <a:extLst>
                    <a:ext uri="{9D8B030D-6E8A-4147-A177-3AD203B41FA5}">
                      <a16:colId xmlns:a16="http://schemas.microsoft.com/office/drawing/2014/main" val="20001"/>
                    </a:ext>
                  </a:extLst>
                </a:gridCol>
              </a:tblGrid>
              <a:tr h="348178">
                <a:tc>
                  <a:txBody>
                    <a:bodyPr/>
                    <a:lstStyle/>
                    <a:p>
                      <a:pPr algn="ctr" fontAlgn="ctr"/>
                      <a:r>
                        <a:rPr lang="en-IN" sz="1800" b="1" i="0" dirty="0">
                          <a:solidFill>
                            <a:srgbClr val="000000"/>
                          </a:solidFill>
                          <a:effectLst/>
                          <a:latin typeface="Times New Roman" panose="02020603050405020304" pitchFamily="18" charset="0"/>
                          <a:cs typeface="Times New Roman" panose="02020603050405020304" pitchFamily="18" charset="0"/>
                        </a:rPr>
                        <a:t>Model</a:t>
                      </a:r>
                    </a:p>
                  </a:txBody>
                  <a:tcPr anchor="ctr">
                    <a:lnL>
                      <a:noFill/>
                    </a:lnL>
                    <a:lnR>
                      <a:noFill/>
                    </a:lnR>
                    <a:lnT>
                      <a:noFill/>
                    </a:lnT>
                    <a:lnB>
                      <a:noFill/>
                    </a:lnB>
                    <a:solidFill>
                      <a:srgbClr val="F5F5F5"/>
                    </a:solidFill>
                  </a:tcPr>
                </a:tc>
                <a:tc>
                  <a:txBody>
                    <a:bodyPr/>
                    <a:lstStyle/>
                    <a:p>
                      <a:pPr algn="ctr" fontAlgn="ctr"/>
                      <a:r>
                        <a:rPr lang="en-IN" sz="1800" b="0" i="0">
                          <a:solidFill>
                            <a:srgbClr val="000000"/>
                          </a:solidFill>
                          <a:effectLst/>
                          <a:latin typeface="Times New Roman" panose="02020603050405020304" pitchFamily="18" charset="0"/>
                          <a:cs typeface="Times New Roman" panose="02020603050405020304" pitchFamily="18" charset="0"/>
                        </a:rPr>
                        <a:t>1240-12V 1kg</a:t>
                      </a:r>
                    </a:p>
                  </a:txBody>
                  <a:tcPr anchor="ctr">
                    <a:lnL>
                      <a:noFill/>
                    </a:lnL>
                    <a:lnR>
                      <a:noFill/>
                    </a:lnR>
                    <a:lnT>
                      <a:noFill/>
                    </a:lnT>
                    <a:lnB>
                      <a:noFill/>
                    </a:lnB>
                    <a:solidFill>
                      <a:srgbClr val="F5F5F5"/>
                    </a:solidFill>
                  </a:tcPr>
                </a:tc>
                <a:extLst>
                  <a:ext uri="{0D108BD9-81ED-4DB2-BD59-A6C34878D82A}">
                    <a16:rowId xmlns:a16="http://schemas.microsoft.com/office/drawing/2014/main" val="10000"/>
                  </a:ext>
                </a:extLst>
              </a:tr>
              <a:tr h="804847">
                <a:tc>
                  <a:txBody>
                    <a:bodyPr/>
                    <a:lstStyle/>
                    <a:p>
                      <a:pPr algn="ctr" fontAlgn="ctr"/>
                      <a:r>
                        <a:rPr lang="en-IN" sz="1800" b="1" i="0">
                          <a:solidFill>
                            <a:srgbClr val="000000"/>
                          </a:solidFill>
                          <a:effectLst/>
                          <a:latin typeface="Times New Roman" panose="02020603050405020304" pitchFamily="18" charset="0"/>
                          <a:cs typeface="Times New Roman" panose="02020603050405020304" pitchFamily="18" charset="0"/>
                        </a:rPr>
                        <a:t>Rated Operating Voltage (VDC)</a:t>
                      </a:r>
                    </a:p>
                  </a:txBody>
                  <a:tcPr marL="95250" marR="95250" marT="95250" marB="95250" anchor="ctr">
                    <a:lnL>
                      <a:noFill/>
                    </a:lnL>
                    <a:lnR>
                      <a:noFill/>
                    </a:lnR>
                    <a:lnT>
                      <a:noFill/>
                    </a:lnT>
                    <a:lnB>
                      <a:noFill/>
                    </a:lnB>
                    <a:solidFill>
                      <a:srgbClr val="CBE2FF"/>
                    </a:solidFill>
                  </a:tcPr>
                </a:tc>
                <a:tc>
                  <a:txBody>
                    <a:bodyPr/>
                    <a:lstStyle/>
                    <a:p>
                      <a:pPr algn="ctr" fontAlgn="ctr"/>
                      <a:r>
                        <a:rPr lang="en-IN" sz="1800" b="0" i="0">
                          <a:solidFill>
                            <a:srgbClr val="000000"/>
                          </a:solidFill>
                          <a:effectLst/>
                          <a:latin typeface="Times New Roman" panose="02020603050405020304" pitchFamily="18" charset="0"/>
                          <a:cs typeface="Times New Roman" panose="02020603050405020304" pitchFamily="18" charset="0"/>
                        </a:rPr>
                        <a:t>12</a:t>
                      </a:r>
                    </a:p>
                  </a:txBody>
                  <a:tcPr marL="95250" marR="95250" marT="95250" marB="95250" anchor="ctr">
                    <a:lnL>
                      <a:noFill/>
                    </a:lnL>
                    <a:lnR>
                      <a:noFill/>
                    </a:lnR>
                    <a:lnT>
                      <a:noFill/>
                    </a:lnT>
                    <a:lnB>
                      <a:noFill/>
                    </a:lnB>
                    <a:solidFill>
                      <a:srgbClr val="CBE2FF"/>
                    </a:solidFill>
                  </a:tcPr>
                </a:tc>
                <a:extLst>
                  <a:ext uri="{0D108BD9-81ED-4DB2-BD59-A6C34878D82A}">
                    <a16:rowId xmlns:a16="http://schemas.microsoft.com/office/drawing/2014/main" val="10001"/>
                  </a:ext>
                </a:extLst>
              </a:tr>
              <a:tr h="348178">
                <a:tc>
                  <a:txBody>
                    <a:bodyPr/>
                    <a:lstStyle/>
                    <a:p>
                      <a:pPr algn="ctr" fontAlgn="ctr"/>
                      <a:r>
                        <a:rPr lang="en-IN" sz="1800" b="1" i="0">
                          <a:solidFill>
                            <a:srgbClr val="000000"/>
                          </a:solidFill>
                          <a:effectLst/>
                          <a:latin typeface="Times New Roman" panose="02020603050405020304" pitchFamily="18" charset="0"/>
                          <a:cs typeface="Times New Roman" panose="02020603050405020304" pitchFamily="18" charset="0"/>
                        </a:rPr>
                        <a:t>Stroke</a:t>
                      </a:r>
                    </a:p>
                  </a:txBody>
                  <a:tcPr anchor="ctr">
                    <a:lnL>
                      <a:noFill/>
                    </a:lnL>
                    <a:lnR>
                      <a:noFill/>
                    </a:lnR>
                    <a:lnT>
                      <a:noFill/>
                    </a:lnT>
                    <a:lnB>
                      <a:noFill/>
                    </a:lnB>
                    <a:solidFill>
                      <a:srgbClr val="F5F5F5"/>
                    </a:solidFill>
                  </a:tcPr>
                </a:tc>
                <a:tc>
                  <a:txBody>
                    <a:bodyPr/>
                    <a:lstStyle/>
                    <a:p>
                      <a:pPr algn="ctr" fontAlgn="ctr"/>
                      <a:r>
                        <a:rPr lang="en-IN" sz="1800" b="0" i="0" dirty="0" smtClean="0">
                          <a:solidFill>
                            <a:srgbClr val="000000"/>
                          </a:solidFill>
                          <a:effectLst/>
                          <a:latin typeface="Times New Roman" panose="02020603050405020304" pitchFamily="18" charset="0"/>
                          <a:cs typeface="Times New Roman" panose="02020603050405020304" pitchFamily="18" charset="0"/>
                        </a:rPr>
                        <a:t>20 </a:t>
                      </a:r>
                      <a:r>
                        <a:rPr lang="en-IN" sz="1800" b="0" i="0" dirty="0">
                          <a:solidFill>
                            <a:srgbClr val="000000"/>
                          </a:solidFill>
                          <a:effectLst/>
                          <a:latin typeface="Times New Roman" panose="02020603050405020304" pitchFamily="18" charset="0"/>
                          <a:cs typeface="Times New Roman" panose="02020603050405020304" pitchFamily="18" charset="0"/>
                        </a:rPr>
                        <a:t>mm</a:t>
                      </a:r>
                    </a:p>
                  </a:txBody>
                  <a:tcPr anchor="ctr">
                    <a:lnL>
                      <a:noFill/>
                    </a:lnL>
                    <a:lnR>
                      <a:noFill/>
                    </a:lnR>
                    <a:lnT>
                      <a:noFill/>
                    </a:lnT>
                    <a:lnB>
                      <a:noFill/>
                    </a:lnB>
                    <a:solidFill>
                      <a:srgbClr val="F5F5F5"/>
                    </a:solidFill>
                  </a:tcPr>
                </a:tc>
                <a:extLst>
                  <a:ext uri="{0D108BD9-81ED-4DB2-BD59-A6C34878D82A}">
                    <a16:rowId xmlns:a16="http://schemas.microsoft.com/office/drawing/2014/main" val="10002"/>
                  </a:ext>
                </a:extLst>
              </a:tr>
              <a:tr h="691031">
                <a:tc>
                  <a:txBody>
                    <a:bodyPr/>
                    <a:lstStyle/>
                    <a:p>
                      <a:pPr algn="ctr" fontAlgn="ctr"/>
                      <a:r>
                        <a:rPr lang="en-IN" sz="1800" b="1" i="0">
                          <a:solidFill>
                            <a:srgbClr val="000000"/>
                          </a:solidFill>
                          <a:effectLst/>
                          <a:latin typeface="Times New Roman" panose="02020603050405020304" pitchFamily="18" charset="0"/>
                          <a:cs typeface="Times New Roman" panose="02020603050405020304" pitchFamily="18" charset="0"/>
                        </a:rPr>
                        <a:t>Holding Force (N)</a:t>
                      </a:r>
                    </a:p>
                  </a:txBody>
                  <a:tcPr marL="95250" marR="95250" marT="95250" marB="95250" anchor="ctr">
                    <a:lnL>
                      <a:noFill/>
                    </a:lnL>
                    <a:lnR>
                      <a:noFill/>
                    </a:lnR>
                    <a:lnT>
                      <a:noFill/>
                    </a:lnT>
                    <a:lnB>
                      <a:noFill/>
                    </a:lnB>
                    <a:solidFill>
                      <a:srgbClr val="CBE2FF"/>
                    </a:solidFill>
                  </a:tcPr>
                </a:tc>
                <a:tc>
                  <a:txBody>
                    <a:bodyPr/>
                    <a:lstStyle/>
                    <a:p>
                      <a:pPr algn="ctr" fontAlgn="ctr"/>
                      <a:r>
                        <a:rPr lang="en-IN" sz="1800" b="0" i="0" dirty="0">
                          <a:solidFill>
                            <a:srgbClr val="000000"/>
                          </a:solidFill>
                          <a:effectLst/>
                          <a:latin typeface="Times New Roman" panose="02020603050405020304" pitchFamily="18" charset="0"/>
                          <a:cs typeface="Times New Roman" panose="02020603050405020304" pitchFamily="18" charset="0"/>
                        </a:rPr>
                        <a:t>15</a:t>
                      </a:r>
                    </a:p>
                  </a:txBody>
                  <a:tcPr marL="95250" marR="95250" marT="95250" marB="95250" anchor="ctr">
                    <a:lnL>
                      <a:noFill/>
                    </a:lnL>
                    <a:lnR>
                      <a:noFill/>
                    </a:lnR>
                    <a:lnT>
                      <a:noFill/>
                    </a:lnT>
                    <a:lnB>
                      <a:noFill/>
                    </a:lnB>
                    <a:solidFill>
                      <a:srgbClr val="CBE2FF"/>
                    </a:solidFill>
                  </a:tcPr>
                </a:tc>
                <a:extLst>
                  <a:ext uri="{0D108BD9-81ED-4DB2-BD59-A6C34878D82A}">
                    <a16:rowId xmlns:a16="http://schemas.microsoft.com/office/drawing/2014/main" val="10003"/>
                  </a:ext>
                </a:extLst>
              </a:tr>
              <a:tr h="586994">
                <a:tc>
                  <a:txBody>
                    <a:bodyPr/>
                    <a:lstStyle/>
                    <a:p>
                      <a:pPr algn="ctr" fontAlgn="ctr"/>
                      <a:r>
                        <a:rPr lang="en-IN" sz="1800" b="1" i="0" dirty="0">
                          <a:solidFill>
                            <a:srgbClr val="000000"/>
                          </a:solidFill>
                          <a:effectLst/>
                          <a:latin typeface="Times New Roman" panose="02020603050405020304" pitchFamily="18" charset="0"/>
                          <a:cs typeface="Times New Roman" panose="02020603050405020304" pitchFamily="18" charset="0"/>
                        </a:rPr>
                        <a:t>Cable Length (cm)</a:t>
                      </a:r>
                    </a:p>
                  </a:txBody>
                  <a:tcPr marL="95250" marR="95250" marT="95250" marB="95250" anchor="ctr">
                    <a:lnL>
                      <a:noFill/>
                    </a:lnL>
                    <a:lnR>
                      <a:noFill/>
                    </a:lnR>
                    <a:lnT>
                      <a:noFill/>
                    </a:lnT>
                    <a:lnB>
                      <a:noFill/>
                    </a:lnB>
                    <a:solidFill>
                      <a:srgbClr val="CBE2FF"/>
                    </a:solidFill>
                  </a:tcPr>
                </a:tc>
                <a:tc>
                  <a:txBody>
                    <a:bodyPr/>
                    <a:lstStyle/>
                    <a:p>
                      <a:pPr algn="ctr" fontAlgn="ctr"/>
                      <a:r>
                        <a:rPr lang="en-IN" sz="1800" b="0" i="0" dirty="0">
                          <a:solidFill>
                            <a:srgbClr val="000000"/>
                          </a:solidFill>
                          <a:effectLst/>
                          <a:latin typeface="Times New Roman" panose="02020603050405020304" pitchFamily="18" charset="0"/>
                          <a:cs typeface="Times New Roman" panose="02020603050405020304" pitchFamily="18" charset="0"/>
                        </a:rPr>
                        <a:t>20</a:t>
                      </a:r>
                    </a:p>
                  </a:txBody>
                  <a:tcPr marL="95250" marR="95250" marT="95250" marB="95250" anchor="ctr">
                    <a:lnL>
                      <a:noFill/>
                    </a:lnL>
                    <a:lnR>
                      <a:noFill/>
                    </a:lnR>
                    <a:lnT>
                      <a:noFill/>
                    </a:lnT>
                    <a:lnB>
                      <a:noFill/>
                    </a:lnB>
                    <a:solidFill>
                      <a:srgbClr val="CBE2FF"/>
                    </a:solidFill>
                  </a:tcPr>
                </a:tc>
                <a:extLst>
                  <a:ext uri="{0D108BD9-81ED-4DB2-BD59-A6C34878D82A}">
                    <a16:rowId xmlns:a16="http://schemas.microsoft.com/office/drawing/2014/main" val="10004"/>
                  </a:ext>
                </a:extLst>
              </a:tr>
              <a:tr h="559094">
                <a:tc>
                  <a:txBody>
                    <a:bodyPr/>
                    <a:lstStyle/>
                    <a:p>
                      <a:pPr algn="ctr" fontAlgn="ctr"/>
                      <a:r>
                        <a:rPr lang="en-IN" sz="1800" b="1" i="0">
                          <a:solidFill>
                            <a:srgbClr val="000000"/>
                          </a:solidFill>
                          <a:effectLst/>
                          <a:latin typeface="Times New Roman" panose="02020603050405020304" pitchFamily="18" charset="0"/>
                          <a:cs typeface="Times New Roman" panose="02020603050405020304" pitchFamily="18" charset="0"/>
                        </a:rPr>
                        <a:t>Operation Mode</a:t>
                      </a:r>
                    </a:p>
                  </a:txBody>
                  <a:tcPr anchor="ctr">
                    <a:lnL>
                      <a:noFill/>
                    </a:lnL>
                    <a:lnR>
                      <a:noFill/>
                    </a:lnR>
                    <a:lnT>
                      <a:noFill/>
                    </a:lnT>
                    <a:lnB>
                      <a:noFill/>
                    </a:lnB>
                    <a:solidFill>
                      <a:srgbClr val="F5F5F5"/>
                    </a:solidFill>
                  </a:tcPr>
                </a:tc>
                <a:tc>
                  <a:txBody>
                    <a:bodyPr/>
                    <a:lstStyle/>
                    <a:p>
                      <a:pPr algn="ctr" fontAlgn="ctr"/>
                      <a:r>
                        <a:rPr lang="en-IN" sz="1800" b="0" i="0">
                          <a:solidFill>
                            <a:srgbClr val="000000"/>
                          </a:solidFill>
                          <a:effectLst/>
                          <a:latin typeface="Times New Roman" panose="02020603050405020304" pitchFamily="18" charset="0"/>
                          <a:cs typeface="Times New Roman" panose="02020603050405020304" pitchFamily="18" charset="0"/>
                        </a:rPr>
                        <a:t>Normally Closed</a:t>
                      </a:r>
                    </a:p>
                  </a:txBody>
                  <a:tcPr anchor="ctr">
                    <a:lnL>
                      <a:noFill/>
                    </a:lnL>
                    <a:lnR>
                      <a:noFill/>
                    </a:lnR>
                    <a:lnT>
                      <a:noFill/>
                    </a:lnT>
                    <a:lnB>
                      <a:noFill/>
                    </a:lnB>
                    <a:solidFill>
                      <a:srgbClr val="F5F5F5"/>
                    </a:solidFill>
                  </a:tcPr>
                </a:tc>
                <a:extLst>
                  <a:ext uri="{0D108BD9-81ED-4DB2-BD59-A6C34878D82A}">
                    <a16:rowId xmlns:a16="http://schemas.microsoft.com/office/drawing/2014/main" val="10005"/>
                  </a:ext>
                </a:extLst>
              </a:tr>
              <a:tr h="703610">
                <a:tc>
                  <a:txBody>
                    <a:bodyPr/>
                    <a:lstStyle/>
                    <a:p>
                      <a:pPr algn="ctr" fontAlgn="ctr"/>
                      <a:r>
                        <a:rPr lang="en-IN" sz="1800" b="1" i="0" dirty="0">
                          <a:solidFill>
                            <a:srgbClr val="000000"/>
                          </a:solidFill>
                          <a:effectLst/>
                          <a:latin typeface="Times New Roman" panose="02020603050405020304" pitchFamily="18" charset="0"/>
                          <a:cs typeface="Times New Roman" panose="02020603050405020304" pitchFamily="18" charset="0"/>
                        </a:rPr>
                        <a:t>Dimensions (mm) </a:t>
                      </a:r>
                      <a:r>
                        <a:rPr lang="en-IN" sz="1800" b="1" i="0" dirty="0" err="1">
                          <a:solidFill>
                            <a:srgbClr val="000000"/>
                          </a:solidFill>
                          <a:effectLst/>
                          <a:latin typeface="Times New Roman" panose="02020603050405020304" pitchFamily="18" charset="0"/>
                          <a:cs typeface="Times New Roman" panose="02020603050405020304" pitchFamily="18" charset="0"/>
                        </a:rPr>
                        <a:t>LxWxH</a:t>
                      </a:r>
                      <a:endParaRPr lang="en-IN" sz="1800" b="1" i="0" dirty="0">
                        <a:solidFill>
                          <a:srgbClr val="000000"/>
                        </a:solidFill>
                        <a:effectLst/>
                        <a:latin typeface="Times New Roman" panose="02020603050405020304" pitchFamily="18" charset="0"/>
                        <a:cs typeface="Times New Roman" panose="02020603050405020304" pitchFamily="18" charset="0"/>
                      </a:endParaRPr>
                    </a:p>
                  </a:txBody>
                  <a:tcPr marL="95250" marR="95250" marT="95250" marB="95250" anchor="ctr">
                    <a:lnL>
                      <a:noFill/>
                    </a:lnL>
                    <a:lnR>
                      <a:noFill/>
                    </a:lnR>
                    <a:lnT>
                      <a:noFill/>
                    </a:lnT>
                    <a:lnB>
                      <a:noFill/>
                    </a:lnB>
                    <a:solidFill>
                      <a:srgbClr val="CBE2FF"/>
                    </a:solidFill>
                  </a:tcPr>
                </a:tc>
                <a:tc>
                  <a:txBody>
                    <a:bodyPr/>
                    <a:lstStyle/>
                    <a:p>
                      <a:pPr algn="ctr" fontAlgn="ctr"/>
                      <a:r>
                        <a:rPr lang="en-IN" sz="1800" b="0" i="0">
                          <a:solidFill>
                            <a:srgbClr val="000000"/>
                          </a:solidFill>
                          <a:effectLst/>
                          <a:latin typeface="Times New Roman" panose="02020603050405020304" pitchFamily="18" charset="0"/>
                          <a:cs typeface="Times New Roman" panose="02020603050405020304" pitchFamily="18" charset="0"/>
                        </a:rPr>
                        <a:t>42 x 55 x 32</a:t>
                      </a:r>
                    </a:p>
                  </a:txBody>
                  <a:tcPr marL="95250" marR="95250" marT="95250" marB="95250" anchor="ctr">
                    <a:lnL>
                      <a:noFill/>
                    </a:lnL>
                    <a:lnR>
                      <a:noFill/>
                    </a:lnR>
                    <a:lnT>
                      <a:noFill/>
                    </a:lnT>
                    <a:lnB>
                      <a:noFill/>
                    </a:lnB>
                    <a:solidFill>
                      <a:srgbClr val="CBE2FF"/>
                    </a:solidFill>
                  </a:tcPr>
                </a:tc>
                <a:extLst>
                  <a:ext uri="{0D108BD9-81ED-4DB2-BD59-A6C34878D82A}">
                    <a16:rowId xmlns:a16="http://schemas.microsoft.com/office/drawing/2014/main" val="10006"/>
                  </a:ext>
                </a:extLst>
              </a:tr>
              <a:tr h="348178">
                <a:tc>
                  <a:txBody>
                    <a:bodyPr/>
                    <a:lstStyle/>
                    <a:p>
                      <a:pPr algn="ctr" fontAlgn="ctr"/>
                      <a:r>
                        <a:rPr lang="en-IN" sz="1800" b="1" i="0">
                          <a:solidFill>
                            <a:srgbClr val="000000"/>
                          </a:solidFill>
                          <a:effectLst/>
                          <a:latin typeface="Times New Roman" panose="02020603050405020304" pitchFamily="18" charset="0"/>
                          <a:cs typeface="Times New Roman" panose="02020603050405020304" pitchFamily="18" charset="0"/>
                        </a:rPr>
                        <a:t>Weight(gm)</a:t>
                      </a:r>
                    </a:p>
                  </a:txBody>
                  <a:tcPr anchor="ctr">
                    <a:lnL>
                      <a:noFill/>
                    </a:lnL>
                    <a:lnR>
                      <a:noFill/>
                    </a:lnR>
                    <a:lnT>
                      <a:noFill/>
                    </a:lnT>
                    <a:lnB>
                      <a:noFill/>
                    </a:lnB>
                    <a:solidFill>
                      <a:srgbClr val="F5F5F5"/>
                    </a:solidFill>
                  </a:tcPr>
                </a:tc>
                <a:tc>
                  <a:txBody>
                    <a:bodyPr/>
                    <a:lstStyle/>
                    <a:p>
                      <a:pPr algn="ctr" fontAlgn="ctr"/>
                      <a:r>
                        <a:rPr lang="en-IN" sz="1800" b="0" i="0" dirty="0">
                          <a:solidFill>
                            <a:srgbClr val="000000"/>
                          </a:solidFill>
                          <a:effectLst/>
                          <a:latin typeface="Times New Roman" panose="02020603050405020304" pitchFamily="18" charset="0"/>
                          <a:cs typeface="Times New Roman" panose="02020603050405020304" pitchFamily="18" charset="0"/>
                        </a:rPr>
                        <a:t>210</a:t>
                      </a:r>
                    </a:p>
                  </a:txBody>
                  <a:tcPr anchor="ctr">
                    <a:lnL>
                      <a:noFill/>
                    </a:lnL>
                    <a:lnR>
                      <a:noFill/>
                    </a:lnR>
                    <a:lnT>
                      <a:noFill/>
                    </a:lnT>
                    <a:lnB>
                      <a:noFill/>
                    </a:lnB>
                    <a:solidFill>
                      <a:srgbClr val="F5F5F5"/>
                    </a:solidFill>
                  </a:tcPr>
                </a:tc>
                <a:extLst>
                  <a:ext uri="{0D108BD9-81ED-4DB2-BD59-A6C34878D82A}">
                    <a16:rowId xmlns:a16="http://schemas.microsoft.com/office/drawing/2014/main" val="10007"/>
                  </a:ext>
                </a:extLst>
              </a:tr>
            </a:tbl>
          </a:graphicData>
        </a:graphic>
      </p:graphicFrame>
      <p:pic>
        <p:nvPicPr>
          <p:cNvPr id="3074" name="Picture 2" descr="https://robu.in/wp-content/uploads/2019/03/1240-12V-DC-12V-1.7A-20.6W-1kg-Holding-Solenoid-for-Electric-Door-Lock-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955" y="2066190"/>
            <a:ext cx="3681045" cy="32326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831273"/>
            <a:ext cx="8229240" cy="981066"/>
          </a:xfrm>
        </p:spPr>
        <p:txBody>
          <a:bodyPr/>
          <a:lstStyle/>
          <a:p>
            <a:r>
              <a:rPr lang="en-US" sz="3600" b="1" dirty="0" smtClean="0">
                <a:latin typeface="Times New Roman" panose="02020603050405020304" pitchFamily="18" charset="0"/>
                <a:cs typeface="Times New Roman" panose="02020603050405020304" pitchFamily="18" charset="0"/>
              </a:rPr>
              <a:t>6)RELAY MODULE</a:t>
            </a: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p:nvPr>
        </p:nvSpPr>
        <p:spPr>
          <a:xfrm>
            <a:off x="471055" y="2020157"/>
            <a:ext cx="8229240" cy="3977280"/>
          </a:xfrm>
        </p:spPr>
        <p:txBody>
          <a:bodyPr/>
          <a:lstStyle/>
          <a:p>
            <a:r>
              <a:rPr lang="en-IN" sz="2400" dirty="0">
                <a:latin typeface="Times New Roman" panose="02020603050405020304" pitchFamily="18" charset="0"/>
                <a:cs typeface="Times New Roman" panose="02020603050405020304" pitchFamily="18" charset="0"/>
              </a:rPr>
              <a:t>Vcc Pin : As its name suggests, it is a 5V relay. That means it requires 5V DC to operate. Hence, connect the 5v DC power supply to this pin.</a:t>
            </a:r>
          </a:p>
          <a:p>
            <a:r>
              <a:rPr lang="en-IN" sz="2400" dirty="0">
                <a:latin typeface="Times New Roman" panose="02020603050405020304" pitchFamily="18" charset="0"/>
                <a:cs typeface="Times New Roman" panose="02020603050405020304" pitchFamily="18" charset="0"/>
              </a:rPr>
              <a:t>Ground Pin : Connect it with the ground terminal of 5V power supply. Furthermore, if you are driving a relay module with a microcontroller, also connect this pin with the ground terminal of the microcontroller. </a:t>
            </a:r>
          </a:p>
          <a:p>
            <a:r>
              <a:rPr lang="en-IN" sz="2400" dirty="0">
                <a:latin typeface="Times New Roman" panose="02020603050405020304" pitchFamily="18" charset="0"/>
                <a:cs typeface="Times New Roman" panose="02020603050405020304" pitchFamily="18" charset="0"/>
              </a:rPr>
              <a:t>Common Pin: This terminal is connected with the load that we want to switch with the relay module. </a:t>
            </a:r>
          </a:p>
          <a:p>
            <a:endParaRPr lang="en-IN" dirty="0"/>
          </a:p>
        </p:txBody>
      </p:sp>
    </p:spTree>
    <p:extLst>
      <p:ext uri="{BB962C8B-B14F-4D97-AF65-F5344CB8AC3E}">
        <p14:creationId xmlns:p14="http://schemas.microsoft.com/office/powerpoint/2010/main" val="2361024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p:nvPr>
        </p:nvSpPr>
        <p:spPr>
          <a:xfrm>
            <a:off x="193963" y="815867"/>
            <a:ext cx="8229240" cy="5307840"/>
          </a:xfrm>
        </p:spPr>
        <p:txBody>
          <a:bodyPr/>
          <a:lstStyle/>
          <a:p>
            <a:r>
              <a:rPr lang="en-IN" dirty="0">
                <a:latin typeface="Times New Roman" panose="02020603050405020304" pitchFamily="18" charset="0"/>
                <a:cs typeface="Times New Roman" panose="02020603050405020304" pitchFamily="18" charset="0"/>
              </a:rPr>
              <a:t>NC Pin : As the name of the normally close terminal suggests, it is normally connected with the COM pin and forms a closed circuit. But this normally closed connection breaks when the relay is activated by applying an active high or active low signal to the signal pin of the relay module from a microcontroller. </a:t>
            </a:r>
          </a:p>
          <a:p>
            <a:r>
              <a:rPr lang="en-IN" dirty="0">
                <a:latin typeface="Times New Roman" panose="02020603050405020304" pitchFamily="18" charset="0"/>
                <a:cs typeface="Times New Roman" panose="02020603050405020304" pitchFamily="18" charset="0"/>
              </a:rPr>
              <a:t>NO Pin: This pin is normally open unless we apply an activation signal to the signal pin of the 5V single channel relay module. In this case, the COM pin breaks its connection with the NC pin and makes a connection with the NO pin. </a:t>
            </a:r>
          </a:p>
          <a:p>
            <a:endParaRPr lang="en-IN" dirty="0"/>
          </a:p>
        </p:txBody>
      </p:sp>
    </p:spTree>
    <p:extLst>
      <p:ext uri="{BB962C8B-B14F-4D97-AF65-F5344CB8AC3E}">
        <p14:creationId xmlns:p14="http://schemas.microsoft.com/office/powerpoint/2010/main" val="1827393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5V single channel relay module pinout diagra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6909" y="1995055"/>
            <a:ext cx="6400800" cy="3075709"/>
          </a:xfrm>
          <a:prstGeom prst="rect">
            <a:avLst/>
          </a:prstGeom>
          <a:noFill/>
          <a:ln>
            <a:noFill/>
          </a:ln>
        </p:spPr>
      </p:pic>
    </p:spTree>
    <p:extLst>
      <p:ext uri="{BB962C8B-B14F-4D97-AF65-F5344CB8AC3E}">
        <p14:creationId xmlns:p14="http://schemas.microsoft.com/office/powerpoint/2010/main" val="3635514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8144"/>
            <a:ext cx="8229240" cy="670255"/>
          </a:xfrm>
        </p:spPr>
        <p:txBody>
          <a:bodyPr/>
          <a:lstStyle/>
          <a:p>
            <a:r>
              <a:rPr lang="en-US" sz="3600" b="1" dirty="0" smtClean="0">
                <a:latin typeface="Times New Roman" panose="02020603050405020304" pitchFamily="18" charset="0"/>
                <a:cs typeface="Times New Roman" panose="02020603050405020304" pitchFamily="18" charset="0"/>
              </a:rPr>
              <a:t>CALCULATION</a:t>
            </a: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p:nvPr>
        </p:nvSpPr>
        <p:spPr>
          <a:xfrm>
            <a:off x="457200" y="1756920"/>
            <a:ext cx="8229240" cy="3977280"/>
          </a:xfrm>
        </p:spPr>
        <p:txBody>
          <a:bodyPr/>
          <a:lstStyle/>
          <a:p>
            <a:r>
              <a:rPr lang="en-IN" sz="2400" b="1" dirty="0">
                <a:latin typeface="Times New Roman" panose="02020603050405020304" pitchFamily="18" charset="0"/>
                <a:cs typeface="Times New Roman" panose="02020603050405020304" pitchFamily="18" charset="0"/>
              </a:rPr>
              <a:t>Velocity Ratio</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Diameter of Driving Pulley (D1) = 12mm</a:t>
            </a:r>
          </a:p>
          <a:p>
            <a:r>
              <a:rPr lang="en-IN" sz="2400" dirty="0">
                <a:latin typeface="Times New Roman" panose="02020603050405020304" pitchFamily="18" charset="0"/>
                <a:cs typeface="Times New Roman" panose="02020603050405020304" pitchFamily="18" charset="0"/>
              </a:rPr>
              <a:t>Diameter of Driven Pulley (D2) = 12mm</a:t>
            </a:r>
          </a:p>
          <a:p>
            <a:r>
              <a:rPr lang="en-IN" sz="2400" dirty="0">
                <a:latin typeface="Times New Roman" panose="02020603050405020304" pitchFamily="18" charset="0"/>
                <a:cs typeface="Times New Roman" panose="02020603050405020304" pitchFamily="18" charset="0"/>
              </a:rPr>
              <a:t>Thickness of belt (t) = 4mm</a:t>
            </a:r>
          </a:p>
          <a:p>
            <a:r>
              <a:rPr lang="en-IN" sz="2400" dirty="0">
                <a:latin typeface="Times New Roman" panose="02020603050405020304" pitchFamily="18" charset="0"/>
                <a:cs typeface="Times New Roman" panose="02020603050405020304" pitchFamily="18" charset="0"/>
              </a:rPr>
              <a:t>Rotational speed of Driving Pulley (N1) = 30 RPM</a:t>
            </a:r>
          </a:p>
          <a:p>
            <a:r>
              <a:rPr lang="en-IN" sz="2400" dirty="0">
                <a:latin typeface="Times New Roman" panose="02020603050405020304" pitchFamily="18" charset="0"/>
                <a:cs typeface="Times New Roman" panose="02020603050405020304" pitchFamily="18" charset="0"/>
              </a:rPr>
              <a:t>Rotational speed of </a:t>
            </a:r>
            <a:r>
              <a:rPr lang="en-IN" sz="2400" dirty="0" smtClean="0">
                <a:latin typeface="Times New Roman" panose="02020603050405020304" pitchFamily="18" charset="0"/>
                <a:cs typeface="Times New Roman" panose="02020603050405020304" pitchFamily="18" charset="0"/>
              </a:rPr>
              <a:t>Driven </a:t>
            </a:r>
            <a:r>
              <a:rPr lang="en-IN" sz="2400" dirty="0">
                <a:latin typeface="Times New Roman" panose="02020603050405020304" pitchFamily="18" charset="0"/>
                <a:cs typeface="Times New Roman" panose="02020603050405020304" pitchFamily="18" charset="0"/>
              </a:rPr>
              <a:t>Pulley (N2) = 22 RPM</a:t>
            </a:r>
          </a:p>
          <a:p>
            <a:r>
              <a:rPr lang="en-IN" sz="2400" dirty="0">
                <a:latin typeface="Times New Roman" panose="02020603050405020304" pitchFamily="18" charset="0"/>
                <a:cs typeface="Times New Roman" panose="02020603050405020304" pitchFamily="18" charset="0"/>
              </a:rPr>
              <a:t>Velocity Ratio (VR) = N2/N1 = D1+t/D2+t</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22/30 = 12+4/12+4  </a:t>
            </a:r>
            <a:endParaRPr lang="en-IN"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Velocity Ratio = 0.73</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0262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277091" y="828666"/>
            <a:ext cx="8229240" cy="3977280"/>
          </a:xfrm>
        </p:spPr>
        <p:txBody>
          <a:bodyPr/>
          <a:lstStyle/>
          <a:p>
            <a:r>
              <a:rPr lang="en-IN" sz="2400" b="1" dirty="0">
                <a:latin typeface="Times New Roman" panose="02020603050405020304" pitchFamily="18" charset="0"/>
                <a:cs typeface="Times New Roman" panose="02020603050405020304" pitchFamily="18" charset="0"/>
              </a:rPr>
              <a:t>Linear Velocity </a:t>
            </a:r>
            <a:endParaRPr lang="en-IN" sz="2400" dirty="0">
              <a:latin typeface="Times New Roman" panose="02020603050405020304" pitchFamily="18" charset="0"/>
              <a:cs typeface="Times New Roman" panose="02020603050405020304" pitchFamily="18" charset="0"/>
            </a:endParaRPr>
          </a:p>
          <a:p>
            <a:pPr lvl="0"/>
            <a:r>
              <a:rPr lang="en-IN" sz="2400" b="1" dirty="0">
                <a:latin typeface="Times New Roman" panose="02020603050405020304" pitchFamily="18" charset="0"/>
                <a:cs typeface="Times New Roman" panose="02020603050405020304" pitchFamily="18" charset="0"/>
              </a:rPr>
              <a:t>Linear velocity of Driving pulley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Diameter of Driving Pulley (D1) = 12mm</a:t>
            </a:r>
          </a:p>
          <a:p>
            <a:r>
              <a:rPr lang="en-IN" sz="2400" dirty="0">
                <a:latin typeface="Times New Roman" panose="02020603050405020304" pitchFamily="18" charset="0"/>
                <a:cs typeface="Times New Roman" panose="02020603050405020304" pitchFamily="18" charset="0"/>
              </a:rPr>
              <a:t>Rotational speed of Driving Pulley (N1) = 30 RPM</a:t>
            </a:r>
          </a:p>
          <a:p>
            <a:r>
              <a:rPr lang="en-IN" sz="2400" dirty="0">
                <a:latin typeface="Times New Roman" panose="02020603050405020304" pitchFamily="18" charset="0"/>
                <a:cs typeface="Times New Roman" panose="02020603050405020304" pitchFamily="18" charset="0"/>
              </a:rPr>
              <a:t>Linear velocity (V1) = πD1N1/60</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π * 0.012 * 30 / 60 </a:t>
            </a:r>
          </a:p>
          <a:p>
            <a:r>
              <a:rPr lang="en-IN" sz="2400" dirty="0">
                <a:latin typeface="Times New Roman" panose="02020603050405020304" pitchFamily="18" charset="0"/>
                <a:cs typeface="Times New Roman" panose="02020603050405020304" pitchFamily="18" charset="0"/>
              </a:rPr>
              <a:t>		V1 = 0.018 m/s</a:t>
            </a:r>
          </a:p>
          <a:p>
            <a:endParaRPr lang="en-IN" dirty="0"/>
          </a:p>
        </p:txBody>
      </p:sp>
    </p:spTree>
    <p:extLst>
      <p:ext uri="{BB962C8B-B14F-4D97-AF65-F5344CB8AC3E}">
        <p14:creationId xmlns:p14="http://schemas.microsoft.com/office/powerpoint/2010/main" val="2888301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60218" y="1743066"/>
            <a:ext cx="8229240" cy="3977280"/>
          </a:xfrm>
        </p:spPr>
        <p:txBody>
          <a:bodyPr/>
          <a:lstStyle/>
          <a:p>
            <a:pPr lvl="0"/>
            <a:r>
              <a:rPr lang="en-IN" sz="2400" b="1" dirty="0">
                <a:latin typeface="Times New Roman" panose="02020603050405020304" pitchFamily="18" charset="0"/>
                <a:cs typeface="Times New Roman" panose="02020603050405020304" pitchFamily="18" charset="0"/>
              </a:rPr>
              <a:t>Linear velocity of </a:t>
            </a:r>
            <a:r>
              <a:rPr lang="en-IN" sz="2400" b="1" dirty="0" smtClean="0">
                <a:latin typeface="Times New Roman" panose="02020603050405020304" pitchFamily="18" charset="0"/>
                <a:cs typeface="Times New Roman" panose="02020603050405020304" pitchFamily="18" charset="0"/>
              </a:rPr>
              <a:t>Driven </a:t>
            </a:r>
            <a:r>
              <a:rPr lang="en-IN" sz="2400" b="1" dirty="0">
                <a:latin typeface="Times New Roman" panose="02020603050405020304" pitchFamily="18" charset="0"/>
                <a:cs typeface="Times New Roman" panose="02020603050405020304" pitchFamily="18" charset="0"/>
              </a:rPr>
              <a:t>pulley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Diameter of Driving Pulley (D2) = 12mm</a:t>
            </a:r>
          </a:p>
          <a:p>
            <a:r>
              <a:rPr lang="en-IN" sz="2400" dirty="0">
                <a:latin typeface="Times New Roman" panose="02020603050405020304" pitchFamily="18" charset="0"/>
                <a:cs typeface="Times New Roman" panose="02020603050405020304" pitchFamily="18" charset="0"/>
              </a:rPr>
              <a:t>Rotational speed of Driving Pulley (N2) = 22 RPM</a:t>
            </a:r>
          </a:p>
          <a:p>
            <a:r>
              <a:rPr lang="en-IN" sz="2400" dirty="0">
                <a:latin typeface="Times New Roman" panose="02020603050405020304" pitchFamily="18" charset="0"/>
                <a:cs typeface="Times New Roman" panose="02020603050405020304" pitchFamily="18" charset="0"/>
              </a:rPr>
              <a:t>Linear velocity (V1) = πD2N2/60</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π * 0.012 * 22 / 60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V1 </a:t>
            </a:r>
            <a:r>
              <a:rPr lang="en-IN" sz="2400" dirty="0">
                <a:latin typeface="Times New Roman" panose="02020603050405020304" pitchFamily="18" charset="0"/>
                <a:cs typeface="Times New Roman" panose="02020603050405020304" pitchFamily="18" charset="0"/>
              </a:rPr>
              <a:t>= 0.013 </a:t>
            </a:r>
            <a:r>
              <a:rPr lang="en-IN" sz="2400" dirty="0" smtClean="0">
                <a:latin typeface="Times New Roman" panose="02020603050405020304" pitchFamily="18" charset="0"/>
                <a:cs typeface="Times New Roman" panose="02020603050405020304" pitchFamily="18" charset="0"/>
              </a:rPr>
              <a:t>m/s</a:t>
            </a:r>
          </a:p>
          <a:p>
            <a:endParaRPr lang="en-US" sz="2400" dirty="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Slip</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Slip = Linear velocity of Driving pulley - Linear velocity of </a:t>
            </a:r>
            <a:r>
              <a:rPr lang="en-IN" sz="2400" dirty="0" smtClean="0">
                <a:latin typeface="Times New Roman" panose="02020603050405020304" pitchFamily="18" charset="0"/>
                <a:cs typeface="Times New Roman" panose="02020603050405020304" pitchFamily="18" charset="0"/>
              </a:rPr>
              <a:t>Driven     pulley</a:t>
            </a:r>
            <a:r>
              <a:rPr lang="en-IN" sz="2400" b="1"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 0.018 – </a:t>
            </a:r>
            <a:r>
              <a:rPr lang="en-IN" sz="2400" dirty="0" smtClean="0">
                <a:latin typeface="Times New Roman" panose="02020603050405020304" pitchFamily="18" charset="0"/>
                <a:cs typeface="Times New Roman" panose="02020603050405020304" pitchFamily="18" charset="0"/>
              </a:rPr>
              <a:t>0.013</a:t>
            </a:r>
          </a:p>
          <a:p>
            <a:r>
              <a:rPr lang="en-US" sz="2400" dirty="0" smtClean="0">
                <a:latin typeface="Times New Roman" panose="02020603050405020304" pitchFamily="18" charset="0"/>
                <a:cs typeface="Times New Roman" panose="02020603050405020304" pitchFamily="18" charset="0"/>
              </a:rPr>
              <a:t>Slip = 0.005</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4503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4655"/>
            <a:ext cx="8229240" cy="1144800"/>
          </a:xfrm>
        </p:spPr>
        <p:txBody>
          <a:bodyPr/>
          <a:lstStyle/>
          <a:p>
            <a:r>
              <a:rPr lang="en-US" sz="3600" b="1" dirty="0" smtClean="0">
                <a:latin typeface="Times New Roman" panose="02020603050405020304" pitchFamily="18" charset="0"/>
                <a:cs typeface="Times New Roman" panose="02020603050405020304" pitchFamily="18" charset="0"/>
              </a:rPr>
              <a:t>POWER CONSUMPTION</a:t>
            </a: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p:nvPr>
        </p:nvSpPr>
        <p:spPr>
          <a:xfrm>
            <a:off x="457200" y="2186411"/>
            <a:ext cx="8229240" cy="3977280"/>
          </a:xfrm>
        </p:spPr>
        <p:txBody>
          <a:bodyPr/>
          <a:lstStyle/>
          <a:p>
            <a:r>
              <a:rPr lang="en-IN" sz="2400" b="1" dirty="0">
                <a:latin typeface="Times New Roman" panose="02020603050405020304" pitchFamily="18" charset="0"/>
                <a:cs typeface="Times New Roman" panose="02020603050405020304" pitchFamily="18" charset="0"/>
              </a:rPr>
              <a:t>TOTAL POWER REQUIRMENT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Arduino Wattage                                                  0.27 watts</a:t>
            </a:r>
          </a:p>
          <a:p>
            <a:r>
              <a:rPr lang="en-IN" sz="2400" dirty="0">
                <a:latin typeface="Times New Roman" panose="02020603050405020304" pitchFamily="18" charset="0"/>
                <a:cs typeface="Times New Roman" panose="02020603050405020304" pitchFamily="18" charset="0"/>
              </a:rPr>
              <a:t>Tcs colour sensor Wattage                                  </a:t>
            </a:r>
            <a:r>
              <a:rPr lang="en-IN" sz="2400" dirty="0" smtClean="0">
                <a:latin typeface="Times New Roman" panose="02020603050405020304" pitchFamily="18" charset="0"/>
                <a:cs typeface="Times New Roman" panose="02020603050405020304" pitchFamily="18" charset="0"/>
              </a:rPr>
              <a:t> 0.3w</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Relay Wattage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0.35w</a:t>
            </a:r>
          </a:p>
          <a:p>
            <a:r>
              <a:rPr lang="en-IN" sz="2400" dirty="0">
                <a:latin typeface="Times New Roman" panose="02020603050405020304" pitchFamily="18" charset="0"/>
                <a:cs typeface="Times New Roman" panose="02020603050405020304" pitchFamily="18" charset="0"/>
              </a:rPr>
              <a:t>Motor Wattage                                                     </a:t>
            </a:r>
            <a:r>
              <a:rPr lang="en-IN" sz="2400" dirty="0" smtClean="0">
                <a:latin typeface="Times New Roman" panose="02020603050405020304" pitchFamily="18" charset="0"/>
                <a:cs typeface="Times New Roman" panose="02020603050405020304" pitchFamily="18" charset="0"/>
              </a:rPr>
              <a:t>90w</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Solonide Wattage                                                </a:t>
            </a:r>
            <a:r>
              <a:rPr lang="en-IN" sz="2400" dirty="0" smtClean="0">
                <a:latin typeface="Times New Roman" panose="02020603050405020304" pitchFamily="18" charset="0"/>
                <a:cs typeface="Times New Roman" panose="02020603050405020304" pitchFamily="18" charset="0"/>
              </a:rPr>
              <a:t> 05w</a:t>
            </a: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p>
          <a:p>
            <a:pPr marL="0" indent="0">
              <a:buNone/>
            </a:pPr>
            <a:r>
              <a:rPr lang="en-US" sz="2400" dirty="0" smtClean="0">
                <a:latin typeface="Times New Roman" panose="02020603050405020304" pitchFamily="18" charset="0"/>
                <a:cs typeface="Times New Roman" panose="02020603050405020304" pitchFamily="18" charset="0"/>
              </a:rPr>
              <a:t>Total Power Consumption is upto                       </a:t>
            </a:r>
            <a:r>
              <a:rPr lang="en-US" sz="2400" b="1" dirty="0" smtClean="0">
                <a:latin typeface="Times New Roman" panose="02020603050405020304" pitchFamily="18" charset="0"/>
                <a:cs typeface="Times New Roman" panose="02020603050405020304" pitchFamily="18" charset="0"/>
              </a:rPr>
              <a:t>100</a:t>
            </a:r>
            <a:r>
              <a:rPr lang="en-US" sz="2400" dirty="0" smtClean="0">
                <a:latin typeface="Times New Roman" panose="02020603050405020304" pitchFamily="18" charset="0"/>
                <a:cs typeface="Times New Roman" panose="02020603050405020304" pitchFamily="18" charset="0"/>
              </a:rPr>
              <a:t>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9446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457200" y="888480"/>
            <a:ext cx="8228880" cy="1055880"/>
          </a:xfrm>
          <a:prstGeom prst="rect">
            <a:avLst/>
          </a:prstGeom>
          <a:noFill/>
          <a:ln>
            <a:noFill/>
          </a:ln>
        </p:spPr>
        <p:txBody>
          <a:bodyPr lIns="0" tIns="0" rIns="0" bIns="0" anchor="ctr">
            <a:noAutofit/>
          </a:bodyPr>
          <a:lstStyle/>
          <a:p>
            <a:pPr>
              <a:lnSpc>
                <a:spcPct val="90000"/>
              </a:lnSpc>
            </a:pPr>
            <a:r>
              <a:rPr lang="en-IN" sz="3600" b="1" strike="noStrike" spc="-1" dirty="0" smtClean="0">
                <a:solidFill>
                  <a:srgbClr val="000000"/>
                </a:solidFill>
                <a:latin typeface="Times New Roman"/>
                <a:ea typeface="DejaVu Sans"/>
              </a:rPr>
              <a:t>FUTURE SCOPE</a:t>
            </a:r>
            <a:endParaRPr lang="en-US" sz="3600" b="0" strike="noStrike" spc="-1" dirty="0">
              <a:solidFill>
                <a:srgbClr val="000000"/>
              </a:solidFill>
              <a:latin typeface="Arial"/>
            </a:endParaRPr>
          </a:p>
        </p:txBody>
      </p:sp>
      <p:sp>
        <p:nvSpPr>
          <p:cNvPr id="211" name="TextShape 2"/>
          <p:cNvSpPr txBox="1"/>
          <p:nvPr/>
        </p:nvSpPr>
        <p:spPr>
          <a:xfrm>
            <a:off x="457200" y="1253058"/>
            <a:ext cx="8228880" cy="3090600"/>
          </a:xfrm>
          <a:prstGeom prst="rect">
            <a:avLst/>
          </a:prstGeom>
          <a:noFill/>
          <a:ln>
            <a:noFill/>
          </a:ln>
        </p:spPr>
        <p:txBody>
          <a:bodyPr lIns="0" tIns="0" rIns="0" bIns="0" anchor="ctr">
            <a:noAutofit/>
          </a:bodyPr>
          <a:lstStyle/>
          <a:p>
            <a:pPr marL="228600" indent="-228240">
              <a:lnSpc>
                <a:spcPct val="150000"/>
              </a:lnSpc>
              <a:spcBef>
                <a:spcPts val="1001"/>
              </a:spcBef>
              <a:buClr>
                <a:srgbClr val="000000"/>
              </a:buClr>
              <a:buFont typeface="Arial"/>
              <a:buAutoNum type="arabicPeriod"/>
            </a:pPr>
            <a:r>
              <a:rPr lang="en-IN" sz="2400" dirty="0" smtClean="0">
                <a:latin typeface="Times New Roman" panose="02020603050405020304" pitchFamily="18" charset="0"/>
                <a:cs typeface="Times New Roman" panose="02020603050405020304" pitchFamily="18" charset="0"/>
              </a:rPr>
              <a:t>The microcontroller </a:t>
            </a:r>
            <a:r>
              <a:rPr lang="en-IN" sz="2400" dirty="0">
                <a:latin typeface="Times New Roman" panose="02020603050405020304" pitchFamily="18" charset="0"/>
                <a:cs typeface="Times New Roman" panose="02020603050405020304" pitchFamily="18" charset="0"/>
              </a:rPr>
              <a:t>can be replaced with </a:t>
            </a:r>
            <a:r>
              <a:rPr lang="en-IN" sz="2400" dirty="0" smtClean="0">
                <a:latin typeface="Times New Roman" panose="02020603050405020304" pitchFamily="18" charset="0"/>
                <a:cs typeface="Times New Roman" panose="02020603050405020304" pitchFamily="18" charset="0"/>
              </a:rPr>
              <a:t>PLC.</a:t>
            </a:r>
            <a:endParaRPr lang="en-IN" sz="2400" spc="-1" dirty="0">
              <a:latin typeface="Times New Roman" panose="02020603050405020304" pitchFamily="18" charset="0"/>
              <a:cs typeface="Times New Roman" panose="02020603050405020304" pitchFamily="18" charset="0"/>
            </a:endParaRPr>
          </a:p>
          <a:p>
            <a:pPr marL="228600" indent="-228240">
              <a:lnSpc>
                <a:spcPct val="150000"/>
              </a:lnSpc>
              <a:spcBef>
                <a:spcPts val="1001"/>
              </a:spcBef>
              <a:buClr>
                <a:srgbClr val="000000"/>
              </a:buClr>
              <a:buFont typeface="Arial"/>
              <a:buAutoNum type="arabicPeriod"/>
            </a:pPr>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can also add a counter for counting the number of products </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457200" y="952920"/>
            <a:ext cx="8228880" cy="1017000"/>
          </a:xfrm>
          <a:prstGeom prst="rect">
            <a:avLst/>
          </a:prstGeom>
          <a:noFill/>
          <a:ln>
            <a:noFill/>
          </a:ln>
        </p:spPr>
        <p:txBody>
          <a:bodyPr lIns="0" tIns="0" rIns="0" bIns="0" anchor="ctr">
            <a:noAutofit/>
          </a:bodyPr>
          <a:lstStyle/>
          <a:p>
            <a:pPr>
              <a:lnSpc>
                <a:spcPct val="90000"/>
              </a:lnSpc>
            </a:pPr>
            <a:r>
              <a:rPr lang="en-IN" sz="3600" b="1" strike="noStrike" spc="-1" dirty="0">
                <a:solidFill>
                  <a:srgbClr val="000000"/>
                </a:solidFill>
                <a:latin typeface="Times New Roman"/>
                <a:ea typeface="DejaVu Sans"/>
              </a:rPr>
              <a:t>EXPECTED KEY OUTCOMES</a:t>
            </a:r>
            <a:endParaRPr lang="en-US" sz="3600" b="0" strike="noStrike" spc="-1" dirty="0">
              <a:solidFill>
                <a:srgbClr val="000000"/>
              </a:solidFill>
              <a:latin typeface="Arial"/>
            </a:endParaRPr>
          </a:p>
        </p:txBody>
      </p:sp>
      <p:sp>
        <p:nvSpPr>
          <p:cNvPr id="213" name="TextShape 2"/>
          <p:cNvSpPr txBox="1"/>
          <p:nvPr/>
        </p:nvSpPr>
        <p:spPr>
          <a:xfrm>
            <a:off x="457200" y="1867320"/>
            <a:ext cx="8228880" cy="3739680"/>
          </a:xfrm>
          <a:prstGeom prst="rect">
            <a:avLst/>
          </a:prstGeom>
          <a:noFill/>
          <a:ln>
            <a:noFill/>
          </a:ln>
        </p:spPr>
        <p:txBody>
          <a:bodyPr lIns="0" tIns="0" rIns="0" bIns="0" anchor="ctr">
            <a:noAutofit/>
          </a:bodyPr>
          <a:lstStyle/>
          <a:p>
            <a:pPr marL="457200" indent="-456840">
              <a:lnSpc>
                <a:spcPct val="90000"/>
              </a:lnSpc>
              <a:spcBef>
                <a:spcPts val="1001"/>
              </a:spcBef>
              <a:buClr>
                <a:srgbClr val="000000"/>
              </a:buClr>
              <a:buFont typeface="Arial"/>
              <a:buAutoNum type="arabicPeriod"/>
            </a:pPr>
            <a:r>
              <a:rPr lang="en-IN" sz="2400" b="0" strike="noStrike" spc="-1" dirty="0">
                <a:solidFill>
                  <a:srgbClr val="000000"/>
                </a:solidFill>
                <a:latin typeface="Times New Roman" panose="02020603050405020304" pitchFamily="18" charset="0"/>
                <a:ea typeface="DejaVu Sans"/>
                <a:cs typeface="Times New Roman" panose="02020603050405020304" pitchFamily="18" charset="0"/>
              </a:rPr>
              <a:t>Obtaining a machine which sorts the application </a:t>
            </a:r>
            <a:endParaRPr lang="en-IN" sz="2400" b="0" strike="noStrike" spc="-1" dirty="0">
              <a:latin typeface="Times New Roman" panose="02020603050405020304" pitchFamily="18" charset="0"/>
              <a:cs typeface="Times New Roman" panose="02020603050405020304" pitchFamily="18" charset="0"/>
            </a:endParaRPr>
          </a:p>
          <a:p>
            <a:pPr marL="457200" indent="-456840">
              <a:lnSpc>
                <a:spcPct val="90000"/>
              </a:lnSpc>
              <a:spcBef>
                <a:spcPts val="1001"/>
              </a:spcBef>
              <a:buClr>
                <a:srgbClr val="000000"/>
              </a:buClr>
              <a:buFont typeface="Arial"/>
              <a:buAutoNum type="arabicPeriod"/>
            </a:pPr>
            <a:r>
              <a:rPr lang="en-IN" sz="2400" b="0" strike="noStrike" spc="-1" dirty="0">
                <a:solidFill>
                  <a:srgbClr val="000000"/>
                </a:solidFill>
                <a:latin typeface="Times New Roman" panose="02020603050405020304" pitchFamily="18" charset="0"/>
                <a:ea typeface="DejaVu Sans"/>
                <a:cs typeface="Times New Roman" panose="02020603050405020304" pitchFamily="18" charset="0"/>
              </a:rPr>
              <a:t>Saves time of industry</a:t>
            </a:r>
            <a:endParaRPr lang="en-IN" sz="2400" b="0" strike="noStrike" spc="-1" dirty="0">
              <a:latin typeface="Times New Roman" panose="02020603050405020304" pitchFamily="18" charset="0"/>
              <a:cs typeface="Times New Roman" panose="02020603050405020304" pitchFamily="18" charset="0"/>
            </a:endParaRPr>
          </a:p>
          <a:p>
            <a:pPr marL="457200" indent="-456840">
              <a:lnSpc>
                <a:spcPct val="90000"/>
              </a:lnSpc>
              <a:spcBef>
                <a:spcPts val="1001"/>
              </a:spcBef>
              <a:buClr>
                <a:srgbClr val="000000"/>
              </a:buClr>
              <a:buFont typeface="Arial"/>
              <a:buAutoNum type="arabicPeriod"/>
            </a:pPr>
            <a:r>
              <a:rPr lang="en-IN" sz="2400" b="0" strike="noStrike" spc="-1" dirty="0">
                <a:solidFill>
                  <a:srgbClr val="000000"/>
                </a:solidFill>
                <a:latin typeface="Times New Roman" panose="02020603050405020304" pitchFamily="18" charset="0"/>
                <a:ea typeface="DejaVu Sans"/>
                <a:cs typeface="Times New Roman" panose="02020603050405020304" pitchFamily="18" charset="0"/>
              </a:rPr>
              <a:t>Saves labour cost </a:t>
            </a:r>
            <a:endParaRPr lang="en-IN" sz="2400" b="0" strike="noStrike" spc="-1" dirty="0">
              <a:latin typeface="Times New Roman" panose="02020603050405020304" pitchFamily="18" charset="0"/>
              <a:cs typeface="Times New Roman" panose="02020603050405020304" pitchFamily="18" charset="0"/>
            </a:endParaRPr>
          </a:p>
          <a:p>
            <a:pPr marL="457200" indent="-456840">
              <a:lnSpc>
                <a:spcPct val="90000"/>
              </a:lnSpc>
              <a:spcBef>
                <a:spcPts val="1001"/>
              </a:spcBef>
              <a:buClr>
                <a:srgbClr val="000000"/>
              </a:buClr>
              <a:buFont typeface="Arial"/>
              <a:buAutoNum type="arabicPeriod"/>
            </a:pPr>
            <a:r>
              <a:rPr lang="en-IN" sz="2400" b="0" strike="noStrike" spc="-1" dirty="0">
                <a:solidFill>
                  <a:srgbClr val="000000"/>
                </a:solidFill>
                <a:latin typeface="Times New Roman" panose="02020603050405020304" pitchFamily="18" charset="0"/>
                <a:ea typeface="DejaVu Sans"/>
                <a:cs typeface="Times New Roman" panose="02020603050405020304" pitchFamily="18" charset="0"/>
              </a:rPr>
              <a:t>Improves accuracy of sorting hence results in more production.</a:t>
            </a:r>
            <a:endParaRPr lang="en-IN" sz="2400" b="0" strike="noStrike" spc="-1" dirty="0">
              <a:latin typeface="Times New Roman" panose="02020603050405020304" pitchFamily="18" charset="0"/>
              <a:cs typeface="Times New Roman" panose="02020603050405020304" pitchFamily="18" charset="0"/>
            </a:endParaRPr>
          </a:p>
          <a:p>
            <a:pPr>
              <a:lnSpc>
                <a:spcPct val="90000"/>
              </a:lnSpc>
              <a:spcBef>
                <a:spcPts val="1001"/>
              </a:spcBef>
            </a:pPr>
            <a:r>
              <a:rPr lang="en-IN" sz="2400" b="0"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n-IN" sz="2400" b="0" strike="noStrike" spc="-1" dirty="0">
              <a:latin typeface="Times New Roman" panose="02020603050405020304" pitchFamily="18" charset="0"/>
              <a:cs typeface="Times New Roman" panose="02020603050405020304" pitchFamily="18" charset="0"/>
            </a:endParaRPr>
          </a:p>
          <a:p>
            <a:pPr>
              <a:lnSpc>
                <a:spcPct val="90000"/>
              </a:lnSpc>
              <a:spcBef>
                <a:spcPts val="1001"/>
              </a:spcBef>
            </a:pP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446040" y="725640"/>
            <a:ext cx="8227800" cy="121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dirty="0">
                <a:solidFill>
                  <a:srgbClr val="000000"/>
                </a:solidFill>
                <a:latin typeface="Times New Roman"/>
                <a:ea typeface="DejaVu Sans"/>
              </a:rPr>
              <a:t>INTRODUCTION</a:t>
            </a:r>
            <a:endParaRPr lang="en-IN" sz="3600" b="0" strike="noStrike" spc="-1" dirty="0">
              <a:latin typeface="Arial"/>
            </a:endParaRPr>
          </a:p>
        </p:txBody>
      </p:sp>
      <p:sp>
        <p:nvSpPr>
          <p:cNvPr id="176" name="CustomShape 2"/>
          <p:cNvSpPr/>
          <p:nvPr/>
        </p:nvSpPr>
        <p:spPr>
          <a:xfrm>
            <a:off x="446040" y="1720781"/>
            <a:ext cx="7994575" cy="42579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n-US" sz="2400" b="0" strike="noStrike" spc="-1" dirty="0">
                <a:solidFill>
                  <a:srgbClr val="000000"/>
                </a:solidFill>
                <a:latin typeface="Times New Roman" panose="02020603050405020304" pitchFamily="18" charset="0"/>
                <a:ea typeface="DejaVu Sans"/>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Machines can perform highly repetitive tasks better than humans. Worker fatigue on assembly lines can result in reduced performance, and cause challenges in maintaining product quality. An employee who has been performing an inspection task over and over again may eventually fail to recognize the color of product. Automating many of the tasks in the industries may help to improve the efficiency of manufacturing </a:t>
            </a:r>
            <a:r>
              <a:rPr lang="en-IN" sz="2400" dirty="0" smtClean="0">
                <a:latin typeface="Times New Roman" panose="02020603050405020304" pitchFamily="18" charset="0"/>
                <a:cs typeface="Times New Roman" panose="02020603050405020304" pitchFamily="18" charset="0"/>
              </a:rPr>
              <a:t>system.</a:t>
            </a:r>
          </a:p>
          <a:p>
            <a:pPr>
              <a:lnSpc>
                <a:spcPct val="100000"/>
              </a:lnSpc>
              <a:spcBef>
                <a:spcPts val="479"/>
              </a:spcBef>
            </a:pPr>
            <a:r>
              <a:rPr lang="en-IN" sz="2400" dirty="0" smtClean="0">
                <a:latin typeface="Times New Roman" panose="02020603050405020304" pitchFamily="18" charset="0"/>
                <a:cs typeface="Times New Roman" panose="02020603050405020304" pitchFamily="18" charset="0"/>
              </a:rPr>
              <a:t>	The </a:t>
            </a:r>
            <a:r>
              <a:rPr lang="en-IN" sz="2400" dirty="0">
                <a:latin typeface="Times New Roman" panose="02020603050405020304" pitchFamily="18" charset="0"/>
                <a:cs typeface="Times New Roman" panose="02020603050405020304" pitchFamily="18" charset="0"/>
              </a:rPr>
              <a:t>purpose of this model is to design and implement a system which automatically separates products based on their color. </a:t>
            </a:r>
            <a:endParaRPr lang="en-IN" sz="2400" b="0" strike="noStrike" spc="-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457200" y="891720"/>
            <a:ext cx="8227800" cy="121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000000"/>
                </a:solidFill>
                <a:latin typeface="Times New Roman"/>
                <a:ea typeface="DejaVu Sans"/>
              </a:rPr>
              <a:t>ADVANTAGES</a:t>
            </a:r>
            <a:endParaRPr lang="en-IN" sz="3600" b="0" strike="noStrike" spc="-1">
              <a:latin typeface="Arial"/>
            </a:endParaRPr>
          </a:p>
        </p:txBody>
      </p:sp>
      <p:sp>
        <p:nvSpPr>
          <p:cNvPr id="215" name="CustomShape 2"/>
          <p:cNvSpPr/>
          <p:nvPr/>
        </p:nvSpPr>
        <p:spPr>
          <a:xfrm>
            <a:off x="446040" y="2109240"/>
            <a:ext cx="8227800" cy="354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50000"/>
              </a:lnSpc>
              <a:spcBef>
                <a:spcPts val="479"/>
              </a:spcBef>
              <a:buClr>
                <a:srgbClr val="000000"/>
              </a:buClr>
              <a:buFont typeface="Wingdings" charset="2"/>
              <a:buChar char=""/>
            </a:pPr>
            <a:r>
              <a:rPr lang="en-IN" sz="2400" b="0" strike="noStrike" spc="-1" dirty="0">
                <a:solidFill>
                  <a:srgbClr val="000000"/>
                </a:solidFill>
                <a:latin typeface="Times New Roman" panose="02020603050405020304" pitchFamily="18" charset="0"/>
                <a:ea typeface="DejaVu Sans"/>
                <a:cs typeface="Times New Roman" panose="02020603050405020304" pitchFamily="18" charset="0"/>
              </a:rPr>
              <a:t>Reduce labour by automation. </a:t>
            </a:r>
            <a:endParaRPr lang="en-IN" sz="2400" b="0" strike="noStrike" spc="-1" dirty="0">
              <a:latin typeface="Times New Roman" panose="02020603050405020304" pitchFamily="18" charset="0"/>
              <a:cs typeface="Times New Roman" panose="02020603050405020304" pitchFamily="18" charset="0"/>
            </a:endParaRPr>
          </a:p>
          <a:p>
            <a:pPr marL="343080" indent="-341280">
              <a:lnSpc>
                <a:spcPct val="150000"/>
              </a:lnSpc>
              <a:spcBef>
                <a:spcPts val="479"/>
              </a:spcBef>
              <a:buClr>
                <a:srgbClr val="000000"/>
              </a:buClr>
              <a:buFont typeface="Wingdings" charset="2"/>
              <a:buChar char=""/>
            </a:pPr>
            <a:r>
              <a:rPr lang="en-IN" sz="2400" dirty="0" smtClean="0">
                <a:latin typeface="Times New Roman" panose="02020603050405020304" pitchFamily="18" charset="0"/>
                <a:cs typeface="Times New Roman" panose="02020603050405020304" pitchFamily="18" charset="0"/>
              </a:rPr>
              <a:t>Less </a:t>
            </a:r>
            <a:r>
              <a:rPr lang="en-IN" sz="2400" dirty="0">
                <a:latin typeface="Times New Roman" panose="02020603050405020304" pitchFamily="18" charset="0"/>
                <a:cs typeface="Times New Roman" panose="02020603050405020304" pitchFamily="18" charset="0"/>
              </a:rPr>
              <a:t>time required to sort the </a:t>
            </a:r>
            <a:r>
              <a:rPr lang="en-IN" sz="2400" dirty="0" smtClean="0">
                <a:latin typeface="Times New Roman" panose="02020603050405020304" pitchFamily="18" charset="0"/>
                <a:cs typeface="Times New Roman" panose="02020603050405020304" pitchFamily="18" charset="0"/>
              </a:rPr>
              <a:t>product.</a:t>
            </a:r>
          </a:p>
          <a:p>
            <a:pPr marL="343080" indent="-341280">
              <a:lnSpc>
                <a:spcPct val="150000"/>
              </a:lnSpc>
              <a:spcBef>
                <a:spcPts val="479"/>
              </a:spcBef>
              <a:buClr>
                <a:srgbClr val="000000"/>
              </a:buClr>
              <a:buFont typeface="Wingdings" charset="2"/>
              <a:buChar char=""/>
            </a:pPr>
            <a:r>
              <a:rPr lang="en-IN" sz="2400" dirty="0" smtClean="0">
                <a:latin typeface="Times New Roman" panose="02020603050405020304" pitchFamily="18" charset="0"/>
                <a:cs typeface="Times New Roman" panose="02020603050405020304" pitchFamily="18" charset="0"/>
              </a:rPr>
              <a:t>As </a:t>
            </a:r>
            <a:r>
              <a:rPr lang="en-IN" sz="2400" dirty="0">
                <a:latin typeface="Times New Roman" panose="02020603050405020304" pitchFamily="18" charset="0"/>
                <a:cs typeface="Times New Roman" panose="02020603050405020304" pitchFamily="18" charset="0"/>
              </a:rPr>
              <a:t>the whole system is performed by machine there is less possibility of </a:t>
            </a:r>
            <a:r>
              <a:rPr lang="en-IN" sz="2400" dirty="0" smtClean="0">
                <a:latin typeface="Times New Roman" panose="02020603050405020304" pitchFamily="18" charset="0"/>
                <a:cs typeface="Times New Roman" panose="02020603050405020304" pitchFamily="18" charset="0"/>
              </a:rPr>
              <a:t>mistake.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781200"/>
            <a:ext cx="8227800" cy="121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dirty="0">
                <a:solidFill>
                  <a:srgbClr val="000000"/>
                </a:solidFill>
                <a:latin typeface="Times New Roman"/>
                <a:ea typeface="DejaVu Sans"/>
              </a:rPr>
              <a:t>APPLICATION</a:t>
            </a:r>
            <a:r>
              <a:rPr lang="en-US" sz="4400" b="1" strike="noStrike" spc="-1" dirty="0">
                <a:solidFill>
                  <a:srgbClr val="000000"/>
                </a:solidFill>
                <a:latin typeface="Times New Roman"/>
                <a:ea typeface="DejaVu Sans"/>
              </a:rPr>
              <a:t> </a:t>
            </a:r>
            <a:endParaRPr lang="en-IN" sz="4400" b="0" strike="noStrike" spc="-1" dirty="0">
              <a:latin typeface="Arial"/>
            </a:endParaRPr>
          </a:p>
        </p:txBody>
      </p:sp>
      <p:sp>
        <p:nvSpPr>
          <p:cNvPr id="218" name="CustomShape 2"/>
          <p:cNvSpPr/>
          <p:nvPr/>
        </p:nvSpPr>
        <p:spPr>
          <a:xfrm>
            <a:off x="446040" y="2042843"/>
            <a:ext cx="8227800" cy="36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50000"/>
              </a:lnSpc>
              <a:spcBef>
                <a:spcPts val="479"/>
              </a:spcBef>
              <a:buClr>
                <a:srgbClr val="000000"/>
              </a:buClr>
              <a:buFont typeface="Wingdings" charset="2"/>
              <a:buChar char=""/>
            </a:pPr>
            <a:r>
              <a:rPr lang="en-IN" sz="2400" dirty="0"/>
              <a:t>Food industry. </a:t>
            </a:r>
          </a:p>
          <a:p>
            <a:pPr marL="343080" indent="-341280">
              <a:lnSpc>
                <a:spcPct val="150000"/>
              </a:lnSpc>
              <a:spcBef>
                <a:spcPts val="479"/>
              </a:spcBef>
              <a:buClr>
                <a:srgbClr val="000000"/>
              </a:buClr>
              <a:buFont typeface="Wingdings" charset="2"/>
              <a:buChar char=""/>
            </a:pPr>
            <a:r>
              <a:rPr lang="en-IN" sz="2400" dirty="0" smtClean="0"/>
              <a:t> </a:t>
            </a:r>
            <a:r>
              <a:rPr lang="en-IN" sz="2400" dirty="0"/>
              <a:t>Agricultural products scaling and grading.</a:t>
            </a:r>
            <a:endParaRPr lang="en-IN" sz="2400" b="0" strike="noStrike" spc="-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8755"/>
            <a:ext cx="3367825" cy="1144800"/>
          </a:xfrm>
        </p:spPr>
        <p:txBody>
          <a:bodyPr/>
          <a:lstStyle/>
          <a:p>
            <a:r>
              <a:rPr lang="en-US" sz="3600" b="1" dirty="0" smtClean="0"/>
              <a:t>CONCLUSION</a:t>
            </a:r>
            <a:endParaRPr lang="en-IN" sz="3600" b="1" dirty="0"/>
          </a:p>
        </p:txBody>
      </p:sp>
      <p:sp>
        <p:nvSpPr>
          <p:cNvPr id="3" name="Subtitle 2"/>
          <p:cNvSpPr>
            <a:spLocks noGrp="1"/>
          </p:cNvSpPr>
          <p:nvPr>
            <p:ph type="subTitle"/>
          </p:nvPr>
        </p:nvSpPr>
        <p:spPr>
          <a:xfrm>
            <a:off x="328411" y="1427273"/>
            <a:ext cx="8229240" cy="4227795"/>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automatic sorting machine using conveyor belt is basically useful for sorting the products in the industry specifically large scale industries where mass production is carried out. The machine also reduces the efforts of the workers by reducing the time spent for material handling. The application area of this machine is very wide in industries where automation is built.</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0610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457200" y="1746188"/>
            <a:ext cx="8229240" cy="3977280"/>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[1] Jyotsna U Bailoor, Mathias Christen Sunny, Karthik R Anchan, Melston Joyel Tauro, Mr. Ganesh Shetty, “Cashew Nuts sorting</a:t>
            </a:r>
            <a:r>
              <a:rPr lang="en-IN"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[2] Aseem Bhope, Nikita Deshmukh, Upendra Sai, Ms. Mousami Vanjale,“cashew Nuts Sorting”, International Engineering Research Journal (IERJ), Special Issue Page 101-104, 2020 ISSN 2395- 1621 [2020] </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3] Mostafa </a:t>
            </a:r>
            <a:r>
              <a:rPr lang="en-IN" sz="2400" dirty="0" smtClean="0">
                <a:latin typeface="Times New Roman" panose="02020603050405020304" pitchFamily="18" charset="0"/>
                <a:cs typeface="Times New Roman" panose="02020603050405020304" pitchFamily="18" charset="0"/>
              </a:rPr>
              <a:t>Khojastehnazhand Mahmoud </a:t>
            </a:r>
            <a:r>
              <a:rPr lang="en-IN" sz="2400" dirty="0">
                <a:latin typeface="Times New Roman" panose="02020603050405020304" pitchFamily="18" charset="0"/>
                <a:cs typeface="Times New Roman" panose="02020603050405020304" pitchFamily="18" charset="0"/>
              </a:rPr>
              <a:t>Omid, “Development of a lemon sorting system based on color and size”, African Journal of Plant Science Vol. 4(4)</a:t>
            </a:r>
          </a:p>
        </p:txBody>
      </p:sp>
      <p:sp>
        <p:nvSpPr>
          <p:cNvPr id="4" name="Title 3"/>
          <p:cNvSpPr>
            <a:spLocks noGrp="1"/>
          </p:cNvSpPr>
          <p:nvPr>
            <p:ph type="title"/>
          </p:nvPr>
        </p:nvSpPr>
        <p:spPr>
          <a:xfrm>
            <a:off x="457200" y="785610"/>
            <a:ext cx="8229240" cy="818909"/>
          </a:xfrm>
        </p:spPr>
        <p:txBody>
          <a:bodyPr/>
          <a:lstStyle/>
          <a:p>
            <a:r>
              <a:rPr lang="en-US" sz="3600" b="1" dirty="0" smtClean="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8293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332509" y="1008774"/>
            <a:ext cx="8229600" cy="4879408"/>
          </a:xfrm>
        </p:spPr>
        <p:txBody>
          <a:bodyPr>
            <a:normAutofit lnSpcReduction="10000"/>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[4] S. V. Rautu, A. P. Shinde, N. R. Darda,A. V.Vaghule, C. B.Meshram, S.S.Sarawade,” Sorting of Objects Based on Colour, Weight and Type on A Conveyor Line Using PLC”, IOSR Journal of Mechanical and Civil Engineering (IOSR-JMCE) </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5] Sanjay Prakash Dabade,” Automatic Sorting Machine Using Conveyor Belt”, International Journal of Innovative and Emerging Research in Engineering. </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6] Chandra Sekhar Nandi, Bipan Tudu, and Chiranjib Koley, Member, IEEE, “A Machine Vision-Based Maturity Prediction System for Sorting of Harvested Mangoes”, IEEE transactionson </a:t>
            </a:r>
            <a:r>
              <a:rPr lang="en-IN" sz="2400" dirty="0" smtClean="0">
                <a:latin typeface="Times New Roman" panose="02020603050405020304" pitchFamily="18" charset="0"/>
                <a:cs typeface="Times New Roman" panose="02020603050405020304" pitchFamily="18" charset="0"/>
              </a:rPr>
              <a:t>instrumentation </a:t>
            </a:r>
            <a:r>
              <a:rPr lang="en-IN" sz="2400" dirty="0">
                <a:latin typeface="Times New Roman" panose="02020603050405020304" pitchFamily="18" charset="0"/>
                <a:cs typeface="Times New Roman" panose="02020603050405020304" pitchFamily="18" charset="0"/>
              </a:rPr>
              <a:t>and measurement, vol. 63, no. 7, july 2014. </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[7] Y V Aruna, 2015. “Automatic convey or System with InProcess Sorting Mechanism” International Journal of Engineering Research and Applications, ISSN: 2248- 9622, vol. 5, Issue 11.</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609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332509" y="1050338"/>
            <a:ext cx="8229240" cy="3977280"/>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[8] Yeow Khang Yung, 2011. ‟Color Sorting System with Robot Arm‟‟ Faculty of Electronic and Computer Engineering University Technical Malaysia Melaka</a:t>
            </a:r>
            <a:r>
              <a:rPr lang="en-IN"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[9] Samesh Habib, Akira Okada and Sho </a:t>
            </a:r>
            <a:r>
              <a:rPr lang="en-IN" sz="2400" dirty="0" err="1">
                <a:latin typeface="Times New Roman" panose="02020603050405020304" pitchFamily="18" charset="0"/>
                <a:cs typeface="Times New Roman" panose="02020603050405020304" pitchFamily="18" charset="0"/>
              </a:rPr>
              <a:t>Ichii,“Effect</a:t>
            </a:r>
            <a:r>
              <a:rPr lang="en-IN" sz="2400" dirty="0">
                <a:latin typeface="Times New Roman" panose="02020603050405020304" pitchFamily="18" charset="0"/>
                <a:cs typeface="Times New Roman" panose="02020603050405020304" pitchFamily="18" charset="0"/>
              </a:rPr>
              <a:t> of cutting direction on machining of carbon fibre reinforced plastic by electrical discharge machining process”, Int. J. machining and machinability of materials, Vol.13, No.4, 2013, pp 414-427. </a:t>
            </a:r>
          </a:p>
        </p:txBody>
      </p:sp>
    </p:spTree>
    <p:extLst>
      <p:ext uri="{BB962C8B-B14F-4D97-AF65-F5344CB8AC3E}">
        <p14:creationId xmlns:p14="http://schemas.microsoft.com/office/powerpoint/2010/main" val="1682366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2666880"/>
            <a:ext cx="8227800" cy="121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000000"/>
                </a:solidFill>
                <a:latin typeface="Times New Roman"/>
                <a:ea typeface="DejaVu Sans"/>
              </a:rPr>
              <a:t>               </a:t>
            </a:r>
            <a:r>
              <a:rPr lang="en-US" sz="3600" b="1" strike="noStrike" spc="-1">
                <a:solidFill>
                  <a:srgbClr val="000000"/>
                </a:solidFill>
                <a:latin typeface="Times New Roman"/>
                <a:ea typeface="DejaVu Sans"/>
              </a:rPr>
              <a:t>THANK YOU</a:t>
            </a:r>
            <a:endParaRPr lang="en-IN"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82560" y="1609859"/>
            <a:ext cx="8228880" cy="3786181"/>
          </a:xfrm>
          <a:prstGeom prst="rect">
            <a:avLst/>
          </a:prstGeom>
          <a:noFill/>
          <a:ln>
            <a:noFill/>
          </a:ln>
        </p:spPr>
        <p:txBody>
          <a:bodyPr lIns="0" tIns="0" rIns="0" bIns="0" anchor="ctr">
            <a:noAutofit/>
          </a:bodyPr>
          <a:lstStyle/>
          <a:p>
            <a:pPr marL="514440" indent="-514080">
              <a:lnSpc>
                <a:spcPct val="90000"/>
              </a:lnSpc>
              <a:spcBef>
                <a:spcPts val="1001"/>
              </a:spcBef>
              <a:buClr>
                <a:srgbClr val="000000"/>
              </a:buClr>
              <a:buFont typeface="Arial"/>
              <a:buAutoNum type="arabicPeriod"/>
            </a:pPr>
            <a:r>
              <a:rPr lang="en-IN" sz="2400" b="0" strike="noStrike" spc="-1" dirty="0" smtClean="0">
                <a:solidFill>
                  <a:srgbClr val="000000"/>
                </a:solidFill>
                <a:latin typeface="Times New Roman"/>
                <a:ea typeface="DejaVu Sans"/>
              </a:rPr>
              <a:t>To Study the concept of Automatic sensor machine.</a:t>
            </a:r>
            <a:endParaRPr lang="en-IN" sz="2400" b="0" strike="noStrike" spc="-1" dirty="0">
              <a:latin typeface="Arial"/>
            </a:endParaRPr>
          </a:p>
          <a:p>
            <a:pPr marL="514440" indent="-514080">
              <a:lnSpc>
                <a:spcPct val="90000"/>
              </a:lnSpc>
              <a:spcBef>
                <a:spcPts val="1001"/>
              </a:spcBef>
              <a:buClr>
                <a:srgbClr val="000000"/>
              </a:buClr>
              <a:buFont typeface="Arial"/>
              <a:buAutoNum type="arabicPeriod"/>
            </a:pPr>
            <a:r>
              <a:rPr lang="en-IN" sz="2400" spc="-1" dirty="0" smtClean="0">
                <a:solidFill>
                  <a:srgbClr val="000000"/>
                </a:solidFill>
                <a:latin typeface="Times New Roman"/>
              </a:rPr>
              <a:t>To Design </a:t>
            </a:r>
            <a:r>
              <a:rPr lang="en-IN" sz="2400" spc="-1" dirty="0">
                <a:solidFill>
                  <a:srgbClr val="000000"/>
                </a:solidFill>
                <a:latin typeface="Times New Roman"/>
              </a:rPr>
              <a:t>and develop Automatic </a:t>
            </a:r>
            <a:r>
              <a:rPr lang="en-IN" sz="2400" spc="-1" dirty="0" smtClean="0">
                <a:solidFill>
                  <a:srgbClr val="000000"/>
                </a:solidFill>
                <a:latin typeface="Times New Roman"/>
              </a:rPr>
              <a:t>color sorting machine for cashew.</a:t>
            </a:r>
            <a:endParaRPr lang="en-IN" sz="2400" spc="-1" dirty="0"/>
          </a:p>
          <a:p>
            <a:pPr>
              <a:lnSpc>
                <a:spcPct val="90000"/>
              </a:lnSpc>
              <a:spcBef>
                <a:spcPts val="1001"/>
              </a:spcBef>
            </a:pPr>
            <a:endParaRPr lang="en-IN" sz="2400" b="0" strike="noStrike" spc="-1" dirty="0">
              <a:latin typeface="Arial"/>
            </a:endParaRPr>
          </a:p>
        </p:txBody>
      </p:sp>
      <p:sp>
        <p:nvSpPr>
          <p:cNvPr id="179" name="TextShape 2"/>
          <p:cNvSpPr txBox="1"/>
          <p:nvPr/>
        </p:nvSpPr>
        <p:spPr>
          <a:xfrm>
            <a:off x="682560" y="969120"/>
            <a:ext cx="8228880" cy="1144440"/>
          </a:xfrm>
          <a:prstGeom prst="rect">
            <a:avLst/>
          </a:prstGeom>
          <a:noFill/>
          <a:ln>
            <a:noFill/>
          </a:ln>
        </p:spPr>
        <p:txBody>
          <a:bodyPr lIns="0" tIns="0" rIns="0" bIns="0" anchor="ctr">
            <a:noAutofit/>
          </a:bodyPr>
          <a:lstStyle/>
          <a:p>
            <a:pPr>
              <a:lnSpc>
                <a:spcPct val="90000"/>
              </a:lnSpc>
            </a:pPr>
            <a:r>
              <a:rPr lang="en-IN" sz="3600" b="1" strike="noStrike" spc="-1" dirty="0">
                <a:solidFill>
                  <a:srgbClr val="000000"/>
                </a:solidFill>
                <a:latin typeface="Times New Roman"/>
                <a:ea typeface="DejaVu Sans"/>
              </a:rPr>
              <a:t>PROBLEM STATEMENT</a:t>
            </a:r>
            <a:endParaRPr lang="en-US" sz="36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457200" y="1133341"/>
            <a:ext cx="8228880" cy="869050"/>
          </a:xfrm>
          <a:prstGeom prst="rect">
            <a:avLst/>
          </a:prstGeom>
          <a:noFill/>
          <a:ln>
            <a:noFill/>
          </a:ln>
        </p:spPr>
        <p:txBody>
          <a:bodyPr lIns="0" tIns="0" rIns="0" bIns="0" anchor="ctr">
            <a:normAutofit fontScale="88500" lnSpcReduction="10000"/>
          </a:bodyPr>
          <a:lstStyle/>
          <a:p>
            <a:pPr>
              <a:lnSpc>
                <a:spcPct val="90000"/>
              </a:lnSpc>
            </a:pPr>
            <a:r>
              <a:rPr lang="en-IN" sz="3600" b="1" strike="noStrike" spc="-1" dirty="0">
                <a:solidFill>
                  <a:srgbClr val="000000"/>
                </a:solidFill>
                <a:latin typeface="Times New Roman"/>
                <a:ea typeface="DejaVu Sans"/>
              </a:rPr>
              <a:t>  </a:t>
            </a:r>
            <a:r>
              <a:rPr lang="en-IN" sz="4100" b="1" strike="noStrike" spc="-1" dirty="0">
                <a:solidFill>
                  <a:srgbClr val="000000"/>
                </a:solidFill>
                <a:latin typeface="Times New Roman"/>
                <a:ea typeface="DejaVu Sans"/>
              </a:rPr>
              <a:t>OBJECTIVE</a:t>
            </a:r>
            <a:r>
              <a:rPr dirty="0"/>
              <a:t/>
            </a:r>
            <a:br>
              <a:rPr dirty="0"/>
            </a:br>
            <a:endParaRPr lang="en-US" sz="3600" b="0" strike="noStrike" spc="-1" dirty="0">
              <a:solidFill>
                <a:srgbClr val="000000"/>
              </a:solidFill>
              <a:latin typeface="Arial"/>
            </a:endParaRPr>
          </a:p>
        </p:txBody>
      </p:sp>
      <p:sp>
        <p:nvSpPr>
          <p:cNvPr id="181" name="TextShape 2"/>
          <p:cNvSpPr txBox="1"/>
          <p:nvPr/>
        </p:nvSpPr>
        <p:spPr>
          <a:xfrm>
            <a:off x="0" y="1266091"/>
            <a:ext cx="8228880" cy="2932025"/>
          </a:xfrm>
          <a:prstGeom prst="rect">
            <a:avLst/>
          </a:prstGeom>
          <a:noFill/>
          <a:ln>
            <a:noFill/>
          </a:ln>
        </p:spPr>
        <p:txBody>
          <a:bodyPr lIns="0" tIns="0" rIns="0" bIns="0" anchor="ctr">
            <a:noAutofit/>
          </a:bodyPr>
          <a:lstStyle/>
          <a:p>
            <a:pPr marL="457200">
              <a:lnSpc>
                <a:spcPct val="90000"/>
              </a:lnSpc>
              <a:spcBef>
                <a:spcPts val="499"/>
              </a:spcBef>
            </a:pPr>
            <a:r>
              <a:rPr lang="en-IN" sz="2400" b="0" strike="noStrike" spc="-1" dirty="0">
                <a:solidFill>
                  <a:srgbClr val="000000"/>
                </a:solidFill>
                <a:latin typeface="Arial"/>
                <a:ea typeface="DejaVu Sans"/>
              </a:rPr>
              <a:t>           </a:t>
            </a:r>
            <a:r>
              <a:rPr lang="en-IN" sz="2400" b="0" strike="noStrike" spc="-1" dirty="0">
                <a:solidFill>
                  <a:srgbClr val="000000"/>
                </a:solidFill>
                <a:latin typeface="Times New Roman"/>
                <a:ea typeface="DejaVu Sans"/>
              </a:rPr>
              <a:t>To design and </a:t>
            </a:r>
            <a:r>
              <a:rPr lang="en-IN" sz="2400" spc="-1" dirty="0" smtClean="0">
                <a:solidFill>
                  <a:srgbClr val="000000"/>
                </a:solidFill>
                <a:latin typeface="Times New Roman"/>
                <a:ea typeface="DejaVu Sans"/>
              </a:rPr>
              <a:t>develop</a:t>
            </a:r>
            <a:r>
              <a:rPr lang="en-IN" sz="2400" b="0" strike="noStrike" spc="-1" dirty="0" smtClean="0">
                <a:solidFill>
                  <a:srgbClr val="000000"/>
                </a:solidFill>
                <a:latin typeface="Times New Roman"/>
                <a:ea typeface="DejaVu Sans"/>
              </a:rPr>
              <a:t> </a:t>
            </a:r>
            <a:r>
              <a:rPr lang="en-IN" sz="2400" spc="-1" dirty="0" smtClean="0">
                <a:solidFill>
                  <a:srgbClr val="000000"/>
                </a:solidFill>
                <a:latin typeface="Times New Roman"/>
                <a:ea typeface="DejaVu Sans"/>
              </a:rPr>
              <a:t>semi-</a:t>
            </a:r>
            <a:r>
              <a:rPr lang="en-IN" sz="2400" b="0" strike="noStrike" spc="-1" dirty="0" smtClean="0">
                <a:solidFill>
                  <a:srgbClr val="000000"/>
                </a:solidFill>
                <a:latin typeface="Times New Roman"/>
                <a:ea typeface="DejaVu Sans"/>
              </a:rPr>
              <a:t>automated colour sorting  machine for cashew which </a:t>
            </a:r>
            <a:r>
              <a:rPr lang="en-IN" sz="2400" b="0" strike="noStrike" spc="-1" dirty="0">
                <a:solidFill>
                  <a:srgbClr val="000000"/>
                </a:solidFill>
                <a:latin typeface="Times New Roman"/>
                <a:ea typeface="DejaVu Sans"/>
              </a:rPr>
              <a:t>will help </a:t>
            </a:r>
            <a:r>
              <a:rPr lang="en-IN" sz="2400" b="0" strike="noStrike" spc="-1" dirty="0" smtClean="0">
                <a:solidFill>
                  <a:srgbClr val="000000"/>
                </a:solidFill>
                <a:latin typeface="Times New Roman"/>
                <a:ea typeface="DejaVu Sans"/>
              </a:rPr>
              <a:t>the food </a:t>
            </a:r>
            <a:r>
              <a:rPr lang="en-IN" sz="2400" b="0" strike="noStrike" spc="-1" dirty="0">
                <a:solidFill>
                  <a:srgbClr val="000000"/>
                </a:solidFill>
                <a:latin typeface="Times New Roman"/>
                <a:ea typeface="DejaVu Sans"/>
              </a:rPr>
              <a:t>industry in sorting out the materials effectively. </a:t>
            </a:r>
            <a:endParaRPr lang="en-I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457200" y="603000"/>
            <a:ext cx="8227800" cy="85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dirty="0">
                <a:solidFill>
                  <a:srgbClr val="000000"/>
                </a:solidFill>
                <a:latin typeface="Times New Roman"/>
                <a:ea typeface="DejaVu Sans"/>
              </a:rPr>
              <a:t>LITERATURE REVIEW</a:t>
            </a:r>
            <a:endParaRPr lang="en-IN" sz="3600" b="0" strike="noStrike" spc="-1" dirty="0">
              <a:latin typeface="Arial"/>
            </a:endParaRPr>
          </a:p>
        </p:txBody>
      </p:sp>
      <p:graphicFrame>
        <p:nvGraphicFramePr>
          <p:cNvPr id="183" name="Table 2"/>
          <p:cNvGraphicFramePr/>
          <p:nvPr/>
        </p:nvGraphicFramePr>
        <p:xfrm>
          <a:off x="0" y="1295280"/>
          <a:ext cx="9143640" cy="5237640"/>
        </p:xfrm>
        <a:graphic>
          <a:graphicData uri="http://schemas.openxmlformats.org/drawingml/2006/table">
            <a:tbl>
              <a:tblPr/>
              <a:tblGrid>
                <a:gridCol w="592560">
                  <a:extLst>
                    <a:ext uri="{9D8B030D-6E8A-4147-A177-3AD203B41FA5}">
                      <a16:colId xmlns:a16="http://schemas.microsoft.com/office/drawing/2014/main" val="20000"/>
                    </a:ext>
                  </a:extLst>
                </a:gridCol>
                <a:gridCol w="1947240">
                  <a:extLst>
                    <a:ext uri="{9D8B030D-6E8A-4147-A177-3AD203B41FA5}">
                      <a16:colId xmlns:a16="http://schemas.microsoft.com/office/drawing/2014/main" val="20001"/>
                    </a:ext>
                  </a:extLst>
                </a:gridCol>
                <a:gridCol w="2031840">
                  <a:extLst>
                    <a:ext uri="{9D8B030D-6E8A-4147-A177-3AD203B41FA5}">
                      <a16:colId xmlns:a16="http://schemas.microsoft.com/office/drawing/2014/main" val="20002"/>
                    </a:ext>
                  </a:extLst>
                </a:gridCol>
                <a:gridCol w="1947240">
                  <a:extLst>
                    <a:ext uri="{9D8B030D-6E8A-4147-A177-3AD203B41FA5}">
                      <a16:colId xmlns:a16="http://schemas.microsoft.com/office/drawing/2014/main" val="20003"/>
                    </a:ext>
                  </a:extLst>
                </a:gridCol>
                <a:gridCol w="2624760">
                  <a:extLst>
                    <a:ext uri="{9D8B030D-6E8A-4147-A177-3AD203B41FA5}">
                      <a16:colId xmlns:a16="http://schemas.microsoft.com/office/drawing/2014/main" val="20004"/>
                    </a:ext>
                  </a:extLst>
                </a:gridCol>
              </a:tblGrid>
              <a:tr h="1036440">
                <a:tc>
                  <a:txBody>
                    <a:bodyPr/>
                    <a:lstStyle/>
                    <a:p>
                      <a:pPr>
                        <a:lnSpc>
                          <a:spcPct val="100000"/>
                        </a:lnSpc>
                      </a:pPr>
                      <a:r>
                        <a:rPr lang="en-IN" sz="2400" b="0" strike="noStrike" spc="-1" dirty="0">
                          <a:solidFill>
                            <a:srgbClr val="000000"/>
                          </a:solidFill>
                          <a:latin typeface="Times New Roman"/>
                          <a:ea typeface="DejaVu Sans"/>
                        </a:rPr>
                        <a:t>Sr. No</a:t>
                      </a:r>
                      <a:endParaRPr lang="en-IN" sz="2400" b="0" strike="noStrike" spc="-1" dirty="0">
                        <a:latin typeface="Arial"/>
                      </a:endParaRPr>
                    </a:p>
                    <a:p>
                      <a:pPr>
                        <a:lnSpc>
                          <a:spcPct val="100000"/>
                        </a:lnSpc>
                      </a:pPr>
                      <a:endParaRPr lang="en-IN" sz="2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2400" b="0" strike="noStrike" spc="-1">
                          <a:solidFill>
                            <a:srgbClr val="000000"/>
                          </a:solidFill>
                          <a:latin typeface="Times New Roman"/>
                          <a:ea typeface="DejaVu Sans"/>
                        </a:rPr>
                        <a:t>Name</a:t>
                      </a:r>
                      <a:r>
                        <a:rPr lang="en-IN" sz="2400" b="0" strike="noStrike" spc="-1">
                          <a:solidFill>
                            <a:srgbClr val="FFC000"/>
                          </a:solidFill>
                          <a:latin typeface="Times New Roman"/>
                          <a:ea typeface="DejaVu Sans"/>
                        </a:rPr>
                        <a:t> </a:t>
                      </a:r>
                      <a:r>
                        <a:rPr lang="en-IN" sz="2400" b="0" strike="noStrike" spc="-1">
                          <a:solidFill>
                            <a:srgbClr val="000000"/>
                          </a:solidFill>
                          <a:latin typeface="Times New Roman"/>
                          <a:ea typeface="DejaVu Sans"/>
                        </a:rPr>
                        <a:t>of Authors</a:t>
                      </a:r>
                      <a:endParaRPr lang="en-IN" sz="2400" b="0" strike="noStrike" spc="-1">
                        <a:latin typeface="Arial"/>
                      </a:endParaRPr>
                    </a:p>
                    <a:p>
                      <a:pPr>
                        <a:lnSpc>
                          <a:spcPct val="100000"/>
                        </a:lnSpc>
                      </a:pPr>
                      <a:endParaRPr lang="en-IN" sz="2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2400" b="0" strike="noStrike" spc="-1">
                          <a:solidFill>
                            <a:srgbClr val="000000"/>
                          </a:solidFill>
                          <a:latin typeface="Times New Roman"/>
                          <a:ea typeface="DejaVu Sans"/>
                        </a:rPr>
                        <a:t>Name of paper</a:t>
                      </a:r>
                      <a:r>
                        <a:rPr lang="en-IN" sz="2400" b="0" strike="noStrike" spc="-1">
                          <a:solidFill>
                            <a:srgbClr val="FFC000"/>
                          </a:solidFill>
                          <a:latin typeface="Times New Roman"/>
                          <a:ea typeface="DejaVu Sans"/>
                        </a:rPr>
                        <a:t> </a:t>
                      </a:r>
                      <a:endParaRPr lang="en-IN" sz="2400" b="0" strike="noStrike" spc="-1">
                        <a:latin typeface="Arial"/>
                      </a:endParaRPr>
                    </a:p>
                    <a:p>
                      <a:pPr>
                        <a:lnSpc>
                          <a:spcPct val="100000"/>
                        </a:lnSpc>
                      </a:pPr>
                      <a:endParaRPr lang="en-IN" sz="2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2400" b="0" strike="noStrike" spc="-1">
                          <a:solidFill>
                            <a:srgbClr val="000000"/>
                          </a:solidFill>
                          <a:latin typeface="Times New Roman"/>
                          <a:ea typeface="DejaVu Sans"/>
                        </a:rPr>
                        <a:t>Journal</a:t>
                      </a:r>
                      <a:endParaRPr lang="en-IN" sz="2400" b="0" strike="noStrike" spc="-1">
                        <a:latin typeface="Arial"/>
                      </a:endParaRPr>
                    </a:p>
                    <a:p>
                      <a:pPr>
                        <a:lnSpc>
                          <a:spcPct val="100000"/>
                        </a:lnSpc>
                      </a:pPr>
                      <a:endParaRPr lang="en-IN" sz="2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2400" b="0" strike="noStrike" spc="-1">
                          <a:solidFill>
                            <a:srgbClr val="000000"/>
                          </a:solidFill>
                          <a:latin typeface="Times New Roman"/>
                          <a:ea typeface="DejaVu Sans"/>
                        </a:rPr>
                        <a:t>Reamrk</a:t>
                      </a:r>
                      <a:endParaRPr lang="en-IN" sz="2400" b="0" strike="noStrike" spc="-1">
                        <a:latin typeface="Arial"/>
                      </a:endParaRPr>
                    </a:p>
                    <a:p>
                      <a:pPr>
                        <a:lnSpc>
                          <a:spcPct val="100000"/>
                        </a:lnSpc>
                      </a:pPr>
                      <a:endParaRPr lang="en-IN" sz="2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1762920">
                <a:tc>
                  <a:txBody>
                    <a:bodyPr/>
                    <a:lstStyle/>
                    <a:p>
                      <a:pPr>
                        <a:lnSpc>
                          <a:spcPct val="100000"/>
                        </a:lnSpc>
                      </a:pPr>
                      <a:r>
                        <a:rPr lang="en-US" sz="1800" b="0" strike="noStrike" spc="-1">
                          <a:solidFill>
                            <a:srgbClr val="000000"/>
                          </a:solidFill>
                          <a:latin typeface="Times New Roman"/>
                          <a:ea typeface="DejaVu Sans"/>
                        </a:rPr>
                        <a:t>1</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dirty="0">
                          <a:solidFill>
                            <a:srgbClr val="000000"/>
                          </a:solidFill>
                          <a:latin typeface="Times New Roman"/>
                          <a:ea typeface="DejaVu Sans"/>
                        </a:rPr>
                        <a:t>Mostafa KhojastehnazhandMahmoud Omid</a:t>
                      </a:r>
                      <a:endParaRPr lang="en-IN"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dirty="0">
                          <a:solidFill>
                            <a:srgbClr val="FFFFFF"/>
                          </a:solidFill>
                          <a:latin typeface="Times New Roman"/>
                          <a:ea typeface="DejaVu Sans"/>
                        </a:rPr>
                        <a:t> </a:t>
                      </a:r>
                      <a:r>
                        <a:rPr lang="en-US" sz="1800" b="0" strike="noStrike" spc="-1" dirty="0">
                          <a:solidFill>
                            <a:srgbClr val="000000"/>
                          </a:solidFill>
                          <a:latin typeface="Times New Roman"/>
                          <a:ea typeface="DejaVu Sans"/>
                        </a:rPr>
                        <a:t>Development of a lemon sorting system based on color and size</a:t>
                      </a:r>
                      <a:endParaRPr lang="en-IN"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latin typeface="Times New Roman"/>
                          <a:ea typeface="DejaVu Sans"/>
                        </a:rPr>
                        <a:t>African Journal of Plant Science Vol. 4(4)</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latin typeface="Times New Roman"/>
                          <a:ea typeface="DejaVu Sans"/>
                        </a:rPr>
                        <a:t>In this paper, author represented a novel approach for development of a sorting system for grading lemon based on color and size. </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2159640">
                <a:tc>
                  <a:txBody>
                    <a:bodyPr/>
                    <a:lstStyle/>
                    <a:p>
                      <a:pPr>
                        <a:lnSpc>
                          <a:spcPct val="100000"/>
                        </a:lnSpc>
                      </a:pPr>
                      <a:r>
                        <a:rPr lang="en-US" sz="1800" b="0" strike="noStrike" spc="-1">
                          <a:solidFill>
                            <a:srgbClr val="000000"/>
                          </a:solidFill>
                          <a:latin typeface="Times New Roman"/>
                          <a:ea typeface="DejaVu Sans"/>
                        </a:rPr>
                        <a:t>2</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it-IT" sz="1800" b="0" strike="noStrike" spc="-1">
                          <a:solidFill>
                            <a:srgbClr val="FFFFFF"/>
                          </a:solidFill>
                          <a:latin typeface="Times New Roman"/>
                          <a:ea typeface="DejaVu Sans"/>
                        </a:rPr>
                        <a:t> </a:t>
                      </a:r>
                      <a:r>
                        <a:rPr lang="it-IT" sz="1800" b="0" strike="noStrike" spc="-1">
                          <a:solidFill>
                            <a:srgbClr val="000000"/>
                          </a:solidFill>
                          <a:latin typeface="Times New Roman"/>
                          <a:ea typeface="DejaVu Sans"/>
                        </a:rPr>
                        <a:t>Ch.Shravani, G. Indira, V. Appalaraju</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dirty="0">
                          <a:solidFill>
                            <a:srgbClr val="000000"/>
                          </a:solidFill>
                          <a:latin typeface="Times New Roman"/>
                          <a:ea typeface="DejaVu Sans"/>
                        </a:rPr>
                        <a:t>Arduino Based Color Sorting Machine using TCS3200 Color Sensor</a:t>
                      </a:r>
                      <a:endParaRPr lang="en-IN"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latin typeface="Times New Roman"/>
                          <a:ea typeface="DejaVu Sans"/>
                        </a:rPr>
                        <a:t> International Journal of Innovative Technology and Exploring Engineering (IJITEE)</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dirty="0">
                          <a:solidFill>
                            <a:srgbClr val="000000"/>
                          </a:solidFill>
                          <a:latin typeface="Times New Roman"/>
                          <a:ea typeface="DejaVu Sans"/>
                        </a:rPr>
                        <a:t>In this paper, author explained working of sorting machine with the help of </a:t>
                      </a:r>
                      <a:r>
                        <a:rPr lang="en-US" sz="1800" b="0" strike="noStrike" spc="-1" dirty="0" err="1">
                          <a:solidFill>
                            <a:srgbClr val="000000"/>
                          </a:solidFill>
                          <a:latin typeface="Times New Roman"/>
                          <a:ea typeface="DejaVu Sans"/>
                        </a:rPr>
                        <a:t>tcs</a:t>
                      </a:r>
                      <a:r>
                        <a:rPr lang="en-US" sz="1800" b="0" strike="noStrike" spc="-1" dirty="0">
                          <a:solidFill>
                            <a:srgbClr val="000000"/>
                          </a:solidFill>
                          <a:latin typeface="Times New Roman"/>
                          <a:ea typeface="DejaVu Sans"/>
                        </a:rPr>
                        <a:t> 3200 color sensor which detects the color of material and </a:t>
                      </a:r>
                      <a:r>
                        <a:rPr lang="en-US" sz="1800" b="0" strike="noStrike" spc="-1" dirty="0" err="1">
                          <a:solidFill>
                            <a:srgbClr val="000000"/>
                          </a:solidFill>
                          <a:latin typeface="Times New Roman"/>
                          <a:ea typeface="DejaVu Sans"/>
                        </a:rPr>
                        <a:t>seperates</a:t>
                      </a:r>
                      <a:r>
                        <a:rPr lang="en-US" sz="1800" b="0" strike="noStrike" spc="-1" dirty="0">
                          <a:solidFill>
                            <a:srgbClr val="000000"/>
                          </a:solidFill>
                          <a:latin typeface="Times New Roman"/>
                          <a:ea typeface="DejaVu Sans"/>
                        </a:rPr>
                        <a:t> it into good or bad slot.</a:t>
                      </a:r>
                      <a:endParaRPr lang="en-IN"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
        <p:nvSpPr>
          <p:cNvPr id="184" name="CustomShape 3"/>
          <p:cNvSpPr/>
          <p:nvPr/>
        </p:nvSpPr>
        <p:spPr>
          <a:xfrm>
            <a:off x="6541920" y="6381720"/>
            <a:ext cx="2131920" cy="47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 name="Table 2"/>
          <p:cNvGraphicFramePr/>
          <p:nvPr>
            <p:extLst>
              <p:ext uri="{D42A27DB-BD31-4B8C-83A1-F6EECF244321}">
                <p14:modId xmlns:p14="http://schemas.microsoft.com/office/powerpoint/2010/main" val="2276338951"/>
              </p:ext>
            </p:extLst>
          </p:nvPr>
        </p:nvGraphicFramePr>
        <p:xfrm>
          <a:off x="0" y="1131120"/>
          <a:ext cx="9143640" cy="5486400"/>
        </p:xfrm>
        <a:graphic>
          <a:graphicData uri="http://schemas.openxmlformats.org/drawingml/2006/table">
            <a:tbl>
              <a:tblPr/>
              <a:tblGrid>
                <a:gridCol w="609480">
                  <a:extLst>
                    <a:ext uri="{9D8B030D-6E8A-4147-A177-3AD203B41FA5}">
                      <a16:colId xmlns:a16="http://schemas.microsoft.com/office/drawing/2014/main" val="20000"/>
                    </a:ext>
                  </a:extLst>
                </a:gridCol>
                <a:gridCol w="1845720">
                  <a:extLst>
                    <a:ext uri="{9D8B030D-6E8A-4147-A177-3AD203B41FA5}">
                      <a16:colId xmlns:a16="http://schemas.microsoft.com/office/drawing/2014/main" val="20001"/>
                    </a:ext>
                  </a:extLst>
                </a:gridCol>
                <a:gridCol w="1693080">
                  <a:extLst>
                    <a:ext uri="{9D8B030D-6E8A-4147-A177-3AD203B41FA5}">
                      <a16:colId xmlns:a16="http://schemas.microsoft.com/office/drawing/2014/main" val="20002"/>
                    </a:ext>
                  </a:extLst>
                </a:gridCol>
                <a:gridCol w="2201040">
                  <a:extLst>
                    <a:ext uri="{9D8B030D-6E8A-4147-A177-3AD203B41FA5}">
                      <a16:colId xmlns:a16="http://schemas.microsoft.com/office/drawing/2014/main" val="20003"/>
                    </a:ext>
                  </a:extLst>
                </a:gridCol>
                <a:gridCol w="2794320">
                  <a:extLst>
                    <a:ext uri="{9D8B030D-6E8A-4147-A177-3AD203B41FA5}">
                      <a16:colId xmlns:a16="http://schemas.microsoft.com/office/drawing/2014/main" val="20004"/>
                    </a:ext>
                  </a:extLst>
                </a:gridCol>
              </a:tblGrid>
              <a:tr h="1131120">
                <a:tc>
                  <a:txBody>
                    <a:bodyPr/>
                    <a:lstStyle/>
                    <a:p>
                      <a:pPr>
                        <a:lnSpc>
                          <a:spcPct val="100000"/>
                        </a:lnSpc>
                      </a:pPr>
                      <a:r>
                        <a:rPr lang="en-IN" sz="2400" b="0" strike="noStrike" spc="-1" dirty="0">
                          <a:solidFill>
                            <a:srgbClr val="000000"/>
                          </a:solidFill>
                          <a:latin typeface="Times New Roman"/>
                          <a:ea typeface="DejaVu Sans"/>
                        </a:rPr>
                        <a:t>Sr. No</a:t>
                      </a:r>
                      <a:endParaRPr lang="en-IN" sz="2400" b="0" strike="noStrike" spc="-1" dirty="0">
                        <a:latin typeface="Arial"/>
                      </a:endParaRPr>
                    </a:p>
                    <a:p>
                      <a:pPr>
                        <a:lnSpc>
                          <a:spcPct val="100000"/>
                        </a:lnSpc>
                      </a:pPr>
                      <a:endParaRPr lang="en-IN" sz="24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2400" b="0" strike="noStrike" spc="-1">
                          <a:solidFill>
                            <a:srgbClr val="000000"/>
                          </a:solidFill>
                          <a:latin typeface="Times New Roman"/>
                          <a:ea typeface="DejaVu Sans"/>
                        </a:rPr>
                        <a:t>Name of Authors</a:t>
                      </a:r>
                      <a:endParaRPr lang="en-IN" sz="2400" b="0" strike="noStrike" spc="-1">
                        <a:latin typeface="Arial"/>
                      </a:endParaRPr>
                    </a:p>
                    <a:p>
                      <a:pPr>
                        <a:lnSpc>
                          <a:spcPct val="100000"/>
                        </a:lnSpc>
                      </a:pPr>
                      <a:endParaRPr lang="en-IN" sz="2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2400" b="0" strike="noStrike" spc="-1">
                          <a:solidFill>
                            <a:srgbClr val="000000"/>
                          </a:solidFill>
                          <a:latin typeface="Times New Roman"/>
                          <a:ea typeface="DejaVu Sans"/>
                        </a:rPr>
                        <a:t>Name of paper </a:t>
                      </a:r>
                      <a:endParaRPr lang="en-IN" sz="2400" b="0" strike="noStrike" spc="-1">
                        <a:latin typeface="Arial"/>
                      </a:endParaRPr>
                    </a:p>
                    <a:p>
                      <a:pPr>
                        <a:lnSpc>
                          <a:spcPct val="100000"/>
                        </a:lnSpc>
                      </a:pPr>
                      <a:endParaRPr lang="en-IN" sz="2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2400" b="0" strike="noStrike" spc="-1">
                          <a:solidFill>
                            <a:srgbClr val="000000"/>
                          </a:solidFill>
                          <a:latin typeface="Times New Roman"/>
                          <a:ea typeface="DejaVu Sans"/>
                        </a:rPr>
                        <a:t>Journal</a:t>
                      </a:r>
                      <a:endParaRPr lang="en-IN" sz="2400" b="0" strike="noStrike" spc="-1">
                        <a:latin typeface="Arial"/>
                      </a:endParaRPr>
                    </a:p>
                    <a:p>
                      <a:pPr>
                        <a:lnSpc>
                          <a:spcPct val="100000"/>
                        </a:lnSpc>
                      </a:pPr>
                      <a:endParaRPr lang="en-IN" sz="2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IN" sz="2400" b="0" strike="noStrike" spc="-1">
                          <a:solidFill>
                            <a:srgbClr val="000000"/>
                          </a:solidFill>
                          <a:latin typeface="Times New Roman"/>
                          <a:ea typeface="DejaVu Sans"/>
                        </a:rPr>
                        <a:t>Reamrk</a:t>
                      </a:r>
                      <a:endParaRPr lang="en-IN" sz="2400" b="0" strike="noStrike" spc="-1">
                        <a:latin typeface="Arial"/>
                      </a:endParaRPr>
                    </a:p>
                    <a:p>
                      <a:pPr>
                        <a:lnSpc>
                          <a:spcPct val="100000"/>
                        </a:lnSpc>
                      </a:pPr>
                      <a:endParaRPr lang="en-IN" sz="24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235240">
                <a:tc>
                  <a:txBody>
                    <a:bodyPr/>
                    <a:lstStyle/>
                    <a:p>
                      <a:pPr>
                        <a:lnSpc>
                          <a:spcPct val="100000"/>
                        </a:lnSpc>
                      </a:pPr>
                      <a:r>
                        <a:rPr lang="en-US" sz="1800" b="0" strike="noStrike" spc="-1">
                          <a:solidFill>
                            <a:srgbClr val="000000"/>
                          </a:solidFill>
                          <a:latin typeface="Times New Roman"/>
                          <a:ea typeface="DejaVu Sans"/>
                        </a:rPr>
                        <a:t>3</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IN" sz="1800" b="0" strike="noStrike" spc="-1" dirty="0">
                          <a:solidFill>
                            <a:srgbClr val="000000"/>
                          </a:solidFill>
                          <a:latin typeface="Times New Roman"/>
                          <a:ea typeface="DejaVu Sans"/>
                        </a:rPr>
                        <a:t>S. V. Rautu, A. P. Shinde, N. R. Darda,A. V.Vaghule, C. B.Meshram, </a:t>
                      </a:r>
                      <a:endParaRPr lang="en-IN" sz="1800" b="0" strike="noStrike" spc="-1" dirty="0">
                        <a:latin typeface="Arial"/>
                      </a:endParaRPr>
                    </a:p>
                    <a:p>
                      <a:pPr>
                        <a:lnSpc>
                          <a:spcPct val="100000"/>
                        </a:lnSpc>
                      </a:pPr>
                      <a:r>
                        <a:rPr lang="en-IN" sz="1800" b="0" strike="noStrike" spc="-1" dirty="0">
                          <a:solidFill>
                            <a:srgbClr val="000000"/>
                          </a:solidFill>
                          <a:latin typeface="Times New Roman"/>
                          <a:ea typeface="DejaVu Sans"/>
                        </a:rPr>
                        <a:t>S.S.Sarawade</a:t>
                      </a:r>
                      <a:endParaRPr lang="en-IN"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dirty="0">
                          <a:solidFill>
                            <a:srgbClr val="000000"/>
                          </a:solidFill>
                          <a:latin typeface="Times New Roman"/>
                          <a:ea typeface="DejaVu Sans"/>
                        </a:rPr>
                        <a:t> Sorting of Objects Based on </a:t>
                      </a:r>
                      <a:r>
                        <a:rPr lang="en-US" sz="1800" b="0" strike="noStrike" spc="-1" dirty="0" smtClean="0">
                          <a:solidFill>
                            <a:srgbClr val="000000"/>
                          </a:solidFill>
                          <a:latin typeface="Times New Roman"/>
                          <a:ea typeface="DejaVu Sans"/>
                        </a:rPr>
                        <a:t>Color</a:t>
                      </a:r>
                      <a:r>
                        <a:rPr lang="en-US" sz="1800" b="0" strike="noStrike" spc="-1" dirty="0">
                          <a:solidFill>
                            <a:srgbClr val="000000"/>
                          </a:solidFill>
                          <a:latin typeface="Times New Roman"/>
                          <a:ea typeface="DejaVu Sans"/>
                        </a:rPr>
                        <a:t>, Weight and Type on A</a:t>
                      </a:r>
                      <a:endParaRPr lang="en-IN" sz="1800" b="0" strike="noStrike" spc="-1" dirty="0">
                        <a:latin typeface="Arial"/>
                      </a:endParaRPr>
                    </a:p>
                    <a:p>
                      <a:pPr>
                        <a:lnSpc>
                          <a:spcPct val="100000"/>
                        </a:lnSpc>
                      </a:pPr>
                      <a:r>
                        <a:rPr lang="en-US" sz="1800" b="0" strike="noStrike" spc="-1" dirty="0">
                          <a:solidFill>
                            <a:srgbClr val="000000"/>
                          </a:solidFill>
                          <a:latin typeface="Times New Roman"/>
                          <a:ea typeface="DejaVu Sans"/>
                        </a:rPr>
                        <a:t>Conveyor Line Using PLC</a:t>
                      </a:r>
                      <a:endParaRPr lang="en-IN"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latin typeface="Times New Roman"/>
                          <a:ea typeface="DejaVu Sans"/>
                        </a:rPr>
                        <a:t>IOSR Journal of Mechanical and Civil Engineering (IOSR-JMCE)</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800" b="0" strike="noStrike" spc="-1">
                          <a:solidFill>
                            <a:srgbClr val="000000"/>
                          </a:solidFill>
                          <a:latin typeface="Times New Roman"/>
                          <a:ea typeface="DejaVu Sans"/>
                        </a:rPr>
                        <a:t>In this paper, authors explains about system which would increase the production rate and accuracy of material handling </a:t>
                      </a:r>
                      <a:endParaRPr lang="en-IN" sz="1800" b="0" strike="noStrike" spc="-1">
                        <a:latin typeface="Arial"/>
                      </a:endParaRPr>
                    </a:p>
                    <a:p>
                      <a:pPr>
                        <a:lnSpc>
                          <a:spcPct val="100000"/>
                        </a:lnSpc>
                      </a:pPr>
                      <a:r>
                        <a:rPr lang="en-US" sz="1800" b="0" strike="noStrike" spc="-1">
                          <a:solidFill>
                            <a:srgbClr val="000000"/>
                          </a:solidFill>
                          <a:latin typeface="Times New Roman"/>
                          <a:ea typeface="DejaVu Sans"/>
                        </a:rPr>
                        <a:t>systems with the use of PLC. </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1967400">
                <a:tc>
                  <a:txBody>
                    <a:bodyPr/>
                    <a:lstStyle/>
                    <a:p>
                      <a:pPr>
                        <a:lnSpc>
                          <a:spcPct val="100000"/>
                        </a:lnSpc>
                      </a:pPr>
                      <a:r>
                        <a:rPr lang="en-US" sz="1800" b="0" strike="noStrike" spc="-1">
                          <a:solidFill>
                            <a:srgbClr val="000000"/>
                          </a:solidFill>
                          <a:latin typeface="Times New Roman"/>
                          <a:ea typeface="DejaVu Sans"/>
                        </a:rPr>
                        <a:t>4</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IN" sz="1800" b="0" strike="noStrike" spc="-1" dirty="0">
                          <a:solidFill>
                            <a:srgbClr val="000000"/>
                          </a:solidFill>
                          <a:latin typeface="Times New Roman"/>
                          <a:ea typeface="DejaVu Sans"/>
                        </a:rPr>
                        <a:t>Sanjay Prakash Dabade</a:t>
                      </a:r>
                      <a:endParaRPr lang="en-IN"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latin typeface="Times New Roman"/>
                          <a:ea typeface="DejaVu Sans"/>
                        </a:rPr>
                        <a:t>Automatic Sorting Machine Using Conveyor Belt</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a:solidFill>
                            <a:srgbClr val="000000"/>
                          </a:solidFill>
                          <a:latin typeface="Times New Roman"/>
                          <a:ea typeface="DejaVu Sans"/>
                        </a:rPr>
                        <a:t> International Journal of Innovative and Emerging Research in Engineering</a:t>
                      </a:r>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nSpc>
                          <a:spcPct val="100000"/>
                        </a:lnSpc>
                      </a:pPr>
                      <a:r>
                        <a:rPr lang="en-US" sz="1800" b="0" strike="noStrike" spc="-1" dirty="0">
                          <a:solidFill>
                            <a:srgbClr val="000000"/>
                          </a:solidFill>
                          <a:latin typeface="Times New Roman"/>
                          <a:ea typeface="DejaVu Sans"/>
                        </a:rPr>
                        <a:t>In this paper, author studies main task of sorting components according to the sizes which consist of conveyor belt, which reduces the efforts of material handling. </a:t>
                      </a:r>
                      <a:endParaRPr lang="en-IN"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457200" y="1812799"/>
            <a:ext cx="8229240" cy="4275786"/>
          </a:xfrm>
        </p:spPr>
        <p:txBody>
          <a:bodyPr numCol="1">
            <a:noAutofit/>
          </a:bodyPr>
          <a:lstStyle/>
          <a:p>
            <a:pPr marL="458280" indent="-457200">
              <a:lnSpc>
                <a:spcPct val="100000"/>
              </a:lnSpc>
              <a:spcBef>
                <a:spcPts val="567"/>
              </a:spcBef>
              <a:spcAft>
                <a:spcPts val="567"/>
              </a:spcAft>
              <a:buClr>
                <a:srgbClr val="000000"/>
              </a:buClr>
              <a:buSzPct val="100000"/>
              <a:buFont typeface="+mj-lt"/>
              <a:buAutoNum type="alphaUcPeriod"/>
            </a:pPr>
            <a:r>
              <a:rPr lang="en-US" sz="2400" strike="noStrike" spc="-1" dirty="0" smtClean="0">
                <a:solidFill>
                  <a:srgbClr val="000000"/>
                </a:solidFill>
                <a:latin typeface="Times New Roman" panose="02020603050405020304" pitchFamily="18" charset="0"/>
                <a:ea typeface="Microsoft YaHei"/>
                <a:cs typeface="Times New Roman" panose="02020603050405020304" pitchFamily="18" charset="0"/>
              </a:rPr>
              <a:t> </a:t>
            </a:r>
            <a:r>
              <a:rPr lang="en-US" sz="2400" spc="-1" dirty="0">
                <a:solidFill>
                  <a:srgbClr val="000000"/>
                </a:solidFill>
                <a:latin typeface="Times New Roman" panose="02020603050405020304" pitchFamily="18" charset="0"/>
                <a:ea typeface="Microsoft YaHei"/>
                <a:cs typeface="Times New Roman" panose="02020603050405020304" pitchFamily="18" charset="0"/>
              </a:rPr>
              <a:t>Literature review</a:t>
            </a:r>
            <a:endParaRPr lang="en-IN" sz="2400" spc="-1" dirty="0">
              <a:latin typeface="Times New Roman" panose="02020603050405020304" pitchFamily="18" charset="0"/>
              <a:cs typeface="Times New Roman" panose="02020603050405020304" pitchFamily="18" charset="0"/>
            </a:endParaRPr>
          </a:p>
          <a:p>
            <a:pPr marL="494640" indent="-457200">
              <a:lnSpc>
                <a:spcPct val="100000"/>
              </a:lnSpc>
              <a:spcBef>
                <a:spcPts val="567"/>
              </a:spcBef>
              <a:spcAft>
                <a:spcPts val="567"/>
              </a:spcAft>
              <a:buClr>
                <a:srgbClr val="000000"/>
              </a:buClr>
              <a:buSzPct val="100000"/>
              <a:buFont typeface="+mj-lt"/>
              <a:buAutoNum type="alphaUcPeriod"/>
            </a:pPr>
            <a:r>
              <a:rPr lang="en-US" sz="2400" spc="-1" dirty="0">
                <a:solidFill>
                  <a:srgbClr val="000000"/>
                </a:solidFill>
                <a:latin typeface="Times New Roman" panose="02020603050405020304" pitchFamily="18" charset="0"/>
                <a:ea typeface="Microsoft YaHei"/>
                <a:cs typeface="Times New Roman" panose="02020603050405020304" pitchFamily="18" charset="0"/>
              </a:rPr>
              <a:t>Identification of the problem</a:t>
            </a:r>
            <a:endParaRPr lang="en-IN" sz="2400" spc="-1" dirty="0">
              <a:latin typeface="Times New Roman" panose="02020603050405020304" pitchFamily="18" charset="0"/>
              <a:cs typeface="Times New Roman" panose="02020603050405020304" pitchFamily="18" charset="0"/>
            </a:endParaRPr>
          </a:p>
          <a:p>
            <a:pPr marL="494640" indent="-457200">
              <a:lnSpc>
                <a:spcPct val="100000"/>
              </a:lnSpc>
              <a:spcBef>
                <a:spcPts val="567"/>
              </a:spcBef>
              <a:spcAft>
                <a:spcPts val="567"/>
              </a:spcAft>
              <a:buClr>
                <a:srgbClr val="000000"/>
              </a:buClr>
              <a:buSzPct val="100000"/>
              <a:buFont typeface="+mj-lt"/>
              <a:buAutoNum type="alphaUcPeriod"/>
            </a:pPr>
            <a:r>
              <a:rPr lang="en-US" sz="2400" spc="-1" dirty="0">
                <a:solidFill>
                  <a:srgbClr val="000000"/>
                </a:solidFill>
                <a:latin typeface="Times New Roman" panose="02020603050405020304" pitchFamily="18" charset="0"/>
                <a:ea typeface="Microsoft YaHei"/>
                <a:cs typeface="Times New Roman" panose="02020603050405020304" pitchFamily="18" charset="0"/>
              </a:rPr>
              <a:t>Finding solution of the problem</a:t>
            </a:r>
            <a:endParaRPr lang="en-IN" sz="2400" spc="-1" dirty="0">
              <a:latin typeface="Times New Roman" panose="02020603050405020304" pitchFamily="18" charset="0"/>
              <a:cs typeface="Times New Roman" panose="02020603050405020304" pitchFamily="18" charset="0"/>
            </a:endParaRPr>
          </a:p>
          <a:p>
            <a:pPr marL="494640" indent="-457200">
              <a:lnSpc>
                <a:spcPct val="100000"/>
              </a:lnSpc>
              <a:spcBef>
                <a:spcPts val="567"/>
              </a:spcBef>
              <a:spcAft>
                <a:spcPts val="567"/>
              </a:spcAft>
              <a:buClr>
                <a:srgbClr val="000000"/>
              </a:buClr>
              <a:buSzPct val="100000"/>
              <a:buFont typeface="+mj-lt"/>
              <a:buAutoNum type="alphaUcPeriod"/>
            </a:pPr>
            <a:r>
              <a:rPr lang="en-US" sz="2400" spc="-1" dirty="0">
                <a:solidFill>
                  <a:srgbClr val="000000"/>
                </a:solidFill>
                <a:latin typeface="Times New Roman" panose="02020603050405020304" pitchFamily="18" charset="0"/>
                <a:ea typeface="Microsoft YaHei"/>
                <a:cs typeface="Times New Roman" panose="02020603050405020304" pitchFamily="18" charset="0"/>
              </a:rPr>
              <a:t>Data collection</a:t>
            </a:r>
            <a:endParaRPr lang="en-IN" sz="2400" spc="-1" dirty="0">
              <a:latin typeface="Times New Roman" panose="02020603050405020304" pitchFamily="18" charset="0"/>
              <a:cs typeface="Times New Roman" panose="02020603050405020304" pitchFamily="18" charset="0"/>
            </a:endParaRPr>
          </a:p>
          <a:p>
            <a:pPr marL="494640" indent="-457200">
              <a:lnSpc>
                <a:spcPct val="100000"/>
              </a:lnSpc>
              <a:spcBef>
                <a:spcPts val="567"/>
              </a:spcBef>
              <a:spcAft>
                <a:spcPts val="567"/>
              </a:spcAft>
              <a:buClr>
                <a:srgbClr val="000000"/>
              </a:buClr>
              <a:buSzPct val="100000"/>
              <a:buFont typeface="+mj-lt"/>
              <a:buAutoNum type="alphaUcPeriod"/>
            </a:pPr>
            <a:r>
              <a:rPr lang="en-US" sz="2400" spc="-1" dirty="0">
                <a:solidFill>
                  <a:srgbClr val="000000"/>
                </a:solidFill>
                <a:latin typeface="Times New Roman" panose="02020603050405020304" pitchFamily="18" charset="0"/>
                <a:ea typeface="Microsoft YaHei"/>
                <a:cs typeface="Times New Roman" panose="02020603050405020304" pitchFamily="18" charset="0"/>
              </a:rPr>
              <a:t>Design of product</a:t>
            </a:r>
            <a:endParaRPr lang="en-IN" sz="2400" spc="-1" dirty="0">
              <a:latin typeface="Times New Roman" panose="02020603050405020304" pitchFamily="18" charset="0"/>
              <a:cs typeface="Times New Roman" panose="02020603050405020304" pitchFamily="18" charset="0"/>
            </a:endParaRPr>
          </a:p>
          <a:p>
            <a:pPr marL="494640" indent="-457200">
              <a:lnSpc>
                <a:spcPct val="100000"/>
              </a:lnSpc>
              <a:spcBef>
                <a:spcPts val="567"/>
              </a:spcBef>
              <a:spcAft>
                <a:spcPts val="567"/>
              </a:spcAft>
              <a:buClr>
                <a:srgbClr val="000000"/>
              </a:buClr>
              <a:buSzPct val="100000"/>
              <a:buFont typeface="+mj-lt"/>
              <a:buAutoNum type="alphaUcPeriod"/>
            </a:pPr>
            <a:r>
              <a:rPr lang="en-US" sz="2400" spc="-1" dirty="0">
                <a:solidFill>
                  <a:srgbClr val="000000"/>
                </a:solidFill>
                <a:latin typeface="Times New Roman" panose="02020603050405020304" pitchFamily="18" charset="0"/>
                <a:ea typeface="Microsoft YaHei"/>
                <a:cs typeface="Times New Roman" panose="02020603050405020304" pitchFamily="18" charset="0"/>
              </a:rPr>
              <a:t>Market survey for required components</a:t>
            </a:r>
            <a:endParaRPr lang="en-IN" sz="2400" spc="-1" dirty="0">
              <a:latin typeface="Times New Roman" panose="02020603050405020304" pitchFamily="18" charset="0"/>
              <a:cs typeface="Times New Roman" panose="02020603050405020304" pitchFamily="18" charset="0"/>
            </a:endParaRPr>
          </a:p>
          <a:p>
            <a:pPr marL="494640" indent="-457200">
              <a:lnSpc>
                <a:spcPct val="100000"/>
              </a:lnSpc>
              <a:spcBef>
                <a:spcPts val="567"/>
              </a:spcBef>
              <a:spcAft>
                <a:spcPts val="567"/>
              </a:spcAft>
              <a:buClr>
                <a:srgbClr val="000000"/>
              </a:buClr>
              <a:buSzPct val="100000"/>
              <a:buFont typeface="+mj-lt"/>
              <a:buAutoNum type="alphaUcPeriod"/>
            </a:pPr>
            <a:r>
              <a:rPr lang="en-US" sz="2400" spc="-1" dirty="0">
                <a:solidFill>
                  <a:srgbClr val="000000"/>
                </a:solidFill>
                <a:latin typeface="Times New Roman" panose="02020603050405020304" pitchFamily="18" charset="0"/>
                <a:ea typeface="Microsoft YaHei"/>
                <a:cs typeface="Times New Roman" panose="02020603050405020304" pitchFamily="18" charset="0"/>
              </a:rPr>
              <a:t>Purchase of required components system</a:t>
            </a:r>
            <a:endParaRPr lang="en-IN" sz="2400" spc="-1" dirty="0">
              <a:latin typeface="Times New Roman" panose="02020603050405020304" pitchFamily="18" charset="0"/>
              <a:cs typeface="Times New Roman" panose="02020603050405020304" pitchFamily="18" charset="0"/>
            </a:endParaRPr>
          </a:p>
          <a:p>
            <a:pPr marL="494640" indent="-457200">
              <a:lnSpc>
                <a:spcPct val="100000"/>
              </a:lnSpc>
              <a:spcBef>
                <a:spcPts val="567"/>
              </a:spcBef>
              <a:spcAft>
                <a:spcPts val="567"/>
              </a:spcAft>
              <a:buClr>
                <a:srgbClr val="000000"/>
              </a:buClr>
              <a:buSzPct val="100000"/>
              <a:buFont typeface="+mj-lt"/>
              <a:buAutoNum type="alphaUcPeriod"/>
            </a:pPr>
            <a:r>
              <a:rPr lang="en-US" sz="2400" spc="-1" dirty="0">
                <a:solidFill>
                  <a:srgbClr val="000000"/>
                </a:solidFill>
                <a:latin typeface="Times New Roman" panose="02020603050405020304" pitchFamily="18" charset="0"/>
                <a:ea typeface="Microsoft YaHei"/>
                <a:cs typeface="Times New Roman" panose="02020603050405020304" pitchFamily="18" charset="0"/>
              </a:rPr>
              <a:t>Manufacturing and assembly</a:t>
            </a:r>
            <a:endParaRPr lang="en-IN" sz="2400" spc="-1" dirty="0">
              <a:latin typeface="Times New Roman" panose="02020603050405020304" pitchFamily="18" charset="0"/>
              <a:cs typeface="Times New Roman" panose="02020603050405020304" pitchFamily="18" charset="0"/>
            </a:endParaRPr>
          </a:p>
          <a:p>
            <a:pPr marL="494640" indent="-457200">
              <a:lnSpc>
                <a:spcPct val="100000"/>
              </a:lnSpc>
              <a:spcBef>
                <a:spcPts val="567"/>
              </a:spcBef>
              <a:spcAft>
                <a:spcPts val="567"/>
              </a:spcAft>
              <a:buClr>
                <a:srgbClr val="000000"/>
              </a:buClr>
              <a:buSzPct val="100000"/>
              <a:buFont typeface="+mj-lt"/>
              <a:buAutoNum type="alphaUcPeriod"/>
            </a:pPr>
            <a:r>
              <a:rPr lang="en-US" sz="2400" spc="-1" dirty="0">
                <a:solidFill>
                  <a:srgbClr val="000000"/>
                </a:solidFill>
                <a:latin typeface="Times New Roman" panose="02020603050405020304" pitchFamily="18" charset="0"/>
                <a:ea typeface="Microsoft YaHei"/>
                <a:cs typeface="Times New Roman" panose="02020603050405020304" pitchFamily="18" charset="0"/>
              </a:rPr>
              <a:t>Testing and experimentation </a:t>
            </a:r>
          </a:p>
          <a:p>
            <a:pPr algn="just">
              <a:lnSpc>
                <a:spcPct val="100000"/>
              </a:lnSpc>
              <a:spcBef>
                <a:spcPts val="567"/>
              </a:spcBef>
              <a:spcAft>
                <a:spcPts val="567"/>
              </a:spcAft>
              <a:buFont typeface="+mj-lt"/>
              <a:buAutoNum type="alphaUcPeriod"/>
            </a:pPr>
            <a:endParaRPr lang="en-IN" sz="700" spc="-1" dirty="0">
              <a:latin typeface="Times New Roman" panose="02020603050405020304" pitchFamily="18" charset="0"/>
              <a:cs typeface="Times New Roman" panose="02020603050405020304" pitchFamily="18" charset="0"/>
            </a:endParaRPr>
          </a:p>
          <a:p>
            <a:pPr>
              <a:lnSpc>
                <a:spcPct val="100000"/>
              </a:lnSpc>
            </a:pPr>
            <a:endParaRPr lang="en-IN" sz="3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457200" y="840270"/>
            <a:ext cx="4243589" cy="833984"/>
          </a:xfrm>
        </p:spPr>
        <p:txBody>
          <a:bodyPr/>
          <a:lstStyle/>
          <a:p>
            <a:r>
              <a:rPr lang="en-US" sz="3600" b="1" dirty="0" smtClean="0">
                <a:latin typeface="Times New Roman" panose="02020603050405020304" pitchFamily="18" charset="0"/>
                <a:cs typeface="Times New Roman" panose="02020603050405020304" pitchFamily="18" charset="0"/>
              </a:rPr>
              <a:t>METHODOLOGY</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979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072" y="855491"/>
            <a:ext cx="8229240" cy="1144800"/>
          </a:xfrm>
        </p:spPr>
        <p:txBody>
          <a:bodyPr/>
          <a:lstStyle/>
          <a:p>
            <a:r>
              <a:rPr lang="en-IN" sz="3600" b="1" spc="-1" dirty="0">
                <a:solidFill>
                  <a:srgbClr val="000000"/>
                </a:solidFill>
                <a:latin typeface="Times New Roman"/>
              </a:rPr>
              <a:t>PROPOSED DESIGN VIEW</a:t>
            </a:r>
            <a:endParaRPr lang="en-IN" sz="3600" dirty="0"/>
          </a:p>
        </p:txBody>
      </p:sp>
      <p:pic>
        <p:nvPicPr>
          <p:cNvPr id="5" name="Picture 4" descr="C:\Users\Zara\Desktop\sorting paper\Hoper.jpeg"/>
          <p:cNvPicPr/>
          <p:nvPr/>
        </p:nvPicPr>
        <p:blipFill>
          <a:blip r:embed="rId2">
            <a:extLst>
              <a:ext uri="{28A0092B-C50C-407E-A947-70E740481C1C}">
                <a14:useLocalDpi xmlns:a14="http://schemas.microsoft.com/office/drawing/2010/main" val="0"/>
              </a:ext>
            </a:extLst>
          </a:blip>
          <a:srcRect/>
          <a:stretch>
            <a:fillRect/>
          </a:stretch>
        </p:blipFill>
        <p:spPr bwMode="auto">
          <a:xfrm>
            <a:off x="573381" y="2025909"/>
            <a:ext cx="2625994" cy="1737458"/>
          </a:xfrm>
          <a:prstGeom prst="rect">
            <a:avLst/>
          </a:prstGeom>
          <a:noFill/>
          <a:ln>
            <a:noFill/>
          </a:ln>
        </p:spPr>
      </p:pic>
      <p:sp>
        <p:nvSpPr>
          <p:cNvPr id="6" name="TextBox 5"/>
          <p:cNvSpPr txBox="1"/>
          <p:nvPr/>
        </p:nvSpPr>
        <p:spPr>
          <a:xfrm>
            <a:off x="1142854" y="3763367"/>
            <a:ext cx="1487043" cy="276999"/>
          </a:xfrm>
          <a:prstGeom prst="rect">
            <a:avLst/>
          </a:prstGeom>
          <a:noFill/>
        </p:spPr>
        <p:txBody>
          <a:bodyPr wrap="square" rtlCol="0">
            <a:spAutoFit/>
          </a:bodyPr>
          <a:lstStyle/>
          <a:p>
            <a:pPr algn="ctr"/>
            <a:r>
              <a:rPr lang="en-IN" sz="1200" dirty="0" smtClean="0">
                <a:latin typeface="Times New Roman" panose="02020603050405020304" pitchFamily="18" charset="0"/>
                <a:cs typeface="Times New Roman" panose="02020603050405020304" pitchFamily="18" charset="0"/>
              </a:rPr>
              <a:t>Hoper</a:t>
            </a:r>
            <a:endParaRPr lang="en-IN" sz="1200" dirty="0">
              <a:latin typeface="Times New Roman" panose="02020603050405020304" pitchFamily="18" charset="0"/>
              <a:cs typeface="Times New Roman" panose="02020603050405020304" pitchFamily="18" charset="0"/>
            </a:endParaRPr>
          </a:p>
        </p:txBody>
      </p:sp>
      <p:pic>
        <p:nvPicPr>
          <p:cNvPr id="7" name="Picture 6" descr="C:\Users\Zara\Desktop\sorting paper\WhatsApp Image 2021-05-29 at 11.31.08 PM.jpeg"/>
          <p:cNvPicPr/>
          <p:nvPr/>
        </p:nvPicPr>
        <p:blipFill>
          <a:blip r:embed="rId3">
            <a:extLst>
              <a:ext uri="{28A0092B-C50C-407E-A947-70E740481C1C}">
                <a14:useLocalDpi xmlns:a14="http://schemas.microsoft.com/office/drawing/2010/main" val="0"/>
              </a:ext>
            </a:extLst>
          </a:blip>
          <a:srcRect/>
          <a:stretch>
            <a:fillRect/>
          </a:stretch>
        </p:blipFill>
        <p:spPr bwMode="auto">
          <a:xfrm>
            <a:off x="4302190" y="2049097"/>
            <a:ext cx="2743380" cy="1737458"/>
          </a:xfrm>
          <a:prstGeom prst="rect">
            <a:avLst/>
          </a:prstGeom>
          <a:noFill/>
          <a:ln>
            <a:noFill/>
          </a:ln>
        </p:spPr>
      </p:pic>
      <p:sp>
        <p:nvSpPr>
          <p:cNvPr id="8" name="TextBox 7"/>
          <p:cNvSpPr txBox="1"/>
          <p:nvPr/>
        </p:nvSpPr>
        <p:spPr>
          <a:xfrm>
            <a:off x="5163926" y="3786554"/>
            <a:ext cx="1019908" cy="276999"/>
          </a:xfrm>
          <a:prstGeom prst="rect">
            <a:avLst/>
          </a:prstGeom>
          <a:noFill/>
        </p:spPr>
        <p:txBody>
          <a:bodyPr wrap="square" rtlCol="0">
            <a:spAutoFit/>
          </a:bodyPr>
          <a:lstStyle/>
          <a:p>
            <a:pPr algn="ctr"/>
            <a:r>
              <a:rPr lang="en-IN" sz="1200" dirty="0" smtClean="0">
                <a:latin typeface="Times New Roman" panose="02020603050405020304" pitchFamily="18" charset="0"/>
                <a:cs typeface="Times New Roman" panose="02020603050405020304" pitchFamily="18" charset="0"/>
              </a:rPr>
              <a:t>Base</a:t>
            </a:r>
            <a:endParaRPr lang="en-IN" sz="1200" dirty="0">
              <a:latin typeface="Times New Roman" panose="02020603050405020304" pitchFamily="18" charset="0"/>
              <a:cs typeface="Times New Roman" panose="02020603050405020304" pitchFamily="18" charset="0"/>
            </a:endParaRPr>
          </a:p>
        </p:txBody>
      </p:sp>
      <p:pic>
        <p:nvPicPr>
          <p:cNvPr id="9" name="Picture 8" descr="C:\Users\Zara\Desktop\sorting paper\piston Base.jpeg"/>
          <p:cNvPicPr/>
          <p:nvPr/>
        </p:nvPicPr>
        <p:blipFill>
          <a:blip r:embed="rId4">
            <a:extLst>
              <a:ext uri="{28A0092B-C50C-407E-A947-70E740481C1C}">
                <a14:useLocalDpi xmlns:a14="http://schemas.microsoft.com/office/drawing/2010/main" val="0"/>
              </a:ext>
            </a:extLst>
          </a:blip>
          <a:srcRect/>
          <a:stretch>
            <a:fillRect/>
          </a:stretch>
        </p:blipFill>
        <p:spPr bwMode="auto">
          <a:xfrm>
            <a:off x="573378" y="4310729"/>
            <a:ext cx="2625997" cy="1808718"/>
          </a:xfrm>
          <a:prstGeom prst="rect">
            <a:avLst/>
          </a:prstGeom>
          <a:noFill/>
          <a:ln>
            <a:noFill/>
          </a:ln>
        </p:spPr>
      </p:pic>
      <p:pic>
        <p:nvPicPr>
          <p:cNvPr id="10" name="Picture 9" descr="C:\Users\Zara\Desktop\sorting paper\Piston Rod.jpeg"/>
          <p:cNvPicPr/>
          <p:nvPr/>
        </p:nvPicPr>
        <p:blipFill>
          <a:blip r:embed="rId5">
            <a:extLst>
              <a:ext uri="{28A0092B-C50C-407E-A947-70E740481C1C}">
                <a14:useLocalDpi xmlns:a14="http://schemas.microsoft.com/office/drawing/2010/main" val="0"/>
              </a:ext>
            </a:extLst>
          </a:blip>
          <a:srcRect/>
          <a:stretch>
            <a:fillRect/>
          </a:stretch>
        </p:blipFill>
        <p:spPr bwMode="auto">
          <a:xfrm>
            <a:off x="4302189" y="4338106"/>
            <a:ext cx="2743381" cy="1781342"/>
          </a:xfrm>
          <a:prstGeom prst="rect">
            <a:avLst/>
          </a:prstGeom>
          <a:noFill/>
          <a:ln>
            <a:noFill/>
          </a:ln>
        </p:spPr>
      </p:pic>
      <p:sp>
        <p:nvSpPr>
          <p:cNvPr id="11" name="TextBox 10"/>
          <p:cNvSpPr txBox="1"/>
          <p:nvPr/>
        </p:nvSpPr>
        <p:spPr>
          <a:xfrm>
            <a:off x="1142854" y="6110628"/>
            <a:ext cx="1487043"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Piston Base</a:t>
            </a:r>
          </a:p>
        </p:txBody>
      </p:sp>
      <p:sp>
        <p:nvSpPr>
          <p:cNvPr id="12" name="TextBox 11"/>
          <p:cNvSpPr txBox="1"/>
          <p:nvPr/>
        </p:nvSpPr>
        <p:spPr>
          <a:xfrm>
            <a:off x="4982218" y="6110628"/>
            <a:ext cx="1383322"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Piston Rod</a:t>
            </a:r>
          </a:p>
        </p:txBody>
      </p:sp>
    </p:spTree>
    <p:extLst>
      <p:ext uri="{BB962C8B-B14F-4D97-AF65-F5344CB8AC3E}">
        <p14:creationId xmlns:p14="http://schemas.microsoft.com/office/powerpoint/2010/main" val="2857791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ECECE"/>
      </a:dk2>
      <a:lt2>
        <a:srgbClr val="000000"/>
      </a:lt2>
      <a:accent1>
        <a:srgbClr val="DADADA"/>
      </a:accent1>
      <a:accent2>
        <a:srgbClr val="474747"/>
      </a:accent2>
      <a:accent3>
        <a:srgbClr val="000000"/>
      </a:accent3>
      <a:accent4>
        <a:srgbClr val="000000"/>
      </a:accent4>
      <a:accent5>
        <a:srgbClr val="000000"/>
      </a:accent5>
      <a:accent6>
        <a:srgbClr val="000000"/>
      </a:accent6>
      <a:hlink>
        <a:srgbClr val="676767"/>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ECECE"/>
      </a:dk2>
      <a:lt2>
        <a:srgbClr val="000000"/>
      </a:lt2>
      <a:accent1>
        <a:srgbClr val="DADADA"/>
      </a:accent1>
      <a:accent2>
        <a:srgbClr val="474747"/>
      </a:accent2>
      <a:accent3>
        <a:srgbClr val="000000"/>
      </a:accent3>
      <a:accent4>
        <a:srgbClr val="000000"/>
      </a:accent4>
      <a:accent5>
        <a:srgbClr val="000000"/>
      </a:accent5>
      <a:accent6>
        <a:srgbClr val="000000"/>
      </a:accent6>
      <a:hlink>
        <a:srgbClr val="676767"/>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ECECE"/>
      </a:dk2>
      <a:lt2>
        <a:srgbClr val="000000"/>
      </a:lt2>
      <a:accent1>
        <a:srgbClr val="DADADA"/>
      </a:accent1>
      <a:accent2>
        <a:srgbClr val="474747"/>
      </a:accent2>
      <a:accent3>
        <a:srgbClr val="000000"/>
      </a:accent3>
      <a:accent4>
        <a:srgbClr val="000000"/>
      </a:accent4>
      <a:accent5>
        <a:srgbClr val="000000"/>
      </a:accent5>
      <a:accent6>
        <a:srgbClr val="000000"/>
      </a:accent6>
      <a:hlink>
        <a:srgbClr val="676767"/>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ECECE"/>
      </a:dk2>
      <a:lt2>
        <a:srgbClr val="000000"/>
      </a:lt2>
      <a:accent1>
        <a:srgbClr val="DADADA"/>
      </a:accent1>
      <a:accent2>
        <a:srgbClr val="474747"/>
      </a:accent2>
      <a:accent3>
        <a:srgbClr val="000000"/>
      </a:accent3>
      <a:accent4>
        <a:srgbClr val="000000"/>
      </a:accent4>
      <a:accent5>
        <a:srgbClr val="000000"/>
      </a:accent5>
      <a:accent6>
        <a:srgbClr val="000000"/>
      </a:accent6>
      <a:hlink>
        <a:srgbClr val="676767"/>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TotalTime>
  <Words>1425</Words>
  <Application>Microsoft Office PowerPoint</Application>
  <PresentationFormat>On-screen Show (4:3)</PresentationFormat>
  <Paragraphs>241</Paragraphs>
  <Slides>36</Slides>
  <Notes>1</Notes>
  <HiddenSlides>0</HiddenSlides>
  <MMClips>1</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36</vt:i4>
      </vt:variant>
    </vt:vector>
  </HeadingPairs>
  <TitlesOfParts>
    <vt:vector size="47" baseType="lpstr">
      <vt:lpstr>Microsoft YaHei</vt:lpstr>
      <vt:lpstr>Arial</vt:lpstr>
      <vt:lpstr>Calibri</vt:lpstr>
      <vt:lpstr>DejaVu Sans</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PROPOSED DESIGN VIEW</vt:lpstr>
      <vt:lpstr>ISOMETRIC VEIW OF MODEL</vt:lpstr>
      <vt:lpstr>Drafting Model</vt:lpstr>
      <vt:lpstr>PowerPoint Presentation</vt:lpstr>
      <vt:lpstr>SIMULATION</vt:lpstr>
      <vt:lpstr>PowerPoint Presentation</vt:lpstr>
      <vt:lpstr>PowerPoint Presentation</vt:lpstr>
      <vt:lpstr>PowerPoint Presentation</vt:lpstr>
      <vt:lpstr>3) SENSOR (Colour Sensor TCS320)</vt:lpstr>
      <vt:lpstr>PowerPoint Presentation</vt:lpstr>
      <vt:lpstr>PowerPoint Presentation</vt:lpstr>
      <vt:lpstr>PowerPoint Presentation</vt:lpstr>
      <vt:lpstr>6)RELAY MODULE</vt:lpstr>
      <vt:lpstr>PowerPoint Presentation</vt:lpstr>
      <vt:lpstr>PowerPoint Presentation</vt:lpstr>
      <vt:lpstr>CALCULATION</vt:lpstr>
      <vt:lpstr>PowerPoint Presentation</vt:lpstr>
      <vt:lpstr>PowerPoint Presentation</vt:lpstr>
      <vt:lpstr>POWER CONSUMPTION</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rahul</dc:creator>
  <dc:description/>
  <cp:lastModifiedBy>Rushikesh Wadme</cp:lastModifiedBy>
  <cp:revision>50</cp:revision>
  <dcterms:created xsi:type="dcterms:W3CDTF">2020-11-07T07:56:12Z</dcterms:created>
  <dcterms:modified xsi:type="dcterms:W3CDTF">2021-06-09T06:24:18Z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