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1" r:id="rId4"/>
    <p:sldId id="275" r:id="rId5"/>
    <p:sldId id="277" r:id="rId6"/>
    <p:sldId id="276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5B7B8-D7DB-4065-BE85-C6291091ED4D}" v="66" dt="2024-04-06T03:37:33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9DC7D-1F5B-4671-967D-A063F2BBDDB6}" type="doc">
      <dgm:prSet loTypeId="urn:diagrams.loki3.com/VaryingWidthList" loCatId="list" qsTypeId="urn:microsoft.com/office/officeart/2005/8/quickstyle/simple2" qsCatId="simple" csTypeId="urn:microsoft.com/office/officeart/2005/8/colors/accent5_5" csCatId="accent5" phldr="1"/>
      <dgm:spPr/>
    </dgm:pt>
    <dgm:pt modelId="{D0F1984A-4726-49D4-9022-34A828DD4F47}">
      <dgm:prSet phldrT="[Text]"/>
      <dgm:spPr/>
      <dgm:t>
        <a:bodyPr/>
        <a:lstStyle/>
        <a:p>
          <a:r>
            <a:rPr lang="en-IN"/>
            <a:t>Discretization of the structure</a:t>
          </a:r>
        </a:p>
      </dgm:t>
    </dgm:pt>
    <dgm:pt modelId="{13A434F5-A1DC-4FB7-A4E1-0DC13B6B57AC}" type="parTrans" cxnId="{CE5AB421-49DF-4E56-B478-F79791A118DF}">
      <dgm:prSet/>
      <dgm:spPr/>
      <dgm:t>
        <a:bodyPr/>
        <a:lstStyle/>
        <a:p>
          <a:endParaRPr lang="en-IN"/>
        </a:p>
      </dgm:t>
    </dgm:pt>
    <dgm:pt modelId="{0848B837-EFBA-4738-8F93-5EB3B1CC1B4B}" type="sibTrans" cxnId="{CE5AB421-49DF-4E56-B478-F79791A118DF}">
      <dgm:prSet/>
      <dgm:spPr/>
      <dgm:t>
        <a:bodyPr/>
        <a:lstStyle/>
        <a:p>
          <a:endParaRPr lang="en-IN"/>
        </a:p>
      </dgm:t>
    </dgm:pt>
    <dgm:pt modelId="{57D5B973-6B2B-485C-B23B-6DC6DE236627}">
      <dgm:prSet phldrT="[Text]"/>
      <dgm:spPr/>
      <dgm:t>
        <a:bodyPr/>
        <a:lstStyle/>
        <a:p>
          <a:r>
            <a:rPr lang="en-IN"/>
            <a:t>Apply boundary conditions</a:t>
          </a:r>
        </a:p>
      </dgm:t>
    </dgm:pt>
    <dgm:pt modelId="{4FEA3683-0DFB-4EB8-80B4-6C63B89250BE}" type="parTrans" cxnId="{D95E743C-397A-4539-8FA7-A16317199684}">
      <dgm:prSet/>
      <dgm:spPr/>
      <dgm:t>
        <a:bodyPr/>
        <a:lstStyle/>
        <a:p>
          <a:endParaRPr lang="en-IN"/>
        </a:p>
      </dgm:t>
    </dgm:pt>
    <dgm:pt modelId="{DC09A773-31F5-481F-87D2-AE0A692FAD60}" type="sibTrans" cxnId="{D95E743C-397A-4539-8FA7-A16317199684}">
      <dgm:prSet/>
      <dgm:spPr/>
      <dgm:t>
        <a:bodyPr/>
        <a:lstStyle/>
        <a:p>
          <a:endParaRPr lang="en-IN"/>
        </a:p>
      </dgm:t>
    </dgm:pt>
    <dgm:pt modelId="{A2E86006-94C7-4921-802E-1BE509D3ABDE}">
      <dgm:prSet phldrT="[Text]"/>
      <dgm:spPr/>
      <dgm:t>
        <a:bodyPr/>
        <a:lstStyle/>
        <a:p>
          <a:r>
            <a:rPr lang="en-IN"/>
            <a:t>Find unknown displacements using Gauss elimination method</a:t>
          </a:r>
        </a:p>
      </dgm:t>
    </dgm:pt>
    <dgm:pt modelId="{ACC7FDEC-8192-444C-BF6A-F70E709AECDF}" type="parTrans" cxnId="{3119CF39-69CF-42E6-BBA6-CF1E9FC7009E}">
      <dgm:prSet/>
      <dgm:spPr/>
      <dgm:t>
        <a:bodyPr/>
        <a:lstStyle/>
        <a:p>
          <a:endParaRPr lang="en-IN"/>
        </a:p>
      </dgm:t>
    </dgm:pt>
    <dgm:pt modelId="{2D27FD02-D20E-43F6-9951-84CB7948764A}" type="sibTrans" cxnId="{3119CF39-69CF-42E6-BBA6-CF1E9FC7009E}">
      <dgm:prSet/>
      <dgm:spPr/>
      <dgm:t>
        <a:bodyPr/>
        <a:lstStyle/>
        <a:p>
          <a:endParaRPr lang="en-IN"/>
        </a:p>
      </dgm:t>
    </dgm:pt>
    <dgm:pt modelId="{C95FDCAE-BAC8-4570-A033-338E0989C5E4}">
      <dgm:prSet phldrT="[Text]"/>
      <dgm:spPr/>
      <dgm:t>
        <a:bodyPr/>
        <a:lstStyle/>
        <a:p>
          <a:r>
            <a:rPr lang="en-IN"/>
            <a:t>Find stress and strain on each member</a:t>
          </a:r>
        </a:p>
      </dgm:t>
    </dgm:pt>
    <dgm:pt modelId="{57DBBBBE-1770-48B2-9DFC-94877A8A3778}" type="parTrans" cxnId="{1C208BDF-AF2B-4EC1-951E-1AE79084751F}">
      <dgm:prSet/>
      <dgm:spPr/>
      <dgm:t>
        <a:bodyPr/>
        <a:lstStyle/>
        <a:p>
          <a:endParaRPr lang="en-IN"/>
        </a:p>
      </dgm:t>
    </dgm:pt>
    <dgm:pt modelId="{AFBBEDD5-A7A7-4D70-A1FC-A06F8275A3D9}" type="sibTrans" cxnId="{1C208BDF-AF2B-4EC1-951E-1AE79084751F}">
      <dgm:prSet/>
      <dgm:spPr/>
      <dgm:t>
        <a:bodyPr/>
        <a:lstStyle/>
        <a:p>
          <a:endParaRPr lang="en-IN"/>
        </a:p>
      </dgm:t>
    </dgm:pt>
    <dgm:pt modelId="{F569ACA0-C855-428C-A626-DB2AEC031E6D}">
      <dgm:prSet phldrT="[Text]"/>
      <dgm:spPr/>
      <dgm:t>
        <a:bodyPr/>
        <a:lstStyle/>
        <a:p>
          <a:r>
            <a:rPr lang="en-IN" dirty="0"/>
            <a:t>Nodes and elements numbering</a:t>
          </a:r>
        </a:p>
      </dgm:t>
    </dgm:pt>
    <dgm:pt modelId="{3C58C147-C863-41D0-BF03-46E1B62D6347}" type="parTrans" cxnId="{3AD246BE-8223-402D-90ED-4E9C1F596DBF}">
      <dgm:prSet/>
      <dgm:spPr/>
      <dgm:t>
        <a:bodyPr/>
        <a:lstStyle/>
        <a:p>
          <a:endParaRPr lang="en-IN"/>
        </a:p>
      </dgm:t>
    </dgm:pt>
    <dgm:pt modelId="{909B2002-D3A4-4084-873E-4BF6E4AEBE88}" type="sibTrans" cxnId="{3AD246BE-8223-402D-90ED-4E9C1F596DBF}">
      <dgm:prSet/>
      <dgm:spPr/>
      <dgm:t>
        <a:bodyPr/>
        <a:lstStyle/>
        <a:p>
          <a:endParaRPr lang="en-IN"/>
        </a:p>
      </dgm:t>
    </dgm:pt>
    <dgm:pt modelId="{BDCE0391-2CDC-4220-BB41-1D7429AA9669}">
      <dgm:prSet phldrT="[Text]"/>
      <dgm:spPr/>
      <dgm:t>
        <a:bodyPr/>
        <a:lstStyle/>
        <a:p>
          <a:r>
            <a:rPr lang="en-IN"/>
            <a:t>Identify material behaviour (E,A)</a:t>
          </a:r>
        </a:p>
      </dgm:t>
    </dgm:pt>
    <dgm:pt modelId="{CCE2851D-6E15-4E83-852B-17975D613BC7}" type="parTrans" cxnId="{ADE7B269-181C-46A7-8029-FDE9940663C7}">
      <dgm:prSet/>
      <dgm:spPr/>
      <dgm:t>
        <a:bodyPr/>
        <a:lstStyle/>
        <a:p>
          <a:endParaRPr lang="en-IN"/>
        </a:p>
      </dgm:t>
    </dgm:pt>
    <dgm:pt modelId="{ACAD0A27-62EA-4FAB-8379-CD5E816270E6}" type="sibTrans" cxnId="{ADE7B269-181C-46A7-8029-FDE9940663C7}">
      <dgm:prSet/>
      <dgm:spPr/>
      <dgm:t>
        <a:bodyPr/>
        <a:lstStyle/>
        <a:p>
          <a:endParaRPr lang="en-IN"/>
        </a:p>
      </dgm:t>
    </dgm:pt>
    <dgm:pt modelId="{69953B02-979A-4B0B-A1EC-DFBF1BD34CED}">
      <dgm:prSet phldrT="[Text]"/>
      <dgm:spPr/>
      <dgm:t>
        <a:bodyPr/>
        <a:lstStyle/>
        <a:p>
          <a:r>
            <a:rPr lang="en-IN"/>
            <a:t>Assemble stiffness matrix</a:t>
          </a:r>
        </a:p>
      </dgm:t>
    </dgm:pt>
    <dgm:pt modelId="{3F9F0967-8CED-440F-9F52-1A2C5A61477A}" type="sibTrans" cxnId="{C620A631-E309-4104-9244-8368E736A48F}">
      <dgm:prSet/>
      <dgm:spPr/>
      <dgm:t>
        <a:bodyPr/>
        <a:lstStyle/>
        <a:p>
          <a:endParaRPr lang="en-IN"/>
        </a:p>
      </dgm:t>
    </dgm:pt>
    <dgm:pt modelId="{751471D4-50A9-4E43-9C88-431096A98061}" type="parTrans" cxnId="{C620A631-E309-4104-9244-8368E736A48F}">
      <dgm:prSet/>
      <dgm:spPr/>
      <dgm:t>
        <a:bodyPr/>
        <a:lstStyle/>
        <a:p>
          <a:endParaRPr lang="en-IN"/>
        </a:p>
      </dgm:t>
    </dgm:pt>
    <dgm:pt modelId="{BE3B5DA5-0CAB-43CC-A93F-F655DFFF789F}">
      <dgm:prSet phldrT="[Text]"/>
      <dgm:spPr/>
      <dgm:t>
        <a:bodyPr/>
        <a:lstStyle/>
        <a:p>
          <a:r>
            <a:rPr lang="en-IN"/>
            <a:t>Element stiffness matrix (K)</a:t>
          </a:r>
        </a:p>
      </dgm:t>
    </dgm:pt>
    <dgm:pt modelId="{2EA52201-9353-4F9B-8A1C-B5FEC22E5A02}" type="sibTrans" cxnId="{A83CC845-2BE7-4546-917A-038EC2D16088}">
      <dgm:prSet/>
      <dgm:spPr/>
      <dgm:t>
        <a:bodyPr/>
        <a:lstStyle/>
        <a:p>
          <a:endParaRPr lang="en-IN"/>
        </a:p>
      </dgm:t>
    </dgm:pt>
    <dgm:pt modelId="{E24D1BD4-8802-41CE-88F3-100C9A158656}" type="parTrans" cxnId="{A83CC845-2BE7-4546-917A-038EC2D16088}">
      <dgm:prSet/>
      <dgm:spPr/>
      <dgm:t>
        <a:bodyPr/>
        <a:lstStyle/>
        <a:p>
          <a:endParaRPr lang="en-IN"/>
        </a:p>
      </dgm:t>
    </dgm:pt>
    <dgm:pt modelId="{B903EDF4-B17F-4DFF-9CC4-4AE1A73025EF}">
      <dgm:prSet/>
      <dgm:spPr/>
      <dgm:t>
        <a:bodyPr/>
        <a:lstStyle/>
        <a:p>
          <a:r>
            <a:rPr lang="en-IN"/>
            <a:t>Finding reaction</a:t>
          </a:r>
        </a:p>
      </dgm:t>
    </dgm:pt>
    <dgm:pt modelId="{35F9C2BA-9BF4-4F00-88AB-A106D4988627}" type="parTrans" cxnId="{2F4637FD-47A5-4A07-9D0A-E001C76149B2}">
      <dgm:prSet/>
      <dgm:spPr/>
      <dgm:t>
        <a:bodyPr/>
        <a:lstStyle/>
        <a:p>
          <a:endParaRPr lang="en-IN"/>
        </a:p>
      </dgm:t>
    </dgm:pt>
    <dgm:pt modelId="{332E77BD-82A5-4233-8B94-1CC9CAD713A0}" type="sibTrans" cxnId="{2F4637FD-47A5-4A07-9D0A-E001C76149B2}">
      <dgm:prSet/>
      <dgm:spPr/>
      <dgm:t>
        <a:bodyPr/>
        <a:lstStyle/>
        <a:p>
          <a:endParaRPr lang="en-IN"/>
        </a:p>
      </dgm:t>
    </dgm:pt>
    <dgm:pt modelId="{137EA803-16D7-4E3A-A32D-9A8D4C03799A}" type="pres">
      <dgm:prSet presAssocID="{8749DC7D-1F5B-4671-967D-A063F2BBDDB6}" presName="Name0" presStyleCnt="0">
        <dgm:presLayoutVars>
          <dgm:resizeHandles/>
        </dgm:presLayoutVars>
      </dgm:prSet>
      <dgm:spPr/>
    </dgm:pt>
    <dgm:pt modelId="{FECD6310-66E7-4F2F-A470-3C7A4D7722BF}" type="pres">
      <dgm:prSet presAssocID="{D0F1984A-4726-49D4-9022-34A828DD4F47}" presName="text" presStyleLbl="node1" presStyleIdx="0" presStyleCnt="9" custScaleX="760076" custLinFactY="-70646" custLinFactNeighborX="5609" custLinFactNeighborY="-100000">
        <dgm:presLayoutVars>
          <dgm:bulletEnabled val="1"/>
        </dgm:presLayoutVars>
      </dgm:prSet>
      <dgm:spPr/>
    </dgm:pt>
    <dgm:pt modelId="{BD223860-3383-4C69-9082-8895EE3B1351}" type="pres">
      <dgm:prSet presAssocID="{0848B837-EFBA-4738-8F93-5EB3B1CC1B4B}" presName="space" presStyleCnt="0"/>
      <dgm:spPr/>
    </dgm:pt>
    <dgm:pt modelId="{277EF4CE-03B2-4F5C-8601-FEE0F6C96E7A}" type="pres">
      <dgm:prSet presAssocID="{F569ACA0-C855-428C-A626-DB2AEC031E6D}" presName="text" presStyleLbl="node1" presStyleIdx="1" presStyleCnt="9" custScaleX="241943">
        <dgm:presLayoutVars>
          <dgm:bulletEnabled val="1"/>
        </dgm:presLayoutVars>
      </dgm:prSet>
      <dgm:spPr/>
    </dgm:pt>
    <dgm:pt modelId="{98A6A5E2-B48C-4C4F-A1BE-1E1A81E83F4B}" type="pres">
      <dgm:prSet presAssocID="{909B2002-D3A4-4084-873E-4BF6E4AEBE88}" presName="space" presStyleCnt="0"/>
      <dgm:spPr/>
    </dgm:pt>
    <dgm:pt modelId="{583FDA2A-D797-4895-9ED4-CA3B8DAFA2E5}" type="pres">
      <dgm:prSet presAssocID="{BDCE0391-2CDC-4220-BB41-1D7429AA9669}" presName="text" presStyleLbl="node1" presStyleIdx="2" presStyleCnt="9" custScaleX="762000" custLinFactNeighborX="-10045" custLinFactNeighborY="26805">
        <dgm:presLayoutVars>
          <dgm:bulletEnabled val="1"/>
        </dgm:presLayoutVars>
      </dgm:prSet>
      <dgm:spPr/>
    </dgm:pt>
    <dgm:pt modelId="{E3040C31-7830-442E-A710-E04F733F23D7}" type="pres">
      <dgm:prSet presAssocID="{ACAD0A27-62EA-4FAB-8379-CD5E816270E6}" presName="space" presStyleCnt="0"/>
      <dgm:spPr/>
    </dgm:pt>
    <dgm:pt modelId="{7B2CE027-70CC-4519-858C-8BFCFB2A6FC3}" type="pres">
      <dgm:prSet presAssocID="{BE3B5DA5-0CAB-43CC-A93F-F655DFFF789F}" presName="text" presStyleLbl="node1" presStyleIdx="3" presStyleCnt="9" custScaleX="762000">
        <dgm:presLayoutVars>
          <dgm:bulletEnabled val="1"/>
        </dgm:presLayoutVars>
      </dgm:prSet>
      <dgm:spPr/>
    </dgm:pt>
    <dgm:pt modelId="{E6D4A0E3-2896-45CB-84D2-14DF13A69E56}" type="pres">
      <dgm:prSet presAssocID="{2EA52201-9353-4F9B-8A1C-B5FEC22E5A02}" presName="space" presStyleCnt="0"/>
      <dgm:spPr/>
    </dgm:pt>
    <dgm:pt modelId="{DF12EDF1-A9DC-437F-BBE6-43B6C0BB0753}" type="pres">
      <dgm:prSet presAssocID="{69953B02-979A-4B0B-A1EC-DFBF1BD34CED}" presName="text" presStyleLbl="node1" presStyleIdx="4" presStyleCnt="9" custScaleX="762000">
        <dgm:presLayoutVars>
          <dgm:bulletEnabled val="1"/>
        </dgm:presLayoutVars>
      </dgm:prSet>
      <dgm:spPr/>
    </dgm:pt>
    <dgm:pt modelId="{846C3828-9328-414D-9C8C-2F11C8A2DF44}" type="pres">
      <dgm:prSet presAssocID="{3F9F0967-8CED-440F-9F52-1A2C5A61477A}" presName="space" presStyleCnt="0"/>
      <dgm:spPr/>
    </dgm:pt>
    <dgm:pt modelId="{36C3A048-4308-437C-95FE-4A62BFCF37FE}" type="pres">
      <dgm:prSet presAssocID="{57D5B973-6B2B-485C-B23B-6DC6DE236627}" presName="text" presStyleLbl="node1" presStyleIdx="5" presStyleCnt="9" custScaleX="762000">
        <dgm:presLayoutVars>
          <dgm:bulletEnabled val="1"/>
        </dgm:presLayoutVars>
      </dgm:prSet>
      <dgm:spPr/>
    </dgm:pt>
    <dgm:pt modelId="{FF5F53A4-CE73-4128-904B-753808E342B6}" type="pres">
      <dgm:prSet presAssocID="{DC09A773-31F5-481F-87D2-AE0A692FAD60}" presName="space" presStyleCnt="0"/>
      <dgm:spPr/>
    </dgm:pt>
    <dgm:pt modelId="{BDD7CCE1-A9B0-4E88-AB00-5523AE6FFB38}" type="pres">
      <dgm:prSet presAssocID="{A2E86006-94C7-4921-802E-1BE509D3ABDE}" presName="text" presStyleLbl="node1" presStyleIdx="6" presStyleCnt="9" custScaleX="762000">
        <dgm:presLayoutVars>
          <dgm:bulletEnabled val="1"/>
        </dgm:presLayoutVars>
      </dgm:prSet>
      <dgm:spPr/>
    </dgm:pt>
    <dgm:pt modelId="{7A009DCB-34BD-4DB5-80BC-360B5E52E940}" type="pres">
      <dgm:prSet presAssocID="{2D27FD02-D20E-43F6-9951-84CB7948764A}" presName="space" presStyleCnt="0"/>
      <dgm:spPr/>
    </dgm:pt>
    <dgm:pt modelId="{0A0C1F18-A733-4862-A72C-C5B2CA4F87D9}" type="pres">
      <dgm:prSet presAssocID="{B903EDF4-B17F-4DFF-9CC4-4AE1A73025EF}" presName="text" presStyleLbl="node1" presStyleIdx="7" presStyleCnt="9" custScaleX="559372">
        <dgm:presLayoutVars>
          <dgm:bulletEnabled val="1"/>
        </dgm:presLayoutVars>
      </dgm:prSet>
      <dgm:spPr/>
    </dgm:pt>
    <dgm:pt modelId="{1AE2717B-CC64-4827-A5EE-E87090E6D92C}" type="pres">
      <dgm:prSet presAssocID="{332E77BD-82A5-4233-8B94-1CC9CAD713A0}" presName="space" presStyleCnt="0"/>
      <dgm:spPr/>
    </dgm:pt>
    <dgm:pt modelId="{8D71C86B-34D2-4163-B0F9-78457F0C31C4}" type="pres">
      <dgm:prSet presAssocID="{C95FDCAE-BAC8-4570-A033-338E0989C5E4}" presName="text" presStyleLbl="node1" presStyleIdx="8" presStyleCnt="9" custScaleX="762000" custLinFactNeighborX="46" custLinFactNeighborY="5283">
        <dgm:presLayoutVars>
          <dgm:bulletEnabled val="1"/>
        </dgm:presLayoutVars>
      </dgm:prSet>
      <dgm:spPr/>
    </dgm:pt>
  </dgm:ptLst>
  <dgm:cxnLst>
    <dgm:cxn modelId="{7FECDC18-795C-466C-BADB-717B446119F9}" type="presOf" srcId="{C95FDCAE-BAC8-4570-A033-338E0989C5E4}" destId="{8D71C86B-34D2-4163-B0F9-78457F0C31C4}" srcOrd="0" destOrd="0" presId="urn:diagrams.loki3.com/VaryingWidthList"/>
    <dgm:cxn modelId="{C7B5491D-DEFC-4AF3-A21B-B711B64B16B0}" type="presOf" srcId="{8749DC7D-1F5B-4671-967D-A063F2BBDDB6}" destId="{137EA803-16D7-4E3A-A32D-9A8D4C03799A}" srcOrd="0" destOrd="0" presId="urn:diagrams.loki3.com/VaryingWidthList"/>
    <dgm:cxn modelId="{CE5AB421-49DF-4E56-B478-F79791A118DF}" srcId="{8749DC7D-1F5B-4671-967D-A063F2BBDDB6}" destId="{D0F1984A-4726-49D4-9022-34A828DD4F47}" srcOrd="0" destOrd="0" parTransId="{13A434F5-A1DC-4FB7-A4E1-0DC13B6B57AC}" sibTransId="{0848B837-EFBA-4738-8F93-5EB3B1CC1B4B}"/>
    <dgm:cxn modelId="{C620A631-E309-4104-9244-8368E736A48F}" srcId="{8749DC7D-1F5B-4671-967D-A063F2BBDDB6}" destId="{69953B02-979A-4B0B-A1EC-DFBF1BD34CED}" srcOrd="4" destOrd="0" parTransId="{751471D4-50A9-4E43-9C88-431096A98061}" sibTransId="{3F9F0967-8CED-440F-9F52-1A2C5A61477A}"/>
    <dgm:cxn modelId="{2D1EB235-7CDB-4F7D-AE80-1DF31E649D6C}" type="presOf" srcId="{A2E86006-94C7-4921-802E-1BE509D3ABDE}" destId="{BDD7CCE1-A9B0-4E88-AB00-5523AE6FFB38}" srcOrd="0" destOrd="0" presId="urn:diagrams.loki3.com/VaryingWidthList"/>
    <dgm:cxn modelId="{3119CF39-69CF-42E6-BBA6-CF1E9FC7009E}" srcId="{8749DC7D-1F5B-4671-967D-A063F2BBDDB6}" destId="{A2E86006-94C7-4921-802E-1BE509D3ABDE}" srcOrd="6" destOrd="0" parTransId="{ACC7FDEC-8192-444C-BF6A-F70E709AECDF}" sibTransId="{2D27FD02-D20E-43F6-9951-84CB7948764A}"/>
    <dgm:cxn modelId="{D95E743C-397A-4539-8FA7-A16317199684}" srcId="{8749DC7D-1F5B-4671-967D-A063F2BBDDB6}" destId="{57D5B973-6B2B-485C-B23B-6DC6DE236627}" srcOrd="5" destOrd="0" parTransId="{4FEA3683-0DFB-4EB8-80B4-6C63B89250BE}" sibTransId="{DC09A773-31F5-481F-87D2-AE0A692FAD60}"/>
    <dgm:cxn modelId="{C386723D-0D9C-4883-AC92-20B40F63B384}" type="presOf" srcId="{57D5B973-6B2B-485C-B23B-6DC6DE236627}" destId="{36C3A048-4308-437C-95FE-4A62BFCF37FE}" srcOrd="0" destOrd="0" presId="urn:diagrams.loki3.com/VaryingWidthList"/>
    <dgm:cxn modelId="{A83CC845-2BE7-4546-917A-038EC2D16088}" srcId="{8749DC7D-1F5B-4671-967D-A063F2BBDDB6}" destId="{BE3B5DA5-0CAB-43CC-A93F-F655DFFF789F}" srcOrd="3" destOrd="0" parTransId="{E24D1BD4-8802-41CE-88F3-100C9A158656}" sibTransId="{2EA52201-9353-4F9B-8A1C-B5FEC22E5A02}"/>
    <dgm:cxn modelId="{ADE7B269-181C-46A7-8029-FDE9940663C7}" srcId="{8749DC7D-1F5B-4671-967D-A063F2BBDDB6}" destId="{BDCE0391-2CDC-4220-BB41-1D7429AA9669}" srcOrd="2" destOrd="0" parTransId="{CCE2851D-6E15-4E83-852B-17975D613BC7}" sibTransId="{ACAD0A27-62EA-4FAB-8379-CD5E816270E6}"/>
    <dgm:cxn modelId="{2D126782-1FB8-4729-A6FE-F73A134D4C77}" type="presOf" srcId="{D0F1984A-4726-49D4-9022-34A828DD4F47}" destId="{FECD6310-66E7-4F2F-A470-3C7A4D7722BF}" srcOrd="0" destOrd="0" presId="urn:diagrams.loki3.com/VaryingWidthList"/>
    <dgm:cxn modelId="{4A967D9A-EEA2-493A-BB9E-AFF5796CF124}" type="presOf" srcId="{BDCE0391-2CDC-4220-BB41-1D7429AA9669}" destId="{583FDA2A-D797-4895-9ED4-CA3B8DAFA2E5}" srcOrd="0" destOrd="0" presId="urn:diagrams.loki3.com/VaryingWidthList"/>
    <dgm:cxn modelId="{5B9E0EB1-29E1-4F97-AEE7-B9387439CFDF}" type="presOf" srcId="{69953B02-979A-4B0B-A1EC-DFBF1BD34CED}" destId="{DF12EDF1-A9DC-437F-BBE6-43B6C0BB0753}" srcOrd="0" destOrd="0" presId="urn:diagrams.loki3.com/VaryingWidthList"/>
    <dgm:cxn modelId="{3AD246BE-8223-402D-90ED-4E9C1F596DBF}" srcId="{8749DC7D-1F5B-4671-967D-A063F2BBDDB6}" destId="{F569ACA0-C855-428C-A626-DB2AEC031E6D}" srcOrd="1" destOrd="0" parTransId="{3C58C147-C863-41D0-BF03-46E1B62D6347}" sibTransId="{909B2002-D3A4-4084-873E-4BF6E4AEBE88}"/>
    <dgm:cxn modelId="{1940A6C8-F375-4A14-8BF2-270C983DAA0A}" type="presOf" srcId="{F569ACA0-C855-428C-A626-DB2AEC031E6D}" destId="{277EF4CE-03B2-4F5C-8601-FEE0F6C96E7A}" srcOrd="0" destOrd="0" presId="urn:diagrams.loki3.com/VaryingWidthList"/>
    <dgm:cxn modelId="{697D2DCD-C883-4C52-8829-733689EEE2D6}" type="presOf" srcId="{BE3B5DA5-0CAB-43CC-A93F-F655DFFF789F}" destId="{7B2CE027-70CC-4519-858C-8BFCFB2A6FC3}" srcOrd="0" destOrd="0" presId="urn:diagrams.loki3.com/VaryingWidthList"/>
    <dgm:cxn modelId="{1C208BDF-AF2B-4EC1-951E-1AE79084751F}" srcId="{8749DC7D-1F5B-4671-967D-A063F2BBDDB6}" destId="{C95FDCAE-BAC8-4570-A033-338E0989C5E4}" srcOrd="8" destOrd="0" parTransId="{57DBBBBE-1770-48B2-9DFC-94877A8A3778}" sibTransId="{AFBBEDD5-A7A7-4D70-A1FC-A06F8275A3D9}"/>
    <dgm:cxn modelId="{88D24EE9-0CB3-4A56-8C8B-DAD9D4E3404E}" type="presOf" srcId="{B903EDF4-B17F-4DFF-9CC4-4AE1A73025EF}" destId="{0A0C1F18-A733-4862-A72C-C5B2CA4F87D9}" srcOrd="0" destOrd="0" presId="urn:diagrams.loki3.com/VaryingWidthList"/>
    <dgm:cxn modelId="{2F4637FD-47A5-4A07-9D0A-E001C76149B2}" srcId="{8749DC7D-1F5B-4671-967D-A063F2BBDDB6}" destId="{B903EDF4-B17F-4DFF-9CC4-4AE1A73025EF}" srcOrd="7" destOrd="0" parTransId="{35F9C2BA-9BF4-4F00-88AB-A106D4988627}" sibTransId="{332E77BD-82A5-4233-8B94-1CC9CAD713A0}"/>
    <dgm:cxn modelId="{EBCD606F-0A4A-46CF-A51F-278442032AD2}" type="presParOf" srcId="{137EA803-16D7-4E3A-A32D-9A8D4C03799A}" destId="{FECD6310-66E7-4F2F-A470-3C7A4D7722BF}" srcOrd="0" destOrd="0" presId="urn:diagrams.loki3.com/VaryingWidthList"/>
    <dgm:cxn modelId="{07C059AC-33EA-458C-A2DD-9B09A74362B4}" type="presParOf" srcId="{137EA803-16D7-4E3A-A32D-9A8D4C03799A}" destId="{BD223860-3383-4C69-9082-8895EE3B1351}" srcOrd="1" destOrd="0" presId="urn:diagrams.loki3.com/VaryingWidthList"/>
    <dgm:cxn modelId="{05A5A4AE-DAAB-4D00-AF6E-F14E63CC60F0}" type="presParOf" srcId="{137EA803-16D7-4E3A-A32D-9A8D4C03799A}" destId="{277EF4CE-03B2-4F5C-8601-FEE0F6C96E7A}" srcOrd="2" destOrd="0" presId="urn:diagrams.loki3.com/VaryingWidthList"/>
    <dgm:cxn modelId="{8ECB451D-B2E5-4DAE-AFCB-07BDF4040BAD}" type="presParOf" srcId="{137EA803-16D7-4E3A-A32D-9A8D4C03799A}" destId="{98A6A5E2-B48C-4C4F-A1BE-1E1A81E83F4B}" srcOrd="3" destOrd="0" presId="urn:diagrams.loki3.com/VaryingWidthList"/>
    <dgm:cxn modelId="{C5108683-97D7-4F91-BB9F-1B14D9F7C6D5}" type="presParOf" srcId="{137EA803-16D7-4E3A-A32D-9A8D4C03799A}" destId="{583FDA2A-D797-4895-9ED4-CA3B8DAFA2E5}" srcOrd="4" destOrd="0" presId="urn:diagrams.loki3.com/VaryingWidthList"/>
    <dgm:cxn modelId="{C232FC4D-6741-4483-B6D3-A30B5E3F355B}" type="presParOf" srcId="{137EA803-16D7-4E3A-A32D-9A8D4C03799A}" destId="{E3040C31-7830-442E-A710-E04F733F23D7}" srcOrd="5" destOrd="0" presId="urn:diagrams.loki3.com/VaryingWidthList"/>
    <dgm:cxn modelId="{9AD85900-0AF2-4FF4-A2C3-F6E6528B2404}" type="presParOf" srcId="{137EA803-16D7-4E3A-A32D-9A8D4C03799A}" destId="{7B2CE027-70CC-4519-858C-8BFCFB2A6FC3}" srcOrd="6" destOrd="0" presId="urn:diagrams.loki3.com/VaryingWidthList"/>
    <dgm:cxn modelId="{25D0E92F-F292-4D78-9716-7F26514F78DE}" type="presParOf" srcId="{137EA803-16D7-4E3A-A32D-9A8D4C03799A}" destId="{E6D4A0E3-2896-45CB-84D2-14DF13A69E56}" srcOrd="7" destOrd="0" presId="urn:diagrams.loki3.com/VaryingWidthList"/>
    <dgm:cxn modelId="{CD8F0E79-C241-4D53-812C-A8638AFAF438}" type="presParOf" srcId="{137EA803-16D7-4E3A-A32D-9A8D4C03799A}" destId="{DF12EDF1-A9DC-437F-BBE6-43B6C0BB0753}" srcOrd="8" destOrd="0" presId="urn:diagrams.loki3.com/VaryingWidthList"/>
    <dgm:cxn modelId="{2D265F17-ED9E-448D-9E0D-8E9F2AC7D1F3}" type="presParOf" srcId="{137EA803-16D7-4E3A-A32D-9A8D4C03799A}" destId="{846C3828-9328-414D-9C8C-2F11C8A2DF44}" srcOrd="9" destOrd="0" presId="urn:diagrams.loki3.com/VaryingWidthList"/>
    <dgm:cxn modelId="{30760EA3-3E68-4ECB-8541-F68F803072EB}" type="presParOf" srcId="{137EA803-16D7-4E3A-A32D-9A8D4C03799A}" destId="{36C3A048-4308-437C-95FE-4A62BFCF37FE}" srcOrd="10" destOrd="0" presId="urn:diagrams.loki3.com/VaryingWidthList"/>
    <dgm:cxn modelId="{600D52BF-CE72-4094-A0E4-EB376BE688B1}" type="presParOf" srcId="{137EA803-16D7-4E3A-A32D-9A8D4C03799A}" destId="{FF5F53A4-CE73-4128-904B-753808E342B6}" srcOrd="11" destOrd="0" presId="urn:diagrams.loki3.com/VaryingWidthList"/>
    <dgm:cxn modelId="{95D508A6-842D-445B-A18B-C9A431C0C7F7}" type="presParOf" srcId="{137EA803-16D7-4E3A-A32D-9A8D4C03799A}" destId="{BDD7CCE1-A9B0-4E88-AB00-5523AE6FFB38}" srcOrd="12" destOrd="0" presId="urn:diagrams.loki3.com/VaryingWidthList"/>
    <dgm:cxn modelId="{BBBBA444-92F9-4959-A959-E9DBF8715FA7}" type="presParOf" srcId="{137EA803-16D7-4E3A-A32D-9A8D4C03799A}" destId="{7A009DCB-34BD-4DB5-80BC-360B5E52E940}" srcOrd="13" destOrd="0" presId="urn:diagrams.loki3.com/VaryingWidthList"/>
    <dgm:cxn modelId="{6EB54EC5-7C5E-42DC-A768-010FF839B772}" type="presParOf" srcId="{137EA803-16D7-4E3A-A32D-9A8D4C03799A}" destId="{0A0C1F18-A733-4862-A72C-C5B2CA4F87D9}" srcOrd="14" destOrd="0" presId="urn:diagrams.loki3.com/VaryingWidthList"/>
    <dgm:cxn modelId="{762C6B8C-9E46-40DB-92B0-7755554250FC}" type="presParOf" srcId="{137EA803-16D7-4E3A-A32D-9A8D4C03799A}" destId="{1AE2717B-CC64-4827-A5EE-E87090E6D92C}" srcOrd="15" destOrd="0" presId="urn:diagrams.loki3.com/VaryingWidthList"/>
    <dgm:cxn modelId="{464963FB-BAF9-45B2-9894-8F1EEA9773EF}" type="presParOf" srcId="{137EA803-16D7-4E3A-A32D-9A8D4C03799A}" destId="{8D71C86B-34D2-4163-B0F9-78457F0C31C4}" srcOrd="1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6310-66E7-4F2F-A470-3C7A4D7722BF}">
      <dsp:nvSpPr>
        <dsp:cNvPr id="0" name=""/>
        <dsp:cNvSpPr/>
      </dsp:nvSpPr>
      <dsp:spPr>
        <a:xfrm>
          <a:off x="0" y="0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Discretization of the structure</a:t>
          </a:r>
        </a:p>
      </dsp:txBody>
      <dsp:txXfrm>
        <a:off x="0" y="0"/>
        <a:ext cx="5443725" cy="690082"/>
      </dsp:txXfrm>
    </dsp:sp>
    <dsp:sp modelId="{277EF4CE-03B2-4F5C-8601-FEE0F6C96E7A}">
      <dsp:nvSpPr>
        <dsp:cNvPr id="0" name=""/>
        <dsp:cNvSpPr/>
      </dsp:nvSpPr>
      <dsp:spPr>
        <a:xfrm>
          <a:off x="3" y="726408"/>
          <a:ext cx="5443717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Nodes and elements numbering</a:t>
          </a:r>
        </a:p>
      </dsp:txBody>
      <dsp:txXfrm>
        <a:off x="3" y="726408"/>
        <a:ext cx="5443717" cy="690082"/>
      </dsp:txXfrm>
    </dsp:sp>
    <dsp:sp modelId="{583FDA2A-D797-4895-9ED4-CA3B8DAFA2E5}">
      <dsp:nvSpPr>
        <dsp:cNvPr id="0" name=""/>
        <dsp:cNvSpPr/>
      </dsp:nvSpPr>
      <dsp:spPr>
        <a:xfrm>
          <a:off x="0" y="1460243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Identify material behaviour (E,A)</a:t>
          </a:r>
        </a:p>
      </dsp:txBody>
      <dsp:txXfrm>
        <a:off x="0" y="1460243"/>
        <a:ext cx="5443725" cy="690082"/>
      </dsp:txXfrm>
    </dsp:sp>
    <dsp:sp modelId="{7B2CE027-70CC-4519-858C-8BFCFB2A6FC3}">
      <dsp:nvSpPr>
        <dsp:cNvPr id="0" name=""/>
        <dsp:cNvSpPr/>
      </dsp:nvSpPr>
      <dsp:spPr>
        <a:xfrm>
          <a:off x="0" y="2175581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Element stiffness matrix (K)</a:t>
          </a:r>
        </a:p>
      </dsp:txBody>
      <dsp:txXfrm>
        <a:off x="0" y="2175581"/>
        <a:ext cx="5443725" cy="690082"/>
      </dsp:txXfrm>
    </dsp:sp>
    <dsp:sp modelId="{DF12EDF1-A9DC-437F-BBE6-43B6C0BB0753}">
      <dsp:nvSpPr>
        <dsp:cNvPr id="0" name=""/>
        <dsp:cNvSpPr/>
      </dsp:nvSpPr>
      <dsp:spPr>
        <a:xfrm>
          <a:off x="0" y="2900167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Assemble stiffness matrix</a:t>
          </a:r>
        </a:p>
      </dsp:txBody>
      <dsp:txXfrm>
        <a:off x="0" y="2900167"/>
        <a:ext cx="5443725" cy="690082"/>
      </dsp:txXfrm>
    </dsp:sp>
    <dsp:sp modelId="{36C3A048-4308-437C-95FE-4A62BFCF37FE}">
      <dsp:nvSpPr>
        <dsp:cNvPr id="0" name=""/>
        <dsp:cNvSpPr/>
      </dsp:nvSpPr>
      <dsp:spPr>
        <a:xfrm>
          <a:off x="0" y="3624754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Apply boundary conditions</a:t>
          </a:r>
        </a:p>
      </dsp:txBody>
      <dsp:txXfrm>
        <a:off x="0" y="3624754"/>
        <a:ext cx="5443725" cy="690082"/>
      </dsp:txXfrm>
    </dsp:sp>
    <dsp:sp modelId="{BDD7CCE1-A9B0-4E88-AB00-5523AE6FFB38}">
      <dsp:nvSpPr>
        <dsp:cNvPr id="0" name=""/>
        <dsp:cNvSpPr/>
      </dsp:nvSpPr>
      <dsp:spPr>
        <a:xfrm>
          <a:off x="0" y="4349340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Find unknown displacements using Gauss elimination method</a:t>
          </a:r>
        </a:p>
      </dsp:txBody>
      <dsp:txXfrm>
        <a:off x="0" y="4349340"/>
        <a:ext cx="5443725" cy="690082"/>
      </dsp:txXfrm>
    </dsp:sp>
    <dsp:sp modelId="{0A0C1F18-A733-4862-A72C-C5B2CA4F87D9}">
      <dsp:nvSpPr>
        <dsp:cNvPr id="0" name=""/>
        <dsp:cNvSpPr/>
      </dsp:nvSpPr>
      <dsp:spPr>
        <a:xfrm>
          <a:off x="15900" y="5073927"/>
          <a:ext cx="5411924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Finding reaction</a:t>
          </a:r>
        </a:p>
      </dsp:txBody>
      <dsp:txXfrm>
        <a:off x="15900" y="5073927"/>
        <a:ext cx="5411924" cy="690082"/>
      </dsp:txXfrm>
    </dsp:sp>
    <dsp:sp modelId="{8D71C86B-34D2-4163-B0F9-78457F0C31C4}">
      <dsp:nvSpPr>
        <dsp:cNvPr id="0" name=""/>
        <dsp:cNvSpPr/>
      </dsp:nvSpPr>
      <dsp:spPr>
        <a:xfrm>
          <a:off x="0" y="5800335"/>
          <a:ext cx="5443725" cy="69008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Find stress and strain on each member</a:t>
          </a:r>
        </a:p>
      </dsp:txBody>
      <dsp:txXfrm>
        <a:off x="0" y="5800335"/>
        <a:ext cx="5443725" cy="69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F46D4-EE48-48A4-87DC-E7948BA5955A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969A-B8D7-440E-9340-F5E7E4BA3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12B0-428F-42EB-A90B-52EEAFCB1E6F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9D4-4941-41A3-B606-52713D901ED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C53-A4B3-4A6B-A803-A7479F52FF5E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9C60-EA2D-48B7-8DF0-F95783416FE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9754-68D2-4234-A931-6B303618BF46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C66C-3ED0-4805-BB7E-0AC5723A5E3A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9F96-F7A7-4C15-9C07-5170E725345C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6B98-6FFA-4960-BFAE-8FF81BD22C3B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21FE-6CF5-49E8-996A-66B6DB5820E7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1945-AEC9-446B-A297-CAE122649B1A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BED-D9BF-4AEE-8C70-21FE7B526743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1169-E05F-4BDB-9796-F0F0BC750310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0550-36C5-DC97-78F3-84B07EFE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2499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8DE998-05B0-1BB8-46BB-6987D0D76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1" y="0"/>
            <a:ext cx="12618719" cy="70049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F8C8067-264F-1A22-3A60-E9F10EA0D9EF}"/>
              </a:ext>
            </a:extLst>
          </p:cNvPr>
          <p:cNvSpPr/>
          <p:nvPr/>
        </p:nvSpPr>
        <p:spPr>
          <a:xfrm>
            <a:off x="-426721" y="1"/>
            <a:ext cx="12618719" cy="7004956"/>
          </a:xfrm>
          <a:custGeom>
            <a:avLst/>
            <a:gdLst>
              <a:gd name="connsiteX0" fmla="*/ 13655038 w 13655038"/>
              <a:gd name="connsiteY0" fmla="*/ 3932717 h 7004956"/>
              <a:gd name="connsiteX1" fmla="*/ 13655038 w 13655038"/>
              <a:gd name="connsiteY1" fmla="*/ 7004956 h 7004956"/>
              <a:gd name="connsiteX2" fmla="*/ 11777915 w 13655038"/>
              <a:gd name="connsiteY2" fmla="*/ 7004956 h 7004956"/>
              <a:gd name="connsiteX3" fmla="*/ 0 w 13655038"/>
              <a:gd name="connsiteY3" fmla="*/ 0 h 7004956"/>
              <a:gd name="connsiteX4" fmla="*/ 4437425 w 13655038"/>
              <a:gd name="connsiteY4" fmla="*/ 0 h 7004956"/>
              <a:gd name="connsiteX5" fmla="*/ 3019120 w 13655038"/>
              <a:gd name="connsiteY5" fmla="*/ 2321302 h 7004956"/>
              <a:gd name="connsiteX6" fmla="*/ 6716166 w 13655038"/>
              <a:gd name="connsiteY6" fmla="*/ 4580179 h 7004956"/>
              <a:gd name="connsiteX7" fmla="*/ 9514634 w 13655038"/>
              <a:gd name="connsiteY7" fmla="*/ 0 h 7004956"/>
              <a:gd name="connsiteX8" fmla="*/ 13655038 w 13655038"/>
              <a:gd name="connsiteY8" fmla="*/ 0 h 7004956"/>
              <a:gd name="connsiteX9" fmla="*/ 13655038 w 13655038"/>
              <a:gd name="connsiteY9" fmla="*/ 2243174 h 7004956"/>
              <a:gd name="connsiteX10" fmla="*/ 10709679 w 13655038"/>
              <a:gd name="connsiteY10" fmla="*/ 443573 h 7004956"/>
              <a:gd name="connsiteX11" fmla="*/ 6700705 w 13655038"/>
              <a:gd name="connsiteY11" fmla="*/ 7004956 h 7004956"/>
              <a:gd name="connsiteX12" fmla="*/ 0 w 13655038"/>
              <a:gd name="connsiteY12" fmla="*/ 7004956 h 70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55038" h="7004956">
                <a:moveTo>
                  <a:pt x="13655038" y="3932717"/>
                </a:moveTo>
                <a:lnTo>
                  <a:pt x="13655038" y="7004956"/>
                </a:lnTo>
                <a:lnTo>
                  <a:pt x="11777915" y="7004956"/>
                </a:lnTo>
                <a:close/>
                <a:moveTo>
                  <a:pt x="0" y="0"/>
                </a:moveTo>
                <a:lnTo>
                  <a:pt x="4437425" y="0"/>
                </a:lnTo>
                <a:lnTo>
                  <a:pt x="3019120" y="2321302"/>
                </a:lnTo>
                <a:lnTo>
                  <a:pt x="6716166" y="4580179"/>
                </a:lnTo>
                <a:lnTo>
                  <a:pt x="9514634" y="0"/>
                </a:lnTo>
                <a:lnTo>
                  <a:pt x="13655038" y="0"/>
                </a:lnTo>
                <a:lnTo>
                  <a:pt x="13655038" y="2243174"/>
                </a:lnTo>
                <a:lnTo>
                  <a:pt x="10709679" y="443573"/>
                </a:lnTo>
                <a:lnTo>
                  <a:pt x="6700705" y="7004956"/>
                </a:lnTo>
                <a:lnTo>
                  <a:pt x="0" y="7004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821FC-D423-6B5B-7A9A-2E42F02F19E4}"/>
              </a:ext>
            </a:extLst>
          </p:cNvPr>
          <p:cNvSpPr txBox="1"/>
          <p:nvPr/>
        </p:nvSpPr>
        <p:spPr>
          <a:xfrm>
            <a:off x="81281" y="10160"/>
            <a:ext cx="1211072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5400" b="1">
                <a:latin typeface="Times New Roman"/>
                <a:cs typeface="Calibri"/>
              </a:rPr>
              <a:t>Finite Element Analysis</a:t>
            </a:r>
            <a:endParaRPr lang="en-US">
              <a:latin typeface="Times New Roman"/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AE89A-0124-3801-262C-7763EB30ED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" y="5924744"/>
            <a:ext cx="914401" cy="958292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84E94-BB0D-5DA6-0E22-3296FFB2FA42}"/>
              </a:ext>
            </a:extLst>
          </p:cNvPr>
          <p:cNvSpPr txBox="1"/>
          <p:nvPr/>
        </p:nvSpPr>
        <p:spPr>
          <a:xfrm>
            <a:off x="1168400" y="6099909"/>
            <a:ext cx="372422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Department of Ocean Engineering, </a:t>
            </a:r>
          </a:p>
          <a:p>
            <a:r>
              <a:rPr lang="en-US">
                <a:latin typeface="Times New Roman"/>
                <a:cs typeface="Times New Roman"/>
              </a:rPr>
              <a:t>Indian Institute of Technology Madras</a:t>
            </a:r>
            <a:endParaRPr lang="en-IN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058C4-FADF-C09B-BEFC-63A08486EA99}"/>
              </a:ext>
            </a:extLst>
          </p:cNvPr>
          <p:cNvSpPr txBox="1"/>
          <p:nvPr/>
        </p:nvSpPr>
        <p:spPr>
          <a:xfrm>
            <a:off x="-221311" y="3445958"/>
            <a:ext cx="5454618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Calibri"/>
              </a:rPr>
              <a:t>Term Paper project on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Times New Roman"/>
                <a:cs typeface="Calibri"/>
              </a:rPr>
              <a:t>Space Truss Analysis using MATLAB</a:t>
            </a:r>
          </a:p>
          <a:p>
            <a:pPr algn="ctr"/>
            <a:r>
              <a:rPr lang="en-IN" sz="2400" dirty="0">
                <a:latin typeface="Times New Roman"/>
                <a:cs typeface="Calibri"/>
              </a:rPr>
              <a:t>Guided by:- </a:t>
            </a:r>
            <a:r>
              <a:rPr lang="en-IN" sz="2400" dirty="0">
                <a:solidFill>
                  <a:srgbClr val="002060"/>
                </a:solidFill>
                <a:latin typeface="Times New Roman"/>
                <a:cs typeface="Calibri"/>
              </a:rPr>
              <a:t>Prof. S.A. </a:t>
            </a:r>
            <a:r>
              <a:rPr lang="en-IN" sz="2400" dirty="0" err="1">
                <a:solidFill>
                  <a:srgbClr val="002060"/>
                </a:solidFill>
                <a:latin typeface="Times New Roman"/>
                <a:cs typeface="Calibri"/>
              </a:rPr>
              <a:t>Sannasiraj</a:t>
            </a:r>
            <a:endParaRPr lang="en-IN" sz="2400" dirty="0">
              <a:solidFill>
                <a:srgbClr val="002060"/>
              </a:solidFill>
              <a:latin typeface="Times New Roman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C5B0-27EF-2A0C-81E8-6C3C335FC968}"/>
              </a:ext>
            </a:extLst>
          </p:cNvPr>
          <p:cNvSpPr txBox="1"/>
          <p:nvPr/>
        </p:nvSpPr>
        <p:spPr>
          <a:xfrm>
            <a:off x="552358" y="4816819"/>
            <a:ext cx="533028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OE23M030 Vikash Chand Sharma</a:t>
            </a:r>
          </a:p>
          <a:p>
            <a:r>
              <a:rPr lang="en-IN" sz="16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OE23M024 Amit Pawar</a:t>
            </a:r>
          </a:p>
          <a:p>
            <a:r>
              <a:rPr lang="en-IN" sz="16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OE23M021 Shubham Singh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44AD0A5-F92F-9190-3C35-4C97B60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A033BE0-C0E6-56CF-CA15-5F485C28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25 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5292D-7AC0-FA28-E269-3CE9E37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289133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Problem Statement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9F42-86CB-E4E8-8066-CD0A67F1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Calibri" panose="020F0502020204030204"/>
                <a:cs typeface="Calibri"/>
              </a:rPr>
              <a:t>                    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5AA3-9007-9088-0E1F-747537C5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B10AC-695D-EE45-A69C-B5831B567A54}"/>
              </a:ext>
            </a:extLst>
          </p:cNvPr>
          <p:cNvSpPr txBox="1"/>
          <p:nvPr/>
        </p:nvSpPr>
        <p:spPr>
          <a:xfrm>
            <a:off x="4874079" y="974221"/>
            <a:ext cx="69866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Space trusses are essential structural elements widely used in engineering applications for supporting loads in various structures. In this term paper, we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focus on the analysis of a specific space truss configuration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 comprising three members hinged at points anchored to a wall. The coordinates of the hinged points are as follows: Point 2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(50, 30, 0)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, Point 3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(0, 40, 80)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, and Point 4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(0, 0, 60)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, with all three members converging at Point 1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(40, 24, 0)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20202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The truss is subjected to a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boundary condition where all support displacements are constrained to be zero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, reflecting the rigid attachment of the truss members to the wall.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Force applied at node 1 only in x-direction whose magnitude is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12kN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The objective of this study is to perform a comprehensive analysis of the given 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space truss configuration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, considering factors such as</a:t>
            </a:r>
            <a:r>
              <a:rPr lang="en-US" b="1" dirty="0">
                <a:solidFill>
                  <a:srgbClr val="202020"/>
                </a:solidFill>
                <a:ea typeface="+mn-lt"/>
                <a:cs typeface="+mn-lt"/>
              </a:rPr>
              <a:t> member forces, displacements, and reactions</a:t>
            </a:r>
            <a:r>
              <a:rPr lang="en-US" dirty="0">
                <a:solidFill>
                  <a:srgbClr val="202020"/>
                </a:solidFill>
                <a:ea typeface="+mn-lt"/>
                <a:cs typeface="+mn-lt"/>
              </a:rPr>
              <a:t>. Through this analysis, we aim to gain insights into the structural behavior and stability of the truss under various loading conditions.</a:t>
            </a:r>
            <a:endParaRPr lang="en-US" dirty="0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37CA-DBD4-5C11-8CEF-065E789C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</p:spTree>
    <p:extLst>
      <p:ext uri="{BB962C8B-B14F-4D97-AF65-F5344CB8AC3E}">
        <p14:creationId xmlns:p14="http://schemas.microsoft.com/office/powerpoint/2010/main" val="34817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B82E-65C4-54C4-5A26-07852DA9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1" y="3358008"/>
            <a:ext cx="4023360" cy="1188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b="1" kern="1200" dirty="0">
                <a:latin typeface="+mj-lt"/>
                <a:ea typeface="+mj-ea"/>
                <a:cs typeface="+mj-cs"/>
              </a:rPr>
              <a:t>     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9507F-A122-FC44-4C58-258D5F64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8EC37-8477-F85E-1797-B27A4325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40A1F4-8F27-C968-5CD7-F82E49A4C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409630"/>
              </p:ext>
            </p:extLst>
          </p:nvPr>
        </p:nvGraphicFramePr>
        <p:xfrm>
          <a:off x="6006152" y="183791"/>
          <a:ext cx="5443725" cy="649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78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F0FA-7E1E-35A9-1146-0C588431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109765"/>
            <a:ext cx="10265228" cy="1041361"/>
          </a:xfrm>
        </p:spPr>
        <p:txBody>
          <a:bodyPr/>
          <a:lstStyle/>
          <a:p>
            <a:r>
              <a:rPr lang="en-US" u="sng" dirty="0">
                <a:cs typeface="Calibri Light"/>
              </a:rPr>
              <a:t>Boundary condition and governing equation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E70D3-FF31-F646-D2E7-45CB11325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161" y="1232691"/>
                <a:ext cx="5765347" cy="4780643"/>
              </a:xfr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20B0604020202020204" pitchFamily="34" charset="0"/>
                  <a:buChar char="Ø"/>
                </a:pPr>
                <a:r>
                  <a:rPr lang="en-US" sz="2000" dirty="0">
                    <a:solidFill>
                      <a:srgbClr val="202020"/>
                    </a:solidFill>
                    <a:ea typeface="+mn-lt"/>
                    <a:cs typeface="+mn-lt"/>
                  </a:rPr>
                  <a:t>The governing equation for the space truss along with the boundary condition can be summarized as: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𝑨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𝑬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𝒅𝒖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𝟎</m:t>
                      </m:r>
                    </m:oMath>
                  </m:oMathPara>
                </a14:m>
                <a:br>
                  <a:rPr lang="en-US" sz="2000" dirty="0">
                    <a:ea typeface="+mn-lt"/>
                    <a:cs typeface="+mn-lt"/>
                  </a:rPr>
                </a:br>
                <a:endParaRPr lang="en-US" sz="2000" dirty="0">
                  <a:solidFill>
                    <a:srgbClr val="202020"/>
                  </a:solidFill>
                  <a:ea typeface="+mn-lt"/>
                  <a:cs typeface="+mn-lt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20B0604020202020204" pitchFamily="34" charset="0"/>
                  <a:buChar char="Ø"/>
                </a:pPr>
                <a:r>
                  <a:rPr lang="en-US" sz="2000" dirty="0">
                    <a:solidFill>
                      <a:srgbClr val="202020"/>
                    </a:solidFill>
                    <a:ea typeface="+mn-lt"/>
                    <a:cs typeface="+mn-lt"/>
                  </a:rPr>
                  <a:t>The boundary condition that all support displacements are zero can be expressed as follows:</a:t>
                </a: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𝒌𝑵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20202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0202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202020"/>
                  </a:solidFill>
                  <a:ea typeface="+mn-lt"/>
                  <a:cs typeface="+mn-lt"/>
                </a:endParaRP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202020"/>
                    </a:solidFill>
                    <a:ea typeface="+mn-lt"/>
                    <a:cs typeface="+mn-lt"/>
                  </a:rPr>
                  <a:t> This equation signifies that the displacements at the support points are constrained to be zero.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E70D3-FF31-F646-D2E7-45CB11325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161" y="1232691"/>
                <a:ext cx="5765347" cy="4780643"/>
              </a:xfrm>
              <a:blipFill>
                <a:blip r:embed="rId2"/>
                <a:stretch>
                  <a:fillRect l="-951" r="-1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A77A0-A7A0-610E-8DF0-E8BA130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29CD-480B-9979-2F46-E6F85B6D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5BA4DAF-64FC-819C-78D9-5437A963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963386"/>
            <a:ext cx="5415064" cy="539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BF281-E706-7795-00E5-E563B43EB855}"/>
              </a:ext>
            </a:extLst>
          </p:cNvPr>
          <p:cNvSpPr txBox="1"/>
          <p:nvPr/>
        </p:nvSpPr>
        <p:spPr>
          <a:xfrm>
            <a:off x="7227431" y="3133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ACC85-9EEF-D328-6E15-733D0ABF1AB4}"/>
              </a:ext>
            </a:extLst>
          </p:cNvPr>
          <p:cNvSpPr txBox="1"/>
          <p:nvPr/>
        </p:nvSpPr>
        <p:spPr>
          <a:xfrm>
            <a:off x="10654393" y="502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AFA26-BADE-1100-D9F7-131691FBF0C0}"/>
              </a:ext>
            </a:extLst>
          </p:cNvPr>
          <p:cNvSpPr txBox="1"/>
          <p:nvPr/>
        </p:nvSpPr>
        <p:spPr>
          <a:xfrm>
            <a:off x="9680514" y="520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77899-D8EB-43B8-C4F4-12A9AE00D143}"/>
              </a:ext>
            </a:extLst>
          </p:cNvPr>
          <p:cNvSpPr txBox="1"/>
          <p:nvPr/>
        </p:nvSpPr>
        <p:spPr>
          <a:xfrm>
            <a:off x="8132023" y="1635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33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8830-AB82-2879-E6FC-B5DA4132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22" y="31171"/>
            <a:ext cx="7465943" cy="132556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Local stiffness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4EEB5-63AA-9D9E-0F92-91E2CDBA5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2356" y="3584829"/>
                <a:ext cx="7538357" cy="23463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𝐴𝐸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4EEB5-63AA-9D9E-0F92-91E2CDBA5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356" y="3584829"/>
                <a:ext cx="7538357" cy="2346325"/>
              </a:xfrm>
              <a:blipFill>
                <a:blip r:embed="rId2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56A6-5F02-0B34-FA3B-A67182D7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61C7-220B-45E7-D45C-19F9C45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BE620-2580-8BEF-29FE-59CAE99B89D9}"/>
                  </a:ext>
                </a:extLst>
              </p:cNvPr>
              <p:cNvSpPr txBox="1"/>
              <p:nvPr/>
            </p:nvSpPr>
            <p:spPr>
              <a:xfrm>
                <a:off x="5816052" y="1356734"/>
                <a:ext cx="4731025" cy="1850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x,X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IN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IN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x,Z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IN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BE620-2580-8BEF-29FE-59CAE99B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52" y="1356734"/>
                <a:ext cx="4731025" cy="1850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18FE02-8681-9E59-5929-8595F48F32AE}"/>
                  </a:ext>
                </a:extLst>
              </p:cNvPr>
              <p:cNvSpPr txBox="1"/>
              <p:nvPr/>
            </p:nvSpPr>
            <p:spPr>
              <a:xfrm>
                <a:off x="779229" y="1316659"/>
                <a:ext cx="5437835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are the coordinates of node </a:t>
                </a:r>
              </a:p>
              <a:p>
                <a:r>
                  <a:rPr lang="en-IN" dirty="0"/>
                  <a:t>      </a:t>
                </a:r>
                <a:r>
                  <a:rPr lang="en-IN" dirty="0" err="1"/>
                  <a:t>i</a:t>
                </a:r>
                <a:r>
                  <a:rPr lang="en-IN" dirty="0"/>
                  <a:t> and node j.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the distance between two nodes.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18FE02-8681-9E59-5929-8595F48F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9" y="1316659"/>
                <a:ext cx="5437835" cy="965392"/>
              </a:xfrm>
              <a:prstGeom prst="rect">
                <a:avLst/>
              </a:prstGeom>
              <a:blipFill>
                <a:blip r:embed="rId4"/>
                <a:stretch>
                  <a:fillRect l="-785" t="-1266" b="-9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9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6AF2-8479-AA25-BF56-461CDA9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stiffness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CF5364-BB84-5FCE-C2F2-CFA270CB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7" y="2114549"/>
            <a:ext cx="10571342" cy="37882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23416-2106-8E28-9C39-28DBEE94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4AA9-5DA1-AFBC-9F0F-B366F44A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</p:spTree>
    <p:extLst>
      <p:ext uri="{BB962C8B-B14F-4D97-AF65-F5344CB8AC3E}">
        <p14:creationId xmlns:p14="http://schemas.microsoft.com/office/powerpoint/2010/main" val="30870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2F85-2C57-2B91-5B09-79F429F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REFERENCES 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4543-9554-EDE9-212A-8D0752E2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FEM </a:t>
            </a:r>
            <a:r>
              <a:rPr lang="en-US" dirty="0" err="1">
                <a:ea typeface="+mn-lt"/>
                <a:cs typeface="+mn-lt"/>
              </a:rPr>
              <a:t>Classnotes</a:t>
            </a:r>
            <a:r>
              <a:rPr lang="en-US" dirty="0">
                <a:ea typeface="+mn-lt"/>
                <a:cs typeface="+mn-lt"/>
              </a:rPr>
              <a:t> By Prof. S A </a:t>
            </a:r>
            <a:r>
              <a:rPr lang="en-US" dirty="0" err="1">
                <a:ea typeface="+mn-lt"/>
                <a:cs typeface="+mn-lt"/>
              </a:rPr>
              <a:t>Sannasiraj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MATLAB Guide to Finite Elements: An Interactive Approach By Peter I. </a:t>
            </a:r>
            <a:r>
              <a:rPr lang="en-US" dirty="0" err="1">
                <a:ea typeface="+mn-lt"/>
                <a:cs typeface="+mn-lt"/>
              </a:rPr>
              <a:t>Kattan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 err="1">
                <a:ea typeface="+mn-lt"/>
                <a:cs typeface="+mn-lt"/>
              </a:rPr>
              <a:t>DaryILogan</a:t>
            </a:r>
            <a:r>
              <a:rPr lang="en-US" dirty="0">
                <a:ea typeface="+mn-lt"/>
                <a:cs typeface="+mn-lt"/>
              </a:rPr>
              <a:t> - A First Course In The Finite Element Method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1F50-A43C-B062-C1B6-8598D022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F376-116E-1A2A-B734-25BAB8AD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</p:spTree>
    <p:extLst>
      <p:ext uri="{BB962C8B-B14F-4D97-AF65-F5344CB8AC3E}">
        <p14:creationId xmlns:p14="http://schemas.microsoft.com/office/powerpoint/2010/main" val="48641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C9C30-82FA-6334-6B53-9C55FEE57818}"/>
              </a:ext>
            </a:extLst>
          </p:cNvPr>
          <p:cNvSpPr/>
          <p:nvPr/>
        </p:nvSpPr>
        <p:spPr>
          <a:xfrm>
            <a:off x="3219063" y="2748576"/>
            <a:ext cx="44089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5D07B-B6A8-1C2A-482C-8B56068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61368-206C-3B57-A5CA-11AFDBEA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IIT Madras</a:t>
            </a:r>
          </a:p>
        </p:txBody>
      </p:sp>
    </p:spTree>
    <p:extLst>
      <p:ext uri="{BB962C8B-B14F-4D97-AF65-F5344CB8AC3E}">
        <p14:creationId xmlns:p14="http://schemas.microsoft.com/office/powerpoint/2010/main" val="40984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505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Problem Statement</vt:lpstr>
      <vt:lpstr>     Methodology</vt:lpstr>
      <vt:lpstr>Boundary condition and governing equation</vt:lpstr>
      <vt:lpstr>Local stiffness matrix</vt:lpstr>
      <vt:lpstr>Global stiffness Matrix</vt:lpstr>
      <vt:lpstr>REFERENCES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chand Sharma</dc:creator>
  <cp:lastModifiedBy>Vikash Sharma</cp:lastModifiedBy>
  <cp:revision>10</cp:revision>
  <dcterms:created xsi:type="dcterms:W3CDTF">2024-02-23T08:56:37Z</dcterms:created>
  <dcterms:modified xsi:type="dcterms:W3CDTF">2024-04-22T16:04:36Z</dcterms:modified>
</cp:coreProperties>
</file>