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B45D05-E866-49EB-8111-EE7F2E2F856D}" type="doc">
      <dgm:prSet loTypeId="urn:microsoft.com/office/officeart/2005/8/layout/vList5" loCatId="list" qsTypeId="urn:microsoft.com/office/officeart/2005/8/quickstyle/simple1" qsCatId="simple" csTypeId="urn:microsoft.com/office/officeart/2005/8/colors/accent5_2" csCatId="accent5" phldr="1"/>
      <dgm:spPr/>
      <dgm:t>
        <a:bodyPr/>
        <a:lstStyle/>
        <a:p>
          <a:endParaRPr lang="en-IN"/>
        </a:p>
      </dgm:t>
    </dgm:pt>
    <dgm:pt modelId="{F7DD1B17-A60F-4E0C-AFA4-1E9355AE3314}">
      <dgm:prSet phldrT="[Text]" custT="1"/>
      <dgm:spPr/>
      <dgm:t>
        <a:bodyPr/>
        <a:lstStyle/>
        <a:p>
          <a:r>
            <a:rPr lang="en-IN" sz="2000" b="1" dirty="0">
              <a:solidFill>
                <a:schemeClr val="tx1">
                  <a:lumMod val="95000"/>
                  <a:lumOff val="5000"/>
                </a:schemeClr>
              </a:solidFill>
              <a:latin typeface="Times New Roman" panose="02020603050405020304" pitchFamily="18" charset="0"/>
              <a:cs typeface="Times New Roman" panose="02020603050405020304" pitchFamily="18" charset="0"/>
            </a:rPr>
            <a:t>Cleaning and filtering of the data</a:t>
          </a:r>
        </a:p>
      </dgm:t>
    </dgm:pt>
    <dgm:pt modelId="{485D7D5A-F9B6-4ECC-A86B-962919B1A2B2}" type="parTrans" cxnId="{D00D0380-2CEE-4863-8AC7-686428CDD85E}">
      <dgm:prSet/>
      <dgm:spPr/>
      <dgm:t>
        <a:bodyPr/>
        <a:lstStyle/>
        <a:p>
          <a:endParaRPr lang="en-IN"/>
        </a:p>
      </dgm:t>
    </dgm:pt>
    <dgm:pt modelId="{667E5989-4A41-465A-90F1-1294C044AD7F}" type="sibTrans" cxnId="{D00D0380-2CEE-4863-8AC7-686428CDD85E}">
      <dgm:prSet/>
      <dgm:spPr/>
      <dgm:t>
        <a:bodyPr/>
        <a:lstStyle/>
        <a:p>
          <a:endParaRPr lang="en-IN"/>
        </a:p>
      </dgm:t>
    </dgm:pt>
    <dgm:pt modelId="{E40BF001-1AE1-42A2-A56B-8EF6DE049BAB}">
      <dgm:prSet phldrT="[Text]" custT="1"/>
      <dgm:spPr/>
      <dgm:t>
        <a:bodyPr/>
        <a:lstStyle/>
        <a:p>
          <a:r>
            <a:rPr lang="en-US" sz="1600" dirty="0">
              <a:latin typeface="Times New Roman" panose="02020603050405020304" pitchFamily="18" charset="0"/>
              <a:cs typeface="Times New Roman" panose="02020603050405020304" pitchFamily="18" charset="0"/>
            </a:rPr>
            <a:t>Raw buoy data often contains missing values and outliers due to sensor malfunctions or extreme weather conditions.</a:t>
          </a:r>
          <a:endParaRPr lang="en-IN" sz="1600" dirty="0">
            <a:latin typeface="Times New Roman" panose="02020603050405020304" pitchFamily="18" charset="0"/>
            <a:cs typeface="Times New Roman" panose="02020603050405020304" pitchFamily="18" charset="0"/>
          </a:endParaRPr>
        </a:p>
      </dgm:t>
    </dgm:pt>
    <dgm:pt modelId="{C470A76B-370A-4F15-B1B9-C971587E219C}" type="parTrans" cxnId="{7A3F9340-188C-4D72-AF82-C99FC8396E0D}">
      <dgm:prSet/>
      <dgm:spPr/>
      <dgm:t>
        <a:bodyPr/>
        <a:lstStyle/>
        <a:p>
          <a:endParaRPr lang="en-IN"/>
        </a:p>
      </dgm:t>
    </dgm:pt>
    <dgm:pt modelId="{E85295B0-C4F0-423C-BA56-4EA1AAC023F7}" type="sibTrans" cxnId="{7A3F9340-188C-4D72-AF82-C99FC8396E0D}">
      <dgm:prSet/>
      <dgm:spPr/>
      <dgm:t>
        <a:bodyPr/>
        <a:lstStyle/>
        <a:p>
          <a:endParaRPr lang="en-IN"/>
        </a:p>
      </dgm:t>
    </dgm:pt>
    <dgm:pt modelId="{5D252FBA-12AE-4A01-9E3B-E99484558AEF}">
      <dgm:prSet phldrT="[Text]" custT="1"/>
      <dgm:spPr/>
      <dgm:t>
        <a:bodyPr/>
        <a:lstStyle/>
        <a:p>
          <a:r>
            <a:rPr lang="en-US" sz="1600" dirty="0">
              <a:latin typeface="Times New Roman" panose="02020603050405020304" pitchFamily="18" charset="0"/>
              <a:cs typeface="Times New Roman" panose="02020603050405020304" pitchFamily="18" charset="0"/>
            </a:rPr>
            <a:t>Missing values are handled using techniques such as interpolation, and outliers are detected and removed using statistical methods.</a:t>
          </a:r>
          <a:endParaRPr lang="en-IN" sz="1600" dirty="0">
            <a:latin typeface="Times New Roman" panose="02020603050405020304" pitchFamily="18" charset="0"/>
            <a:cs typeface="Times New Roman" panose="02020603050405020304" pitchFamily="18" charset="0"/>
          </a:endParaRPr>
        </a:p>
      </dgm:t>
    </dgm:pt>
    <dgm:pt modelId="{4962DE27-3EE8-480C-92F4-225AD8FC9D9F}" type="parTrans" cxnId="{3337A822-C0A8-48E4-AFBD-F2392EA1C2DF}">
      <dgm:prSet/>
      <dgm:spPr/>
      <dgm:t>
        <a:bodyPr/>
        <a:lstStyle/>
        <a:p>
          <a:endParaRPr lang="en-IN"/>
        </a:p>
      </dgm:t>
    </dgm:pt>
    <dgm:pt modelId="{9326981F-C9BB-4EBC-88BA-5A4BFD587E24}" type="sibTrans" cxnId="{3337A822-C0A8-48E4-AFBD-F2392EA1C2DF}">
      <dgm:prSet/>
      <dgm:spPr/>
      <dgm:t>
        <a:bodyPr/>
        <a:lstStyle/>
        <a:p>
          <a:endParaRPr lang="en-IN"/>
        </a:p>
      </dgm:t>
    </dgm:pt>
    <dgm:pt modelId="{7AF32813-91E6-4046-8112-14D86648BFFA}">
      <dgm:prSet phldrT="[Text]" custT="1"/>
      <dgm:spPr/>
      <dgm:t>
        <a:bodyPr/>
        <a:lstStyle/>
        <a:p>
          <a:pPr marL="0" lvl="0" indent="0" algn="ctr" defTabSz="889000">
            <a:lnSpc>
              <a:spcPct val="90000"/>
            </a:lnSpc>
            <a:spcBef>
              <a:spcPct val="0"/>
            </a:spcBef>
            <a:spcAft>
              <a:spcPct val="35000"/>
            </a:spcAft>
            <a:buNone/>
          </a:pPr>
          <a:r>
            <a:rPr lang="en-IN" sz="2000" b="1" kern="1200" dirty="0">
              <a:solidFill>
                <a:schemeClr val="tx1">
                  <a:lumMod val="95000"/>
                  <a:lumOff val="5000"/>
                </a:schemeClr>
              </a:solidFill>
              <a:latin typeface="Times New Roman" panose="02020603050405020304" pitchFamily="18" charset="0"/>
              <a:ea typeface="+mn-ea"/>
              <a:cs typeface="Times New Roman" panose="02020603050405020304" pitchFamily="18" charset="0"/>
            </a:rPr>
            <a:t>Normalization and Transformation of the data</a:t>
          </a:r>
        </a:p>
      </dgm:t>
    </dgm:pt>
    <dgm:pt modelId="{7835B060-8469-45B4-BD86-0D1812973728}" type="parTrans" cxnId="{699D2FD0-700E-4AC0-991F-270E11B5A000}">
      <dgm:prSet/>
      <dgm:spPr/>
      <dgm:t>
        <a:bodyPr/>
        <a:lstStyle/>
        <a:p>
          <a:endParaRPr lang="en-IN"/>
        </a:p>
      </dgm:t>
    </dgm:pt>
    <dgm:pt modelId="{30101407-4C3A-41AB-8A46-17633196CE64}" type="sibTrans" cxnId="{699D2FD0-700E-4AC0-991F-270E11B5A000}">
      <dgm:prSet/>
      <dgm:spPr/>
      <dgm:t>
        <a:bodyPr/>
        <a:lstStyle/>
        <a:p>
          <a:endParaRPr lang="en-IN"/>
        </a:p>
      </dgm:t>
    </dgm:pt>
    <dgm:pt modelId="{1A3CD18B-59E9-4FCB-9026-F9F50266CFEE}">
      <dgm:prSet phldrT="[Text]" custT="1"/>
      <dgm:spPr/>
      <dgm:t>
        <a:bodyPr/>
        <a:lstStyle/>
        <a:p>
          <a:pPr marL="171450" lvl="1" indent="-171450" algn="l" defTabSz="711200">
            <a:lnSpc>
              <a:spcPct val="90000"/>
            </a:lnSpc>
            <a:spcBef>
              <a:spcPct val="0"/>
            </a:spcBef>
            <a:spcAft>
              <a:spcPct val="15000"/>
            </a:spcAft>
            <a:buChar char="•"/>
          </a:pPr>
          <a:r>
            <a:rPr lang="en-US" sz="16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Data is normalized to ensure all features have a similar scale, improving the performance of machine learning algorithms.</a:t>
          </a:r>
          <a:endParaRPr lang="en-IN" sz="16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endParaRPr>
        </a:p>
      </dgm:t>
    </dgm:pt>
    <dgm:pt modelId="{5EBD11C8-A99E-4277-BB8C-1FD5962B778E}" type="parTrans" cxnId="{910969A8-6B41-4D1E-80EB-25BC32351649}">
      <dgm:prSet/>
      <dgm:spPr/>
      <dgm:t>
        <a:bodyPr/>
        <a:lstStyle/>
        <a:p>
          <a:endParaRPr lang="en-IN"/>
        </a:p>
      </dgm:t>
    </dgm:pt>
    <dgm:pt modelId="{C4D6A039-2CF1-4DD8-BC18-4E0BBE0BA786}" type="sibTrans" cxnId="{910969A8-6B41-4D1E-80EB-25BC32351649}">
      <dgm:prSet/>
      <dgm:spPr/>
      <dgm:t>
        <a:bodyPr/>
        <a:lstStyle/>
        <a:p>
          <a:endParaRPr lang="en-IN"/>
        </a:p>
      </dgm:t>
    </dgm:pt>
    <dgm:pt modelId="{8C32E240-FCAF-43AE-A503-08899FF44167}">
      <dgm:prSet phldrT="[Text]" custT="1"/>
      <dgm:spPr/>
      <dgm:t>
        <a:bodyPr/>
        <a:lstStyle/>
        <a:p>
          <a:pPr marL="171450" lvl="1" indent="-171450" algn="l" defTabSz="711200">
            <a:lnSpc>
              <a:spcPct val="90000"/>
            </a:lnSpc>
            <a:spcBef>
              <a:spcPct val="0"/>
            </a:spcBef>
            <a:spcAft>
              <a:spcPct val="15000"/>
            </a:spcAft>
            <a:buChar char="•"/>
          </a:pPr>
          <a:r>
            <a:rPr lang="en-US" sz="16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Time series data is transformed using techniques like differencing to make it stationary if required.</a:t>
          </a:r>
          <a:endParaRPr lang="en-IN" sz="16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endParaRPr>
        </a:p>
      </dgm:t>
    </dgm:pt>
    <dgm:pt modelId="{32C69044-5CB9-4EB0-A70A-A88ECCF2D1FC}" type="parTrans" cxnId="{E5F069D4-0377-45DD-B8D6-BC0134D96AA1}">
      <dgm:prSet/>
      <dgm:spPr/>
      <dgm:t>
        <a:bodyPr/>
        <a:lstStyle/>
        <a:p>
          <a:endParaRPr lang="en-IN"/>
        </a:p>
      </dgm:t>
    </dgm:pt>
    <dgm:pt modelId="{0964E700-E03F-407A-993C-DF77EC3E1085}" type="sibTrans" cxnId="{E5F069D4-0377-45DD-B8D6-BC0134D96AA1}">
      <dgm:prSet/>
      <dgm:spPr/>
      <dgm:t>
        <a:bodyPr/>
        <a:lstStyle/>
        <a:p>
          <a:endParaRPr lang="en-IN"/>
        </a:p>
      </dgm:t>
    </dgm:pt>
    <dgm:pt modelId="{0703B41C-63CB-4CE1-8F89-FCA61766B508}">
      <dgm:prSet phldrT="[Text]" custT="1"/>
      <dgm:spPr/>
      <dgm:t>
        <a:bodyPr/>
        <a:lstStyle/>
        <a:p>
          <a:pPr marL="0" lvl="0" indent="0" algn="ctr" defTabSz="889000">
            <a:lnSpc>
              <a:spcPct val="90000"/>
            </a:lnSpc>
            <a:spcBef>
              <a:spcPct val="0"/>
            </a:spcBef>
            <a:spcAft>
              <a:spcPct val="35000"/>
            </a:spcAft>
            <a:buNone/>
          </a:pPr>
          <a:r>
            <a:rPr lang="en-IN" sz="2000" b="1" kern="1200" dirty="0">
              <a:solidFill>
                <a:schemeClr val="tx1">
                  <a:lumMod val="95000"/>
                  <a:lumOff val="5000"/>
                </a:schemeClr>
              </a:solidFill>
              <a:latin typeface="Times New Roman" panose="02020603050405020304" pitchFamily="18" charset="0"/>
              <a:ea typeface="+mn-ea"/>
              <a:cs typeface="Times New Roman" panose="02020603050405020304" pitchFamily="18" charset="0"/>
            </a:rPr>
            <a:t>Appropriate Feature Selection</a:t>
          </a:r>
        </a:p>
      </dgm:t>
    </dgm:pt>
    <dgm:pt modelId="{F635FE95-DB3D-4D8B-A09A-81080991BE3B}" type="parTrans" cxnId="{C1BD591E-F87D-446F-89D4-E3310E853847}">
      <dgm:prSet/>
      <dgm:spPr/>
      <dgm:t>
        <a:bodyPr/>
        <a:lstStyle/>
        <a:p>
          <a:endParaRPr lang="en-IN"/>
        </a:p>
      </dgm:t>
    </dgm:pt>
    <dgm:pt modelId="{7B893BFE-7F17-45CC-854F-67E4BC73959B}" type="sibTrans" cxnId="{C1BD591E-F87D-446F-89D4-E3310E853847}">
      <dgm:prSet/>
      <dgm:spPr/>
      <dgm:t>
        <a:bodyPr/>
        <a:lstStyle/>
        <a:p>
          <a:endParaRPr lang="en-IN"/>
        </a:p>
      </dgm:t>
    </dgm:pt>
    <dgm:pt modelId="{D6FE5657-FE8E-4F52-B7AB-4BC6D5BAAE8F}">
      <dgm:prSet phldrT="[Text]" custT="1"/>
      <dgm:spPr/>
      <dgm:t>
        <a:bodyPr/>
        <a:lstStyle/>
        <a:p>
          <a:pPr marL="171450" lvl="1" indent="-171450" algn="l" defTabSz="711200">
            <a:lnSpc>
              <a:spcPct val="90000"/>
            </a:lnSpc>
            <a:spcBef>
              <a:spcPct val="0"/>
            </a:spcBef>
            <a:spcAft>
              <a:spcPct val="15000"/>
            </a:spcAft>
            <a:buChar char="•"/>
          </a:pPr>
          <a:r>
            <a:rPr lang="en-US" sz="16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Relevant features are selected based on domain knowledge and statistical analysis.</a:t>
          </a:r>
          <a:endParaRPr lang="en-IN" sz="16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endParaRPr>
        </a:p>
      </dgm:t>
    </dgm:pt>
    <dgm:pt modelId="{7A0ED07A-06EF-41BE-9471-245B3B735020}" type="parTrans" cxnId="{85B6455D-9B0B-429E-A38F-316DF13A736D}">
      <dgm:prSet/>
      <dgm:spPr/>
      <dgm:t>
        <a:bodyPr/>
        <a:lstStyle/>
        <a:p>
          <a:endParaRPr lang="en-IN"/>
        </a:p>
      </dgm:t>
    </dgm:pt>
    <dgm:pt modelId="{0A4C5A33-7F7D-4E45-AAEC-9A5C84889BA1}" type="sibTrans" cxnId="{85B6455D-9B0B-429E-A38F-316DF13A736D}">
      <dgm:prSet/>
      <dgm:spPr/>
      <dgm:t>
        <a:bodyPr/>
        <a:lstStyle/>
        <a:p>
          <a:endParaRPr lang="en-IN"/>
        </a:p>
      </dgm:t>
    </dgm:pt>
    <dgm:pt modelId="{7A8138A6-A733-471C-8AEA-236BED179561}">
      <dgm:prSet phldrT="[Text]" custT="1"/>
      <dgm:spPr/>
      <dgm:t>
        <a:bodyPr/>
        <a:lstStyle/>
        <a:p>
          <a:pPr marL="171450" lvl="1" indent="-171450" algn="l" defTabSz="711200">
            <a:lnSpc>
              <a:spcPct val="90000"/>
            </a:lnSpc>
            <a:spcBef>
              <a:spcPct val="0"/>
            </a:spcBef>
            <a:spcAft>
              <a:spcPct val="15000"/>
            </a:spcAft>
            <a:buChar char="•"/>
          </a:pPr>
          <a:r>
            <a:rPr lang="en-US" sz="16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 This includes parameters that significantly impact the oceanographic conditions being studied.</a:t>
          </a:r>
          <a:endParaRPr lang="en-IN" sz="16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endParaRPr>
        </a:p>
      </dgm:t>
    </dgm:pt>
    <dgm:pt modelId="{E1385C24-6985-4F68-ABC9-A04B6FCDD570}" type="parTrans" cxnId="{5AA40ED9-A2FD-4845-969B-F48EA372D231}">
      <dgm:prSet/>
      <dgm:spPr/>
      <dgm:t>
        <a:bodyPr/>
        <a:lstStyle/>
        <a:p>
          <a:endParaRPr lang="en-IN"/>
        </a:p>
      </dgm:t>
    </dgm:pt>
    <dgm:pt modelId="{1AD18063-FB35-4970-B715-7A5200FC1F6D}" type="sibTrans" cxnId="{5AA40ED9-A2FD-4845-969B-F48EA372D231}">
      <dgm:prSet/>
      <dgm:spPr/>
      <dgm:t>
        <a:bodyPr/>
        <a:lstStyle/>
        <a:p>
          <a:endParaRPr lang="en-IN"/>
        </a:p>
      </dgm:t>
    </dgm:pt>
    <dgm:pt modelId="{D6BE2D19-C1A9-4640-B1AA-AB918E6A1495}" type="pres">
      <dgm:prSet presAssocID="{B1B45D05-E866-49EB-8111-EE7F2E2F856D}" presName="Name0" presStyleCnt="0">
        <dgm:presLayoutVars>
          <dgm:dir/>
          <dgm:animLvl val="lvl"/>
          <dgm:resizeHandles val="exact"/>
        </dgm:presLayoutVars>
      </dgm:prSet>
      <dgm:spPr/>
    </dgm:pt>
    <dgm:pt modelId="{EF7F6CF2-3502-4E43-88AA-906CE4C797A6}" type="pres">
      <dgm:prSet presAssocID="{F7DD1B17-A60F-4E0C-AFA4-1E9355AE3314}" presName="linNode" presStyleCnt="0"/>
      <dgm:spPr/>
    </dgm:pt>
    <dgm:pt modelId="{C07D650B-1B75-4D6F-9C05-B43130B9A6B5}" type="pres">
      <dgm:prSet presAssocID="{F7DD1B17-A60F-4E0C-AFA4-1E9355AE3314}" presName="parentText" presStyleLbl="node1" presStyleIdx="0" presStyleCnt="3">
        <dgm:presLayoutVars>
          <dgm:chMax val="1"/>
          <dgm:bulletEnabled val="1"/>
        </dgm:presLayoutVars>
      </dgm:prSet>
      <dgm:spPr/>
    </dgm:pt>
    <dgm:pt modelId="{B3AD5047-3DE7-4784-8D4D-06C945F6B08A}" type="pres">
      <dgm:prSet presAssocID="{F7DD1B17-A60F-4E0C-AFA4-1E9355AE3314}" presName="descendantText" presStyleLbl="alignAccFollowNode1" presStyleIdx="0" presStyleCnt="3">
        <dgm:presLayoutVars>
          <dgm:bulletEnabled val="1"/>
        </dgm:presLayoutVars>
      </dgm:prSet>
      <dgm:spPr/>
    </dgm:pt>
    <dgm:pt modelId="{34C2EE71-99BA-4E83-AA20-A013B3A607A4}" type="pres">
      <dgm:prSet presAssocID="{667E5989-4A41-465A-90F1-1294C044AD7F}" presName="sp" presStyleCnt="0"/>
      <dgm:spPr/>
    </dgm:pt>
    <dgm:pt modelId="{50A90F7F-CD16-4D15-850C-C4D6905584CE}" type="pres">
      <dgm:prSet presAssocID="{7AF32813-91E6-4046-8112-14D86648BFFA}" presName="linNode" presStyleCnt="0"/>
      <dgm:spPr/>
    </dgm:pt>
    <dgm:pt modelId="{B89E5850-E524-4CA5-A883-B97C9E5C0587}" type="pres">
      <dgm:prSet presAssocID="{7AF32813-91E6-4046-8112-14D86648BFFA}" presName="parentText" presStyleLbl="node1" presStyleIdx="1" presStyleCnt="3" custLinFactNeighborY="-1264">
        <dgm:presLayoutVars>
          <dgm:chMax val="1"/>
          <dgm:bulletEnabled val="1"/>
        </dgm:presLayoutVars>
      </dgm:prSet>
      <dgm:spPr/>
    </dgm:pt>
    <dgm:pt modelId="{7A89F7ED-D4EC-40A4-BDD8-6FAAA8EE213B}" type="pres">
      <dgm:prSet presAssocID="{7AF32813-91E6-4046-8112-14D86648BFFA}" presName="descendantText" presStyleLbl="alignAccFollowNode1" presStyleIdx="1" presStyleCnt="3">
        <dgm:presLayoutVars>
          <dgm:bulletEnabled val="1"/>
        </dgm:presLayoutVars>
      </dgm:prSet>
      <dgm:spPr/>
    </dgm:pt>
    <dgm:pt modelId="{C03625A6-93F9-4661-A8F7-3434C21E6E35}" type="pres">
      <dgm:prSet presAssocID="{30101407-4C3A-41AB-8A46-17633196CE64}" presName="sp" presStyleCnt="0"/>
      <dgm:spPr/>
    </dgm:pt>
    <dgm:pt modelId="{00F7054B-FDAF-4629-997F-3D6C8D6F95D6}" type="pres">
      <dgm:prSet presAssocID="{0703B41C-63CB-4CE1-8F89-FCA61766B508}" presName="linNode" presStyleCnt="0"/>
      <dgm:spPr/>
    </dgm:pt>
    <dgm:pt modelId="{8509A15D-8AC7-4947-A204-D4054B6AE89A}" type="pres">
      <dgm:prSet presAssocID="{0703B41C-63CB-4CE1-8F89-FCA61766B508}" presName="parentText" presStyleLbl="node1" presStyleIdx="2" presStyleCnt="3" custLinFactNeighborX="146" custLinFactNeighborY="-1895">
        <dgm:presLayoutVars>
          <dgm:chMax val="1"/>
          <dgm:bulletEnabled val="1"/>
        </dgm:presLayoutVars>
      </dgm:prSet>
      <dgm:spPr/>
    </dgm:pt>
    <dgm:pt modelId="{63D839B0-856D-4331-AA07-91A4188EECC3}" type="pres">
      <dgm:prSet presAssocID="{0703B41C-63CB-4CE1-8F89-FCA61766B508}" presName="descendantText" presStyleLbl="alignAccFollowNode1" presStyleIdx="2" presStyleCnt="3">
        <dgm:presLayoutVars>
          <dgm:bulletEnabled val="1"/>
        </dgm:presLayoutVars>
      </dgm:prSet>
      <dgm:spPr/>
    </dgm:pt>
  </dgm:ptLst>
  <dgm:cxnLst>
    <dgm:cxn modelId="{CCB16406-F632-4AF9-94D8-2E8ED2E0D45D}" type="presOf" srcId="{7AF32813-91E6-4046-8112-14D86648BFFA}" destId="{B89E5850-E524-4CA5-A883-B97C9E5C0587}" srcOrd="0" destOrd="0" presId="urn:microsoft.com/office/officeart/2005/8/layout/vList5"/>
    <dgm:cxn modelId="{60B4FE19-6817-4EEB-8F5E-365D8040F64F}" type="presOf" srcId="{5D252FBA-12AE-4A01-9E3B-E99484558AEF}" destId="{B3AD5047-3DE7-4784-8D4D-06C945F6B08A}" srcOrd="0" destOrd="1" presId="urn:microsoft.com/office/officeart/2005/8/layout/vList5"/>
    <dgm:cxn modelId="{82D9591C-4710-4A4F-ACEB-2511916E9A6A}" type="presOf" srcId="{B1B45D05-E866-49EB-8111-EE7F2E2F856D}" destId="{D6BE2D19-C1A9-4640-B1AA-AB918E6A1495}" srcOrd="0" destOrd="0" presId="urn:microsoft.com/office/officeart/2005/8/layout/vList5"/>
    <dgm:cxn modelId="{C1BD591E-F87D-446F-89D4-E3310E853847}" srcId="{B1B45D05-E866-49EB-8111-EE7F2E2F856D}" destId="{0703B41C-63CB-4CE1-8F89-FCA61766B508}" srcOrd="2" destOrd="0" parTransId="{F635FE95-DB3D-4D8B-A09A-81080991BE3B}" sibTransId="{7B893BFE-7F17-45CC-854F-67E4BC73959B}"/>
    <dgm:cxn modelId="{3337A822-C0A8-48E4-AFBD-F2392EA1C2DF}" srcId="{F7DD1B17-A60F-4E0C-AFA4-1E9355AE3314}" destId="{5D252FBA-12AE-4A01-9E3B-E99484558AEF}" srcOrd="1" destOrd="0" parTransId="{4962DE27-3EE8-480C-92F4-225AD8FC9D9F}" sibTransId="{9326981F-C9BB-4EBC-88BA-5A4BFD587E24}"/>
    <dgm:cxn modelId="{A96DBB2B-5E78-43D7-B756-128FB9A8A213}" type="presOf" srcId="{E40BF001-1AE1-42A2-A56B-8EF6DE049BAB}" destId="{B3AD5047-3DE7-4784-8D4D-06C945F6B08A}" srcOrd="0" destOrd="0" presId="urn:microsoft.com/office/officeart/2005/8/layout/vList5"/>
    <dgm:cxn modelId="{5E2B5539-E594-46D8-AEF5-5BBCC881E138}" type="presOf" srcId="{D6FE5657-FE8E-4F52-B7AB-4BC6D5BAAE8F}" destId="{63D839B0-856D-4331-AA07-91A4188EECC3}" srcOrd="0" destOrd="0" presId="urn:microsoft.com/office/officeart/2005/8/layout/vList5"/>
    <dgm:cxn modelId="{7A3F9340-188C-4D72-AF82-C99FC8396E0D}" srcId="{F7DD1B17-A60F-4E0C-AFA4-1E9355AE3314}" destId="{E40BF001-1AE1-42A2-A56B-8EF6DE049BAB}" srcOrd="0" destOrd="0" parTransId="{C470A76B-370A-4F15-B1B9-C971587E219C}" sibTransId="{E85295B0-C4F0-423C-BA56-4EA1AAC023F7}"/>
    <dgm:cxn modelId="{85B6455D-9B0B-429E-A38F-316DF13A736D}" srcId="{0703B41C-63CB-4CE1-8F89-FCA61766B508}" destId="{D6FE5657-FE8E-4F52-B7AB-4BC6D5BAAE8F}" srcOrd="0" destOrd="0" parTransId="{7A0ED07A-06EF-41BE-9471-245B3B735020}" sibTransId="{0A4C5A33-7F7D-4E45-AAEC-9A5C84889BA1}"/>
    <dgm:cxn modelId="{7891665F-4CBD-459C-A34B-18A416DC9642}" type="presOf" srcId="{1A3CD18B-59E9-4FCB-9026-F9F50266CFEE}" destId="{7A89F7ED-D4EC-40A4-BDD8-6FAAA8EE213B}" srcOrd="0" destOrd="0" presId="urn:microsoft.com/office/officeart/2005/8/layout/vList5"/>
    <dgm:cxn modelId="{78EBCA64-34C3-4A1E-84AF-4066BCE7D89E}" type="presOf" srcId="{F7DD1B17-A60F-4E0C-AFA4-1E9355AE3314}" destId="{C07D650B-1B75-4D6F-9C05-B43130B9A6B5}" srcOrd="0" destOrd="0" presId="urn:microsoft.com/office/officeart/2005/8/layout/vList5"/>
    <dgm:cxn modelId="{BA6C177B-64F7-454A-895D-83F67E4D43D3}" type="presOf" srcId="{0703B41C-63CB-4CE1-8F89-FCA61766B508}" destId="{8509A15D-8AC7-4947-A204-D4054B6AE89A}" srcOrd="0" destOrd="0" presId="urn:microsoft.com/office/officeart/2005/8/layout/vList5"/>
    <dgm:cxn modelId="{D00D0380-2CEE-4863-8AC7-686428CDD85E}" srcId="{B1B45D05-E866-49EB-8111-EE7F2E2F856D}" destId="{F7DD1B17-A60F-4E0C-AFA4-1E9355AE3314}" srcOrd="0" destOrd="0" parTransId="{485D7D5A-F9B6-4ECC-A86B-962919B1A2B2}" sibTransId="{667E5989-4A41-465A-90F1-1294C044AD7F}"/>
    <dgm:cxn modelId="{172F3D88-D4E2-4738-877F-EA1B8DDDFA73}" type="presOf" srcId="{7A8138A6-A733-471C-8AEA-236BED179561}" destId="{63D839B0-856D-4331-AA07-91A4188EECC3}" srcOrd="0" destOrd="1" presId="urn:microsoft.com/office/officeart/2005/8/layout/vList5"/>
    <dgm:cxn modelId="{910969A8-6B41-4D1E-80EB-25BC32351649}" srcId="{7AF32813-91E6-4046-8112-14D86648BFFA}" destId="{1A3CD18B-59E9-4FCB-9026-F9F50266CFEE}" srcOrd="0" destOrd="0" parTransId="{5EBD11C8-A99E-4277-BB8C-1FD5962B778E}" sibTransId="{C4D6A039-2CF1-4DD8-BC18-4E0BBE0BA786}"/>
    <dgm:cxn modelId="{CA9C95C8-DC50-4DC8-808F-8145178C4ED0}" type="presOf" srcId="{8C32E240-FCAF-43AE-A503-08899FF44167}" destId="{7A89F7ED-D4EC-40A4-BDD8-6FAAA8EE213B}" srcOrd="0" destOrd="1" presId="urn:microsoft.com/office/officeart/2005/8/layout/vList5"/>
    <dgm:cxn modelId="{699D2FD0-700E-4AC0-991F-270E11B5A000}" srcId="{B1B45D05-E866-49EB-8111-EE7F2E2F856D}" destId="{7AF32813-91E6-4046-8112-14D86648BFFA}" srcOrd="1" destOrd="0" parTransId="{7835B060-8469-45B4-BD86-0D1812973728}" sibTransId="{30101407-4C3A-41AB-8A46-17633196CE64}"/>
    <dgm:cxn modelId="{E5F069D4-0377-45DD-B8D6-BC0134D96AA1}" srcId="{7AF32813-91E6-4046-8112-14D86648BFFA}" destId="{8C32E240-FCAF-43AE-A503-08899FF44167}" srcOrd="1" destOrd="0" parTransId="{32C69044-5CB9-4EB0-A70A-A88ECCF2D1FC}" sibTransId="{0964E700-E03F-407A-993C-DF77EC3E1085}"/>
    <dgm:cxn modelId="{5AA40ED9-A2FD-4845-969B-F48EA372D231}" srcId="{0703B41C-63CB-4CE1-8F89-FCA61766B508}" destId="{7A8138A6-A733-471C-8AEA-236BED179561}" srcOrd="1" destOrd="0" parTransId="{E1385C24-6985-4F68-ABC9-A04B6FCDD570}" sibTransId="{1AD18063-FB35-4970-B715-7A5200FC1F6D}"/>
    <dgm:cxn modelId="{F815E728-168B-4355-B892-81232AB90C05}" type="presParOf" srcId="{D6BE2D19-C1A9-4640-B1AA-AB918E6A1495}" destId="{EF7F6CF2-3502-4E43-88AA-906CE4C797A6}" srcOrd="0" destOrd="0" presId="urn:microsoft.com/office/officeart/2005/8/layout/vList5"/>
    <dgm:cxn modelId="{735222AE-3384-445A-8DD6-EA905D5597A9}" type="presParOf" srcId="{EF7F6CF2-3502-4E43-88AA-906CE4C797A6}" destId="{C07D650B-1B75-4D6F-9C05-B43130B9A6B5}" srcOrd="0" destOrd="0" presId="urn:microsoft.com/office/officeart/2005/8/layout/vList5"/>
    <dgm:cxn modelId="{CD2A38B9-816C-403D-8873-A195DF798F03}" type="presParOf" srcId="{EF7F6CF2-3502-4E43-88AA-906CE4C797A6}" destId="{B3AD5047-3DE7-4784-8D4D-06C945F6B08A}" srcOrd="1" destOrd="0" presId="urn:microsoft.com/office/officeart/2005/8/layout/vList5"/>
    <dgm:cxn modelId="{31C189ED-E4FB-4E45-970A-743F9D412AB0}" type="presParOf" srcId="{D6BE2D19-C1A9-4640-B1AA-AB918E6A1495}" destId="{34C2EE71-99BA-4E83-AA20-A013B3A607A4}" srcOrd="1" destOrd="0" presId="urn:microsoft.com/office/officeart/2005/8/layout/vList5"/>
    <dgm:cxn modelId="{8F9B29FD-BC60-498E-AD8D-C094BFD6C9E2}" type="presParOf" srcId="{D6BE2D19-C1A9-4640-B1AA-AB918E6A1495}" destId="{50A90F7F-CD16-4D15-850C-C4D6905584CE}" srcOrd="2" destOrd="0" presId="urn:microsoft.com/office/officeart/2005/8/layout/vList5"/>
    <dgm:cxn modelId="{DF821BB4-972F-44B8-9AB6-B7FB4EDC8BCD}" type="presParOf" srcId="{50A90F7F-CD16-4D15-850C-C4D6905584CE}" destId="{B89E5850-E524-4CA5-A883-B97C9E5C0587}" srcOrd="0" destOrd="0" presId="urn:microsoft.com/office/officeart/2005/8/layout/vList5"/>
    <dgm:cxn modelId="{822160F5-068B-4B0F-AAC1-587535293336}" type="presParOf" srcId="{50A90F7F-CD16-4D15-850C-C4D6905584CE}" destId="{7A89F7ED-D4EC-40A4-BDD8-6FAAA8EE213B}" srcOrd="1" destOrd="0" presId="urn:microsoft.com/office/officeart/2005/8/layout/vList5"/>
    <dgm:cxn modelId="{491BA634-2974-4DD9-9B2E-39A1E6E42921}" type="presParOf" srcId="{D6BE2D19-C1A9-4640-B1AA-AB918E6A1495}" destId="{C03625A6-93F9-4661-A8F7-3434C21E6E35}" srcOrd="3" destOrd="0" presId="urn:microsoft.com/office/officeart/2005/8/layout/vList5"/>
    <dgm:cxn modelId="{AD83A16F-71DA-4AA5-A05C-50FF8FB8349D}" type="presParOf" srcId="{D6BE2D19-C1A9-4640-B1AA-AB918E6A1495}" destId="{00F7054B-FDAF-4629-997F-3D6C8D6F95D6}" srcOrd="4" destOrd="0" presId="urn:microsoft.com/office/officeart/2005/8/layout/vList5"/>
    <dgm:cxn modelId="{91EB724C-A745-46A9-B369-6E57E98EB38F}" type="presParOf" srcId="{00F7054B-FDAF-4629-997F-3D6C8D6F95D6}" destId="{8509A15D-8AC7-4947-A204-D4054B6AE89A}" srcOrd="0" destOrd="0" presId="urn:microsoft.com/office/officeart/2005/8/layout/vList5"/>
    <dgm:cxn modelId="{C51A18C3-F6D1-47D7-8E6C-D8E0E4680165}" type="presParOf" srcId="{00F7054B-FDAF-4629-997F-3D6C8D6F95D6}" destId="{63D839B0-856D-4331-AA07-91A4188EECC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349DC9-8640-4F0F-A1C7-5400586587DC}"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en-IN"/>
        </a:p>
      </dgm:t>
    </dgm:pt>
    <dgm:pt modelId="{FDD9AE96-5948-452B-93D1-13873CBD30C4}">
      <dgm:prSet phldrT="[Text]" custT="1">
        <dgm:style>
          <a:lnRef idx="1">
            <a:schemeClr val="accent5"/>
          </a:lnRef>
          <a:fillRef idx="2">
            <a:schemeClr val="accent5"/>
          </a:fillRef>
          <a:effectRef idx="1">
            <a:schemeClr val="accent5"/>
          </a:effectRef>
          <a:fontRef idx="minor">
            <a:schemeClr val="dk1"/>
          </a:fontRef>
        </dgm:style>
      </dgm:prSet>
      <dgm:spPr/>
      <dgm:t>
        <a:bodyPr/>
        <a:lstStyle/>
        <a:p>
          <a:endParaRPr lang="en-IN" sz="2000" b="1" dirty="0"/>
        </a:p>
        <a:p>
          <a:r>
            <a:rPr lang="en-IN" sz="2000" b="1" dirty="0"/>
            <a:t>Time Series Forecasting Methods</a:t>
          </a:r>
        </a:p>
        <a:p>
          <a:r>
            <a:rPr lang="en-IN" sz="1600" b="0" dirty="0"/>
            <a:t>Like Recurrent Neural network</a:t>
          </a:r>
        </a:p>
        <a:p>
          <a:endParaRPr lang="en-IN" sz="2700" dirty="0"/>
        </a:p>
      </dgm:t>
    </dgm:pt>
    <dgm:pt modelId="{DC22351F-601C-488D-9C69-588C644F2D7F}" type="parTrans" cxnId="{4A804E2D-065D-4003-80B9-ED5A65D4E1CE}">
      <dgm:prSet/>
      <dgm:spPr/>
      <dgm:t>
        <a:bodyPr/>
        <a:lstStyle/>
        <a:p>
          <a:endParaRPr lang="en-IN"/>
        </a:p>
      </dgm:t>
    </dgm:pt>
    <dgm:pt modelId="{DBDA1CF6-77A6-41C9-9638-624AFBC38970}" type="sibTrans" cxnId="{4A804E2D-065D-4003-80B9-ED5A65D4E1CE}">
      <dgm:prSet/>
      <dgm:spPr/>
      <dgm:t>
        <a:bodyPr/>
        <a:lstStyle/>
        <a:p>
          <a:endParaRPr lang="en-IN"/>
        </a:p>
      </dgm:t>
    </dgm:pt>
    <dgm:pt modelId="{5EE5BB54-FC24-4D67-9989-5417AF1D8979}">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IN" sz="2000" b="1" dirty="0"/>
            <a:t>Classification Algorithms</a:t>
          </a:r>
        </a:p>
        <a:p>
          <a:r>
            <a:rPr lang="en-US" sz="1600" b="0" dirty="0"/>
            <a:t>Support Vector Machine (SVM), Decision Trees</a:t>
          </a:r>
          <a:endParaRPr lang="en-IN" sz="1600" b="0" dirty="0"/>
        </a:p>
      </dgm:t>
    </dgm:pt>
    <dgm:pt modelId="{1B65C234-2EE3-407D-878A-4A15878417A9}" type="parTrans" cxnId="{C7B8A102-F0E0-4E70-8939-8A6016BC9931}">
      <dgm:prSet/>
      <dgm:spPr/>
      <dgm:t>
        <a:bodyPr/>
        <a:lstStyle/>
        <a:p>
          <a:endParaRPr lang="en-IN"/>
        </a:p>
      </dgm:t>
    </dgm:pt>
    <dgm:pt modelId="{A24D81BF-FB62-4606-AD1E-DDF24FFB71FB}" type="sibTrans" cxnId="{C7B8A102-F0E0-4E70-8939-8A6016BC9931}">
      <dgm:prSet/>
      <dgm:spPr/>
      <dgm:t>
        <a:bodyPr/>
        <a:lstStyle/>
        <a:p>
          <a:endParaRPr lang="en-IN"/>
        </a:p>
      </dgm:t>
    </dgm:pt>
    <dgm:pt modelId="{8ABABE2A-6DF1-4C91-ABDD-A24C204B1292}">
      <dgm:prSet custT="1">
        <dgm:style>
          <a:lnRef idx="1">
            <a:schemeClr val="accent5"/>
          </a:lnRef>
          <a:fillRef idx="2">
            <a:schemeClr val="accent5"/>
          </a:fillRef>
          <a:effectRef idx="1">
            <a:schemeClr val="accent5"/>
          </a:effectRef>
          <a:fontRef idx="minor">
            <a:schemeClr val="dk1"/>
          </a:fontRef>
        </dgm:style>
      </dgm:prSet>
      <dgm:spPr/>
      <dgm:t>
        <a:bodyPr/>
        <a:lstStyle/>
        <a:p>
          <a:endParaRPr lang="en-IN" sz="2000" b="1" dirty="0"/>
        </a:p>
        <a:p>
          <a:r>
            <a:rPr lang="en-IN" sz="2000" b="1" dirty="0"/>
            <a:t>Regression Models</a:t>
          </a:r>
        </a:p>
        <a:p>
          <a:r>
            <a:rPr lang="en-IN" sz="1600" b="0" dirty="0"/>
            <a:t>Linear Regression, Polynomial Regression</a:t>
          </a:r>
        </a:p>
        <a:p>
          <a:endParaRPr lang="en-IN" sz="2700" dirty="0"/>
        </a:p>
      </dgm:t>
    </dgm:pt>
    <dgm:pt modelId="{0BBAAD02-004B-4084-A386-902336E360EA}" type="parTrans" cxnId="{9F903DBA-0351-46C9-B326-8382B0BD6BA9}">
      <dgm:prSet/>
      <dgm:spPr/>
      <dgm:t>
        <a:bodyPr/>
        <a:lstStyle/>
        <a:p>
          <a:endParaRPr lang="en-IN"/>
        </a:p>
      </dgm:t>
    </dgm:pt>
    <dgm:pt modelId="{E58D701F-D878-4F1B-9FAB-B468209B19B5}" type="sibTrans" cxnId="{9F903DBA-0351-46C9-B326-8382B0BD6BA9}">
      <dgm:prSet/>
      <dgm:spPr/>
      <dgm:t>
        <a:bodyPr/>
        <a:lstStyle/>
        <a:p>
          <a:endParaRPr lang="en-IN"/>
        </a:p>
      </dgm:t>
    </dgm:pt>
    <dgm:pt modelId="{7C57C726-4AE2-4A32-9350-3A3A3A51BD53}" type="pres">
      <dgm:prSet presAssocID="{CF349DC9-8640-4F0F-A1C7-5400586587DC}" presName="linear" presStyleCnt="0">
        <dgm:presLayoutVars>
          <dgm:dir/>
          <dgm:animLvl val="lvl"/>
          <dgm:resizeHandles val="exact"/>
        </dgm:presLayoutVars>
      </dgm:prSet>
      <dgm:spPr/>
    </dgm:pt>
    <dgm:pt modelId="{2BF3CCB9-0CD0-4741-848F-EDD41BA56606}" type="pres">
      <dgm:prSet presAssocID="{FDD9AE96-5948-452B-93D1-13873CBD30C4}" presName="parentLin" presStyleCnt="0"/>
      <dgm:spPr/>
    </dgm:pt>
    <dgm:pt modelId="{988AD95E-3591-49C8-84A0-B1C8BC7AD513}" type="pres">
      <dgm:prSet presAssocID="{FDD9AE96-5948-452B-93D1-13873CBD30C4}" presName="parentLeftMargin" presStyleLbl="node1" presStyleIdx="0" presStyleCnt="3"/>
      <dgm:spPr/>
    </dgm:pt>
    <dgm:pt modelId="{06186EA7-4ED4-4DCD-9BCA-C107DE06D01C}" type="pres">
      <dgm:prSet presAssocID="{FDD9AE96-5948-452B-93D1-13873CBD30C4}" presName="parentText" presStyleLbl="node1" presStyleIdx="0" presStyleCnt="3">
        <dgm:presLayoutVars>
          <dgm:chMax val="0"/>
          <dgm:bulletEnabled val="1"/>
        </dgm:presLayoutVars>
      </dgm:prSet>
      <dgm:spPr/>
    </dgm:pt>
    <dgm:pt modelId="{D087EFEF-A007-4339-948A-0CF0CC006479}" type="pres">
      <dgm:prSet presAssocID="{FDD9AE96-5948-452B-93D1-13873CBD30C4}" presName="negativeSpace" presStyleCnt="0"/>
      <dgm:spPr/>
    </dgm:pt>
    <dgm:pt modelId="{71118416-DB8F-49D6-A010-2C3D18518567}" type="pres">
      <dgm:prSet presAssocID="{FDD9AE96-5948-452B-93D1-13873CBD30C4}" presName="childText" presStyleLbl="conFgAcc1" presStyleIdx="0" presStyleCnt="3">
        <dgm:presLayoutVars>
          <dgm:bulletEnabled val="1"/>
        </dgm:presLayoutVars>
      </dgm:prSet>
      <dgm:spPr/>
    </dgm:pt>
    <dgm:pt modelId="{139F39E5-3AE0-46AC-A9AA-411A6D16F61E}" type="pres">
      <dgm:prSet presAssocID="{DBDA1CF6-77A6-41C9-9638-624AFBC38970}" presName="spaceBetweenRectangles" presStyleCnt="0"/>
      <dgm:spPr/>
    </dgm:pt>
    <dgm:pt modelId="{5ADCC38D-6013-4A43-B924-73146635A5FE}" type="pres">
      <dgm:prSet presAssocID="{8ABABE2A-6DF1-4C91-ABDD-A24C204B1292}" presName="parentLin" presStyleCnt="0"/>
      <dgm:spPr/>
    </dgm:pt>
    <dgm:pt modelId="{5EF47C36-92FC-4516-A482-95D9BEC12333}" type="pres">
      <dgm:prSet presAssocID="{8ABABE2A-6DF1-4C91-ABDD-A24C204B1292}" presName="parentLeftMargin" presStyleLbl="node1" presStyleIdx="0" presStyleCnt="3"/>
      <dgm:spPr/>
    </dgm:pt>
    <dgm:pt modelId="{2B19FCE5-D823-42FA-B879-A1D01A9C75A7}" type="pres">
      <dgm:prSet presAssocID="{8ABABE2A-6DF1-4C91-ABDD-A24C204B1292}" presName="parentText" presStyleLbl="node1" presStyleIdx="1" presStyleCnt="3">
        <dgm:presLayoutVars>
          <dgm:chMax val="0"/>
          <dgm:bulletEnabled val="1"/>
        </dgm:presLayoutVars>
      </dgm:prSet>
      <dgm:spPr/>
    </dgm:pt>
    <dgm:pt modelId="{6FAF030F-2550-446A-BE90-6DC3C11D4B0A}" type="pres">
      <dgm:prSet presAssocID="{8ABABE2A-6DF1-4C91-ABDD-A24C204B1292}" presName="negativeSpace" presStyleCnt="0"/>
      <dgm:spPr/>
    </dgm:pt>
    <dgm:pt modelId="{DA01F521-8C17-4FBE-BB5D-5BBFCC9B7108}" type="pres">
      <dgm:prSet presAssocID="{8ABABE2A-6DF1-4C91-ABDD-A24C204B1292}" presName="childText" presStyleLbl="conFgAcc1" presStyleIdx="1" presStyleCnt="3">
        <dgm:presLayoutVars>
          <dgm:bulletEnabled val="1"/>
        </dgm:presLayoutVars>
      </dgm:prSet>
      <dgm:spPr/>
    </dgm:pt>
    <dgm:pt modelId="{BC517A4E-2736-4367-BE2B-D76E7FB5264B}" type="pres">
      <dgm:prSet presAssocID="{E58D701F-D878-4F1B-9FAB-B468209B19B5}" presName="spaceBetweenRectangles" presStyleCnt="0"/>
      <dgm:spPr/>
    </dgm:pt>
    <dgm:pt modelId="{E8C0249E-4EB6-4A30-9202-A5F0400BBA25}" type="pres">
      <dgm:prSet presAssocID="{5EE5BB54-FC24-4D67-9989-5417AF1D8979}" presName="parentLin" presStyleCnt="0"/>
      <dgm:spPr/>
    </dgm:pt>
    <dgm:pt modelId="{B3CB204C-77A3-4C80-8B82-D9461D0488FA}" type="pres">
      <dgm:prSet presAssocID="{5EE5BB54-FC24-4D67-9989-5417AF1D8979}" presName="parentLeftMargin" presStyleLbl="node1" presStyleIdx="1" presStyleCnt="3"/>
      <dgm:spPr/>
    </dgm:pt>
    <dgm:pt modelId="{0897BB25-63FC-4B74-B7EB-1F8AFCA62BE1}" type="pres">
      <dgm:prSet presAssocID="{5EE5BB54-FC24-4D67-9989-5417AF1D8979}" presName="parentText" presStyleLbl="node1" presStyleIdx="2" presStyleCnt="3">
        <dgm:presLayoutVars>
          <dgm:chMax val="0"/>
          <dgm:bulletEnabled val="1"/>
        </dgm:presLayoutVars>
      </dgm:prSet>
      <dgm:spPr/>
    </dgm:pt>
    <dgm:pt modelId="{69566F30-A4A2-4150-8626-208644B34283}" type="pres">
      <dgm:prSet presAssocID="{5EE5BB54-FC24-4D67-9989-5417AF1D8979}" presName="negativeSpace" presStyleCnt="0"/>
      <dgm:spPr/>
    </dgm:pt>
    <dgm:pt modelId="{6BAB1AB3-81FD-4F7B-A8DD-FF8D6742D3EB}" type="pres">
      <dgm:prSet presAssocID="{5EE5BB54-FC24-4D67-9989-5417AF1D8979}" presName="childText" presStyleLbl="conFgAcc1" presStyleIdx="2" presStyleCnt="3">
        <dgm:presLayoutVars>
          <dgm:bulletEnabled val="1"/>
        </dgm:presLayoutVars>
      </dgm:prSet>
      <dgm:spPr/>
    </dgm:pt>
  </dgm:ptLst>
  <dgm:cxnLst>
    <dgm:cxn modelId="{C7B8A102-F0E0-4E70-8939-8A6016BC9931}" srcId="{CF349DC9-8640-4F0F-A1C7-5400586587DC}" destId="{5EE5BB54-FC24-4D67-9989-5417AF1D8979}" srcOrd="2" destOrd="0" parTransId="{1B65C234-2EE3-407D-878A-4A15878417A9}" sibTransId="{A24D81BF-FB62-4606-AD1E-DDF24FFB71FB}"/>
    <dgm:cxn modelId="{8C4D5910-33E0-485A-BD59-0D2E742CB362}" type="presOf" srcId="{FDD9AE96-5948-452B-93D1-13873CBD30C4}" destId="{06186EA7-4ED4-4DCD-9BCA-C107DE06D01C}" srcOrd="1" destOrd="0" presId="urn:microsoft.com/office/officeart/2005/8/layout/list1"/>
    <dgm:cxn modelId="{9CDE1E1C-2314-4D8E-AD6C-7234CA5E9FA8}" type="presOf" srcId="{8ABABE2A-6DF1-4C91-ABDD-A24C204B1292}" destId="{2B19FCE5-D823-42FA-B879-A1D01A9C75A7}" srcOrd="1" destOrd="0" presId="urn:microsoft.com/office/officeart/2005/8/layout/list1"/>
    <dgm:cxn modelId="{4A804E2D-065D-4003-80B9-ED5A65D4E1CE}" srcId="{CF349DC9-8640-4F0F-A1C7-5400586587DC}" destId="{FDD9AE96-5948-452B-93D1-13873CBD30C4}" srcOrd="0" destOrd="0" parTransId="{DC22351F-601C-488D-9C69-588C644F2D7F}" sibTransId="{DBDA1CF6-77A6-41C9-9638-624AFBC38970}"/>
    <dgm:cxn modelId="{5E87313C-665E-4234-AA89-032F2F8D6635}" type="presOf" srcId="{5EE5BB54-FC24-4D67-9989-5417AF1D8979}" destId="{B3CB204C-77A3-4C80-8B82-D9461D0488FA}" srcOrd="0" destOrd="0" presId="urn:microsoft.com/office/officeart/2005/8/layout/list1"/>
    <dgm:cxn modelId="{B9881D45-F87B-40DB-BC53-523D406EEECB}" type="presOf" srcId="{FDD9AE96-5948-452B-93D1-13873CBD30C4}" destId="{988AD95E-3591-49C8-84A0-B1C8BC7AD513}" srcOrd="0" destOrd="0" presId="urn:microsoft.com/office/officeart/2005/8/layout/list1"/>
    <dgm:cxn modelId="{99BC8492-DBE0-4D0A-96CA-B9206911069B}" type="presOf" srcId="{5EE5BB54-FC24-4D67-9989-5417AF1D8979}" destId="{0897BB25-63FC-4B74-B7EB-1F8AFCA62BE1}" srcOrd="1" destOrd="0" presId="urn:microsoft.com/office/officeart/2005/8/layout/list1"/>
    <dgm:cxn modelId="{66D14F97-EBF0-4473-8511-FE9BF6C3A5DA}" type="presOf" srcId="{CF349DC9-8640-4F0F-A1C7-5400586587DC}" destId="{7C57C726-4AE2-4A32-9350-3A3A3A51BD53}" srcOrd="0" destOrd="0" presId="urn:microsoft.com/office/officeart/2005/8/layout/list1"/>
    <dgm:cxn modelId="{8D010DB7-3D53-4AE6-8593-FCEC1562D3F1}" type="presOf" srcId="{8ABABE2A-6DF1-4C91-ABDD-A24C204B1292}" destId="{5EF47C36-92FC-4516-A482-95D9BEC12333}" srcOrd="0" destOrd="0" presId="urn:microsoft.com/office/officeart/2005/8/layout/list1"/>
    <dgm:cxn modelId="{9F903DBA-0351-46C9-B326-8382B0BD6BA9}" srcId="{CF349DC9-8640-4F0F-A1C7-5400586587DC}" destId="{8ABABE2A-6DF1-4C91-ABDD-A24C204B1292}" srcOrd="1" destOrd="0" parTransId="{0BBAAD02-004B-4084-A386-902336E360EA}" sibTransId="{E58D701F-D878-4F1B-9FAB-B468209B19B5}"/>
    <dgm:cxn modelId="{31F07173-A04D-46AB-884F-0EFDC8EE959D}" type="presParOf" srcId="{7C57C726-4AE2-4A32-9350-3A3A3A51BD53}" destId="{2BF3CCB9-0CD0-4741-848F-EDD41BA56606}" srcOrd="0" destOrd="0" presId="urn:microsoft.com/office/officeart/2005/8/layout/list1"/>
    <dgm:cxn modelId="{D19A79E1-8B55-4809-A7C9-67B9645601BC}" type="presParOf" srcId="{2BF3CCB9-0CD0-4741-848F-EDD41BA56606}" destId="{988AD95E-3591-49C8-84A0-B1C8BC7AD513}" srcOrd="0" destOrd="0" presId="urn:microsoft.com/office/officeart/2005/8/layout/list1"/>
    <dgm:cxn modelId="{F8EB1746-331C-4BE3-B1AF-491683509475}" type="presParOf" srcId="{2BF3CCB9-0CD0-4741-848F-EDD41BA56606}" destId="{06186EA7-4ED4-4DCD-9BCA-C107DE06D01C}" srcOrd="1" destOrd="0" presId="urn:microsoft.com/office/officeart/2005/8/layout/list1"/>
    <dgm:cxn modelId="{9FD03887-3ABD-4B75-B141-0329BE8126B3}" type="presParOf" srcId="{7C57C726-4AE2-4A32-9350-3A3A3A51BD53}" destId="{D087EFEF-A007-4339-948A-0CF0CC006479}" srcOrd="1" destOrd="0" presId="urn:microsoft.com/office/officeart/2005/8/layout/list1"/>
    <dgm:cxn modelId="{29958A9D-B13E-4460-952F-18405FC84C9F}" type="presParOf" srcId="{7C57C726-4AE2-4A32-9350-3A3A3A51BD53}" destId="{71118416-DB8F-49D6-A010-2C3D18518567}" srcOrd="2" destOrd="0" presId="urn:microsoft.com/office/officeart/2005/8/layout/list1"/>
    <dgm:cxn modelId="{0AE72E05-930F-461F-AFD6-B60C70E7D399}" type="presParOf" srcId="{7C57C726-4AE2-4A32-9350-3A3A3A51BD53}" destId="{139F39E5-3AE0-46AC-A9AA-411A6D16F61E}" srcOrd="3" destOrd="0" presId="urn:microsoft.com/office/officeart/2005/8/layout/list1"/>
    <dgm:cxn modelId="{51D6185B-E26D-436B-9745-55182B8F42B7}" type="presParOf" srcId="{7C57C726-4AE2-4A32-9350-3A3A3A51BD53}" destId="{5ADCC38D-6013-4A43-B924-73146635A5FE}" srcOrd="4" destOrd="0" presId="urn:microsoft.com/office/officeart/2005/8/layout/list1"/>
    <dgm:cxn modelId="{2E3E2392-6561-4AC2-9938-B3E7D6D76F76}" type="presParOf" srcId="{5ADCC38D-6013-4A43-B924-73146635A5FE}" destId="{5EF47C36-92FC-4516-A482-95D9BEC12333}" srcOrd="0" destOrd="0" presId="urn:microsoft.com/office/officeart/2005/8/layout/list1"/>
    <dgm:cxn modelId="{F22EAF0A-3305-433D-A524-10DE4ADE2AED}" type="presParOf" srcId="{5ADCC38D-6013-4A43-B924-73146635A5FE}" destId="{2B19FCE5-D823-42FA-B879-A1D01A9C75A7}" srcOrd="1" destOrd="0" presId="urn:microsoft.com/office/officeart/2005/8/layout/list1"/>
    <dgm:cxn modelId="{BA860D99-E3B4-4587-913A-99761F4EB932}" type="presParOf" srcId="{7C57C726-4AE2-4A32-9350-3A3A3A51BD53}" destId="{6FAF030F-2550-446A-BE90-6DC3C11D4B0A}" srcOrd="5" destOrd="0" presId="urn:microsoft.com/office/officeart/2005/8/layout/list1"/>
    <dgm:cxn modelId="{F0DA7601-F783-49E5-9223-6B57458E68A0}" type="presParOf" srcId="{7C57C726-4AE2-4A32-9350-3A3A3A51BD53}" destId="{DA01F521-8C17-4FBE-BB5D-5BBFCC9B7108}" srcOrd="6" destOrd="0" presId="urn:microsoft.com/office/officeart/2005/8/layout/list1"/>
    <dgm:cxn modelId="{D2A1C40E-6B6C-412C-854E-1E21C42D8079}" type="presParOf" srcId="{7C57C726-4AE2-4A32-9350-3A3A3A51BD53}" destId="{BC517A4E-2736-4367-BE2B-D76E7FB5264B}" srcOrd="7" destOrd="0" presId="urn:microsoft.com/office/officeart/2005/8/layout/list1"/>
    <dgm:cxn modelId="{791F2C10-AB02-4BE2-B955-659AD542A5CB}" type="presParOf" srcId="{7C57C726-4AE2-4A32-9350-3A3A3A51BD53}" destId="{E8C0249E-4EB6-4A30-9202-A5F0400BBA25}" srcOrd="8" destOrd="0" presId="urn:microsoft.com/office/officeart/2005/8/layout/list1"/>
    <dgm:cxn modelId="{FC70F4B5-8D0E-4C2C-8CD3-BFD1AEA12C6C}" type="presParOf" srcId="{E8C0249E-4EB6-4A30-9202-A5F0400BBA25}" destId="{B3CB204C-77A3-4C80-8B82-D9461D0488FA}" srcOrd="0" destOrd="0" presId="urn:microsoft.com/office/officeart/2005/8/layout/list1"/>
    <dgm:cxn modelId="{D4DFD2D5-7B45-451D-8313-ED9B04A37D08}" type="presParOf" srcId="{E8C0249E-4EB6-4A30-9202-A5F0400BBA25}" destId="{0897BB25-63FC-4B74-B7EB-1F8AFCA62BE1}" srcOrd="1" destOrd="0" presId="urn:microsoft.com/office/officeart/2005/8/layout/list1"/>
    <dgm:cxn modelId="{1A4549B6-C607-4886-B5B6-A38F4522A309}" type="presParOf" srcId="{7C57C726-4AE2-4A32-9350-3A3A3A51BD53}" destId="{69566F30-A4A2-4150-8626-208644B34283}" srcOrd="9" destOrd="0" presId="urn:microsoft.com/office/officeart/2005/8/layout/list1"/>
    <dgm:cxn modelId="{9E5D2FD7-33CF-4C0E-A35B-831337A95345}" type="presParOf" srcId="{7C57C726-4AE2-4A32-9350-3A3A3A51BD53}" destId="{6BAB1AB3-81FD-4F7B-A8DD-FF8D6742D3E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AD5047-3DE7-4784-8D4D-06C945F6B08A}">
      <dsp:nvSpPr>
        <dsp:cNvPr id="0" name=""/>
        <dsp:cNvSpPr/>
      </dsp:nvSpPr>
      <dsp:spPr>
        <a:xfrm rot="5400000">
          <a:off x="6528097" y="-2584495"/>
          <a:ext cx="1245021" cy="6729984"/>
        </a:xfrm>
        <a:prstGeom prst="round2Same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latin typeface="Times New Roman" panose="02020603050405020304" pitchFamily="18" charset="0"/>
              <a:cs typeface="Times New Roman" panose="02020603050405020304" pitchFamily="18" charset="0"/>
            </a:rPr>
            <a:t>Raw buoy data often contains missing values and outliers due to sensor malfunctions or extreme weather conditions.</a:t>
          </a:r>
          <a:endParaRPr lang="en-IN" sz="1600" kern="1200" dirty="0">
            <a:latin typeface="Times New Roman" panose="02020603050405020304" pitchFamily="18" charset="0"/>
            <a:cs typeface="Times New Roman" panose="02020603050405020304" pitchFamily="18" charset="0"/>
          </a:endParaRPr>
        </a:p>
        <a:p>
          <a:pPr marL="171450" lvl="1" indent="-171450" algn="l" defTabSz="711200">
            <a:lnSpc>
              <a:spcPct val="90000"/>
            </a:lnSpc>
            <a:spcBef>
              <a:spcPct val="0"/>
            </a:spcBef>
            <a:spcAft>
              <a:spcPct val="15000"/>
            </a:spcAft>
            <a:buChar char="•"/>
          </a:pPr>
          <a:r>
            <a:rPr lang="en-US" sz="1600" kern="1200" dirty="0">
              <a:latin typeface="Times New Roman" panose="02020603050405020304" pitchFamily="18" charset="0"/>
              <a:cs typeface="Times New Roman" panose="02020603050405020304" pitchFamily="18" charset="0"/>
            </a:rPr>
            <a:t>Missing values are handled using techniques such as interpolation, and outliers are detected and removed using statistical methods.</a:t>
          </a:r>
          <a:endParaRPr lang="en-IN" sz="1600" kern="1200" dirty="0">
            <a:latin typeface="Times New Roman" panose="02020603050405020304" pitchFamily="18" charset="0"/>
            <a:cs typeface="Times New Roman" panose="02020603050405020304" pitchFamily="18" charset="0"/>
          </a:endParaRPr>
        </a:p>
      </dsp:txBody>
      <dsp:txXfrm rot="-5400000">
        <a:off x="3785616" y="218763"/>
        <a:ext cx="6669207" cy="1123467"/>
      </dsp:txXfrm>
    </dsp:sp>
    <dsp:sp modelId="{C07D650B-1B75-4D6F-9C05-B43130B9A6B5}">
      <dsp:nvSpPr>
        <dsp:cNvPr id="0" name=""/>
        <dsp:cNvSpPr/>
      </dsp:nvSpPr>
      <dsp:spPr>
        <a:xfrm>
          <a:off x="0" y="2357"/>
          <a:ext cx="3785616" cy="155627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IN" sz="2000" b="1" kern="1200" dirty="0">
              <a:solidFill>
                <a:schemeClr val="tx1">
                  <a:lumMod val="95000"/>
                  <a:lumOff val="5000"/>
                </a:schemeClr>
              </a:solidFill>
              <a:latin typeface="Times New Roman" panose="02020603050405020304" pitchFamily="18" charset="0"/>
              <a:cs typeface="Times New Roman" panose="02020603050405020304" pitchFamily="18" charset="0"/>
            </a:rPr>
            <a:t>Cleaning and filtering of the data</a:t>
          </a:r>
        </a:p>
      </dsp:txBody>
      <dsp:txXfrm>
        <a:off x="75971" y="78328"/>
        <a:ext cx="3633674" cy="1404335"/>
      </dsp:txXfrm>
    </dsp:sp>
    <dsp:sp modelId="{7A89F7ED-D4EC-40A4-BDD8-6FAAA8EE213B}">
      <dsp:nvSpPr>
        <dsp:cNvPr id="0" name=""/>
        <dsp:cNvSpPr/>
      </dsp:nvSpPr>
      <dsp:spPr>
        <a:xfrm rot="5400000">
          <a:off x="6528097" y="-950404"/>
          <a:ext cx="1245021" cy="6729984"/>
        </a:xfrm>
        <a:prstGeom prst="round2Same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Data is normalized to ensure all features have a similar scale, improving the performance of machine learning algorithms.</a:t>
          </a:r>
          <a:endParaRPr lang="en-IN" sz="16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endParaRPr>
        </a:p>
        <a:p>
          <a:pPr marL="171450" lvl="1" indent="-171450" algn="l" defTabSz="711200">
            <a:lnSpc>
              <a:spcPct val="90000"/>
            </a:lnSpc>
            <a:spcBef>
              <a:spcPct val="0"/>
            </a:spcBef>
            <a:spcAft>
              <a:spcPct val="15000"/>
            </a:spcAft>
            <a:buChar char="•"/>
          </a:pPr>
          <a:r>
            <a:rPr lang="en-US" sz="16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Time series data is transformed using techniques like differencing to make it stationary if required.</a:t>
          </a:r>
          <a:endParaRPr lang="en-IN" sz="16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endParaRPr>
        </a:p>
      </dsp:txBody>
      <dsp:txXfrm rot="-5400000">
        <a:off x="3785616" y="1852854"/>
        <a:ext cx="6669207" cy="1123467"/>
      </dsp:txXfrm>
    </dsp:sp>
    <dsp:sp modelId="{B89E5850-E524-4CA5-A883-B97C9E5C0587}">
      <dsp:nvSpPr>
        <dsp:cNvPr id="0" name=""/>
        <dsp:cNvSpPr/>
      </dsp:nvSpPr>
      <dsp:spPr>
        <a:xfrm>
          <a:off x="0" y="1616777"/>
          <a:ext cx="3785616" cy="155627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IN" sz="2000" b="1" kern="1200" dirty="0">
              <a:solidFill>
                <a:schemeClr val="tx1">
                  <a:lumMod val="95000"/>
                  <a:lumOff val="5000"/>
                </a:schemeClr>
              </a:solidFill>
              <a:latin typeface="Times New Roman" panose="02020603050405020304" pitchFamily="18" charset="0"/>
              <a:ea typeface="+mn-ea"/>
              <a:cs typeface="Times New Roman" panose="02020603050405020304" pitchFamily="18" charset="0"/>
            </a:rPr>
            <a:t>Normalization and Transformation of the data</a:t>
          </a:r>
        </a:p>
      </dsp:txBody>
      <dsp:txXfrm>
        <a:off x="75971" y="1692748"/>
        <a:ext cx="3633674" cy="1404335"/>
      </dsp:txXfrm>
    </dsp:sp>
    <dsp:sp modelId="{63D839B0-856D-4331-AA07-91A4188EECC3}">
      <dsp:nvSpPr>
        <dsp:cNvPr id="0" name=""/>
        <dsp:cNvSpPr/>
      </dsp:nvSpPr>
      <dsp:spPr>
        <a:xfrm rot="5400000">
          <a:off x="6528097" y="683686"/>
          <a:ext cx="1245021" cy="6729984"/>
        </a:xfrm>
        <a:prstGeom prst="round2Same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Relevant features are selected based on domain knowledge and statistical analysis.</a:t>
          </a:r>
          <a:endParaRPr lang="en-IN" sz="16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endParaRPr>
        </a:p>
        <a:p>
          <a:pPr marL="171450" lvl="1" indent="-171450" algn="l" defTabSz="711200">
            <a:lnSpc>
              <a:spcPct val="90000"/>
            </a:lnSpc>
            <a:spcBef>
              <a:spcPct val="0"/>
            </a:spcBef>
            <a:spcAft>
              <a:spcPct val="15000"/>
            </a:spcAft>
            <a:buChar char="•"/>
          </a:pPr>
          <a:r>
            <a:rPr lang="en-US" sz="16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 This includes parameters that significantly impact the oceanographic conditions being studied.</a:t>
          </a:r>
          <a:endParaRPr lang="en-IN" sz="16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endParaRPr>
        </a:p>
      </dsp:txBody>
      <dsp:txXfrm rot="-5400000">
        <a:off x="3785616" y="3486945"/>
        <a:ext cx="6669207" cy="1123467"/>
      </dsp:txXfrm>
    </dsp:sp>
    <dsp:sp modelId="{8509A15D-8AC7-4947-A204-D4054B6AE89A}">
      <dsp:nvSpPr>
        <dsp:cNvPr id="0" name=""/>
        <dsp:cNvSpPr/>
      </dsp:nvSpPr>
      <dsp:spPr>
        <a:xfrm>
          <a:off x="9825" y="3241048"/>
          <a:ext cx="3785616" cy="155627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IN" sz="2000" b="1" kern="1200" dirty="0">
              <a:solidFill>
                <a:schemeClr val="tx1">
                  <a:lumMod val="95000"/>
                  <a:lumOff val="5000"/>
                </a:schemeClr>
              </a:solidFill>
              <a:latin typeface="Times New Roman" panose="02020603050405020304" pitchFamily="18" charset="0"/>
              <a:ea typeface="+mn-ea"/>
              <a:cs typeface="Times New Roman" panose="02020603050405020304" pitchFamily="18" charset="0"/>
            </a:rPr>
            <a:t>Appropriate Feature Selection</a:t>
          </a:r>
        </a:p>
      </dsp:txBody>
      <dsp:txXfrm>
        <a:off x="85796" y="3317019"/>
        <a:ext cx="3633674" cy="14043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118416-DB8F-49D6-A010-2C3D18518567}">
      <dsp:nvSpPr>
        <dsp:cNvPr id="0" name=""/>
        <dsp:cNvSpPr/>
      </dsp:nvSpPr>
      <dsp:spPr>
        <a:xfrm>
          <a:off x="0" y="475050"/>
          <a:ext cx="9920747" cy="730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186EA7-4ED4-4DCD-9BCA-C107DE06D01C}">
      <dsp:nvSpPr>
        <dsp:cNvPr id="0" name=""/>
        <dsp:cNvSpPr/>
      </dsp:nvSpPr>
      <dsp:spPr>
        <a:xfrm>
          <a:off x="496037" y="47010"/>
          <a:ext cx="6944523" cy="856080"/>
        </a:xfrm>
        <a:prstGeom prst="round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262486" tIns="0" rIns="262486" bIns="0" numCol="1" spcCol="1270" anchor="ctr" anchorCtr="0">
          <a:noAutofit/>
        </a:bodyPr>
        <a:lstStyle/>
        <a:p>
          <a:pPr marL="0" lvl="0" indent="0" algn="l" defTabSz="889000">
            <a:lnSpc>
              <a:spcPct val="90000"/>
            </a:lnSpc>
            <a:spcBef>
              <a:spcPct val="0"/>
            </a:spcBef>
            <a:spcAft>
              <a:spcPct val="35000"/>
            </a:spcAft>
            <a:buNone/>
          </a:pPr>
          <a:endParaRPr lang="en-IN" sz="2000" b="1" kern="1200" dirty="0"/>
        </a:p>
        <a:p>
          <a:pPr marL="0" lvl="0" indent="0" algn="l" defTabSz="889000">
            <a:lnSpc>
              <a:spcPct val="90000"/>
            </a:lnSpc>
            <a:spcBef>
              <a:spcPct val="0"/>
            </a:spcBef>
            <a:spcAft>
              <a:spcPct val="35000"/>
            </a:spcAft>
            <a:buNone/>
          </a:pPr>
          <a:r>
            <a:rPr lang="en-IN" sz="2000" b="1" kern="1200" dirty="0"/>
            <a:t>Time Series Forecasting Methods</a:t>
          </a:r>
        </a:p>
        <a:p>
          <a:pPr marL="0" lvl="0" indent="0" algn="l" defTabSz="889000">
            <a:lnSpc>
              <a:spcPct val="90000"/>
            </a:lnSpc>
            <a:spcBef>
              <a:spcPct val="0"/>
            </a:spcBef>
            <a:spcAft>
              <a:spcPct val="35000"/>
            </a:spcAft>
            <a:buNone/>
          </a:pPr>
          <a:r>
            <a:rPr lang="en-IN" sz="1600" b="0" kern="1200" dirty="0"/>
            <a:t>Like Recurrent Neural network</a:t>
          </a:r>
        </a:p>
        <a:p>
          <a:pPr marL="0" lvl="0" indent="0" algn="l" defTabSz="889000">
            <a:lnSpc>
              <a:spcPct val="90000"/>
            </a:lnSpc>
            <a:spcBef>
              <a:spcPct val="0"/>
            </a:spcBef>
            <a:spcAft>
              <a:spcPct val="35000"/>
            </a:spcAft>
            <a:buNone/>
          </a:pPr>
          <a:endParaRPr lang="en-IN" sz="2700" kern="1200" dirty="0"/>
        </a:p>
      </dsp:txBody>
      <dsp:txXfrm>
        <a:off x="537827" y="88800"/>
        <a:ext cx="6860943" cy="772500"/>
      </dsp:txXfrm>
    </dsp:sp>
    <dsp:sp modelId="{DA01F521-8C17-4FBE-BB5D-5BBFCC9B7108}">
      <dsp:nvSpPr>
        <dsp:cNvPr id="0" name=""/>
        <dsp:cNvSpPr/>
      </dsp:nvSpPr>
      <dsp:spPr>
        <a:xfrm>
          <a:off x="0" y="1790490"/>
          <a:ext cx="9920747" cy="730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B19FCE5-D823-42FA-B879-A1D01A9C75A7}">
      <dsp:nvSpPr>
        <dsp:cNvPr id="0" name=""/>
        <dsp:cNvSpPr/>
      </dsp:nvSpPr>
      <dsp:spPr>
        <a:xfrm>
          <a:off x="496037" y="1362450"/>
          <a:ext cx="6944523" cy="856080"/>
        </a:xfrm>
        <a:prstGeom prst="round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262486" tIns="0" rIns="262486" bIns="0" numCol="1" spcCol="1270" anchor="ctr" anchorCtr="0">
          <a:noAutofit/>
        </a:bodyPr>
        <a:lstStyle/>
        <a:p>
          <a:pPr marL="0" lvl="0" indent="0" algn="l" defTabSz="889000">
            <a:lnSpc>
              <a:spcPct val="90000"/>
            </a:lnSpc>
            <a:spcBef>
              <a:spcPct val="0"/>
            </a:spcBef>
            <a:spcAft>
              <a:spcPct val="35000"/>
            </a:spcAft>
            <a:buNone/>
          </a:pPr>
          <a:endParaRPr lang="en-IN" sz="2000" b="1" kern="1200" dirty="0"/>
        </a:p>
        <a:p>
          <a:pPr marL="0" lvl="0" indent="0" algn="l" defTabSz="889000">
            <a:lnSpc>
              <a:spcPct val="90000"/>
            </a:lnSpc>
            <a:spcBef>
              <a:spcPct val="0"/>
            </a:spcBef>
            <a:spcAft>
              <a:spcPct val="35000"/>
            </a:spcAft>
            <a:buNone/>
          </a:pPr>
          <a:r>
            <a:rPr lang="en-IN" sz="2000" b="1" kern="1200" dirty="0"/>
            <a:t>Regression Models</a:t>
          </a:r>
        </a:p>
        <a:p>
          <a:pPr marL="0" lvl="0" indent="0" algn="l" defTabSz="889000">
            <a:lnSpc>
              <a:spcPct val="90000"/>
            </a:lnSpc>
            <a:spcBef>
              <a:spcPct val="0"/>
            </a:spcBef>
            <a:spcAft>
              <a:spcPct val="35000"/>
            </a:spcAft>
            <a:buNone/>
          </a:pPr>
          <a:r>
            <a:rPr lang="en-IN" sz="1600" b="0" kern="1200" dirty="0"/>
            <a:t>Linear Regression, Polynomial Regression</a:t>
          </a:r>
        </a:p>
        <a:p>
          <a:pPr marL="0" lvl="0" indent="0" algn="l" defTabSz="889000">
            <a:lnSpc>
              <a:spcPct val="90000"/>
            </a:lnSpc>
            <a:spcBef>
              <a:spcPct val="0"/>
            </a:spcBef>
            <a:spcAft>
              <a:spcPct val="35000"/>
            </a:spcAft>
            <a:buNone/>
          </a:pPr>
          <a:endParaRPr lang="en-IN" sz="2700" kern="1200" dirty="0"/>
        </a:p>
      </dsp:txBody>
      <dsp:txXfrm>
        <a:off x="537827" y="1404240"/>
        <a:ext cx="6860943" cy="772500"/>
      </dsp:txXfrm>
    </dsp:sp>
    <dsp:sp modelId="{6BAB1AB3-81FD-4F7B-A8DD-FF8D6742D3EB}">
      <dsp:nvSpPr>
        <dsp:cNvPr id="0" name=""/>
        <dsp:cNvSpPr/>
      </dsp:nvSpPr>
      <dsp:spPr>
        <a:xfrm>
          <a:off x="0" y="3105930"/>
          <a:ext cx="9920747" cy="730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897BB25-63FC-4B74-B7EB-1F8AFCA62BE1}">
      <dsp:nvSpPr>
        <dsp:cNvPr id="0" name=""/>
        <dsp:cNvSpPr/>
      </dsp:nvSpPr>
      <dsp:spPr>
        <a:xfrm>
          <a:off x="496037" y="2677890"/>
          <a:ext cx="6944523" cy="856080"/>
        </a:xfrm>
        <a:prstGeom prst="round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262486" tIns="0" rIns="262486" bIns="0" numCol="1" spcCol="1270" anchor="ctr" anchorCtr="0">
          <a:noAutofit/>
        </a:bodyPr>
        <a:lstStyle/>
        <a:p>
          <a:pPr marL="0" lvl="0" indent="0" algn="l" defTabSz="889000">
            <a:lnSpc>
              <a:spcPct val="90000"/>
            </a:lnSpc>
            <a:spcBef>
              <a:spcPct val="0"/>
            </a:spcBef>
            <a:spcAft>
              <a:spcPct val="35000"/>
            </a:spcAft>
            <a:buNone/>
          </a:pPr>
          <a:r>
            <a:rPr lang="en-IN" sz="2000" b="1" kern="1200" dirty="0"/>
            <a:t>Classification Algorithms</a:t>
          </a:r>
        </a:p>
        <a:p>
          <a:pPr marL="0" lvl="0" indent="0" algn="l" defTabSz="889000">
            <a:lnSpc>
              <a:spcPct val="90000"/>
            </a:lnSpc>
            <a:spcBef>
              <a:spcPct val="0"/>
            </a:spcBef>
            <a:spcAft>
              <a:spcPct val="35000"/>
            </a:spcAft>
            <a:buNone/>
          </a:pPr>
          <a:r>
            <a:rPr lang="en-US" sz="1600" b="0" kern="1200" dirty="0"/>
            <a:t>Support Vector Machine (SVM), Decision Trees</a:t>
          </a:r>
          <a:endParaRPr lang="en-IN" sz="1600" b="0" kern="1200" dirty="0"/>
        </a:p>
      </dsp:txBody>
      <dsp:txXfrm>
        <a:off x="537827" y="2719680"/>
        <a:ext cx="6860943" cy="77250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752E1-3DE2-DEEF-8EDB-5C2E109934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7E3E5C9-CFC5-44FF-1989-81D7777796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FC54287-3F29-CD83-6895-C52526A7B5A4}"/>
              </a:ext>
            </a:extLst>
          </p:cNvPr>
          <p:cNvSpPr>
            <a:spLocks noGrp="1"/>
          </p:cNvSpPr>
          <p:nvPr>
            <p:ph type="dt" sz="half" idx="10"/>
          </p:nvPr>
        </p:nvSpPr>
        <p:spPr/>
        <p:txBody>
          <a:bodyPr/>
          <a:lstStyle/>
          <a:p>
            <a:fld id="{43577AE9-4615-4015-A534-D852198D2857}" type="datetimeFigureOut">
              <a:rPr lang="en-IN" smtClean="0"/>
              <a:t>26-07-2024</a:t>
            </a:fld>
            <a:endParaRPr lang="en-IN"/>
          </a:p>
        </p:txBody>
      </p:sp>
      <p:sp>
        <p:nvSpPr>
          <p:cNvPr id="5" name="Footer Placeholder 4">
            <a:extLst>
              <a:ext uri="{FF2B5EF4-FFF2-40B4-BE49-F238E27FC236}">
                <a16:creationId xmlns:a16="http://schemas.microsoft.com/office/drawing/2014/main" id="{43339BAB-C36C-025F-7C2E-67BB452751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589FE8-56CF-9429-C4D4-8168B5AE93D4}"/>
              </a:ext>
            </a:extLst>
          </p:cNvPr>
          <p:cNvSpPr>
            <a:spLocks noGrp="1"/>
          </p:cNvSpPr>
          <p:nvPr>
            <p:ph type="sldNum" sz="quarter" idx="12"/>
          </p:nvPr>
        </p:nvSpPr>
        <p:spPr/>
        <p:txBody>
          <a:bodyPr/>
          <a:lstStyle/>
          <a:p>
            <a:fld id="{0B8AAD0D-A9BB-44A6-AE89-A8C825FF02C0}" type="slidenum">
              <a:rPr lang="en-IN" smtClean="0"/>
              <a:t>‹#›</a:t>
            </a:fld>
            <a:endParaRPr lang="en-IN"/>
          </a:p>
        </p:txBody>
      </p:sp>
    </p:spTree>
    <p:extLst>
      <p:ext uri="{BB962C8B-B14F-4D97-AF65-F5344CB8AC3E}">
        <p14:creationId xmlns:p14="http://schemas.microsoft.com/office/powerpoint/2010/main" val="3885363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69D4A-6C79-2A4A-1B2A-B695C67507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994DE1-2C31-83B6-2E7F-25CC44C0AB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EFA548-0598-0A5C-BD27-F8919F8E5136}"/>
              </a:ext>
            </a:extLst>
          </p:cNvPr>
          <p:cNvSpPr>
            <a:spLocks noGrp="1"/>
          </p:cNvSpPr>
          <p:nvPr>
            <p:ph type="dt" sz="half" idx="10"/>
          </p:nvPr>
        </p:nvSpPr>
        <p:spPr/>
        <p:txBody>
          <a:bodyPr/>
          <a:lstStyle/>
          <a:p>
            <a:fld id="{43577AE9-4615-4015-A534-D852198D2857}" type="datetimeFigureOut">
              <a:rPr lang="en-IN" smtClean="0"/>
              <a:t>26-07-2024</a:t>
            </a:fld>
            <a:endParaRPr lang="en-IN"/>
          </a:p>
        </p:txBody>
      </p:sp>
      <p:sp>
        <p:nvSpPr>
          <p:cNvPr id="5" name="Footer Placeholder 4">
            <a:extLst>
              <a:ext uri="{FF2B5EF4-FFF2-40B4-BE49-F238E27FC236}">
                <a16:creationId xmlns:a16="http://schemas.microsoft.com/office/drawing/2014/main" id="{2036A2E7-AD49-8670-CE9E-1B4AC00892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D60D63-3085-C86D-8DD9-367D15CEC1C0}"/>
              </a:ext>
            </a:extLst>
          </p:cNvPr>
          <p:cNvSpPr>
            <a:spLocks noGrp="1"/>
          </p:cNvSpPr>
          <p:nvPr>
            <p:ph type="sldNum" sz="quarter" idx="12"/>
          </p:nvPr>
        </p:nvSpPr>
        <p:spPr/>
        <p:txBody>
          <a:bodyPr/>
          <a:lstStyle/>
          <a:p>
            <a:fld id="{0B8AAD0D-A9BB-44A6-AE89-A8C825FF02C0}" type="slidenum">
              <a:rPr lang="en-IN" smtClean="0"/>
              <a:t>‹#›</a:t>
            </a:fld>
            <a:endParaRPr lang="en-IN"/>
          </a:p>
        </p:txBody>
      </p:sp>
    </p:spTree>
    <p:extLst>
      <p:ext uri="{BB962C8B-B14F-4D97-AF65-F5344CB8AC3E}">
        <p14:creationId xmlns:p14="http://schemas.microsoft.com/office/powerpoint/2010/main" val="771696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9EADDE-1E63-6D12-6659-230D986A1D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E061CA-2A53-D633-9E86-E3E73768BA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F41CCD-0610-8DB9-5AC9-08E90E8F9524}"/>
              </a:ext>
            </a:extLst>
          </p:cNvPr>
          <p:cNvSpPr>
            <a:spLocks noGrp="1"/>
          </p:cNvSpPr>
          <p:nvPr>
            <p:ph type="dt" sz="half" idx="10"/>
          </p:nvPr>
        </p:nvSpPr>
        <p:spPr/>
        <p:txBody>
          <a:bodyPr/>
          <a:lstStyle/>
          <a:p>
            <a:fld id="{43577AE9-4615-4015-A534-D852198D2857}" type="datetimeFigureOut">
              <a:rPr lang="en-IN" smtClean="0"/>
              <a:t>26-07-2024</a:t>
            </a:fld>
            <a:endParaRPr lang="en-IN"/>
          </a:p>
        </p:txBody>
      </p:sp>
      <p:sp>
        <p:nvSpPr>
          <p:cNvPr id="5" name="Footer Placeholder 4">
            <a:extLst>
              <a:ext uri="{FF2B5EF4-FFF2-40B4-BE49-F238E27FC236}">
                <a16:creationId xmlns:a16="http://schemas.microsoft.com/office/drawing/2014/main" id="{E52EBCE9-000C-F11B-3C4E-5938E1990F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F570C0-BB27-9004-114B-28C8ECFBABEF}"/>
              </a:ext>
            </a:extLst>
          </p:cNvPr>
          <p:cNvSpPr>
            <a:spLocks noGrp="1"/>
          </p:cNvSpPr>
          <p:nvPr>
            <p:ph type="sldNum" sz="quarter" idx="12"/>
          </p:nvPr>
        </p:nvSpPr>
        <p:spPr/>
        <p:txBody>
          <a:bodyPr/>
          <a:lstStyle/>
          <a:p>
            <a:fld id="{0B8AAD0D-A9BB-44A6-AE89-A8C825FF02C0}" type="slidenum">
              <a:rPr lang="en-IN" smtClean="0"/>
              <a:t>‹#›</a:t>
            </a:fld>
            <a:endParaRPr lang="en-IN"/>
          </a:p>
        </p:txBody>
      </p:sp>
    </p:spTree>
    <p:extLst>
      <p:ext uri="{BB962C8B-B14F-4D97-AF65-F5344CB8AC3E}">
        <p14:creationId xmlns:p14="http://schemas.microsoft.com/office/powerpoint/2010/main" val="3127944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AF6D3-C9A9-99EF-00FE-3F76F35ED6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E2C63B-C586-EC8D-2C09-556A6EC19E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540608-D754-550F-085C-D92025071A02}"/>
              </a:ext>
            </a:extLst>
          </p:cNvPr>
          <p:cNvSpPr>
            <a:spLocks noGrp="1"/>
          </p:cNvSpPr>
          <p:nvPr>
            <p:ph type="dt" sz="half" idx="10"/>
          </p:nvPr>
        </p:nvSpPr>
        <p:spPr/>
        <p:txBody>
          <a:bodyPr/>
          <a:lstStyle/>
          <a:p>
            <a:fld id="{43577AE9-4615-4015-A534-D852198D2857}" type="datetimeFigureOut">
              <a:rPr lang="en-IN" smtClean="0"/>
              <a:t>26-07-2024</a:t>
            </a:fld>
            <a:endParaRPr lang="en-IN"/>
          </a:p>
        </p:txBody>
      </p:sp>
      <p:sp>
        <p:nvSpPr>
          <p:cNvPr id="5" name="Footer Placeholder 4">
            <a:extLst>
              <a:ext uri="{FF2B5EF4-FFF2-40B4-BE49-F238E27FC236}">
                <a16:creationId xmlns:a16="http://schemas.microsoft.com/office/drawing/2014/main" id="{14D7B636-1BCB-86BF-E006-960D0D1A72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85B648-8BA9-6891-027F-59D11D09188C}"/>
              </a:ext>
            </a:extLst>
          </p:cNvPr>
          <p:cNvSpPr>
            <a:spLocks noGrp="1"/>
          </p:cNvSpPr>
          <p:nvPr>
            <p:ph type="sldNum" sz="quarter" idx="12"/>
          </p:nvPr>
        </p:nvSpPr>
        <p:spPr/>
        <p:txBody>
          <a:bodyPr/>
          <a:lstStyle/>
          <a:p>
            <a:fld id="{0B8AAD0D-A9BB-44A6-AE89-A8C825FF02C0}" type="slidenum">
              <a:rPr lang="en-IN" smtClean="0"/>
              <a:t>‹#›</a:t>
            </a:fld>
            <a:endParaRPr lang="en-IN"/>
          </a:p>
        </p:txBody>
      </p:sp>
    </p:spTree>
    <p:extLst>
      <p:ext uri="{BB962C8B-B14F-4D97-AF65-F5344CB8AC3E}">
        <p14:creationId xmlns:p14="http://schemas.microsoft.com/office/powerpoint/2010/main" val="3035723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D13E9-9A72-341F-F6FD-C921700E30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5C8915B-EF4F-BA3C-1B6F-CA64788B4F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E3CA9E-E87A-1310-6DFF-A6BDD9836E05}"/>
              </a:ext>
            </a:extLst>
          </p:cNvPr>
          <p:cNvSpPr>
            <a:spLocks noGrp="1"/>
          </p:cNvSpPr>
          <p:nvPr>
            <p:ph type="dt" sz="half" idx="10"/>
          </p:nvPr>
        </p:nvSpPr>
        <p:spPr/>
        <p:txBody>
          <a:bodyPr/>
          <a:lstStyle/>
          <a:p>
            <a:fld id="{43577AE9-4615-4015-A534-D852198D2857}" type="datetimeFigureOut">
              <a:rPr lang="en-IN" smtClean="0"/>
              <a:t>26-07-2024</a:t>
            </a:fld>
            <a:endParaRPr lang="en-IN"/>
          </a:p>
        </p:txBody>
      </p:sp>
      <p:sp>
        <p:nvSpPr>
          <p:cNvPr id="5" name="Footer Placeholder 4">
            <a:extLst>
              <a:ext uri="{FF2B5EF4-FFF2-40B4-BE49-F238E27FC236}">
                <a16:creationId xmlns:a16="http://schemas.microsoft.com/office/drawing/2014/main" id="{CAD5DDB6-F2DE-F51A-66AF-E4C071D9A3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E62183-CE5F-F5F0-6FAA-94CAB0C71E2A}"/>
              </a:ext>
            </a:extLst>
          </p:cNvPr>
          <p:cNvSpPr>
            <a:spLocks noGrp="1"/>
          </p:cNvSpPr>
          <p:nvPr>
            <p:ph type="sldNum" sz="quarter" idx="12"/>
          </p:nvPr>
        </p:nvSpPr>
        <p:spPr/>
        <p:txBody>
          <a:bodyPr/>
          <a:lstStyle/>
          <a:p>
            <a:fld id="{0B8AAD0D-A9BB-44A6-AE89-A8C825FF02C0}" type="slidenum">
              <a:rPr lang="en-IN" smtClean="0"/>
              <a:t>‹#›</a:t>
            </a:fld>
            <a:endParaRPr lang="en-IN"/>
          </a:p>
        </p:txBody>
      </p:sp>
    </p:spTree>
    <p:extLst>
      <p:ext uri="{BB962C8B-B14F-4D97-AF65-F5344CB8AC3E}">
        <p14:creationId xmlns:p14="http://schemas.microsoft.com/office/powerpoint/2010/main" val="2071351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FAA29-44B2-8801-2857-B2BE5D3427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75AA1C-D75C-9930-2B9F-5065F75D7F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EA3BE2E-474C-9595-5FA1-30EBB489A7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7A2CCCF-783F-5264-7B91-A519D9077506}"/>
              </a:ext>
            </a:extLst>
          </p:cNvPr>
          <p:cNvSpPr>
            <a:spLocks noGrp="1"/>
          </p:cNvSpPr>
          <p:nvPr>
            <p:ph type="dt" sz="half" idx="10"/>
          </p:nvPr>
        </p:nvSpPr>
        <p:spPr/>
        <p:txBody>
          <a:bodyPr/>
          <a:lstStyle/>
          <a:p>
            <a:fld id="{43577AE9-4615-4015-A534-D852198D2857}" type="datetimeFigureOut">
              <a:rPr lang="en-IN" smtClean="0"/>
              <a:t>26-07-2024</a:t>
            </a:fld>
            <a:endParaRPr lang="en-IN"/>
          </a:p>
        </p:txBody>
      </p:sp>
      <p:sp>
        <p:nvSpPr>
          <p:cNvPr id="6" name="Footer Placeholder 5">
            <a:extLst>
              <a:ext uri="{FF2B5EF4-FFF2-40B4-BE49-F238E27FC236}">
                <a16:creationId xmlns:a16="http://schemas.microsoft.com/office/drawing/2014/main" id="{41EFCF3F-0FCD-83C8-5B0B-6650C14673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C48182-6F96-6BC6-7624-FE05ADABE361}"/>
              </a:ext>
            </a:extLst>
          </p:cNvPr>
          <p:cNvSpPr>
            <a:spLocks noGrp="1"/>
          </p:cNvSpPr>
          <p:nvPr>
            <p:ph type="sldNum" sz="quarter" idx="12"/>
          </p:nvPr>
        </p:nvSpPr>
        <p:spPr/>
        <p:txBody>
          <a:bodyPr/>
          <a:lstStyle/>
          <a:p>
            <a:fld id="{0B8AAD0D-A9BB-44A6-AE89-A8C825FF02C0}" type="slidenum">
              <a:rPr lang="en-IN" smtClean="0"/>
              <a:t>‹#›</a:t>
            </a:fld>
            <a:endParaRPr lang="en-IN"/>
          </a:p>
        </p:txBody>
      </p:sp>
    </p:spTree>
    <p:extLst>
      <p:ext uri="{BB962C8B-B14F-4D97-AF65-F5344CB8AC3E}">
        <p14:creationId xmlns:p14="http://schemas.microsoft.com/office/powerpoint/2010/main" val="1904100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E5660-B939-B129-748A-8304AA1ECA8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67C37C-E17B-C54D-8F93-2DCB32023C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AB5613-9122-A52F-3595-685002DC25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7CE0200-6B68-9011-2B73-01D9B00EE9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3D7075-EBE4-F0CB-9243-D42F58C53A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122644D-BDC1-3425-47C6-633265E09969}"/>
              </a:ext>
            </a:extLst>
          </p:cNvPr>
          <p:cNvSpPr>
            <a:spLocks noGrp="1"/>
          </p:cNvSpPr>
          <p:nvPr>
            <p:ph type="dt" sz="half" idx="10"/>
          </p:nvPr>
        </p:nvSpPr>
        <p:spPr/>
        <p:txBody>
          <a:bodyPr/>
          <a:lstStyle/>
          <a:p>
            <a:fld id="{43577AE9-4615-4015-A534-D852198D2857}" type="datetimeFigureOut">
              <a:rPr lang="en-IN" smtClean="0"/>
              <a:t>26-07-2024</a:t>
            </a:fld>
            <a:endParaRPr lang="en-IN"/>
          </a:p>
        </p:txBody>
      </p:sp>
      <p:sp>
        <p:nvSpPr>
          <p:cNvPr id="8" name="Footer Placeholder 7">
            <a:extLst>
              <a:ext uri="{FF2B5EF4-FFF2-40B4-BE49-F238E27FC236}">
                <a16:creationId xmlns:a16="http://schemas.microsoft.com/office/drawing/2014/main" id="{64154EBF-6333-130C-9708-16B2D622D80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0047F79-8064-14D5-F25A-4F14B1E817B5}"/>
              </a:ext>
            </a:extLst>
          </p:cNvPr>
          <p:cNvSpPr>
            <a:spLocks noGrp="1"/>
          </p:cNvSpPr>
          <p:nvPr>
            <p:ph type="sldNum" sz="quarter" idx="12"/>
          </p:nvPr>
        </p:nvSpPr>
        <p:spPr/>
        <p:txBody>
          <a:bodyPr/>
          <a:lstStyle/>
          <a:p>
            <a:fld id="{0B8AAD0D-A9BB-44A6-AE89-A8C825FF02C0}" type="slidenum">
              <a:rPr lang="en-IN" smtClean="0"/>
              <a:t>‹#›</a:t>
            </a:fld>
            <a:endParaRPr lang="en-IN"/>
          </a:p>
        </p:txBody>
      </p:sp>
    </p:spTree>
    <p:extLst>
      <p:ext uri="{BB962C8B-B14F-4D97-AF65-F5344CB8AC3E}">
        <p14:creationId xmlns:p14="http://schemas.microsoft.com/office/powerpoint/2010/main" val="3585881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26307-BDE9-509D-7AA1-CFBFF1A2522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5FB20A2-DC30-5396-46D9-9BA4E2935920}"/>
              </a:ext>
            </a:extLst>
          </p:cNvPr>
          <p:cNvSpPr>
            <a:spLocks noGrp="1"/>
          </p:cNvSpPr>
          <p:nvPr>
            <p:ph type="dt" sz="half" idx="10"/>
          </p:nvPr>
        </p:nvSpPr>
        <p:spPr/>
        <p:txBody>
          <a:bodyPr/>
          <a:lstStyle/>
          <a:p>
            <a:fld id="{43577AE9-4615-4015-A534-D852198D2857}" type="datetimeFigureOut">
              <a:rPr lang="en-IN" smtClean="0"/>
              <a:t>26-07-2024</a:t>
            </a:fld>
            <a:endParaRPr lang="en-IN"/>
          </a:p>
        </p:txBody>
      </p:sp>
      <p:sp>
        <p:nvSpPr>
          <p:cNvPr id="4" name="Footer Placeholder 3">
            <a:extLst>
              <a:ext uri="{FF2B5EF4-FFF2-40B4-BE49-F238E27FC236}">
                <a16:creationId xmlns:a16="http://schemas.microsoft.com/office/drawing/2014/main" id="{B2E555E6-1CFC-5160-F6FE-C8CF773DCBE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8631D96-1E75-0430-92E0-350FBD26D76E}"/>
              </a:ext>
            </a:extLst>
          </p:cNvPr>
          <p:cNvSpPr>
            <a:spLocks noGrp="1"/>
          </p:cNvSpPr>
          <p:nvPr>
            <p:ph type="sldNum" sz="quarter" idx="12"/>
          </p:nvPr>
        </p:nvSpPr>
        <p:spPr/>
        <p:txBody>
          <a:bodyPr/>
          <a:lstStyle/>
          <a:p>
            <a:fld id="{0B8AAD0D-A9BB-44A6-AE89-A8C825FF02C0}" type="slidenum">
              <a:rPr lang="en-IN" smtClean="0"/>
              <a:t>‹#›</a:t>
            </a:fld>
            <a:endParaRPr lang="en-IN"/>
          </a:p>
        </p:txBody>
      </p:sp>
    </p:spTree>
    <p:extLst>
      <p:ext uri="{BB962C8B-B14F-4D97-AF65-F5344CB8AC3E}">
        <p14:creationId xmlns:p14="http://schemas.microsoft.com/office/powerpoint/2010/main" val="250948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EDD2DF-271B-696E-732D-9B8032845E1F}"/>
              </a:ext>
            </a:extLst>
          </p:cNvPr>
          <p:cNvSpPr>
            <a:spLocks noGrp="1"/>
          </p:cNvSpPr>
          <p:nvPr>
            <p:ph type="dt" sz="half" idx="10"/>
          </p:nvPr>
        </p:nvSpPr>
        <p:spPr/>
        <p:txBody>
          <a:bodyPr/>
          <a:lstStyle/>
          <a:p>
            <a:fld id="{43577AE9-4615-4015-A534-D852198D2857}" type="datetimeFigureOut">
              <a:rPr lang="en-IN" smtClean="0"/>
              <a:t>26-07-2024</a:t>
            </a:fld>
            <a:endParaRPr lang="en-IN"/>
          </a:p>
        </p:txBody>
      </p:sp>
      <p:sp>
        <p:nvSpPr>
          <p:cNvPr id="3" name="Footer Placeholder 2">
            <a:extLst>
              <a:ext uri="{FF2B5EF4-FFF2-40B4-BE49-F238E27FC236}">
                <a16:creationId xmlns:a16="http://schemas.microsoft.com/office/drawing/2014/main" id="{D7D1D0DD-650A-49BE-2FDF-12D43E55A3F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EE086ED-A254-2D5E-6352-D91C304B6499}"/>
              </a:ext>
            </a:extLst>
          </p:cNvPr>
          <p:cNvSpPr>
            <a:spLocks noGrp="1"/>
          </p:cNvSpPr>
          <p:nvPr>
            <p:ph type="sldNum" sz="quarter" idx="12"/>
          </p:nvPr>
        </p:nvSpPr>
        <p:spPr/>
        <p:txBody>
          <a:bodyPr/>
          <a:lstStyle/>
          <a:p>
            <a:fld id="{0B8AAD0D-A9BB-44A6-AE89-A8C825FF02C0}" type="slidenum">
              <a:rPr lang="en-IN" smtClean="0"/>
              <a:t>‹#›</a:t>
            </a:fld>
            <a:endParaRPr lang="en-IN"/>
          </a:p>
        </p:txBody>
      </p:sp>
    </p:spTree>
    <p:extLst>
      <p:ext uri="{BB962C8B-B14F-4D97-AF65-F5344CB8AC3E}">
        <p14:creationId xmlns:p14="http://schemas.microsoft.com/office/powerpoint/2010/main" val="1278660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C7FAC-335F-967E-14D3-3E59E0CD49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7C18D9E-8E17-5BFE-7C5B-671E8CD2C8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806FF71-32B7-3159-1AA4-310682CE54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43491A-50AA-1220-06B7-F3DAC2080DFA}"/>
              </a:ext>
            </a:extLst>
          </p:cNvPr>
          <p:cNvSpPr>
            <a:spLocks noGrp="1"/>
          </p:cNvSpPr>
          <p:nvPr>
            <p:ph type="dt" sz="half" idx="10"/>
          </p:nvPr>
        </p:nvSpPr>
        <p:spPr/>
        <p:txBody>
          <a:bodyPr/>
          <a:lstStyle/>
          <a:p>
            <a:fld id="{43577AE9-4615-4015-A534-D852198D2857}" type="datetimeFigureOut">
              <a:rPr lang="en-IN" smtClean="0"/>
              <a:t>26-07-2024</a:t>
            </a:fld>
            <a:endParaRPr lang="en-IN"/>
          </a:p>
        </p:txBody>
      </p:sp>
      <p:sp>
        <p:nvSpPr>
          <p:cNvPr id="6" name="Footer Placeholder 5">
            <a:extLst>
              <a:ext uri="{FF2B5EF4-FFF2-40B4-BE49-F238E27FC236}">
                <a16:creationId xmlns:a16="http://schemas.microsoft.com/office/drawing/2014/main" id="{DF33420D-E103-93AA-ADAA-AB2B5E91EB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4DE328-9EAC-07D5-E26D-7E7A204E4DFA}"/>
              </a:ext>
            </a:extLst>
          </p:cNvPr>
          <p:cNvSpPr>
            <a:spLocks noGrp="1"/>
          </p:cNvSpPr>
          <p:nvPr>
            <p:ph type="sldNum" sz="quarter" idx="12"/>
          </p:nvPr>
        </p:nvSpPr>
        <p:spPr/>
        <p:txBody>
          <a:bodyPr/>
          <a:lstStyle/>
          <a:p>
            <a:fld id="{0B8AAD0D-A9BB-44A6-AE89-A8C825FF02C0}" type="slidenum">
              <a:rPr lang="en-IN" smtClean="0"/>
              <a:t>‹#›</a:t>
            </a:fld>
            <a:endParaRPr lang="en-IN"/>
          </a:p>
        </p:txBody>
      </p:sp>
    </p:spTree>
    <p:extLst>
      <p:ext uri="{BB962C8B-B14F-4D97-AF65-F5344CB8AC3E}">
        <p14:creationId xmlns:p14="http://schemas.microsoft.com/office/powerpoint/2010/main" val="1173393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B4A1E-4A43-4266-BB2A-03D8BDD620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7B90C2-A0E9-A849-CC47-5D63808F32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0D18475-7B44-1146-7B41-7C82639E37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626546-2E62-9353-8513-256D3783F0F9}"/>
              </a:ext>
            </a:extLst>
          </p:cNvPr>
          <p:cNvSpPr>
            <a:spLocks noGrp="1"/>
          </p:cNvSpPr>
          <p:nvPr>
            <p:ph type="dt" sz="half" idx="10"/>
          </p:nvPr>
        </p:nvSpPr>
        <p:spPr/>
        <p:txBody>
          <a:bodyPr/>
          <a:lstStyle/>
          <a:p>
            <a:fld id="{43577AE9-4615-4015-A534-D852198D2857}" type="datetimeFigureOut">
              <a:rPr lang="en-IN" smtClean="0"/>
              <a:t>26-07-2024</a:t>
            </a:fld>
            <a:endParaRPr lang="en-IN"/>
          </a:p>
        </p:txBody>
      </p:sp>
      <p:sp>
        <p:nvSpPr>
          <p:cNvPr id="6" name="Footer Placeholder 5">
            <a:extLst>
              <a:ext uri="{FF2B5EF4-FFF2-40B4-BE49-F238E27FC236}">
                <a16:creationId xmlns:a16="http://schemas.microsoft.com/office/drawing/2014/main" id="{12499150-5DE2-45D7-065F-BC38C8D675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5B6712-DA10-8E3D-24E7-92A6A1C28EA7}"/>
              </a:ext>
            </a:extLst>
          </p:cNvPr>
          <p:cNvSpPr>
            <a:spLocks noGrp="1"/>
          </p:cNvSpPr>
          <p:nvPr>
            <p:ph type="sldNum" sz="quarter" idx="12"/>
          </p:nvPr>
        </p:nvSpPr>
        <p:spPr/>
        <p:txBody>
          <a:bodyPr/>
          <a:lstStyle/>
          <a:p>
            <a:fld id="{0B8AAD0D-A9BB-44A6-AE89-A8C825FF02C0}" type="slidenum">
              <a:rPr lang="en-IN" smtClean="0"/>
              <a:t>‹#›</a:t>
            </a:fld>
            <a:endParaRPr lang="en-IN"/>
          </a:p>
        </p:txBody>
      </p:sp>
    </p:spTree>
    <p:extLst>
      <p:ext uri="{BB962C8B-B14F-4D97-AF65-F5344CB8AC3E}">
        <p14:creationId xmlns:p14="http://schemas.microsoft.com/office/powerpoint/2010/main" val="3334485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3B4375-8A92-1591-CC5A-9B7B445143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EADD6C-DE4B-BDBC-2871-4E354BF6B9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CBC571-BDFF-A615-AF1F-A1C105AFEE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577AE9-4615-4015-A534-D852198D2857}" type="datetimeFigureOut">
              <a:rPr lang="en-IN" smtClean="0"/>
              <a:t>26-07-2024</a:t>
            </a:fld>
            <a:endParaRPr lang="en-IN"/>
          </a:p>
        </p:txBody>
      </p:sp>
      <p:sp>
        <p:nvSpPr>
          <p:cNvPr id="5" name="Footer Placeholder 4">
            <a:extLst>
              <a:ext uri="{FF2B5EF4-FFF2-40B4-BE49-F238E27FC236}">
                <a16:creationId xmlns:a16="http://schemas.microsoft.com/office/drawing/2014/main" id="{987EF747-8D0D-40D5-5B42-434B15D94A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8BC5E39-EA50-666E-FA57-8B7EFBE2A1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8AAD0D-A9BB-44A6-AE89-A8C825FF02C0}" type="slidenum">
              <a:rPr lang="en-IN" smtClean="0"/>
              <a:t>‹#›</a:t>
            </a:fld>
            <a:endParaRPr lang="en-IN"/>
          </a:p>
        </p:txBody>
      </p:sp>
    </p:spTree>
    <p:extLst>
      <p:ext uri="{BB962C8B-B14F-4D97-AF65-F5344CB8AC3E}">
        <p14:creationId xmlns:p14="http://schemas.microsoft.com/office/powerpoint/2010/main" val="3956557116"/>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www.researchgate.com/" TargetMode="External"/><Relationship Id="rId2" Type="http://schemas.openxmlformats.org/officeDocument/2006/relationships/hyperlink" Target="http://www.elsevier.com/locate/oceaneng" TargetMode="External"/><Relationship Id="rId1" Type="http://schemas.openxmlformats.org/officeDocument/2006/relationships/slideLayout" Target="../slideLayouts/slideLayout2.xml"/><Relationship Id="rId6" Type="http://schemas.openxmlformats.org/officeDocument/2006/relationships/hyperlink" Target="https://incois.gov.in/portal/datainfo/mb.jsp" TargetMode="External"/><Relationship Id="rId5" Type="http://schemas.openxmlformats.org/officeDocument/2006/relationships/hyperlink" Target="http://www.isope.org/" TargetMode="External"/><Relationship Id="rId4" Type="http://schemas.openxmlformats.org/officeDocument/2006/relationships/hyperlink" Target="http://www.sciencedirect.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010B6-9C3D-D076-70AE-0FF5F9B89913}"/>
              </a:ext>
            </a:extLst>
          </p:cNvPr>
          <p:cNvSpPr>
            <a:spLocks noGrp="1"/>
          </p:cNvSpPr>
          <p:nvPr>
            <p:ph type="ctrTitle"/>
          </p:nvPr>
        </p:nvSpPr>
        <p:spPr>
          <a:xfrm>
            <a:off x="1558413" y="2194480"/>
            <a:ext cx="9075174" cy="2177769"/>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IN" sz="5400" b="1" dirty="0">
                <a:solidFill>
                  <a:schemeClr val="accent1"/>
                </a:solidFill>
              </a:rPr>
              <a:t>MOORED BUOY DATA ANALYSIS USING ADVANCED MACHINE LEARNING METHODS</a:t>
            </a:r>
          </a:p>
        </p:txBody>
      </p:sp>
      <p:sp>
        <p:nvSpPr>
          <p:cNvPr id="3" name="Subtitle 2">
            <a:extLst>
              <a:ext uri="{FF2B5EF4-FFF2-40B4-BE49-F238E27FC236}">
                <a16:creationId xmlns:a16="http://schemas.microsoft.com/office/drawing/2014/main" id="{53CAC190-0B87-E02A-EE7C-16BBFDC0FFCF}"/>
              </a:ext>
            </a:extLst>
          </p:cNvPr>
          <p:cNvSpPr>
            <a:spLocks noGrp="1"/>
          </p:cNvSpPr>
          <p:nvPr>
            <p:ph type="subTitle" idx="1"/>
          </p:nvPr>
        </p:nvSpPr>
        <p:spPr>
          <a:xfrm>
            <a:off x="1524000" y="4605118"/>
            <a:ext cx="9144000" cy="1952997"/>
          </a:xfrm>
        </p:spPr>
        <p:txBody>
          <a:bodyPr>
            <a:normAutofit/>
          </a:bodyPr>
          <a:lstStyle/>
          <a:p>
            <a:r>
              <a:rPr lang="en-IN" sz="2800" b="1" dirty="0">
                <a:solidFill>
                  <a:schemeClr val="accent1"/>
                </a:solidFill>
              </a:rPr>
              <a:t>Guided by </a:t>
            </a:r>
            <a:r>
              <a:rPr lang="en-IN" sz="2800" dirty="0"/>
              <a:t>– </a:t>
            </a:r>
          </a:p>
          <a:p>
            <a:r>
              <a:rPr lang="en-IN" b="1" dirty="0">
                <a:latin typeface="Times New Roman" panose="02020603050405020304" pitchFamily="18" charset="0"/>
                <a:cs typeface="Times New Roman" panose="02020603050405020304" pitchFamily="18" charset="0"/>
              </a:rPr>
              <a:t>Guide</a:t>
            </a:r>
            <a:r>
              <a:rPr lang="en-IN" dirty="0">
                <a:latin typeface="Times New Roman" panose="02020603050405020304" pitchFamily="18" charset="0"/>
                <a:cs typeface="Times New Roman" panose="02020603050405020304" pitchFamily="18" charset="0"/>
              </a:rPr>
              <a:t> - Prof. Rajeev Sharma (faculty IITM)</a:t>
            </a:r>
          </a:p>
          <a:p>
            <a:r>
              <a:rPr lang="en-IN" b="1" dirty="0">
                <a:latin typeface="Times New Roman" panose="02020603050405020304" pitchFamily="18" charset="0"/>
                <a:cs typeface="Times New Roman" panose="02020603050405020304" pitchFamily="18" charset="0"/>
              </a:rPr>
              <a:t>Co guide </a:t>
            </a:r>
            <a:r>
              <a:rPr lang="en-IN" dirty="0">
                <a:latin typeface="Times New Roman" panose="02020603050405020304" pitchFamily="18" charset="0"/>
                <a:cs typeface="Times New Roman" panose="02020603050405020304" pitchFamily="18" charset="0"/>
              </a:rPr>
              <a:t>- Mr. Sundar R (Scientist E, NIOT)</a:t>
            </a:r>
          </a:p>
        </p:txBody>
      </p:sp>
      <p:pic>
        <p:nvPicPr>
          <p:cNvPr id="1026" name="Picture 2" descr="undefined">
            <a:extLst>
              <a:ext uri="{FF2B5EF4-FFF2-40B4-BE49-F238E27FC236}">
                <a16:creationId xmlns:a16="http://schemas.microsoft.com/office/drawing/2014/main" id="{5593B4BA-33C9-8F07-1B0D-80B8695AF325}"/>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332189" y="83923"/>
            <a:ext cx="1931337" cy="1877689"/>
          </a:xfrm>
          <a:prstGeom prst="rect">
            <a:avLst/>
          </a:prstGeom>
          <a:noFill/>
        </p:spPr>
      </p:pic>
      <p:pic>
        <p:nvPicPr>
          <p:cNvPr id="1030" name="Picture 6">
            <a:extLst>
              <a:ext uri="{FF2B5EF4-FFF2-40B4-BE49-F238E27FC236}">
                <a16:creationId xmlns:a16="http://schemas.microsoft.com/office/drawing/2014/main" id="{5AE5A1AA-640F-A67E-D3EA-6BAD7B9D73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6750" y="8615"/>
            <a:ext cx="1862128" cy="1952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99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290AC102-4286-C44E-B89B-4EF1ED8BBB77}"/>
              </a:ext>
            </a:extLst>
          </p:cNvPr>
          <p:cNvPicPr>
            <a:picLocks noChangeAspect="1" noChangeArrowheads="1"/>
          </p:cNvPicPr>
          <p:nvPr/>
        </p:nvPicPr>
        <p:blipFill>
          <a:blip r:embed="rId2">
            <a:alphaModFix amt="16000"/>
            <a:extLst>
              <a:ext uri="{28A0092B-C50C-407E-A947-70E740481C1C}">
                <a14:useLocalDpi xmlns:a14="http://schemas.microsoft.com/office/drawing/2010/main" val="0"/>
              </a:ext>
            </a:extLst>
          </a:blip>
          <a:srcRect/>
          <a:stretch>
            <a:fillRect/>
          </a:stretch>
        </p:blipFill>
        <p:spPr bwMode="auto">
          <a:xfrm>
            <a:off x="3112481" y="525689"/>
            <a:ext cx="5809721" cy="565127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583372A-8337-1E8D-72B6-63B7E80E6466}"/>
              </a:ext>
            </a:extLst>
          </p:cNvPr>
          <p:cNvSpPr>
            <a:spLocks noGrp="1"/>
          </p:cNvSpPr>
          <p:nvPr>
            <p:ph type="title"/>
          </p:nvPr>
        </p:nvSpPr>
        <p:spPr>
          <a:xfrm>
            <a:off x="652869" y="188168"/>
            <a:ext cx="10700931" cy="1021223"/>
          </a:xfrm>
        </p:spPr>
        <p:txBody>
          <a:bodyPr>
            <a:normAutofit/>
          </a:bodyPr>
          <a:lstStyle/>
          <a:p>
            <a:pPr marL="571500" indent="-571500">
              <a:buFont typeface="Wingdings" panose="05000000000000000000" pitchFamily="2" charset="2"/>
              <a:buChar char="v"/>
            </a:pPr>
            <a:r>
              <a:rPr lang="en-IN" sz="3600" b="1" dirty="0">
                <a:solidFill>
                  <a:schemeClr val="accent1"/>
                </a:solidFill>
                <a:latin typeface="Times New Roman" panose="02020603050405020304" pitchFamily="18" charset="0"/>
                <a:cs typeface="Times New Roman" panose="02020603050405020304" pitchFamily="18" charset="0"/>
              </a:rPr>
              <a:t>OBJECTIVES</a:t>
            </a:r>
          </a:p>
        </p:txBody>
      </p:sp>
      <p:sp>
        <p:nvSpPr>
          <p:cNvPr id="6" name="Content Placeholder 5">
            <a:extLst>
              <a:ext uri="{FF2B5EF4-FFF2-40B4-BE49-F238E27FC236}">
                <a16:creationId xmlns:a16="http://schemas.microsoft.com/office/drawing/2014/main" id="{06544104-59E6-BBB8-C49D-300E33620E19}"/>
              </a:ext>
            </a:extLst>
          </p:cNvPr>
          <p:cNvSpPr>
            <a:spLocks noGrp="1"/>
          </p:cNvSpPr>
          <p:nvPr>
            <p:ph sz="half" idx="1"/>
          </p:nvPr>
        </p:nvSpPr>
        <p:spPr>
          <a:xfrm>
            <a:off x="652869" y="1460500"/>
            <a:ext cx="7214420" cy="4351338"/>
          </a:xfrm>
        </p:spPr>
        <p:txBody>
          <a:bodyPr>
            <a:normAutofit/>
          </a:bodyPr>
          <a:lstStyle/>
          <a:p>
            <a:pPr algn="just"/>
            <a:r>
              <a:rPr lang="en-US" dirty="0">
                <a:latin typeface="Times New Roman" panose="02020603050405020304" pitchFamily="18" charset="0"/>
                <a:cs typeface="Times New Roman" panose="02020603050405020304" pitchFamily="18" charset="0"/>
              </a:rPr>
              <a:t>To analyze moored data buoy time series data using advanced machine learning techniques to extract meaningful patterns, trends, and predictive insights</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Develop models to predict future values based on historical time series data.</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Improve the accuracy and efficiency of traditional data analysis methods by applying machine learning techniques.</a:t>
            </a:r>
            <a:endParaRPr lang="en-IN" dirty="0">
              <a:latin typeface="Times New Roman" panose="02020603050405020304" pitchFamily="18" charset="0"/>
              <a:cs typeface="Times New Roman" panose="02020603050405020304" pitchFamily="18" charset="0"/>
            </a:endParaRPr>
          </a:p>
          <a:p>
            <a:endParaRPr lang="en-IN" dirty="0"/>
          </a:p>
        </p:txBody>
      </p:sp>
      <p:pic>
        <p:nvPicPr>
          <p:cNvPr id="5" name="Content Placeholder 4">
            <a:extLst>
              <a:ext uri="{FF2B5EF4-FFF2-40B4-BE49-F238E27FC236}">
                <a16:creationId xmlns:a16="http://schemas.microsoft.com/office/drawing/2014/main" id="{2A8471A0-1741-31C1-9E80-95CD8475FBB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43632" y="1000334"/>
            <a:ext cx="2738182" cy="4857331"/>
          </a:xfrm>
          <a:ln>
            <a:solidFill>
              <a:schemeClr val="tx1">
                <a:lumMod val="95000"/>
                <a:lumOff val="5000"/>
              </a:schemeClr>
            </a:solidFill>
          </a:ln>
        </p:spPr>
      </p:pic>
    </p:spTree>
    <p:extLst>
      <p:ext uri="{BB962C8B-B14F-4D97-AF65-F5344CB8AC3E}">
        <p14:creationId xmlns:p14="http://schemas.microsoft.com/office/powerpoint/2010/main" val="534975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CAEC0-D3EB-4647-F46E-60F860BA9CAB}"/>
              </a:ext>
            </a:extLst>
          </p:cNvPr>
          <p:cNvSpPr>
            <a:spLocks noGrp="1"/>
          </p:cNvSpPr>
          <p:nvPr>
            <p:ph type="title"/>
          </p:nvPr>
        </p:nvSpPr>
        <p:spPr>
          <a:xfrm>
            <a:off x="838200" y="186813"/>
            <a:ext cx="10515600" cy="963561"/>
          </a:xfrm>
        </p:spPr>
        <p:txBody>
          <a:bodyPr>
            <a:normAutofit/>
          </a:bodyPr>
          <a:lstStyle/>
          <a:p>
            <a:pPr marL="571500" indent="-571500">
              <a:buFont typeface="Wingdings" panose="05000000000000000000" pitchFamily="2" charset="2"/>
              <a:buChar char="v"/>
            </a:pPr>
            <a:r>
              <a:rPr lang="en-IN" sz="3600" b="1" dirty="0">
                <a:solidFill>
                  <a:schemeClr val="accent1"/>
                </a:solidFill>
                <a:latin typeface="Times New Roman" panose="02020603050405020304" pitchFamily="18" charset="0"/>
                <a:cs typeface="Times New Roman" panose="02020603050405020304" pitchFamily="18" charset="0"/>
              </a:rPr>
              <a:t>LITERATURE SURVEY</a:t>
            </a:r>
          </a:p>
        </p:txBody>
      </p:sp>
      <p:graphicFrame>
        <p:nvGraphicFramePr>
          <p:cNvPr id="4" name="Content Placeholder 3">
            <a:extLst>
              <a:ext uri="{FF2B5EF4-FFF2-40B4-BE49-F238E27FC236}">
                <a16:creationId xmlns:a16="http://schemas.microsoft.com/office/drawing/2014/main" id="{E3CA46DF-5DF1-DDAF-824E-1A23BFBBCF0B}"/>
              </a:ext>
            </a:extLst>
          </p:cNvPr>
          <p:cNvGraphicFramePr>
            <a:graphicFrameLocks noGrp="1"/>
          </p:cNvGraphicFramePr>
          <p:nvPr>
            <p:ph idx="1"/>
            <p:extLst>
              <p:ext uri="{D42A27DB-BD31-4B8C-83A1-F6EECF244321}">
                <p14:modId xmlns:p14="http://schemas.microsoft.com/office/powerpoint/2010/main" val="1197281250"/>
              </p:ext>
            </p:extLst>
          </p:nvPr>
        </p:nvGraphicFramePr>
        <p:xfrm>
          <a:off x="688258" y="1150374"/>
          <a:ext cx="10933471" cy="5380989"/>
        </p:xfrm>
        <a:graphic>
          <a:graphicData uri="http://schemas.openxmlformats.org/drawingml/2006/table">
            <a:tbl>
              <a:tblPr firstRow="1" bandRow="1">
                <a:tableStyleId>{5C22544A-7EE6-4342-B048-85BDC9FD1C3A}</a:tableStyleId>
              </a:tblPr>
              <a:tblGrid>
                <a:gridCol w="3745877">
                  <a:extLst>
                    <a:ext uri="{9D8B030D-6E8A-4147-A177-3AD203B41FA5}">
                      <a16:colId xmlns:a16="http://schemas.microsoft.com/office/drawing/2014/main" val="1009185596"/>
                    </a:ext>
                  </a:extLst>
                </a:gridCol>
                <a:gridCol w="3593797">
                  <a:extLst>
                    <a:ext uri="{9D8B030D-6E8A-4147-A177-3AD203B41FA5}">
                      <a16:colId xmlns:a16="http://schemas.microsoft.com/office/drawing/2014/main" val="925856733"/>
                    </a:ext>
                  </a:extLst>
                </a:gridCol>
                <a:gridCol w="3593797">
                  <a:extLst>
                    <a:ext uri="{9D8B030D-6E8A-4147-A177-3AD203B41FA5}">
                      <a16:colId xmlns:a16="http://schemas.microsoft.com/office/drawing/2014/main" val="1745538077"/>
                    </a:ext>
                  </a:extLst>
                </a:gridCol>
              </a:tblGrid>
              <a:tr h="363016">
                <a:tc>
                  <a:txBody>
                    <a:bodyPr/>
                    <a:lstStyle/>
                    <a:p>
                      <a:r>
                        <a:rPr lang="en-IN" dirty="0">
                          <a:latin typeface="Times New Roman" panose="02020603050405020304" pitchFamily="18" charset="0"/>
                          <a:cs typeface="Times New Roman" panose="02020603050405020304" pitchFamily="18" charset="0"/>
                        </a:rPr>
                        <a:t>RESEARCH PAPER</a:t>
                      </a:r>
                    </a:p>
                  </a:txBody>
                  <a:tcPr/>
                </a:tc>
                <a:tc>
                  <a:txBody>
                    <a:bodyPr/>
                    <a:lstStyle/>
                    <a:p>
                      <a:r>
                        <a:rPr lang="en-IN" dirty="0">
                          <a:latin typeface="Times New Roman" panose="02020603050405020304" pitchFamily="18" charset="0"/>
                          <a:cs typeface="Times New Roman" panose="02020603050405020304" pitchFamily="18" charset="0"/>
                        </a:rPr>
                        <a:t>AUTHOR </a:t>
                      </a:r>
                    </a:p>
                  </a:txBody>
                  <a:tcPr/>
                </a:tc>
                <a:tc>
                  <a:txBody>
                    <a:bodyPr/>
                    <a:lstStyle/>
                    <a:p>
                      <a:r>
                        <a:rPr lang="en-IN" dirty="0">
                          <a:latin typeface="Times New Roman" panose="02020603050405020304" pitchFamily="18" charset="0"/>
                          <a:cs typeface="Times New Roman" panose="02020603050405020304" pitchFamily="18" charset="0"/>
                        </a:rPr>
                        <a:t>SUMMARY</a:t>
                      </a:r>
                    </a:p>
                  </a:txBody>
                  <a:tcPr/>
                </a:tc>
                <a:extLst>
                  <a:ext uri="{0D108BD9-81ED-4DB2-BD59-A6C34878D82A}">
                    <a16:rowId xmlns:a16="http://schemas.microsoft.com/office/drawing/2014/main" val="417160384"/>
                  </a:ext>
                </a:extLst>
              </a:tr>
              <a:tr h="1671743">
                <a:tc>
                  <a:txBody>
                    <a:bodyPr/>
                    <a:lstStyle/>
                    <a:p>
                      <a:r>
                        <a:rPr lang="en-US" b="1" dirty="0">
                          <a:latin typeface="Times New Roman" panose="02020603050405020304" pitchFamily="18" charset="0"/>
                          <a:cs typeface="Times New Roman" panose="02020603050405020304" pitchFamily="18" charset="0"/>
                        </a:rPr>
                        <a:t>A data-driven methodology for wave time-series measurement on floating structures </a:t>
                      </a:r>
                      <a:endParaRPr lang="en-IN" b="1" dirty="0">
                        <a:latin typeface="Times New Roman" panose="02020603050405020304" pitchFamily="18" charset="0"/>
                        <a:cs typeface="Times New Roman" panose="02020603050405020304" pitchFamily="18" charset="0"/>
                      </a:endParaRPr>
                    </a:p>
                  </a:txBody>
                  <a:tcPr/>
                </a:tc>
                <a:tc>
                  <a:txBody>
                    <a:bodyPr/>
                    <a:lstStyle/>
                    <a:p>
                      <a:r>
                        <a:rPr lang="en-IN" dirty="0" err="1">
                          <a:latin typeface="Times New Roman" panose="02020603050405020304" pitchFamily="18" charset="0"/>
                          <a:cs typeface="Times New Roman" panose="02020603050405020304" pitchFamily="18" charset="0"/>
                        </a:rPr>
                        <a:t>Jianhong</a:t>
                      </a:r>
                      <a:r>
                        <a:rPr lang="en-IN" dirty="0">
                          <a:latin typeface="Times New Roman" panose="02020603050405020304" pitchFamily="18" charset="0"/>
                          <a:cs typeface="Times New Roman" panose="02020603050405020304" pitchFamily="18" charset="0"/>
                        </a:rPr>
                        <a:t> Zhang , </a:t>
                      </a:r>
                      <a:r>
                        <a:rPr lang="en-IN" dirty="0" err="1">
                          <a:latin typeface="Times New Roman" panose="02020603050405020304" pitchFamily="18" charset="0"/>
                          <a:cs typeface="Times New Roman" panose="02020603050405020304" pitchFamily="18" charset="0"/>
                        </a:rPr>
                        <a:t>Wenyue</a:t>
                      </a:r>
                      <a:r>
                        <a:rPr lang="en-IN" dirty="0">
                          <a:latin typeface="Times New Roman" panose="02020603050405020304" pitchFamily="18" charset="0"/>
                          <a:cs typeface="Times New Roman" panose="02020603050405020304" pitchFamily="18" charset="0"/>
                        </a:rPr>
                        <a:t> Lu, Jun Li , Xin Li, </a:t>
                      </a:r>
                      <a:r>
                        <a:rPr lang="en-IN" dirty="0" err="1">
                          <a:latin typeface="Times New Roman" panose="02020603050405020304" pitchFamily="18" charset="0"/>
                          <a:cs typeface="Times New Roman" panose="02020603050405020304" pitchFamily="18" charset="0"/>
                        </a:rPr>
                        <a:t>Zhengshun</a:t>
                      </a:r>
                      <a:r>
                        <a:rPr lang="en-IN" dirty="0">
                          <a:latin typeface="Times New Roman" panose="02020603050405020304" pitchFamily="18" charset="0"/>
                          <a:cs typeface="Times New Roman" panose="02020603050405020304" pitchFamily="18" charset="0"/>
                        </a:rPr>
                        <a:t> Cheng</a:t>
                      </a:r>
                    </a:p>
                    <a:p>
                      <a:r>
                        <a:rPr lang="en-IN" dirty="0">
                          <a:latin typeface="Times New Roman" panose="02020603050405020304" pitchFamily="18" charset="0"/>
                          <a:cs typeface="Times New Roman" panose="02020603050405020304" pitchFamily="18" charset="0"/>
                        </a:rPr>
                        <a:t>(journal homepage: www.elsevier.com/locate/oceaneng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Paper presents a data driven model that utilizes artificial neural networks to estimate incident wave elevation based on the motion and air-gap responses of floating structures.</a:t>
                      </a:r>
                    </a:p>
                  </a:txBody>
                  <a:tcPr/>
                </a:tc>
                <a:extLst>
                  <a:ext uri="{0D108BD9-81ED-4DB2-BD59-A6C34878D82A}">
                    <a16:rowId xmlns:a16="http://schemas.microsoft.com/office/drawing/2014/main" val="3666645487"/>
                  </a:ext>
                </a:extLst>
              </a:tr>
              <a:tr h="1671743">
                <a:tc>
                  <a:txBody>
                    <a:bodyPr/>
                    <a:lstStyle/>
                    <a:p>
                      <a:r>
                        <a:rPr lang="en-US" b="1" dirty="0">
                          <a:latin typeface="Times New Roman" panose="02020603050405020304" pitchFamily="18" charset="0"/>
                          <a:cs typeface="Times New Roman" panose="02020603050405020304" pitchFamily="18" charset="0"/>
                        </a:rPr>
                        <a:t>Comparing machine learning-based sea state estimates by the wave buoy analogy </a:t>
                      </a:r>
                      <a:endParaRPr lang="en-IN" b="1" dirty="0">
                        <a:latin typeface="Times New Roman" panose="02020603050405020304" pitchFamily="18" charset="0"/>
                        <a:cs typeface="Times New Roman" panose="02020603050405020304" pitchFamily="18" charset="0"/>
                      </a:endParaRPr>
                    </a:p>
                  </a:txBody>
                  <a:tcPr/>
                </a:tc>
                <a:tc>
                  <a:txBody>
                    <a:bodyPr/>
                    <a:lstStyle/>
                    <a:p>
                      <a:r>
                        <a:rPr lang="en-IN" dirty="0" err="1">
                          <a:latin typeface="Times New Roman" panose="02020603050405020304" pitchFamily="18" charset="0"/>
                          <a:cs typeface="Times New Roman" panose="02020603050405020304" pitchFamily="18" charset="0"/>
                        </a:rPr>
                        <a:t>Ulrik</a:t>
                      </a:r>
                      <a:r>
                        <a:rPr lang="en-IN" dirty="0">
                          <a:latin typeface="Times New Roman" panose="02020603050405020304" pitchFamily="18" charset="0"/>
                          <a:cs typeface="Times New Roman" panose="02020603050405020304" pitchFamily="18" charset="0"/>
                        </a:rPr>
                        <a:t> D. Nielsen , Kazuma Iwase b , Raphaël E.G. </a:t>
                      </a:r>
                      <a:r>
                        <a:rPr lang="en-IN" dirty="0" err="1">
                          <a:latin typeface="Times New Roman" panose="02020603050405020304" pitchFamily="18" charset="0"/>
                          <a:cs typeface="Times New Roman" panose="02020603050405020304" pitchFamily="18" charset="0"/>
                        </a:rPr>
                        <a:t>Mounet</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Paper presents a comparison of three different machine learning frameworks applied in the wave buoy analogy use for estimating the sea state from measured ship responses.</a:t>
                      </a:r>
                    </a:p>
                  </a:txBody>
                  <a:tcPr/>
                </a:tc>
                <a:extLst>
                  <a:ext uri="{0D108BD9-81ED-4DB2-BD59-A6C34878D82A}">
                    <a16:rowId xmlns:a16="http://schemas.microsoft.com/office/drawing/2014/main" val="628803010"/>
                  </a:ext>
                </a:extLst>
              </a:tr>
              <a:tr h="1671743">
                <a:tc>
                  <a:txBody>
                    <a:bodyPr/>
                    <a:lstStyle/>
                    <a:p>
                      <a:pPr marL="0" algn="l" defTabSz="914400" rtl="0" eaLnBrk="1" latinLnBrk="0" hangingPunct="1"/>
                      <a:r>
                        <a:rPr lang="en-US" sz="1800" b="1" kern="1200" dirty="0">
                          <a:solidFill>
                            <a:schemeClr val="dk1"/>
                          </a:solidFill>
                          <a:latin typeface="Times New Roman" panose="02020603050405020304" pitchFamily="18" charset="0"/>
                          <a:ea typeface="+mn-ea"/>
                          <a:cs typeface="Times New Roman" panose="02020603050405020304" pitchFamily="18" charset="0"/>
                        </a:rPr>
                        <a:t>Advanced Moored Data Buoys for Catching Typhoons in the Western North Pacific</a:t>
                      </a:r>
                      <a:endParaRPr lang="en-IN" sz="1800" b="1"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en-IN" dirty="0" err="1">
                          <a:latin typeface="Times New Roman" panose="02020603050405020304" pitchFamily="18" charset="0"/>
                          <a:cs typeface="Times New Roman" panose="02020603050405020304" pitchFamily="18" charset="0"/>
                        </a:rPr>
                        <a:t>Yiing</a:t>
                      </a:r>
                      <a:r>
                        <a:rPr lang="en-IN" dirty="0">
                          <a:latin typeface="Times New Roman" panose="02020603050405020304" pitchFamily="18" charset="0"/>
                          <a:cs typeface="Times New Roman" panose="02020603050405020304" pitchFamily="18" charset="0"/>
                        </a:rPr>
                        <a:t> Jang Yang , Chien-Yi Yang, Ming-</a:t>
                      </a:r>
                      <a:r>
                        <a:rPr lang="en-IN" dirty="0" err="1">
                          <a:latin typeface="Times New Roman" panose="02020603050405020304" pitchFamily="18" charset="0"/>
                          <a:cs typeface="Times New Roman" panose="02020603050405020304" pitchFamily="18" charset="0"/>
                        </a:rPr>
                        <a:t>Huei</a:t>
                      </a:r>
                      <a:r>
                        <a:rPr lang="en-IN" dirty="0">
                          <a:latin typeface="Times New Roman" panose="02020603050405020304" pitchFamily="18" charset="0"/>
                          <a:cs typeface="Times New Roman" panose="02020603050405020304" pitchFamily="18" charset="0"/>
                        </a:rPr>
                        <a:t> Chang, Ching-Ling Wei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Article introduced the continuously self improving and power efficient buoys capable of observing </a:t>
                      </a:r>
                      <a:r>
                        <a:rPr lang="en-IN" sz="1600" dirty="0" err="1">
                          <a:latin typeface="Times New Roman" panose="02020603050405020304" pitchFamily="18" charset="0"/>
                          <a:cs typeface="Times New Roman" panose="02020603050405020304" pitchFamily="18" charset="0"/>
                        </a:rPr>
                        <a:t>meteorogical</a:t>
                      </a:r>
                      <a:r>
                        <a:rPr lang="en-IN" sz="1600" dirty="0">
                          <a:latin typeface="Times New Roman" panose="02020603050405020304" pitchFamily="18" charset="0"/>
                          <a:cs typeface="Times New Roman" panose="02020603050405020304" pitchFamily="18" charset="0"/>
                        </a:rPr>
                        <a:t> and ocean data under extreme weather conditions</a:t>
                      </a:r>
                    </a:p>
                  </a:txBody>
                  <a:tcPr/>
                </a:tc>
                <a:extLst>
                  <a:ext uri="{0D108BD9-81ED-4DB2-BD59-A6C34878D82A}">
                    <a16:rowId xmlns:a16="http://schemas.microsoft.com/office/drawing/2014/main" val="439015966"/>
                  </a:ext>
                </a:extLst>
              </a:tr>
            </a:tbl>
          </a:graphicData>
        </a:graphic>
      </p:graphicFrame>
    </p:spTree>
    <p:extLst>
      <p:ext uri="{BB962C8B-B14F-4D97-AF65-F5344CB8AC3E}">
        <p14:creationId xmlns:p14="http://schemas.microsoft.com/office/powerpoint/2010/main" val="2842090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89B57-0869-E361-9489-97A236A23258}"/>
              </a:ext>
            </a:extLst>
          </p:cNvPr>
          <p:cNvSpPr>
            <a:spLocks noGrp="1"/>
          </p:cNvSpPr>
          <p:nvPr>
            <p:ph type="title"/>
          </p:nvPr>
        </p:nvSpPr>
        <p:spPr>
          <a:xfrm>
            <a:off x="838200" y="-196645"/>
            <a:ext cx="10409903" cy="1543664"/>
          </a:xfrm>
        </p:spPr>
        <p:txBody>
          <a:bodyPr>
            <a:normAutofit/>
          </a:bodyPr>
          <a:lstStyle/>
          <a:p>
            <a:pPr marL="571500" indent="-571500">
              <a:buFont typeface="Wingdings" panose="05000000000000000000" pitchFamily="2" charset="2"/>
              <a:buChar char="v"/>
            </a:pPr>
            <a:r>
              <a:rPr lang="en-IN" sz="3600" b="1" dirty="0">
                <a:solidFill>
                  <a:schemeClr val="accent1"/>
                </a:solidFill>
                <a:latin typeface="Times New Roman" panose="02020603050405020304" pitchFamily="18" charset="0"/>
                <a:cs typeface="Times New Roman" panose="02020603050405020304" pitchFamily="18" charset="0"/>
              </a:rPr>
              <a:t>LITERATURE SURVEY</a:t>
            </a:r>
            <a:endParaRPr lang="en-IN" sz="3600" dirty="0"/>
          </a:p>
        </p:txBody>
      </p:sp>
      <p:graphicFrame>
        <p:nvGraphicFramePr>
          <p:cNvPr id="4" name="Content Placeholder 3">
            <a:extLst>
              <a:ext uri="{FF2B5EF4-FFF2-40B4-BE49-F238E27FC236}">
                <a16:creationId xmlns:a16="http://schemas.microsoft.com/office/drawing/2014/main" id="{01E97A0B-3090-3490-3A0A-E6CE8FBD8940}"/>
              </a:ext>
            </a:extLst>
          </p:cNvPr>
          <p:cNvGraphicFramePr>
            <a:graphicFrameLocks noGrp="1"/>
          </p:cNvGraphicFramePr>
          <p:nvPr>
            <p:ph idx="1"/>
            <p:extLst>
              <p:ext uri="{D42A27DB-BD31-4B8C-83A1-F6EECF244321}">
                <p14:modId xmlns:p14="http://schemas.microsoft.com/office/powerpoint/2010/main" val="2820618067"/>
              </p:ext>
            </p:extLst>
          </p:nvPr>
        </p:nvGraphicFramePr>
        <p:xfrm>
          <a:off x="639097" y="920134"/>
          <a:ext cx="10913805" cy="5571461"/>
        </p:xfrm>
        <a:graphic>
          <a:graphicData uri="http://schemas.openxmlformats.org/drawingml/2006/table">
            <a:tbl>
              <a:tblPr firstRow="1" bandRow="1">
                <a:tableStyleId>{5C22544A-7EE6-4342-B048-85BDC9FD1C3A}</a:tableStyleId>
              </a:tblPr>
              <a:tblGrid>
                <a:gridCol w="3637935">
                  <a:extLst>
                    <a:ext uri="{9D8B030D-6E8A-4147-A177-3AD203B41FA5}">
                      <a16:colId xmlns:a16="http://schemas.microsoft.com/office/drawing/2014/main" val="2270950896"/>
                    </a:ext>
                  </a:extLst>
                </a:gridCol>
                <a:gridCol w="3637935">
                  <a:extLst>
                    <a:ext uri="{9D8B030D-6E8A-4147-A177-3AD203B41FA5}">
                      <a16:colId xmlns:a16="http://schemas.microsoft.com/office/drawing/2014/main" val="1403725550"/>
                    </a:ext>
                  </a:extLst>
                </a:gridCol>
                <a:gridCol w="3637935">
                  <a:extLst>
                    <a:ext uri="{9D8B030D-6E8A-4147-A177-3AD203B41FA5}">
                      <a16:colId xmlns:a16="http://schemas.microsoft.com/office/drawing/2014/main" val="600784049"/>
                    </a:ext>
                  </a:extLst>
                </a:gridCol>
              </a:tblGrid>
              <a:tr h="3646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RESEARCH PAPER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1" kern="1200" dirty="0">
                          <a:solidFill>
                            <a:schemeClr val="lt1"/>
                          </a:solidFill>
                          <a:latin typeface="Times New Roman" panose="02020603050405020304" pitchFamily="18" charset="0"/>
                          <a:ea typeface="+mn-ea"/>
                          <a:cs typeface="Times New Roman" panose="02020603050405020304" pitchFamily="18" charset="0"/>
                        </a:rPr>
                        <a:t>AUTHOR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1" kern="1200" dirty="0">
                          <a:solidFill>
                            <a:schemeClr val="lt1"/>
                          </a:solidFill>
                          <a:latin typeface="Times New Roman" panose="02020603050405020304" pitchFamily="18" charset="0"/>
                          <a:ea typeface="+mn-ea"/>
                          <a:cs typeface="Times New Roman" panose="02020603050405020304" pitchFamily="18" charset="0"/>
                        </a:rPr>
                        <a:t>SUMMARY</a:t>
                      </a:r>
                    </a:p>
                  </a:txBody>
                  <a:tcPr/>
                </a:tc>
                <a:extLst>
                  <a:ext uri="{0D108BD9-81ED-4DB2-BD59-A6C34878D82A}">
                    <a16:rowId xmlns:a16="http://schemas.microsoft.com/office/drawing/2014/main" val="1599947263"/>
                  </a:ext>
                </a:extLst>
              </a:tr>
              <a:tr h="2967310">
                <a:tc>
                  <a:txBody>
                    <a:bodyPr/>
                    <a:lstStyle/>
                    <a:p>
                      <a:r>
                        <a:rPr lang="en-US" sz="1800" b="1" dirty="0">
                          <a:latin typeface="Times New Roman" panose="02020603050405020304" pitchFamily="18" charset="0"/>
                          <a:cs typeface="Times New Roman" panose="02020603050405020304" pitchFamily="18" charset="0"/>
                        </a:rPr>
                        <a:t>The global tropical moored buoy array</a:t>
                      </a:r>
                      <a:endParaRPr lang="en-IN" sz="1800" b="1" dirty="0">
                        <a:latin typeface="Times New Roman" panose="02020603050405020304" pitchFamily="18" charset="0"/>
                        <a:cs typeface="Times New Roman" panose="02020603050405020304" pitchFamily="18" charset="0"/>
                      </a:endParaRPr>
                    </a:p>
                  </a:txBody>
                  <a:tcPr/>
                </a:tc>
                <a:tc>
                  <a:txBody>
                    <a:bodyPr/>
                    <a:lstStyle/>
                    <a:p>
                      <a:pPr marL="0" algn="l" defTabSz="914400" rtl="0" eaLnBrk="1" latinLnBrk="0" hangingPunct="1"/>
                      <a:r>
                        <a:rPr lang="en-IN" sz="1600" kern="1200" dirty="0">
                          <a:solidFill>
                            <a:schemeClr val="dk1"/>
                          </a:solidFill>
                          <a:latin typeface="Times New Roman" panose="02020603050405020304" pitchFamily="18" charset="0"/>
                          <a:ea typeface="+mn-ea"/>
                          <a:cs typeface="Times New Roman" panose="02020603050405020304" pitchFamily="18" charset="0"/>
                        </a:rPr>
                        <a:t>M. J. </a:t>
                      </a:r>
                      <a:r>
                        <a:rPr lang="en-IN" sz="1600" kern="1200" dirty="0" err="1">
                          <a:solidFill>
                            <a:schemeClr val="dk1"/>
                          </a:solidFill>
                          <a:latin typeface="Times New Roman" panose="02020603050405020304" pitchFamily="18" charset="0"/>
                          <a:ea typeface="+mn-ea"/>
                          <a:cs typeface="Times New Roman" panose="02020603050405020304" pitchFamily="18" charset="0"/>
                        </a:rPr>
                        <a:t>McPhaden</a:t>
                      </a:r>
                      <a:r>
                        <a:rPr lang="en-IN" sz="1600" kern="1200" dirty="0">
                          <a:solidFill>
                            <a:schemeClr val="dk1"/>
                          </a:solidFill>
                          <a:latin typeface="Times New Roman" panose="02020603050405020304" pitchFamily="18" charset="0"/>
                          <a:ea typeface="+mn-ea"/>
                          <a:cs typeface="Times New Roman" panose="02020603050405020304" pitchFamily="18" charset="0"/>
                        </a:rPr>
                        <a:t> , K. Ando , B. </a:t>
                      </a:r>
                      <a:r>
                        <a:rPr lang="en-IN" sz="1600" kern="1200" dirty="0" err="1">
                          <a:solidFill>
                            <a:schemeClr val="dk1"/>
                          </a:solidFill>
                          <a:latin typeface="Times New Roman" panose="02020603050405020304" pitchFamily="18" charset="0"/>
                          <a:ea typeface="+mn-ea"/>
                          <a:cs typeface="Times New Roman" panose="02020603050405020304" pitchFamily="18" charset="0"/>
                        </a:rPr>
                        <a:t>Bourlès</a:t>
                      </a:r>
                      <a:r>
                        <a:rPr lang="en-IN" sz="1600" kern="1200" dirty="0">
                          <a:solidFill>
                            <a:schemeClr val="dk1"/>
                          </a:solidFill>
                          <a:latin typeface="Times New Roman" panose="02020603050405020304" pitchFamily="18" charset="0"/>
                          <a:ea typeface="+mn-ea"/>
                          <a:cs typeface="Times New Roman" panose="02020603050405020304" pitchFamily="18" charset="0"/>
                        </a:rPr>
                        <a:t> , H. P. Freitag , R. Lumpkin, Y. Masumoto , V. S. N. Murty , P. </a:t>
                      </a:r>
                      <a:r>
                        <a:rPr lang="en-IN" sz="1600" kern="1200" dirty="0" err="1">
                          <a:solidFill>
                            <a:schemeClr val="dk1"/>
                          </a:solidFill>
                          <a:latin typeface="Times New Roman" panose="02020603050405020304" pitchFamily="18" charset="0"/>
                          <a:ea typeface="+mn-ea"/>
                          <a:cs typeface="Times New Roman" panose="02020603050405020304" pitchFamily="18" charset="0"/>
                        </a:rPr>
                        <a:t>Nobre</a:t>
                      </a:r>
                      <a:r>
                        <a:rPr lang="en-IN" sz="1600" kern="1200" dirty="0">
                          <a:solidFill>
                            <a:schemeClr val="dk1"/>
                          </a:solidFill>
                          <a:latin typeface="Times New Roman" panose="02020603050405020304" pitchFamily="18" charset="0"/>
                          <a:ea typeface="+mn-ea"/>
                          <a:cs typeface="Times New Roman" panose="02020603050405020304" pitchFamily="18" charset="0"/>
                        </a:rPr>
                        <a:t> , M. Ravichandran ,J. </a:t>
                      </a:r>
                      <a:r>
                        <a:rPr lang="en-IN" sz="1600" kern="1200" dirty="0" err="1">
                          <a:solidFill>
                            <a:schemeClr val="dk1"/>
                          </a:solidFill>
                          <a:latin typeface="Times New Roman" panose="02020603050405020304" pitchFamily="18" charset="0"/>
                          <a:ea typeface="+mn-ea"/>
                          <a:cs typeface="Times New Roman" panose="02020603050405020304" pitchFamily="18" charset="0"/>
                        </a:rPr>
                        <a:t>Vialard</a:t>
                      </a:r>
                      <a:r>
                        <a:rPr lang="en-IN" sz="1600" kern="1200" dirty="0">
                          <a:solidFill>
                            <a:schemeClr val="dk1"/>
                          </a:solidFill>
                          <a:latin typeface="Times New Roman" panose="02020603050405020304" pitchFamily="18" charset="0"/>
                          <a:ea typeface="+mn-ea"/>
                          <a:cs typeface="Times New Roman" panose="02020603050405020304" pitchFamily="18" charset="0"/>
                        </a:rPr>
                        <a:t> , D. </a:t>
                      </a:r>
                      <a:r>
                        <a:rPr lang="en-IN" sz="1600" kern="1200" dirty="0" err="1">
                          <a:solidFill>
                            <a:schemeClr val="dk1"/>
                          </a:solidFill>
                          <a:latin typeface="Times New Roman" panose="02020603050405020304" pitchFamily="18" charset="0"/>
                          <a:ea typeface="+mn-ea"/>
                          <a:cs typeface="Times New Roman" panose="02020603050405020304" pitchFamily="18" charset="0"/>
                        </a:rPr>
                        <a:t>Vousden</a:t>
                      </a:r>
                      <a:r>
                        <a:rPr lang="en-IN" sz="1600" kern="1200" dirty="0">
                          <a:solidFill>
                            <a:schemeClr val="dk1"/>
                          </a:solidFill>
                          <a:latin typeface="Times New Roman" panose="02020603050405020304" pitchFamily="18" charset="0"/>
                          <a:ea typeface="+mn-ea"/>
                          <a:cs typeface="Times New Roman" panose="02020603050405020304" pitchFamily="18" charset="0"/>
                        </a:rPr>
                        <a:t> W. Yu</a:t>
                      </a:r>
                    </a:p>
                  </a:txBody>
                  <a:tcPr/>
                </a:tc>
                <a:tc>
                  <a:txBody>
                    <a:bodyPr/>
                    <a:lstStyle/>
                    <a:p>
                      <a:r>
                        <a:rPr lang="en-US" sz="1600" dirty="0">
                          <a:latin typeface="Times New Roman" panose="02020603050405020304" pitchFamily="18" charset="0"/>
                          <a:cs typeface="Times New Roman" panose="02020603050405020304" pitchFamily="18" charset="0"/>
                        </a:rPr>
                        <a:t>This paper describes the Global Tropical Moored Buoy Array (GTMBA), which is a multi-national effort to provide data in real time for climate research and forecasting. Components of the global array include the Tropical Atmosphere Ocean, the Prediction and Research Moored Array in the Tropical Atlantic (PIRATA), and the Research Moored Array for African-Asian-Australian Monsoon Analysis and Prediction (RAMA) in the Indian Ocean.</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25945373"/>
                  </a:ext>
                </a:extLst>
              </a:tr>
              <a:tr h="2157701">
                <a:tc>
                  <a:txBody>
                    <a:bodyPr/>
                    <a:lstStyle/>
                    <a:p>
                      <a:r>
                        <a:rPr lang="en-US" sz="1800" b="1" dirty="0">
                          <a:latin typeface="Times New Roman" panose="02020603050405020304" pitchFamily="18" charset="0"/>
                          <a:cs typeface="Times New Roman" panose="02020603050405020304" pitchFamily="18" charset="0"/>
                        </a:rPr>
                        <a:t>Machine learning framework for the real-time reconstruction of regional 4D ocean temperature fields from historical reanalysis data and real-time satellite and buoy surface measurements</a:t>
                      </a:r>
                      <a:endParaRPr lang="en-IN" sz="1800" b="1" dirty="0">
                        <a:latin typeface="Times New Roman" panose="02020603050405020304" pitchFamily="18" charset="0"/>
                        <a:cs typeface="Times New Roman" panose="02020603050405020304" pitchFamily="18" charset="0"/>
                      </a:endParaRPr>
                    </a:p>
                  </a:txBody>
                  <a:tcPr/>
                </a:tc>
                <a:tc>
                  <a:txBody>
                    <a:bodyPr/>
                    <a:lstStyle/>
                    <a:p>
                      <a:pPr marL="0" algn="l" defTabSz="914400" rtl="0" eaLnBrk="1" latinLnBrk="0" hangingPunct="1"/>
                      <a:r>
                        <a:rPr lang="en-IN" sz="1600" kern="1200" dirty="0">
                          <a:solidFill>
                            <a:schemeClr val="dk1"/>
                          </a:solidFill>
                          <a:latin typeface="Times New Roman" panose="02020603050405020304" pitchFamily="18" charset="0"/>
                          <a:ea typeface="+mn-ea"/>
                          <a:cs typeface="Times New Roman" panose="02020603050405020304" pitchFamily="18" charset="0"/>
                        </a:rPr>
                        <a:t>Bianca </a:t>
                      </a:r>
                      <a:r>
                        <a:rPr lang="en-IN" sz="1600" kern="1200" dirty="0" err="1">
                          <a:solidFill>
                            <a:schemeClr val="dk1"/>
                          </a:solidFill>
                          <a:latin typeface="Times New Roman" panose="02020603050405020304" pitchFamily="18" charset="0"/>
                          <a:ea typeface="+mn-ea"/>
                          <a:cs typeface="Times New Roman" panose="02020603050405020304" pitchFamily="18" charset="0"/>
                        </a:rPr>
                        <a:t>Champenois</a:t>
                      </a:r>
                      <a:r>
                        <a:rPr lang="en-IN" sz="1600" kern="1200" dirty="0">
                          <a:solidFill>
                            <a:schemeClr val="dk1"/>
                          </a:solidFill>
                          <a:latin typeface="Times New Roman" panose="02020603050405020304" pitchFamily="18" charset="0"/>
                          <a:ea typeface="+mn-ea"/>
                          <a:cs typeface="Times New Roman" panose="02020603050405020304" pitchFamily="18" charset="0"/>
                        </a:rPr>
                        <a:t>  , </a:t>
                      </a:r>
                      <a:r>
                        <a:rPr lang="en-IN" sz="1600" kern="1200" dirty="0" err="1">
                          <a:solidFill>
                            <a:schemeClr val="dk1"/>
                          </a:solidFill>
                          <a:latin typeface="Times New Roman" panose="02020603050405020304" pitchFamily="18" charset="0"/>
                          <a:ea typeface="+mn-ea"/>
                          <a:cs typeface="Times New Roman" panose="02020603050405020304" pitchFamily="18" charset="0"/>
                        </a:rPr>
                        <a:t>Themistoklis</a:t>
                      </a:r>
                      <a:r>
                        <a:rPr lang="en-IN" sz="1600" kern="1200" dirty="0">
                          <a:solidFill>
                            <a:schemeClr val="dk1"/>
                          </a:solidFill>
                          <a:latin typeface="Times New Roman" panose="02020603050405020304" pitchFamily="18" charset="0"/>
                          <a:ea typeface="+mn-ea"/>
                          <a:cs typeface="Times New Roman" panose="02020603050405020304" pitchFamily="18" charset="0"/>
                        </a:rPr>
                        <a:t> </a:t>
                      </a:r>
                      <a:r>
                        <a:rPr lang="en-IN" sz="1600" kern="1200" dirty="0" err="1">
                          <a:solidFill>
                            <a:schemeClr val="dk1"/>
                          </a:solidFill>
                          <a:latin typeface="Times New Roman" panose="02020603050405020304" pitchFamily="18" charset="0"/>
                          <a:ea typeface="+mn-ea"/>
                          <a:cs typeface="Times New Roman" panose="02020603050405020304" pitchFamily="18" charset="0"/>
                        </a:rPr>
                        <a:t>Sapsis</a:t>
                      </a:r>
                      <a:r>
                        <a:rPr lang="en-IN" sz="1600" kern="1200" dirty="0">
                          <a:solidFill>
                            <a:schemeClr val="dk1"/>
                          </a:solidFill>
                          <a:latin typeface="Times New Roman" panose="02020603050405020304" pitchFamily="18" charset="0"/>
                          <a:ea typeface="+mn-ea"/>
                          <a:cs typeface="Times New Roman" panose="02020603050405020304" pitchFamily="18" charset="0"/>
                        </a:rPr>
                        <a:t> </a:t>
                      </a:r>
                    </a:p>
                  </a:txBody>
                  <a:tcPr/>
                </a:tc>
                <a:tc>
                  <a:txBody>
                    <a:bodyPr/>
                    <a:lstStyle/>
                    <a:p>
                      <a:pPr marL="0" algn="l" defTabSz="914400" rtl="0" eaLnBrk="1" latinLnBrk="0" hangingPunct="1"/>
                      <a:r>
                        <a:rPr lang="en-US" sz="1600" kern="1200" dirty="0">
                          <a:solidFill>
                            <a:schemeClr val="dk1"/>
                          </a:solidFill>
                          <a:latin typeface="Times New Roman" panose="02020603050405020304" pitchFamily="18" charset="0"/>
                          <a:ea typeface="+mn-ea"/>
                          <a:cs typeface="Times New Roman" panose="02020603050405020304" pitchFamily="18" charset="0"/>
                        </a:rPr>
                        <a:t>This paper presents a computational framework that combines historical model data and real-time sensor measurements. It accurately predicts 4D ocean temperature fields with a median absolute error of 0.97°C.</a:t>
                      </a:r>
                      <a:endParaRPr lang="en-IN" sz="1600"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581019570"/>
                  </a:ext>
                </a:extLst>
              </a:tr>
            </a:tbl>
          </a:graphicData>
        </a:graphic>
      </p:graphicFrame>
    </p:spTree>
    <p:extLst>
      <p:ext uri="{BB962C8B-B14F-4D97-AF65-F5344CB8AC3E}">
        <p14:creationId xmlns:p14="http://schemas.microsoft.com/office/powerpoint/2010/main" val="2678746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2AB11-54E5-42B6-DA7F-60EF9693C0ED}"/>
              </a:ext>
            </a:extLst>
          </p:cNvPr>
          <p:cNvSpPr>
            <a:spLocks noGrp="1"/>
          </p:cNvSpPr>
          <p:nvPr>
            <p:ph type="title"/>
          </p:nvPr>
        </p:nvSpPr>
        <p:spPr>
          <a:xfrm>
            <a:off x="838200" y="147484"/>
            <a:ext cx="10164097" cy="717755"/>
          </a:xfrm>
        </p:spPr>
        <p:txBody>
          <a:bodyPr>
            <a:normAutofit/>
          </a:bodyPr>
          <a:lstStyle/>
          <a:p>
            <a:pPr marL="571500" indent="-571500">
              <a:buFont typeface="Wingdings" panose="05000000000000000000" pitchFamily="2" charset="2"/>
              <a:buChar char="v"/>
            </a:pPr>
            <a:r>
              <a:rPr lang="en-IN" sz="3600" b="1" dirty="0">
                <a:solidFill>
                  <a:schemeClr val="accent1"/>
                </a:solidFill>
                <a:latin typeface="Times New Roman" panose="02020603050405020304" pitchFamily="18" charset="0"/>
                <a:cs typeface="Times New Roman" panose="02020603050405020304" pitchFamily="18" charset="0"/>
              </a:rPr>
              <a:t>PROPOSED METHOD</a:t>
            </a:r>
          </a:p>
        </p:txBody>
      </p:sp>
      <p:graphicFrame>
        <p:nvGraphicFramePr>
          <p:cNvPr id="4" name="Content Placeholder 3">
            <a:extLst>
              <a:ext uri="{FF2B5EF4-FFF2-40B4-BE49-F238E27FC236}">
                <a16:creationId xmlns:a16="http://schemas.microsoft.com/office/drawing/2014/main" id="{5558F4F4-2361-A13C-6AD9-2830CAEF9BCD}"/>
              </a:ext>
            </a:extLst>
          </p:cNvPr>
          <p:cNvGraphicFramePr>
            <a:graphicFrameLocks noGrp="1"/>
          </p:cNvGraphicFramePr>
          <p:nvPr>
            <p:ph idx="1"/>
            <p:extLst>
              <p:ext uri="{D42A27DB-BD31-4B8C-83A1-F6EECF244321}">
                <p14:modId xmlns:p14="http://schemas.microsoft.com/office/powerpoint/2010/main" val="3909746404"/>
              </p:ext>
            </p:extLst>
          </p:nvPr>
        </p:nvGraphicFramePr>
        <p:xfrm>
          <a:off x="730045" y="1170807"/>
          <a:ext cx="10515600" cy="4829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5789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graphicEl>
                                              <a:dgm id="{C07D650B-1B75-4D6F-9C05-B43130B9A6B5}"/>
                                            </p:graphicEl>
                                          </p:spTgt>
                                        </p:tgtEl>
                                        <p:attrNameLst>
                                          <p:attrName>style.visibility</p:attrName>
                                        </p:attrNameLst>
                                      </p:cBhvr>
                                      <p:to>
                                        <p:strVal val="visible"/>
                                      </p:to>
                                    </p:set>
                                    <p:anim calcmode="lin" valueType="num">
                                      <p:cBhvr>
                                        <p:cTn id="7" dur="1000" fill="hold"/>
                                        <p:tgtEl>
                                          <p:spTgt spid="4">
                                            <p:graphicEl>
                                              <a:dgm id="{C07D650B-1B75-4D6F-9C05-B43130B9A6B5}"/>
                                            </p:graphicEl>
                                          </p:spTgt>
                                        </p:tgtEl>
                                        <p:attrNameLst>
                                          <p:attrName>ppt_w</p:attrName>
                                        </p:attrNameLst>
                                      </p:cBhvr>
                                      <p:tavLst>
                                        <p:tav tm="0">
                                          <p:val>
                                            <p:fltVal val="0"/>
                                          </p:val>
                                        </p:tav>
                                        <p:tav tm="100000">
                                          <p:val>
                                            <p:strVal val="#ppt_w"/>
                                          </p:val>
                                        </p:tav>
                                      </p:tavLst>
                                    </p:anim>
                                    <p:anim calcmode="lin" valueType="num">
                                      <p:cBhvr>
                                        <p:cTn id="8" dur="1000" fill="hold"/>
                                        <p:tgtEl>
                                          <p:spTgt spid="4">
                                            <p:graphicEl>
                                              <a:dgm id="{C07D650B-1B75-4D6F-9C05-B43130B9A6B5}"/>
                                            </p:graphicEl>
                                          </p:spTgt>
                                        </p:tgtEl>
                                        <p:attrNameLst>
                                          <p:attrName>ppt_h</p:attrName>
                                        </p:attrNameLst>
                                      </p:cBhvr>
                                      <p:tavLst>
                                        <p:tav tm="0">
                                          <p:val>
                                            <p:fltVal val="0"/>
                                          </p:val>
                                        </p:tav>
                                        <p:tav tm="100000">
                                          <p:val>
                                            <p:strVal val="#ppt_h"/>
                                          </p:val>
                                        </p:tav>
                                      </p:tavLst>
                                    </p:anim>
                                    <p:anim calcmode="lin" valueType="num">
                                      <p:cBhvr>
                                        <p:cTn id="9" dur="1000" fill="hold"/>
                                        <p:tgtEl>
                                          <p:spTgt spid="4">
                                            <p:graphicEl>
                                              <a:dgm id="{C07D650B-1B75-4D6F-9C05-B43130B9A6B5}"/>
                                            </p:graphicEl>
                                          </p:spTgt>
                                        </p:tgtEl>
                                        <p:attrNameLst>
                                          <p:attrName>style.rotation</p:attrName>
                                        </p:attrNameLst>
                                      </p:cBhvr>
                                      <p:tavLst>
                                        <p:tav tm="0">
                                          <p:val>
                                            <p:fltVal val="90"/>
                                          </p:val>
                                        </p:tav>
                                        <p:tav tm="100000">
                                          <p:val>
                                            <p:fltVal val="0"/>
                                          </p:val>
                                        </p:tav>
                                      </p:tavLst>
                                    </p:anim>
                                    <p:animEffect transition="in" filter="fade">
                                      <p:cBhvr>
                                        <p:cTn id="10" dur="1000"/>
                                        <p:tgtEl>
                                          <p:spTgt spid="4">
                                            <p:graphicEl>
                                              <a:dgm id="{C07D650B-1B75-4D6F-9C05-B43130B9A6B5}"/>
                                            </p:graphicEl>
                                          </p:spTgt>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4">
                                            <p:graphicEl>
                                              <a:dgm id="{B89E5850-E524-4CA5-A883-B97C9E5C0587}"/>
                                            </p:graphicEl>
                                          </p:spTgt>
                                        </p:tgtEl>
                                        <p:attrNameLst>
                                          <p:attrName>style.visibility</p:attrName>
                                        </p:attrNameLst>
                                      </p:cBhvr>
                                      <p:to>
                                        <p:strVal val="visible"/>
                                      </p:to>
                                    </p:set>
                                    <p:anim calcmode="lin" valueType="num">
                                      <p:cBhvr>
                                        <p:cTn id="13" dur="1000" fill="hold"/>
                                        <p:tgtEl>
                                          <p:spTgt spid="4">
                                            <p:graphicEl>
                                              <a:dgm id="{B89E5850-E524-4CA5-A883-B97C9E5C0587}"/>
                                            </p:graphicEl>
                                          </p:spTgt>
                                        </p:tgtEl>
                                        <p:attrNameLst>
                                          <p:attrName>ppt_w</p:attrName>
                                        </p:attrNameLst>
                                      </p:cBhvr>
                                      <p:tavLst>
                                        <p:tav tm="0">
                                          <p:val>
                                            <p:fltVal val="0"/>
                                          </p:val>
                                        </p:tav>
                                        <p:tav tm="100000">
                                          <p:val>
                                            <p:strVal val="#ppt_w"/>
                                          </p:val>
                                        </p:tav>
                                      </p:tavLst>
                                    </p:anim>
                                    <p:anim calcmode="lin" valueType="num">
                                      <p:cBhvr>
                                        <p:cTn id="14" dur="1000" fill="hold"/>
                                        <p:tgtEl>
                                          <p:spTgt spid="4">
                                            <p:graphicEl>
                                              <a:dgm id="{B89E5850-E524-4CA5-A883-B97C9E5C0587}"/>
                                            </p:graphicEl>
                                          </p:spTgt>
                                        </p:tgtEl>
                                        <p:attrNameLst>
                                          <p:attrName>ppt_h</p:attrName>
                                        </p:attrNameLst>
                                      </p:cBhvr>
                                      <p:tavLst>
                                        <p:tav tm="0">
                                          <p:val>
                                            <p:fltVal val="0"/>
                                          </p:val>
                                        </p:tav>
                                        <p:tav tm="100000">
                                          <p:val>
                                            <p:strVal val="#ppt_h"/>
                                          </p:val>
                                        </p:tav>
                                      </p:tavLst>
                                    </p:anim>
                                    <p:anim calcmode="lin" valueType="num">
                                      <p:cBhvr>
                                        <p:cTn id="15" dur="1000" fill="hold"/>
                                        <p:tgtEl>
                                          <p:spTgt spid="4">
                                            <p:graphicEl>
                                              <a:dgm id="{B89E5850-E524-4CA5-A883-B97C9E5C0587}"/>
                                            </p:graphicEl>
                                          </p:spTgt>
                                        </p:tgtEl>
                                        <p:attrNameLst>
                                          <p:attrName>style.rotation</p:attrName>
                                        </p:attrNameLst>
                                      </p:cBhvr>
                                      <p:tavLst>
                                        <p:tav tm="0">
                                          <p:val>
                                            <p:fltVal val="90"/>
                                          </p:val>
                                        </p:tav>
                                        <p:tav tm="100000">
                                          <p:val>
                                            <p:fltVal val="0"/>
                                          </p:val>
                                        </p:tav>
                                      </p:tavLst>
                                    </p:anim>
                                    <p:animEffect transition="in" filter="fade">
                                      <p:cBhvr>
                                        <p:cTn id="16" dur="1000"/>
                                        <p:tgtEl>
                                          <p:spTgt spid="4">
                                            <p:graphicEl>
                                              <a:dgm id="{B89E5850-E524-4CA5-A883-B97C9E5C0587}"/>
                                            </p:graphicEl>
                                          </p:spTgt>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4">
                                            <p:graphicEl>
                                              <a:dgm id="{8509A15D-8AC7-4947-A204-D4054B6AE89A}"/>
                                            </p:graphicEl>
                                          </p:spTgt>
                                        </p:tgtEl>
                                        <p:attrNameLst>
                                          <p:attrName>style.visibility</p:attrName>
                                        </p:attrNameLst>
                                      </p:cBhvr>
                                      <p:to>
                                        <p:strVal val="visible"/>
                                      </p:to>
                                    </p:set>
                                    <p:anim calcmode="lin" valueType="num">
                                      <p:cBhvr>
                                        <p:cTn id="19" dur="1000" fill="hold"/>
                                        <p:tgtEl>
                                          <p:spTgt spid="4">
                                            <p:graphicEl>
                                              <a:dgm id="{8509A15D-8AC7-4947-A204-D4054B6AE89A}"/>
                                            </p:graphicEl>
                                          </p:spTgt>
                                        </p:tgtEl>
                                        <p:attrNameLst>
                                          <p:attrName>ppt_w</p:attrName>
                                        </p:attrNameLst>
                                      </p:cBhvr>
                                      <p:tavLst>
                                        <p:tav tm="0">
                                          <p:val>
                                            <p:fltVal val="0"/>
                                          </p:val>
                                        </p:tav>
                                        <p:tav tm="100000">
                                          <p:val>
                                            <p:strVal val="#ppt_w"/>
                                          </p:val>
                                        </p:tav>
                                      </p:tavLst>
                                    </p:anim>
                                    <p:anim calcmode="lin" valueType="num">
                                      <p:cBhvr>
                                        <p:cTn id="20" dur="1000" fill="hold"/>
                                        <p:tgtEl>
                                          <p:spTgt spid="4">
                                            <p:graphicEl>
                                              <a:dgm id="{8509A15D-8AC7-4947-A204-D4054B6AE89A}"/>
                                            </p:graphicEl>
                                          </p:spTgt>
                                        </p:tgtEl>
                                        <p:attrNameLst>
                                          <p:attrName>ppt_h</p:attrName>
                                        </p:attrNameLst>
                                      </p:cBhvr>
                                      <p:tavLst>
                                        <p:tav tm="0">
                                          <p:val>
                                            <p:fltVal val="0"/>
                                          </p:val>
                                        </p:tav>
                                        <p:tav tm="100000">
                                          <p:val>
                                            <p:strVal val="#ppt_h"/>
                                          </p:val>
                                        </p:tav>
                                      </p:tavLst>
                                    </p:anim>
                                    <p:anim calcmode="lin" valueType="num">
                                      <p:cBhvr>
                                        <p:cTn id="21" dur="1000" fill="hold"/>
                                        <p:tgtEl>
                                          <p:spTgt spid="4">
                                            <p:graphicEl>
                                              <a:dgm id="{8509A15D-8AC7-4947-A204-D4054B6AE89A}"/>
                                            </p:graphicEl>
                                          </p:spTgt>
                                        </p:tgtEl>
                                        <p:attrNameLst>
                                          <p:attrName>style.rotation</p:attrName>
                                        </p:attrNameLst>
                                      </p:cBhvr>
                                      <p:tavLst>
                                        <p:tav tm="0">
                                          <p:val>
                                            <p:fltVal val="90"/>
                                          </p:val>
                                        </p:tav>
                                        <p:tav tm="100000">
                                          <p:val>
                                            <p:fltVal val="0"/>
                                          </p:val>
                                        </p:tav>
                                      </p:tavLst>
                                    </p:anim>
                                    <p:animEffect transition="in" filter="fade">
                                      <p:cBhvr>
                                        <p:cTn id="22" dur="1000"/>
                                        <p:tgtEl>
                                          <p:spTgt spid="4">
                                            <p:graphicEl>
                                              <a:dgm id="{8509A15D-8AC7-4947-A204-D4054B6AE89A}"/>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grpId="0" nodeType="clickEffect">
                                  <p:stCondLst>
                                    <p:cond delay="0"/>
                                  </p:stCondLst>
                                  <p:childTnLst>
                                    <p:set>
                                      <p:cBhvr>
                                        <p:cTn id="26" dur="1" fill="hold">
                                          <p:stCondLst>
                                            <p:cond delay="0"/>
                                          </p:stCondLst>
                                        </p:cTn>
                                        <p:tgtEl>
                                          <p:spTgt spid="4">
                                            <p:graphicEl>
                                              <a:dgm id="{B3AD5047-3DE7-4784-8D4D-06C945F6B08A}"/>
                                            </p:graphicEl>
                                          </p:spTgt>
                                        </p:tgtEl>
                                        <p:attrNameLst>
                                          <p:attrName>style.visibility</p:attrName>
                                        </p:attrNameLst>
                                      </p:cBhvr>
                                      <p:to>
                                        <p:strVal val="visible"/>
                                      </p:to>
                                    </p:set>
                                    <p:anim calcmode="lin" valueType="num">
                                      <p:cBhvr>
                                        <p:cTn id="27" dur="1000" fill="hold"/>
                                        <p:tgtEl>
                                          <p:spTgt spid="4">
                                            <p:graphicEl>
                                              <a:dgm id="{B3AD5047-3DE7-4784-8D4D-06C945F6B08A}"/>
                                            </p:graphicEl>
                                          </p:spTgt>
                                        </p:tgtEl>
                                        <p:attrNameLst>
                                          <p:attrName>ppt_w</p:attrName>
                                        </p:attrNameLst>
                                      </p:cBhvr>
                                      <p:tavLst>
                                        <p:tav tm="0">
                                          <p:val>
                                            <p:fltVal val="0"/>
                                          </p:val>
                                        </p:tav>
                                        <p:tav tm="100000">
                                          <p:val>
                                            <p:strVal val="#ppt_w"/>
                                          </p:val>
                                        </p:tav>
                                      </p:tavLst>
                                    </p:anim>
                                    <p:anim calcmode="lin" valueType="num">
                                      <p:cBhvr>
                                        <p:cTn id="28" dur="1000" fill="hold"/>
                                        <p:tgtEl>
                                          <p:spTgt spid="4">
                                            <p:graphicEl>
                                              <a:dgm id="{B3AD5047-3DE7-4784-8D4D-06C945F6B08A}"/>
                                            </p:graphicEl>
                                          </p:spTgt>
                                        </p:tgtEl>
                                        <p:attrNameLst>
                                          <p:attrName>ppt_h</p:attrName>
                                        </p:attrNameLst>
                                      </p:cBhvr>
                                      <p:tavLst>
                                        <p:tav tm="0">
                                          <p:val>
                                            <p:fltVal val="0"/>
                                          </p:val>
                                        </p:tav>
                                        <p:tav tm="100000">
                                          <p:val>
                                            <p:strVal val="#ppt_h"/>
                                          </p:val>
                                        </p:tav>
                                      </p:tavLst>
                                    </p:anim>
                                    <p:anim calcmode="lin" valueType="num">
                                      <p:cBhvr>
                                        <p:cTn id="29" dur="1000" fill="hold"/>
                                        <p:tgtEl>
                                          <p:spTgt spid="4">
                                            <p:graphicEl>
                                              <a:dgm id="{B3AD5047-3DE7-4784-8D4D-06C945F6B08A}"/>
                                            </p:graphicEl>
                                          </p:spTgt>
                                        </p:tgtEl>
                                        <p:attrNameLst>
                                          <p:attrName>style.rotation</p:attrName>
                                        </p:attrNameLst>
                                      </p:cBhvr>
                                      <p:tavLst>
                                        <p:tav tm="0">
                                          <p:val>
                                            <p:fltVal val="90"/>
                                          </p:val>
                                        </p:tav>
                                        <p:tav tm="100000">
                                          <p:val>
                                            <p:fltVal val="0"/>
                                          </p:val>
                                        </p:tav>
                                      </p:tavLst>
                                    </p:anim>
                                    <p:animEffect transition="in" filter="fade">
                                      <p:cBhvr>
                                        <p:cTn id="30" dur="1000"/>
                                        <p:tgtEl>
                                          <p:spTgt spid="4">
                                            <p:graphicEl>
                                              <a:dgm id="{B3AD5047-3DE7-4784-8D4D-06C945F6B08A}"/>
                                            </p:graphicEl>
                                          </p:spTgt>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4">
                                            <p:graphicEl>
                                              <a:dgm id="{7A89F7ED-D4EC-40A4-BDD8-6FAAA8EE213B}"/>
                                            </p:graphicEl>
                                          </p:spTgt>
                                        </p:tgtEl>
                                        <p:attrNameLst>
                                          <p:attrName>style.visibility</p:attrName>
                                        </p:attrNameLst>
                                      </p:cBhvr>
                                      <p:to>
                                        <p:strVal val="visible"/>
                                      </p:to>
                                    </p:set>
                                    <p:anim calcmode="lin" valueType="num">
                                      <p:cBhvr>
                                        <p:cTn id="33" dur="1000" fill="hold"/>
                                        <p:tgtEl>
                                          <p:spTgt spid="4">
                                            <p:graphicEl>
                                              <a:dgm id="{7A89F7ED-D4EC-40A4-BDD8-6FAAA8EE213B}"/>
                                            </p:graphicEl>
                                          </p:spTgt>
                                        </p:tgtEl>
                                        <p:attrNameLst>
                                          <p:attrName>ppt_w</p:attrName>
                                        </p:attrNameLst>
                                      </p:cBhvr>
                                      <p:tavLst>
                                        <p:tav tm="0">
                                          <p:val>
                                            <p:fltVal val="0"/>
                                          </p:val>
                                        </p:tav>
                                        <p:tav tm="100000">
                                          <p:val>
                                            <p:strVal val="#ppt_w"/>
                                          </p:val>
                                        </p:tav>
                                      </p:tavLst>
                                    </p:anim>
                                    <p:anim calcmode="lin" valueType="num">
                                      <p:cBhvr>
                                        <p:cTn id="34" dur="1000" fill="hold"/>
                                        <p:tgtEl>
                                          <p:spTgt spid="4">
                                            <p:graphicEl>
                                              <a:dgm id="{7A89F7ED-D4EC-40A4-BDD8-6FAAA8EE213B}"/>
                                            </p:graphicEl>
                                          </p:spTgt>
                                        </p:tgtEl>
                                        <p:attrNameLst>
                                          <p:attrName>ppt_h</p:attrName>
                                        </p:attrNameLst>
                                      </p:cBhvr>
                                      <p:tavLst>
                                        <p:tav tm="0">
                                          <p:val>
                                            <p:fltVal val="0"/>
                                          </p:val>
                                        </p:tav>
                                        <p:tav tm="100000">
                                          <p:val>
                                            <p:strVal val="#ppt_h"/>
                                          </p:val>
                                        </p:tav>
                                      </p:tavLst>
                                    </p:anim>
                                    <p:anim calcmode="lin" valueType="num">
                                      <p:cBhvr>
                                        <p:cTn id="35" dur="1000" fill="hold"/>
                                        <p:tgtEl>
                                          <p:spTgt spid="4">
                                            <p:graphicEl>
                                              <a:dgm id="{7A89F7ED-D4EC-40A4-BDD8-6FAAA8EE213B}"/>
                                            </p:graphicEl>
                                          </p:spTgt>
                                        </p:tgtEl>
                                        <p:attrNameLst>
                                          <p:attrName>style.rotation</p:attrName>
                                        </p:attrNameLst>
                                      </p:cBhvr>
                                      <p:tavLst>
                                        <p:tav tm="0">
                                          <p:val>
                                            <p:fltVal val="90"/>
                                          </p:val>
                                        </p:tav>
                                        <p:tav tm="100000">
                                          <p:val>
                                            <p:fltVal val="0"/>
                                          </p:val>
                                        </p:tav>
                                      </p:tavLst>
                                    </p:anim>
                                    <p:animEffect transition="in" filter="fade">
                                      <p:cBhvr>
                                        <p:cTn id="36" dur="1000"/>
                                        <p:tgtEl>
                                          <p:spTgt spid="4">
                                            <p:graphicEl>
                                              <a:dgm id="{7A89F7ED-D4EC-40A4-BDD8-6FAAA8EE213B}"/>
                                            </p:graphicEl>
                                          </p:spTgt>
                                        </p:tgtEl>
                                      </p:cBhvr>
                                    </p:animEffect>
                                  </p:childTnLst>
                                </p:cTn>
                              </p:par>
                              <p:par>
                                <p:cTn id="37" presetID="31" presetClass="entr" presetSubtype="0" fill="hold" grpId="0" nodeType="withEffect">
                                  <p:stCondLst>
                                    <p:cond delay="0"/>
                                  </p:stCondLst>
                                  <p:childTnLst>
                                    <p:set>
                                      <p:cBhvr>
                                        <p:cTn id="38" dur="1" fill="hold">
                                          <p:stCondLst>
                                            <p:cond delay="0"/>
                                          </p:stCondLst>
                                        </p:cTn>
                                        <p:tgtEl>
                                          <p:spTgt spid="4">
                                            <p:graphicEl>
                                              <a:dgm id="{63D839B0-856D-4331-AA07-91A4188EECC3}"/>
                                            </p:graphicEl>
                                          </p:spTgt>
                                        </p:tgtEl>
                                        <p:attrNameLst>
                                          <p:attrName>style.visibility</p:attrName>
                                        </p:attrNameLst>
                                      </p:cBhvr>
                                      <p:to>
                                        <p:strVal val="visible"/>
                                      </p:to>
                                    </p:set>
                                    <p:anim calcmode="lin" valueType="num">
                                      <p:cBhvr>
                                        <p:cTn id="39" dur="1000" fill="hold"/>
                                        <p:tgtEl>
                                          <p:spTgt spid="4">
                                            <p:graphicEl>
                                              <a:dgm id="{63D839B0-856D-4331-AA07-91A4188EECC3}"/>
                                            </p:graphicEl>
                                          </p:spTgt>
                                        </p:tgtEl>
                                        <p:attrNameLst>
                                          <p:attrName>ppt_w</p:attrName>
                                        </p:attrNameLst>
                                      </p:cBhvr>
                                      <p:tavLst>
                                        <p:tav tm="0">
                                          <p:val>
                                            <p:fltVal val="0"/>
                                          </p:val>
                                        </p:tav>
                                        <p:tav tm="100000">
                                          <p:val>
                                            <p:strVal val="#ppt_w"/>
                                          </p:val>
                                        </p:tav>
                                      </p:tavLst>
                                    </p:anim>
                                    <p:anim calcmode="lin" valueType="num">
                                      <p:cBhvr>
                                        <p:cTn id="40" dur="1000" fill="hold"/>
                                        <p:tgtEl>
                                          <p:spTgt spid="4">
                                            <p:graphicEl>
                                              <a:dgm id="{63D839B0-856D-4331-AA07-91A4188EECC3}"/>
                                            </p:graphicEl>
                                          </p:spTgt>
                                        </p:tgtEl>
                                        <p:attrNameLst>
                                          <p:attrName>ppt_h</p:attrName>
                                        </p:attrNameLst>
                                      </p:cBhvr>
                                      <p:tavLst>
                                        <p:tav tm="0">
                                          <p:val>
                                            <p:fltVal val="0"/>
                                          </p:val>
                                        </p:tav>
                                        <p:tav tm="100000">
                                          <p:val>
                                            <p:strVal val="#ppt_h"/>
                                          </p:val>
                                        </p:tav>
                                      </p:tavLst>
                                    </p:anim>
                                    <p:anim calcmode="lin" valueType="num">
                                      <p:cBhvr>
                                        <p:cTn id="41" dur="1000" fill="hold"/>
                                        <p:tgtEl>
                                          <p:spTgt spid="4">
                                            <p:graphicEl>
                                              <a:dgm id="{63D839B0-856D-4331-AA07-91A4188EECC3}"/>
                                            </p:graphicEl>
                                          </p:spTgt>
                                        </p:tgtEl>
                                        <p:attrNameLst>
                                          <p:attrName>style.rotation</p:attrName>
                                        </p:attrNameLst>
                                      </p:cBhvr>
                                      <p:tavLst>
                                        <p:tav tm="0">
                                          <p:val>
                                            <p:fltVal val="90"/>
                                          </p:val>
                                        </p:tav>
                                        <p:tav tm="100000">
                                          <p:val>
                                            <p:fltVal val="0"/>
                                          </p:val>
                                        </p:tav>
                                      </p:tavLst>
                                    </p:anim>
                                    <p:animEffect transition="in" filter="fade">
                                      <p:cBhvr>
                                        <p:cTn id="42" dur="1000"/>
                                        <p:tgtEl>
                                          <p:spTgt spid="4">
                                            <p:graphicEl>
                                              <a:dgm id="{63D839B0-856D-4331-AA07-91A4188EECC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AtOnc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DCC7A-C28F-36D9-E730-51A7B177350B}"/>
              </a:ext>
            </a:extLst>
          </p:cNvPr>
          <p:cNvSpPr>
            <a:spLocks noGrp="1"/>
          </p:cNvSpPr>
          <p:nvPr>
            <p:ph type="title"/>
          </p:nvPr>
        </p:nvSpPr>
        <p:spPr>
          <a:xfrm>
            <a:off x="838200" y="197977"/>
            <a:ext cx="10515600" cy="981434"/>
          </a:xfrm>
        </p:spPr>
        <p:txBody>
          <a:bodyPr>
            <a:noAutofit/>
          </a:bodyPr>
          <a:lstStyle/>
          <a:p>
            <a:pPr marL="571500" indent="-571500">
              <a:buFont typeface="Wingdings" panose="05000000000000000000" pitchFamily="2" charset="2"/>
              <a:buChar char="v"/>
            </a:pPr>
            <a:r>
              <a:rPr lang="en-IN" sz="3600" b="1" dirty="0">
                <a:solidFill>
                  <a:schemeClr val="accent1"/>
                </a:solidFill>
                <a:latin typeface="Times New Roman" panose="02020603050405020304" pitchFamily="18" charset="0"/>
                <a:cs typeface="Times New Roman" panose="02020603050405020304" pitchFamily="18" charset="0"/>
              </a:rPr>
              <a:t>MACHINE LEARNING METHODS AND ALGORITHMS</a:t>
            </a:r>
          </a:p>
        </p:txBody>
      </p:sp>
      <p:graphicFrame>
        <p:nvGraphicFramePr>
          <p:cNvPr id="4" name="Content Placeholder 3">
            <a:extLst>
              <a:ext uri="{FF2B5EF4-FFF2-40B4-BE49-F238E27FC236}">
                <a16:creationId xmlns:a16="http://schemas.microsoft.com/office/drawing/2014/main" id="{23EC9B7C-7623-D428-3722-C1CC5FC7ADCD}"/>
              </a:ext>
            </a:extLst>
          </p:cNvPr>
          <p:cNvGraphicFramePr>
            <a:graphicFrameLocks noGrp="1"/>
          </p:cNvGraphicFramePr>
          <p:nvPr>
            <p:ph idx="1"/>
            <p:extLst>
              <p:ext uri="{D42A27DB-BD31-4B8C-83A1-F6EECF244321}">
                <p14:modId xmlns:p14="http://schemas.microsoft.com/office/powerpoint/2010/main" val="4190867561"/>
              </p:ext>
            </p:extLst>
          </p:nvPr>
        </p:nvGraphicFramePr>
        <p:xfrm>
          <a:off x="1317523" y="2408903"/>
          <a:ext cx="9920748" cy="3883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Rounded Corners 4">
            <a:extLst>
              <a:ext uri="{FF2B5EF4-FFF2-40B4-BE49-F238E27FC236}">
                <a16:creationId xmlns:a16="http://schemas.microsoft.com/office/drawing/2014/main" id="{B0E8A763-CEAC-25E3-044D-9F064376C3FA}"/>
              </a:ext>
            </a:extLst>
          </p:cNvPr>
          <p:cNvSpPr/>
          <p:nvPr/>
        </p:nvSpPr>
        <p:spPr>
          <a:xfrm>
            <a:off x="3421626" y="1484211"/>
            <a:ext cx="4729316" cy="50190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lvl="0"/>
            <a:r>
              <a:rPr lang="en-IN" sz="1800" b="1" dirty="0"/>
              <a:t>          MACHINE LEARNING METHODS </a:t>
            </a:r>
          </a:p>
        </p:txBody>
      </p:sp>
    </p:spTree>
    <p:extLst>
      <p:ext uri="{BB962C8B-B14F-4D97-AF65-F5344CB8AC3E}">
        <p14:creationId xmlns:p14="http://schemas.microsoft.com/office/powerpoint/2010/main" val="349273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graphicEl>
                                              <a:dgm id="{06186EA7-4ED4-4DCD-9BCA-C107DE06D01C}"/>
                                            </p:graphicEl>
                                          </p:spTgt>
                                        </p:tgtEl>
                                        <p:attrNameLst>
                                          <p:attrName>style.visibility</p:attrName>
                                        </p:attrNameLst>
                                      </p:cBhvr>
                                      <p:to>
                                        <p:strVal val="visible"/>
                                      </p:to>
                                    </p:set>
                                    <p:anim calcmode="lin" valueType="num">
                                      <p:cBhvr>
                                        <p:cTn id="7" dur="1000" fill="hold"/>
                                        <p:tgtEl>
                                          <p:spTgt spid="4">
                                            <p:graphicEl>
                                              <a:dgm id="{06186EA7-4ED4-4DCD-9BCA-C107DE06D01C}"/>
                                            </p:graphicEl>
                                          </p:spTgt>
                                        </p:tgtEl>
                                        <p:attrNameLst>
                                          <p:attrName>ppt_w</p:attrName>
                                        </p:attrNameLst>
                                      </p:cBhvr>
                                      <p:tavLst>
                                        <p:tav tm="0">
                                          <p:val>
                                            <p:fltVal val="0"/>
                                          </p:val>
                                        </p:tav>
                                        <p:tav tm="100000">
                                          <p:val>
                                            <p:strVal val="#ppt_w"/>
                                          </p:val>
                                        </p:tav>
                                      </p:tavLst>
                                    </p:anim>
                                    <p:anim calcmode="lin" valueType="num">
                                      <p:cBhvr>
                                        <p:cTn id="8" dur="1000" fill="hold"/>
                                        <p:tgtEl>
                                          <p:spTgt spid="4">
                                            <p:graphicEl>
                                              <a:dgm id="{06186EA7-4ED4-4DCD-9BCA-C107DE06D01C}"/>
                                            </p:graphicEl>
                                          </p:spTgt>
                                        </p:tgtEl>
                                        <p:attrNameLst>
                                          <p:attrName>ppt_h</p:attrName>
                                        </p:attrNameLst>
                                      </p:cBhvr>
                                      <p:tavLst>
                                        <p:tav tm="0">
                                          <p:val>
                                            <p:fltVal val="0"/>
                                          </p:val>
                                        </p:tav>
                                        <p:tav tm="100000">
                                          <p:val>
                                            <p:strVal val="#ppt_h"/>
                                          </p:val>
                                        </p:tav>
                                      </p:tavLst>
                                    </p:anim>
                                    <p:anim calcmode="lin" valueType="num">
                                      <p:cBhvr>
                                        <p:cTn id="9" dur="1000" fill="hold"/>
                                        <p:tgtEl>
                                          <p:spTgt spid="4">
                                            <p:graphicEl>
                                              <a:dgm id="{06186EA7-4ED4-4DCD-9BCA-C107DE06D01C}"/>
                                            </p:graphicEl>
                                          </p:spTgt>
                                        </p:tgtEl>
                                        <p:attrNameLst>
                                          <p:attrName>style.rotation</p:attrName>
                                        </p:attrNameLst>
                                      </p:cBhvr>
                                      <p:tavLst>
                                        <p:tav tm="0">
                                          <p:val>
                                            <p:fltVal val="90"/>
                                          </p:val>
                                        </p:tav>
                                        <p:tav tm="100000">
                                          <p:val>
                                            <p:fltVal val="0"/>
                                          </p:val>
                                        </p:tav>
                                      </p:tavLst>
                                    </p:anim>
                                    <p:animEffect transition="in" filter="fade">
                                      <p:cBhvr>
                                        <p:cTn id="10" dur="1000"/>
                                        <p:tgtEl>
                                          <p:spTgt spid="4">
                                            <p:graphicEl>
                                              <a:dgm id="{06186EA7-4ED4-4DCD-9BCA-C107DE06D01C}"/>
                                            </p:graphicEl>
                                          </p:spTgt>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4">
                                            <p:graphicEl>
                                              <a:dgm id="{2B19FCE5-D823-42FA-B879-A1D01A9C75A7}"/>
                                            </p:graphicEl>
                                          </p:spTgt>
                                        </p:tgtEl>
                                        <p:attrNameLst>
                                          <p:attrName>style.visibility</p:attrName>
                                        </p:attrNameLst>
                                      </p:cBhvr>
                                      <p:to>
                                        <p:strVal val="visible"/>
                                      </p:to>
                                    </p:set>
                                    <p:anim calcmode="lin" valueType="num">
                                      <p:cBhvr>
                                        <p:cTn id="13" dur="1000" fill="hold"/>
                                        <p:tgtEl>
                                          <p:spTgt spid="4">
                                            <p:graphicEl>
                                              <a:dgm id="{2B19FCE5-D823-42FA-B879-A1D01A9C75A7}"/>
                                            </p:graphicEl>
                                          </p:spTgt>
                                        </p:tgtEl>
                                        <p:attrNameLst>
                                          <p:attrName>ppt_w</p:attrName>
                                        </p:attrNameLst>
                                      </p:cBhvr>
                                      <p:tavLst>
                                        <p:tav tm="0">
                                          <p:val>
                                            <p:fltVal val="0"/>
                                          </p:val>
                                        </p:tav>
                                        <p:tav tm="100000">
                                          <p:val>
                                            <p:strVal val="#ppt_w"/>
                                          </p:val>
                                        </p:tav>
                                      </p:tavLst>
                                    </p:anim>
                                    <p:anim calcmode="lin" valueType="num">
                                      <p:cBhvr>
                                        <p:cTn id="14" dur="1000" fill="hold"/>
                                        <p:tgtEl>
                                          <p:spTgt spid="4">
                                            <p:graphicEl>
                                              <a:dgm id="{2B19FCE5-D823-42FA-B879-A1D01A9C75A7}"/>
                                            </p:graphicEl>
                                          </p:spTgt>
                                        </p:tgtEl>
                                        <p:attrNameLst>
                                          <p:attrName>ppt_h</p:attrName>
                                        </p:attrNameLst>
                                      </p:cBhvr>
                                      <p:tavLst>
                                        <p:tav tm="0">
                                          <p:val>
                                            <p:fltVal val="0"/>
                                          </p:val>
                                        </p:tav>
                                        <p:tav tm="100000">
                                          <p:val>
                                            <p:strVal val="#ppt_h"/>
                                          </p:val>
                                        </p:tav>
                                      </p:tavLst>
                                    </p:anim>
                                    <p:anim calcmode="lin" valueType="num">
                                      <p:cBhvr>
                                        <p:cTn id="15" dur="1000" fill="hold"/>
                                        <p:tgtEl>
                                          <p:spTgt spid="4">
                                            <p:graphicEl>
                                              <a:dgm id="{2B19FCE5-D823-42FA-B879-A1D01A9C75A7}"/>
                                            </p:graphicEl>
                                          </p:spTgt>
                                        </p:tgtEl>
                                        <p:attrNameLst>
                                          <p:attrName>style.rotation</p:attrName>
                                        </p:attrNameLst>
                                      </p:cBhvr>
                                      <p:tavLst>
                                        <p:tav tm="0">
                                          <p:val>
                                            <p:fltVal val="90"/>
                                          </p:val>
                                        </p:tav>
                                        <p:tav tm="100000">
                                          <p:val>
                                            <p:fltVal val="0"/>
                                          </p:val>
                                        </p:tav>
                                      </p:tavLst>
                                    </p:anim>
                                    <p:animEffect transition="in" filter="fade">
                                      <p:cBhvr>
                                        <p:cTn id="16" dur="1000"/>
                                        <p:tgtEl>
                                          <p:spTgt spid="4">
                                            <p:graphicEl>
                                              <a:dgm id="{2B19FCE5-D823-42FA-B879-A1D01A9C75A7}"/>
                                            </p:graphicEl>
                                          </p:spTgt>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4">
                                            <p:graphicEl>
                                              <a:dgm id="{0897BB25-63FC-4B74-B7EB-1F8AFCA62BE1}"/>
                                            </p:graphicEl>
                                          </p:spTgt>
                                        </p:tgtEl>
                                        <p:attrNameLst>
                                          <p:attrName>style.visibility</p:attrName>
                                        </p:attrNameLst>
                                      </p:cBhvr>
                                      <p:to>
                                        <p:strVal val="visible"/>
                                      </p:to>
                                    </p:set>
                                    <p:anim calcmode="lin" valueType="num">
                                      <p:cBhvr>
                                        <p:cTn id="19" dur="1000" fill="hold"/>
                                        <p:tgtEl>
                                          <p:spTgt spid="4">
                                            <p:graphicEl>
                                              <a:dgm id="{0897BB25-63FC-4B74-B7EB-1F8AFCA62BE1}"/>
                                            </p:graphicEl>
                                          </p:spTgt>
                                        </p:tgtEl>
                                        <p:attrNameLst>
                                          <p:attrName>ppt_w</p:attrName>
                                        </p:attrNameLst>
                                      </p:cBhvr>
                                      <p:tavLst>
                                        <p:tav tm="0">
                                          <p:val>
                                            <p:fltVal val="0"/>
                                          </p:val>
                                        </p:tav>
                                        <p:tav tm="100000">
                                          <p:val>
                                            <p:strVal val="#ppt_w"/>
                                          </p:val>
                                        </p:tav>
                                      </p:tavLst>
                                    </p:anim>
                                    <p:anim calcmode="lin" valueType="num">
                                      <p:cBhvr>
                                        <p:cTn id="20" dur="1000" fill="hold"/>
                                        <p:tgtEl>
                                          <p:spTgt spid="4">
                                            <p:graphicEl>
                                              <a:dgm id="{0897BB25-63FC-4B74-B7EB-1F8AFCA62BE1}"/>
                                            </p:graphicEl>
                                          </p:spTgt>
                                        </p:tgtEl>
                                        <p:attrNameLst>
                                          <p:attrName>ppt_h</p:attrName>
                                        </p:attrNameLst>
                                      </p:cBhvr>
                                      <p:tavLst>
                                        <p:tav tm="0">
                                          <p:val>
                                            <p:fltVal val="0"/>
                                          </p:val>
                                        </p:tav>
                                        <p:tav tm="100000">
                                          <p:val>
                                            <p:strVal val="#ppt_h"/>
                                          </p:val>
                                        </p:tav>
                                      </p:tavLst>
                                    </p:anim>
                                    <p:anim calcmode="lin" valueType="num">
                                      <p:cBhvr>
                                        <p:cTn id="21" dur="1000" fill="hold"/>
                                        <p:tgtEl>
                                          <p:spTgt spid="4">
                                            <p:graphicEl>
                                              <a:dgm id="{0897BB25-63FC-4B74-B7EB-1F8AFCA62BE1}"/>
                                            </p:graphicEl>
                                          </p:spTgt>
                                        </p:tgtEl>
                                        <p:attrNameLst>
                                          <p:attrName>style.rotation</p:attrName>
                                        </p:attrNameLst>
                                      </p:cBhvr>
                                      <p:tavLst>
                                        <p:tav tm="0">
                                          <p:val>
                                            <p:fltVal val="90"/>
                                          </p:val>
                                        </p:tav>
                                        <p:tav tm="100000">
                                          <p:val>
                                            <p:fltVal val="0"/>
                                          </p:val>
                                        </p:tav>
                                      </p:tavLst>
                                    </p:anim>
                                    <p:animEffect transition="in" filter="fade">
                                      <p:cBhvr>
                                        <p:cTn id="22" dur="1000"/>
                                        <p:tgtEl>
                                          <p:spTgt spid="4">
                                            <p:graphicEl>
                                              <a:dgm id="{0897BB25-63FC-4B74-B7EB-1F8AFCA62BE1}"/>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grpId="0" nodeType="clickEffect">
                                  <p:stCondLst>
                                    <p:cond delay="0"/>
                                  </p:stCondLst>
                                  <p:childTnLst>
                                    <p:set>
                                      <p:cBhvr>
                                        <p:cTn id="26" dur="1" fill="hold">
                                          <p:stCondLst>
                                            <p:cond delay="0"/>
                                          </p:stCondLst>
                                        </p:cTn>
                                        <p:tgtEl>
                                          <p:spTgt spid="4">
                                            <p:graphicEl>
                                              <a:dgm id="{71118416-DB8F-49D6-A010-2C3D18518567}"/>
                                            </p:graphicEl>
                                          </p:spTgt>
                                        </p:tgtEl>
                                        <p:attrNameLst>
                                          <p:attrName>style.visibility</p:attrName>
                                        </p:attrNameLst>
                                      </p:cBhvr>
                                      <p:to>
                                        <p:strVal val="visible"/>
                                      </p:to>
                                    </p:set>
                                    <p:anim calcmode="lin" valueType="num">
                                      <p:cBhvr>
                                        <p:cTn id="27" dur="1000" fill="hold"/>
                                        <p:tgtEl>
                                          <p:spTgt spid="4">
                                            <p:graphicEl>
                                              <a:dgm id="{71118416-DB8F-49D6-A010-2C3D18518567}"/>
                                            </p:graphicEl>
                                          </p:spTgt>
                                        </p:tgtEl>
                                        <p:attrNameLst>
                                          <p:attrName>ppt_w</p:attrName>
                                        </p:attrNameLst>
                                      </p:cBhvr>
                                      <p:tavLst>
                                        <p:tav tm="0">
                                          <p:val>
                                            <p:fltVal val="0"/>
                                          </p:val>
                                        </p:tav>
                                        <p:tav tm="100000">
                                          <p:val>
                                            <p:strVal val="#ppt_w"/>
                                          </p:val>
                                        </p:tav>
                                      </p:tavLst>
                                    </p:anim>
                                    <p:anim calcmode="lin" valueType="num">
                                      <p:cBhvr>
                                        <p:cTn id="28" dur="1000" fill="hold"/>
                                        <p:tgtEl>
                                          <p:spTgt spid="4">
                                            <p:graphicEl>
                                              <a:dgm id="{71118416-DB8F-49D6-A010-2C3D18518567}"/>
                                            </p:graphicEl>
                                          </p:spTgt>
                                        </p:tgtEl>
                                        <p:attrNameLst>
                                          <p:attrName>ppt_h</p:attrName>
                                        </p:attrNameLst>
                                      </p:cBhvr>
                                      <p:tavLst>
                                        <p:tav tm="0">
                                          <p:val>
                                            <p:fltVal val="0"/>
                                          </p:val>
                                        </p:tav>
                                        <p:tav tm="100000">
                                          <p:val>
                                            <p:strVal val="#ppt_h"/>
                                          </p:val>
                                        </p:tav>
                                      </p:tavLst>
                                    </p:anim>
                                    <p:anim calcmode="lin" valueType="num">
                                      <p:cBhvr>
                                        <p:cTn id="29" dur="1000" fill="hold"/>
                                        <p:tgtEl>
                                          <p:spTgt spid="4">
                                            <p:graphicEl>
                                              <a:dgm id="{71118416-DB8F-49D6-A010-2C3D18518567}"/>
                                            </p:graphicEl>
                                          </p:spTgt>
                                        </p:tgtEl>
                                        <p:attrNameLst>
                                          <p:attrName>style.rotation</p:attrName>
                                        </p:attrNameLst>
                                      </p:cBhvr>
                                      <p:tavLst>
                                        <p:tav tm="0">
                                          <p:val>
                                            <p:fltVal val="90"/>
                                          </p:val>
                                        </p:tav>
                                        <p:tav tm="100000">
                                          <p:val>
                                            <p:fltVal val="0"/>
                                          </p:val>
                                        </p:tav>
                                      </p:tavLst>
                                    </p:anim>
                                    <p:animEffect transition="in" filter="fade">
                                      <p:cBhvr>
                                        <p:cTn id="30" dur="1000"/>
                                        <p:tgtEl>
                                          <p:spTgt spid="4">
                                            <p:graphicEl>
                                              <a:dgm id="{71118416-DB8F-49D6-A010-2C3D18518567}"/>
                                            </p:graphicEl>
                                          </p:spTgt>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4">
                                            <p:graphicEl>
                                              <a:dgm id="{DA01F521-8C17-4FBE-BB5D-5BBFCC9B7108}"/>
                                            </p:graphicEl>
                                          </p:spTgt>
                                        </p:tgtEl>
                                        <p:attrNameLst>
                                          <p:attrName>style.visibility</p:attrName>
                                        </p:attrNameLst>
                                      </p:cBhvr>
                                      <p:to>
                                        <p:strVal val="visible"/>
                                      </p:to>
                                    </p:set>
                                    <p:anim calcmode="lin" valueType="num">
                                      <p:cBhvr>
                                        <p:cTn id="33" dur="1000" fill="hold"/>
                                        <p:tgtEl>
                                          <p:spTgt spid="4">
                                            <p:graphicEl>
                                              <a:dgm id="{DA01F521-8C17-4FBE-BB5D-5BBFCC9B7108}"/>
                                            </p:graphicEl>
                                          </p:spTgt>
                                        </p:tgtEl>
                                        <p:attrNameLst>
                                          <p:attrName>ppt_w</p:attrName>
                                        </p:attrNameLst>
                                      </p:cBhvr>
                                      <p:tavLst>
                                        <p:tav tm="0">
                                          <p:val>
                                            <p:fltVal val="0"/>
                                          </p:val>
                                        </p:tav>
                                        <p:tav tm="100000">
                                          <p:val>
                                            <p:strVal val="#ppt_w"/>
                                          </p:val>
                                        </p:tav>
                                      </p:tavLst>
                                    </p:anim>
                                    <p:anim calcmode="lin" valueType="num">
                                      <p:cBhvr>
                                        <p:cTn id="34" dur="1000" fill="hold"/>
                                        <p:tgtEl>
                                          <p:spTgt spid="4">
                                            <p:graphicEl>
                                              <a:dgm id="{DA01F521-8C17-4FBE-BB5D-5BBFCC9B7108}"/>
                                            </p:graphicEl>
                                          </p:spTgt>
                                        </p:tgtEl>
                                        <p:attrNameLst>
                                          <p:attrName>ppt_h</p:attrName>
                                        </p:attrNameLst>
                                      </p:cBhvr>
                                      <p:tavLst>
                                        <p:tav tm="0">
                                          <p:val>
                                            <p:fltVal val="0"/>
                                          </p:val>
                                        </p:tav>
                                        <p:tav tm="100000">
                                          <p:val>
                                            <p:strVal val="#ppt_h"/>
                                          </p:val>
                                        </p:tav>
                                      </p:tavLst>
                                    </p:anim>
                                    <p:anim calcmode="lin" valueType="num">
                                      <p:cBhvr>
                                        <p:cTn id="35" dur="1000" fill="hold"/>
                                        <p:tgtEl>
                                          <p:spTgt spid="4">
                                            <p:graphicEl>
                                              <a:dgm id="{DA01F521-8C17-4FBE-BB5D-5BBFCC9B7108}"/>
                                            </p:graphicEl>
                                          </p:spTgt>
                                        </p:tgtEl>
                                        <p:attrNameLst>
                                          <p:attrName>style.rotation</p:attrName>
                                        </p:attrNameLst>
                                      </p:cBhvr>
                                      <p:tavLst>
                                        <p:tav tm="0">
                                          <p:val>
                                            <p:fltVal val="90"/>
                                          </p:val>
                                        </p:tav>
                                        <p:tav tm="100000">
                                          <p:val>
                                            <p:fltVal val="0"/>
                                          </p:val>
                                        </p:tav>
                                      </p:tavLst>
                                    </p:anim>
                                    <p:animEffect transition="in" filter="fade">
                                      <p:cBhvr>
                                        <p:cTn id="36" dur="1000"/>
                                        <p:tgtEl>
                                          <p:spTgt spid="4">
                                            <p:graphicEl>
                                              <a:dgm id="{DA01F521-8C17-4FBE-BB5D-5BBFCC9B7108}"/>
                                            </p:graphicEl>
                                          </p:spTgt>
                                        </p:tgtEl>
                                      </p:cBhvr>
                                    </p:animEffect>
                                  </p:childTnLst>
                                </p:cTn>
                              </p:par>
                              <p:par>
                                <p:cTn id="37" presetID="31" presetClass="entr" presetSubtype="0" fill="hold" grpId="0" nodeType="withEffect">
                                  <p:stCondLst>
                                    <p:cond delay="0"/>
                                  </p:stCondLst>
                                  <p:childTnLst>
                                    <p:set>
                                      <p:cBhvr>
                                        <p:cTn id="38" dur="1" fill="hold">
                                          <p:stCondLst>
                                            <p:cond delay="0"/>
                                          </p:stCondLst>
                                        </p:cTn>
                                        <p:tgtEl>
                                          <p:spTgt spid="4">
                                            <p:graphicEl>
                                              <a:dgm id="{6BAB1AB3-81FD-4F7B-A8DD-FF8D6742D3EB}"/>
                                            </p:graphicEl>
                                          </p:spTgt>
                                        </p:tgtEl>
                                        <p:attrNameLst>
                                          <p:attrName>style.visibility</p:attrName>
                                        </p:attrNameLst>
                                      </p:cBhvr>
                                      <p:to>
                                        <p:strVal val="visible"/>
                                      </p:to>
                                    </p:set>
                                    <p:anim calcmode="lin" valueType="num">
                                      <p:cBhvr>
                                        <p:cTn id="39" dur="1000" fill="hold"/>
                                        <p:tgtEl>
                                          <p:spTgt spid="4">
                                            <p:graphicEl>
                                              <a:dgm id="{6BAB1AB3-81FD-4F7B-A8DD-FF8D6742D3EB}"/>
                                            </p:graphicEl>
                                          </p:spTgt>
                                        </p:tgtEl>
                                        <p:attrNameLst>
                                          <p:attrName>ppt_w</p:attrName>
                                        </p:attrNameLst>
                                      </p:cBhvr>
                                      <p:tavLst>
                                        <p:tav tm="0">
                                          <p:val>
                                            <p:fltVal val="0"/>
                                          </p:val>
                                        </p:tav>
                                        <p:tav tm="100000">
                                          <p:val>
                                            <p:strVal val="#ppt_w"/>
                                          </p:val>
                                        </p:tav>
                                      </p:tavLst>
                                    </p:anim>
                                    <p:anim calcmode="lin" valueType="num">
                                      <p:cBhvr>
                                        <p:cTn id="40" dur="1000" fill="hold"/>
                                        <p:tgtEl>
                                          <p:spTgt spid="4">
                                            <p:graphicEl>
                                              <a:dgm id="{6BAB1AB3-81FD-4F7B-A8DD-FF8D6742D3EB}"/>
                                            </p:graphicEl>
                                          </p:spTgt>
                                        </p:tgtEl>
                                        <p:attrNameLst>
                                          <p:attrName>ppt_h</p:attrName>
                                        </p:attrNameLst>
                                      </p:cBhvr>
                                      <p:tavLst>
                                        <p:tav tm="0">
                                          <p:val>
                                            <p:fltVal val="0"/>
                                          </p:val>
                                        </p:tav>
                                        <p:tav tm="100000">
                                          <p:val>
                                            <p:strVal val="#ppt_h"/>
                                          </p:val>
                                        </p:tav>
                                      </p:tavLst>
                                    </p:anim>
                                    <p:anim calcmode="lin" valueType="num">
                                      <p:cBhvr>
                                        <p:cTn id="41" dur="1000" fill="hold"/>
                                        <p:tgtEl>
                                          <p:spTgt spid="4">
                                            <p:graphicEl>
                                              <a:dgm id="{6BAB1AB3-81FD-4F7B-A8DD-FF8D6742D3EB}"/>
                                            </p:graphicEl>
                                          </p:spTgt>
                                        </p:tgtEl>
                                        <p:attrNameLst>
                                          <p:attrName>style.rotation</p:attrName>
                                        </p:attrNameLst>
                                      </p:cBhvr>
                                      <p:tavLst>
                                        <p:tav tm="0">
                                          <p:val>
                                            <p:fltVal val="90"/>
                                          </p:val>
                                        </p:tav>
                                        <p:tav tm="100000">
                                          <p:val>
                                            <p:fltVal val="0"/>
                                          </p:val>
                                        </p:tav>
                                      </p:tavLst>
                                    </p:anim>
                                    <p:animEffect transition="in" filter="fade">
                                      <p:cBhvr>
                                        <p:cTn id="42" dur="1000"/>
                                        <p:tgtEl>
                                          <p:spTgt spid="4">
                                            <p:graphicEl>
                                              <a:dgm id="{6BAB1AB3-81FD-4F7B-A8DD-FF8D6742D3E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AtOnc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2815B-9007-AB14-E9C5-A17F20A3A54E}"/>
              </a:ext>
            </a:extLst>
          </p:cNvPr>
          <p:cNvSpPr>
            <a:spLocks noGrp="1"/>
          </p:cNvSpPr>
          <p:nvPr>
            <p:ph type="title"/>
          </p:nvPr>
        </p:nvSpPr>
        <p:spPr>
          <a:xfrm>
            <a:off x="838200" y="117988"/>
            <a:ext cx="10515600" cy="1071716"/>
          </a:xfrm>
        </p:spPr>
        <p:txBody>
          <a:bodyPr>
            <a:normAutofit/>
          </a:bodyPr>
          <a:lstStyle/>
          <a:p>
            <a:pPr marL="571500" indent="-571500">
              <a:buFont typeface="Wingdings" panose="05000000000000000000" pitchFamily="2" charset="2"/>
              <a:buChar char="v"/>
            </a:pPr>
            <a:r>
              <a:rPr lang="en-IN" sz="3600" b="1" dirty="0">
                <a:solidFill>
                  <a:schemeClr val="accent1"/>
                </a:solidFill>
                <a:latin typeface="Times New Roman" panose="02020603050405020304" pitchFamily="18" charset="0"/>
                <a:cs typeface="Times New Roman" panose="02020603050405020304" pitchFamily="18" charset="0"/>
              </a:rPr>
              <a:t>Algorithm – RNN(Recurrent Neural network)</a:t>
            </a:r>
          </a:p>
        </p:txBody>
      </p:sp>
      <p:sp>
        <p:nvSpPr>
          <p:cNvPr id="3" name="Content Placeholder 2">
            <a:extLst>
              <a:ext uri="{FF2B5EF4-FFF2-40B4-BE49-F238E27FC236}">
                <a16:creationId xmlns:a16="http://schemas.microsoft.com/office/drawing/2014/main" id="{72CC43A1-23E7-5DA0-5F5E-E0D46CD3063E}"/>
              </a:ext>
            </a:extLst>
          </p:cNvPr>
          <p:cNvSpPr>
            <a:spLocks noGrp="1"/>
          </p:cNvSpPr>
          <p:nvPr>
            <p:ph idx="1"/>
          </p:nvPr>
        </p:nvSpPr>
        <p:spPr>
          <a:xfrm>
            <a:off x="838200" y="1393006"/>
            <a:ext cx="10515600" cy="4351338"/>
          </a:xfrm>
        </p:spPr>
        <p:txBody>
          <a:bodyPr>
            <a:normAutofit/>
          </a:bodyPr>
          <a:lstStyle/>
          <a:p>
            <a:pPr>
              <a:buFont typeface="Wingdings" panose="05000000000000000000" pitchFamily="2" charset="2"/>
              <a:buChar char="Ø"/>
            </a:pPr>
            <a:r>
              <a:rPr lang="en-IN" sz="2400" b="1" dirty="0">
                <a:solidFill>
                  <a:schemeClr val="accent1"/>
                </a:solidFill>
              </a:rPr>
              <a:t>What are RNNs?</a:t>
            </a:r>
          </a:p>
          <a:p>
            <a:pPr lvl="1"/>
            <a:r>
              <a:rPr lang="en-US" sz="1600" dirty="0"/>
              <a:t>A recurrent neural network (RNN) is a deep learning model that is trained to process and convert a sequential data input into a specific sequential data output. Sequential data is data—such as words, sentences, or </a:t>
            </a:r>
            <a:r>
              <a:rPr lang="en-US" sz="1600" b="1" dirty="0"/>
              <a:t>time-series data</a:t>
            </a:r>
            <a:r>
              <a:rPr lang="en-US" sz="1600" dirty="0"/>
              <a:t>—where sequential components interrelate based on complex semantics and syntax rules.</a:t>
            </a:r>
          </a:p>
          <a:p>
            <a:pPr lvl="1"/>
            <a:r>
              <a:rPr lang="en-US" sz="1600" dirty="0"/>
              <a:t>Capable of using their internal state (memory) to process sequences of inputs.</a:t>
            </a:r>
            <a:endParaRPr lang="en-IN" dirty="0"/>
          </a:p>
          <a:p>
            <a:pPr>
              <a:buFont typeface="Wingdings" panose="05000000000000000000" pitchFamily="2" charset="2"/>
              <a:buChar char="Ø"/>
            </a:pPr>
            <a:r>
              <a:rPr lang="en-IN" sz="2400" b="1" dirty="0">
                <a:solidFill>
                  <a:schemeClr val="accent1"/>
                </a:solidFill>
              </a:rPr>
              <a:t>Key Features:</a:t>
            </a:r>
          </a:p>
          <a:p>
            <a:pPr lvl="1">
              <a:lnSpc>
                <a:spcPct val="100000"/>
              </a:lnSpc>
            </a:pPr>
            <a:r>
              <a:rPr lang="en-IN" sz="1600" dirty="0"/>
              <a:t> </a:t>
            </a:r>
            <a:r>
              <a:rPr lang="en-US" sz="1600" b="1" dirty="0"/>
              <a:t>Sequence Handling</a:t>
            </a:r>
            <a:r>
              <a:rPr lang="en-US" sz="1600" dirty="0"/>
              <a:t>: Ideal for tasks involving time series, text, and other sequential data.</a:t>
            </a:r>
          </a:p>
          <a:p>
            <a:pPr lvl="1">
              <a:lnSpc>
                <a:spcPct val="100000"/>
              </a:lnSpc>
            </a:pPr>
            <a:r>
              <a:rPr lang="en-US" sz="1600" b="1" dirty="0"/>
              <a:t>Memory of Previous Inputs</a:t>
            </a:r>
            <a:r>
              <a:rPr lang="en-US" sz="1600" dirty="0"/>
              <a:t>: Retains information from previous inputs to influence current processing.</a:t>
            </a:r>
            <a:endParaRPr lang="en-IN" sz="1600" dirty="0"/>
          </a:p>
          <a:p>
            <a:pPr>
              <a:buFont typeface="Wingdings" panose="05000000000000000000" pitchFamily="2" charset="2"/>
              <a:buChar char="Ø"/>
            </a:pPr>
            <a:r>
              <a:rPr lang="en-IN" sz="2400" b="1" dirty="0">
                <a:solidFill>
                  <a:schemeClr val="accent1"/>
                </a:solidFill>
              </a:rPr>
              <a:t> Applications:</a:t>
            </a:r>
          </a:p>
          <a:p>
            <a:pPr lvl="1">
              <a:lnSpc>
                <a:spcPct val="100000"/>
              </a:lnSpc>
            </a:pPr>
            <a:r>
              <a:rPr lang="en-US" sz="1600" dirty="0"/>
              <a:t>Time series forecasting</a:t>
            </a:r>
          </a:p>
          <a:p>
            <a:pPr lvl="1">
              <a:lnSpc>
                <a:spcPct val="100000"/>
              </a:lnSpc>
            </a:pPr>
            <a:r>
              <a:rPr lang="en-US" sz="1600" dirty="0"/>
              <a:t>Language modeling and text generation</a:t>
            </a:r>
          </a:p>
          <a:p>
            <a:pPr lvl="1"/>
            <a:r>
              <a:rPr lang="en-US" sz="1600" dirty="0"/>
              <a:t>Speech recognition</a:t>
            </a:r>
          </a:p>
          <a:p>
            <a:pPr lvl="1"/>
            <a:r>
              <a:rPr lang="en-US" sz="1600" dirty="0"/>
              <a:t>Anomaly detection</a:t>
            </a:r>
            <a:endParaRPr lang="en-IN" sz="1600" dirty="0"/>
          </a:p>
        </p:txBody>
      </p:sp>
    </p:spTree>
    <p:extLst>
      <p:ext uri="{BB962C8B-B14F-4D97-AF65-F5344CB8AC3E}">
        <p14:creationId xmlns:p14="http://schemas.microsoft.com/office/powerpoint/2010/main" val="1617087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CCF3F-F2C5-E53E-B75D-D07FA51834E2}"/>
              </a:ext>
            </a:extLst>
          </p:cNvPr>
          <p:cNvSpPr>
            <a:spLocks noGrp="1"/>
          </p:cNvSpPr>
          <p:nvPr>
            <p:ph type="title"/>
          </p:nvPr>
        </p:nvSpPr>
        <p:spPr>
          <a:xfrm>
            <a:off x="838200" y="365125"/>
            <a:ext cx="10515600" cy="696759"/>
          </a:xfrm>
        </p:spPr>
        <p:txBody>
          <a:bodyPr>
            <a:normAutofit/>
          </a:bodyPr>
          <a:lstStyle/>
          <a:p>
            <a:pPr marL="571500" indent="-571500">
              <a:buFont typeface="Wingdings" panose="05000000000000000000" pitchFamily="2" charset="2"/>
              <a:buChar char="v"/>
            </a:pPr>
            <a:r>
              <a:rPr lang="en-IN" sz="3600" b="1" dirty="0">
                <a:solidFill>
                  <a:schemeClr val="accent1"/>
                </a:solidFill>
                <a:latin typeface="Times New Roman" panose="02020603050405020304" pitchFamily="18" charset="0"/>
                <a:cs typeface="Times New Roman" panose="02020603050405020304" pitchFamily="18" charset="0"/>
              </a:rPr>
              <a:t>Algorithm – RNN(Recurrent Neural network)</a:t>
            </a:r>
          </a:p>
        </p:txBody>
      </p:sp>
      <p:sp>
        <p:nvSpPr>
          <p:cNvPr id="3" name="Content Placeholder 2">
            <a:extLst>
              <a:ext uri="{FF2B5EF4-FFF2-40B4-BE49-F238E27FC236}">
                <a16:creationId xmlns:a16="http://schemas.microsoft.com/office/drawing/2014/main" id="{11E91FF2-465E-D4AB-9B6D-5013ABDDA31E}"/>
              </a:ext>
            </a:extLst>
          </p:cNvPr>
          <p:cNvSpPr>
            <a:spLocks noGrp="1"/>
          </p:cNvSpPr>
          <p:nvPr>
            <p:ph sz="half" idx="1"/>
          </p:nvPr>
        </p:nvSpPr>
        <p:spPr>
          <a:xfrm>
            <a:off x="594136" y="1311168"/>
            <a:ext cx="7157884" cy="5302764"/>
          </a:xfrm>
        </p:spPr>
        <p:txBody>
          <a:bodyPr>
            <a:normAutofit/>
          </a:bodyPr>
          <a:lstStyle/>
          <a:p>
            <a:pPr>
              <a:buFont typeface="Wingdings" panose="05000000000000000000" pitchFamily="2" charset="2"/>
              <a:buChar char="Ø"/>
            </a:pPr>
            <a:r>
              <a:rPr lang="en-IN" sz="2400" b="1" dirty="0">
                <a:solidFill>
                  <a:schemeClr val="accent1"/>
                </a:solidFill>
                <a:latin typeface="Times New Roman" panose="02020603050405020304" pitchFamily="18" charset="0"/>
                <a:cs typeface="Times New Roman" panose="02020603050405020304" pitchFamily="18" charset="0"/>
              </a:rPr>
              <a:t>Basic RNN Structure</a:t>
            </a:r>
            <a:r>
              <a:rPr lang="en-IN" sz="2400" dirty="0">
                <a:solidFill>
                  <a:schemeClr val="accent1"/>
                </a:solidFill>
                <a:latin typeface="Times New Roman" panose="02020603050405020304" pitchFamily="18" charset="0"/>
                <a:cs typeface="Times New Roman" panose="02020603050405020304" pitchFamily="18" charset="0"/>
              </a:rPr>
              <a:t>:</a:t>
            </a:r>
          </a:p>
          <a:p>
            <a:pPr marL="0" indent="0">
              <a:buNone/>
            </a:pPr>
            <a:endParaRPr lang="en-IN" sz="1800" dirty="0"/>
          </a:p>
          <a:p>
            <a:pPr lvl="1"/>
            <a:r>
              <a:rPr lang="en-US" sz="1600" b="1" dirty="0"/>
              <a:t>Input Layer: </a:t>
            </a:r>
            <a:r>
              <a:rPr lang="en-US" sz="1600" dirty="0"/>
              <a:t>Accepts sequential data.</a:t>
            </a:r>
          </a:p>
          <a:p>
            <a:pPr lvl="1"/>
            <a:r>
              <a:rPr lang="en-US" sz="1600" b="1" dirty="0"/>
              <a:t>Hidden Layer(s): </a:t>
            </a:r>
            <a:r>
              <a:rPr lang="en-US" sz="1600" dirty="0"/>
              <a:t>Each neuron has connections to the previous time step’s hidden state, allowing the network to retain a memory of past inputs.</a:t>
            </a:r>
          </a:p>
          <a:p>
            <a:pPr lvl="1"/>
            <a:r>
              <a:rPr lang="en-US" sz="1600" b="1" dirty="0"/>
              <a:t>Output Layer: </a:t>
            </a:r>
            <a:r>
              <a:rPr lang="en-US" sz="1600" dirty="0"/>
              <a:t>Produces predictions or classifications based on the hidden states.</a:t>
            </a:r>
            <a:endParaRPr lang="en-IN" sz="1600" dirty="0"/>
          </a:p>
          <a:p>
            <a:pPr marL="457200" lvl="1" indent="0">
              <a:buNone/>
            </a:pPr>
            <a:endParaRPr lang="en-IN" sz="1600" dirty="0"/>
          </a:p>
          <a:p>
            <a:pPr marL="228600" lvl="1">
              <a:spcBef>
                <a:spcPts val="1000"/>
              </a:spcBef>
              <a:buFont typeface="Wingdings" panose="05000000000000000000" pitchFamily="2" charset="2"/>
              <a:buChar char="Ø"/>
            </a:pPr>
            <a:r>
              <a:rPr lang="en-US" b="1" dirty="0">
                <a:solidFill>
                  <a:schemeClr val="accent1"/>
                </a:solidFill>
                <a:latin typeface="Times New Roman" panose="02020603050405020304" pitchFamily="18" charset="0"/>
                <a:cs typeface="Times New Roman" panose="02020603050405020304" pitchFamily="18" charset="0"/>
              </a:rPr>
              <a:t>Application in Moored Buoy Data Analysis:</a:t>
            </a:r>
          </a:p>
          <a:p>
            <a:pPr marL="228600" lvl="1">
              <a:spcBef>
                <a:spcPts val="1000"/>
              </a:spcBef>
              <a:buFont typeface="Wingdings" panose="05000000000000000000" pitchFamily="2" charset="2"/>
              <a:buChar char="Ø"/>
            </a:pPr>
            <a:endParaRPr lang="en-US" sz="1800" b="1" dirty="0"/>
          </a:p>
          <a:p>
            <a:pPr lvl="1"/>
            <a:r>
              <a:rPr lang="en-US" sz="1600" b="1" dirty="0"/>
              <a:t>Temporal Dependencies</a:t>
            </a:r>
            <a:r>
              <a:rPr lang="en-US" sz="1600" dirty="0"/>
              <a:t>: Capturing and predicting oceanographic parameters over time.</a:t>
            </a:r>
          </a:p>
          <a:p>
            <a:pPr lvl="1"/>
            <a:r>
              <a:rPr lang="en-US" sz="1600" b="1" dirty="0"/>
              <a:t>Handling Missing Data</a:t>
            </a:r>
            <a:r>
              <a:rPr lang="en-US" sz="1600" dirty="0"/>
              <a:t>: RNNs can be adapted to work with incomplete sequences.</a:t>
            </a:r>
          </a:p>
          <a:p>
            <a:pPr lvl="1"/>
            <a:r>
              <a:rPr lang="en-US" sz="1600" b="1" dirty="0"/>
              <a:t>Feature Extraction</a:t>
            </a:r>
            <a:r>
              <a:rPr lang="en-US" sz="1600" dirty="0"/>
              <a:t>: Learning complex patterns and anomalies in buoy data.</a:t>
            </a:r>
          </a:p>
        </p:txBody>
      </p:sp>
      <p:pic>
        <p:nvPicPr>
          <p:cNvPr id="1026" name="Picture 2" descr="Recurrent Neural Network: Types and Advantages | BotPenguin">
            <a:extLst>
              <a:ext uri="{FF2B5EF4-FFF2-40B4-BE49-F238E27FC236}">
                <a16:creationId xmlns:a16="http://schemas.microsoft.com/office/drawing/2014/main" id="{A2ED60DA-5AF0-DB39-D79D-BF583BC2AA0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7752020" y="1532095"/>
            <a:ext cx="4172053" cy="417205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813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2952E-B0B7-F72C-1704-1D4945F9967E}"/>
              </a:ext>
            </a:extLst>
          </p:cNvPr>
          <p:cNvSpPr>
            <a:spLocks noGrp="1"/>
          </p:cNvSpPr>
          <p:nvPr>
            <p:ph type="title"/>
          </p:nvPr>
        </p:nvSpPr>
        <p:spPr/>
        <p:txBody>
          <a:bodyPr>
            <a:normAutofit/>
          </a:bodyPr>
          <a:lstStyle/>
          <a:p>
            <a:pPr marL="571500" indent="-571500">
              <a:buFont typeface="Wingdings" panose="05000000000000000000" pitchFamily="2" charset="2"/>
              <a:buChar char="v"/>
            </a:pPr>
            <a:r>
              <a:rPr lang="en-IN" sz="3600" dirty="0">
                <a:solidFill>
                  <a:schemeClr val="accent1"/>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8595BE2D-DF98-3E7F-A3FE-E5160832BF11}"/>
              </a:ext>
            </a:extLst>
          </p:cNvPr>
          <p:cNvSpPr>
            <a:spLocks noGrp="1"/>
          </p:cNvSpPr>
          <p:nvPr>
            <p:ph idx="1"/>
          </p:nvPr>
        </p:nvSpPr>
        <p:spPr/>
        <p:txBody>
          <a:bodyPr/>
          <a:lstStyle/>
          <a:p>
            <a:r>
              <a:rPr lang="en-IN" dirty="0">
                <a:hlinkClick r:id="rId2"/>
              </a:rPr>
              <a:t>www.elsevier.com/locate/oceaneng</a:t>
            </a:r>
            <a:endParaRPr lang="en-IN" dirty="0"/>
          </a:p>
          <a:p>
            <a:r>
              <a:rPr lang="en-IN" dirty="0">
                <a:hlinkClick r:id="rId3"/>
              </a:rPr>
              <a:t>www.researchgate.com</a:t>
            </a:r>
            <a:endParaRPr lang="en-IN" dirty="0"/>
          </a:p>
          <a:p>
            <a:r>
              <a:rPr lang="en-IN" dirty="0">
                <a:hlinkClick r:id="rId4"/>
              </a:rPr>
              <a:t>www.sciencedirect.com</a:t>
            </a:r>
            <a:endParaRPr lang="en-IN" dirty="0"/>
          </a:p>
          <a:p>
            <a:r>
              <a:rPr lang="en-IN" dirty="0">
                <a:hlinkClick r:id="rId5"/>
              </a:rPr>
              <a:t>www.isope.org</a:t>
            </a:r>
            <a:endParaRPr lang="en-IN" dirty="0"/>
          </a:p>
          <a:p>
            <a:r>
              <a:rPr lang="en-IN" dirty="0">
                <a:hlinkClick r:id="rId6"/>
              </a:rPr>
              <a:t>https://incois.gov.in/portal/datainfo/mb.jsp</a:t>
            </a:r>
            <a:endParaRPr lang="en-IN" dirty="0"/>
          </a:p>
          <a:p>
            <a:endParaRPr lang="en-IN" dirty="0"/>
          </a:p>
          <a:p>
            <a:endParaRPr lang="en-IN" dirty="0"/>
          </a:p>
        </p:txBody>
      </p:sp>
    </p:spTree>
    <p:extLst>
      <p:ext uri="{BB962C8B-B14F-4D97-AF65-F5344CB8AC3E}">
        <p14:creationId xmlns:p14="http://schemas.microsoft.com/office/powerpoint/2010/main" val="542599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TotalTime>
  <Words>886</Words>
  <Application>Microsoft Office PowerPoint</Application>
  <PresentationFormat>Widescreen</PresentationFormat>
  <Paragraphs>82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Wingdings</vt:lpstr>
      <vt:lpstr>Office Theme</vt:lpstr>
      <vt:lpstr>MOORED BUOY DATA ANALYSIS USING ADVANCED MACHINE LEARNING METHODS</vt:lpstr>
      <vt:lpstr>OBJECTIVES</vt:lpstr>
      <vt:lpstr>LITERATURE SURVEY</vt:lpstr>
      <vt:lpstr>LITERATURE SURVEY</vt:lpstr>
      <vt:lpstr>PROPOSED METHOD</vt:lpstr>
      <vt:lpstr>MACHINE LEARNING METHODS AND ALGORITHMS</vt:lpstr>
      <vt:lpstr>Algorithm – RNN(Recurrent Neural network)</vt:lpstr>
      <vt:lpstr>Algorithm – RNN(Recurrent Neural network)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Amit pawar</dc:creator>
  <cp:lastModifiedBy>Amit pawar</cp:lastModifiedBy>
  <cp:revision>3</cp:revision>
  <dcterms:created xsi:type="dcterms:W3CDTF">2024-07-25T10:42:05Z</dcterms:created>
  <dcterms:modified xsi:type="dcterms:W3CDTF">2024-07-26T11:12:34Z</dcterms:modified>
</cp:coreProperties>
</file>