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50E7-C05B-1563-A9F4-E28B355FD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2BF61A-24E1-6EBA-6624-1E33BAA04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F1B9F6-07EF-0697-12C9-3A723E89E0EB}"/>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3071B6C7-B587-A5D8-3C48-EE1B06391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E2F46-8F7E-D1B9-3BCA-26E0F063D1A9}"/>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9017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525A-9C29-E01A-5373-ACEBAC264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80F3D-E449-EDDC-D6D1-048C01826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3A4FD-ED94-964A-F824-670C96355AA6}"/>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4A4C32CD-5888-B652-45FB-65439D22A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DBDCD-360C-0321-3D06-C28162E286B5}"/>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50447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B796F-5589-2C5F-C64D-1063569A7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96D75-2CB9-4F7F-A675-925B30AF5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32B57-4B2D-10EA-387B-75270D740E59}"/>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F62AA68E-24AE-E529-86B4-2FD0D9047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99CB0-80C4-0F2B-E012-A172D1AF20CF}"/>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3448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C7CA-EF7C-FEB1-E5D1-F5897E1A3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CC620-C4D6-F2DC-A2A8-1BA54B9CE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FD18F-619C-3798-6396-F0AED85E96E0}"/>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72E1805F-0EAB-F5C9-928E-6E8E8B4B8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0C795-04EF-0894-B150-CDCA10C9F561}"/>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2743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8001-8DB4-D3D0-ADAC-7C1DD9D32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9AAD2D-27D5-CE43-84E7-0431F8FEA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32485-ABD7-66EC-11CB-DCDCE282E36E}"/>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5CD7E048-DFA8-FD45-68D3-C9DF5EC50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F1223-7813-B386-4D2F-D46017E93252}"/>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9773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F2A8-AEF2-9C36-D889-5F9846487E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F2C338-30E5-58DC-D16A-CC361ED17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E88142-0049-3F1E-E7F9-8E6AC8F92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F04540-52AB-A1D1-05CE-C463812501EA}"/>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6" name="Footer Placeholder 5">
            <a:extLst>
              <a:ext uri="{FF2B5EF4-FFF2-40B4-BE49-F238E27FC236}">
                <a16:creationId xmlns:a16="http://schemas.microsoft.com/office/drawing/2014/main" id="{C14AFAB8-592A-951E-86C2-6D98132FC0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CA070-1976-6F68-DC96-5728D9C77D5F}"/>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10661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C619-B7FB-E392-C089-62827631C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5B3D9-1523-5C45-3DA8-CE95B7578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02131-04D1-A336-C60F-5B53209D3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565E77-2C2B-6CCA-27FD-1ED05CFCE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E1696-3EF0-55FF-1E6B-C724B8A81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7E35BA-E2FB-F2DA-26C1-AE2850E915ED}"/>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8" name="Footer Placeholder 7">
            <a:extLst>
              <a:ext uri="{FF2B5EF4-FFF2-40B4-BE49-F238E27FC236}">
                <a16:creationId xmlns:a16="http://schemas.microsoft.com/office/drawing/2014/main" id="{66667B7F-C00D-25F4-7B78-0F15805365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BCE920-5ECA-92C3-7275-A59D4A6A40F8}"/>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20830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A7D1-7142-210C-1912-B9D8C8BE2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2D173A-44FA-5157-8F2C-C5EE83156F4F}"/>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4" name="Footer Placeholder 3">
            <a:extLst>
              <a:ext uri="{FF2B5EF4-FFF2-40B4-BE49-F238E27FC236}">
                <a16:creationId xmlns:a16="http://schemas.microsoft.com/office/drawing/2014/main" id="{B7ADD6D7-75BD-5AB4-3AC9-AEA141A2A3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514315-538A-02F7-2963-F73C98C4C383}"/>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69006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46202-56A1-16C1-5BA3-D3A20349D63B}"/>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3" name="Footer Placeholder 2">
            <a:extLst>
              <a:ext uri="{FF2B5EF4-FFF2-40B4-BE49-F238E27FC236}">
                <a16:creationId xmlns:a16="http://schemas.microsoft.com/office/drawing/2014/main" id="{F59DDF3E-295D-1E33-2B21-F10E462FCF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E5DE45-6AFC-A6F2-AC33-5509A07CE332}"/>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22984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63B9-AF1C-65D3-7C95-91FBCB2E4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C40690-FF58-2D45-D470-27BA0B3E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6BE638-0934-7B7C-220D-58F2D03A6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8D090-C3E4-BDF7-0AA9-9CAB16414620}"/>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6" name="Footer Placeholder 5">
            <a:extLst>
              <a:ext uri="{FF2B5EF4-FFF2-40B4-BE49-F238E27FC236}">
                <a16:creationId xmlns:a16="http://schemas.microsoft.com/office/drawing/2014/main" id="{44481AD6-89C6-91C2-43EA-F28E9ED3FE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C9D45-BA4B-E7F3-B026-19CD0B71C409}"/>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11592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9CA0-CE11-436F-ECDD-E973A3671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EFC6-F605-B8A5-8E7A-99207FDF1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5BDFF2-81A5-5E99-459B-1BCE651BB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B3F72-DC6B-EB97-7BA7-B6CC025F9CB2}"/>
              </a:ext>
            </a:extLst>
          </p:cNvPr>
          <p:cNvSpPr>
            <a:spLocks noGrp="1"/>
          </p:cNvSpPr>
          <p:nvPr>
            <p:ph type="dt" sz="half" idx="10"/>
          </p:nvPr>
        </p:nvSpPr>
        <p:spPr/>
        <p:txBody>
          <a:bodyPr/>
          <a:lstStyle/>
          <a:p>
            <a:fld id="{AFFF0F24-78FE-4EF0-BC5B-24AD14232F73}" type="datetimeFigureOut">
              <a:rPr lang="en-IN" smtClean="0"/>
              <a:t>03-11-2024</a:t>
            </a:fld>
            <a:endParaRPr lang="en-IN"/>
          </a:p>
        </p:txBody>
      </p:sp>
      <p:sp>
        <p:nvSpPr>
          <p:cNvPr id="6" name="Footer Placeholder 5">
            <a:extLst>
              <a:ext uri="{FF2B5EF4-FFF2-40B4-BE49-F238E27FC236}">
                <a16:creationId xmlns:a16="http://schemas.microsoft.com/office/drawing/2014/main" id="{BABB1783-9184-7D68-3F93-6CE847C01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B6A8E-F861-869B-4CF1-CA5E341168E6}"/>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8849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6FC1B-FBCA-443F-41F9-7908D5ADE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A577A-7004-83EB-07C9-6BF70C529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B0D44-D8B0-7953-C4A0-CB09C2D8D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0F24-78FE-4EF0-BC5B-24AD14232F73}" type="datetimeFigureOut">
              <a:rPr lang="en-IN" smtClean="0"/>
              <a:t>03-11-2024</a:t>
            </a:fld>
            <a:endParaRPr lang="en-IN"/>
          </a:p>
        </p:txBody>
      </p:sp>
      <p:sp>
        <p:nvSpPr>
          <p:cNvPr id="5" name="Footer Placeholder 4">
            <a:extLst>
              <a:ext uri="{FF2B5EF4-FFF2-40B4-BE49-F238E27FC236}">
                <a16:creationId xmlns:a16="http://schemas.microsoft.com/office/drawing/2014/main" id="{2872CC5D-9DC2-D15A-DEBA-F99F72D57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1284B9-058C-1480-36B8-DA93C1286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D26EC-D39B-46C7-A566-780C03697F73}" type="slidenum">
              <a:rPr lang="en-IN" smtClean="0"/>
              <a:t>‹#›</a:t>
            </a:fld>
            <a:endParaRPr lang="en-IN"/>
          </a:p>
        </p:txBody>
      </p:sp>
    </p:spTree>
    <p:extLst>
      <p:ext uri="{BB962C8B-B14F-4D97-AF65-F5344CB8AC3E}">
        <p14:creationId xmlns:p14="http://schemas.microsoft.com/office/powerpoint/2010/main" val="102412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B474-6AF8-BE18-2318-E9A7674F4E57}"/>
              </a:ext>
            </a:extLst>
          </p:cNvPr>
          <p:cNvSpPr>
            <a:spLocks noGrp="1"/>
          </p:cNvSpPr>
          <p:nvPr>
            <p:ph type="ctrTitle"/>
          </p:nvPr>
        </p:nvSpPr>
        <p:spPr>
          <a:xfrm>
            <a:off x="1523999" y="1759975"/>
            <a:ext cx="9252155" cy="2546554"/>
          </a:xfrm>
        </p:spPr>
        <p:txBody>
          <a:bodyPr>
            <a:normAutofit fontScale="90000"/>
          </a:bodyPr>
          <a:lstStyle/>
          <a:p>
            <a:r>
              <a:rPr lang="en-IN" sz="6000" b="1" i="1" dirty="0">
                <a:solidFill>
                  <a:schemeClr val="accent1"/>
                </a:solidFill>
              </a:rPr>
              <a:t>MOORED BUOY DATA ANALYSIS USING ADVANCED MACHINE LEARNING METHODS</a:t>
            </a:r>
            <a:endParaRPr lang="en-IN" i="1" dirty="0"/>
          </a:p>
        </p:txBody>
      </p:sp>
      <p:sp>
        <p:nvSpPr>
          <p:cNvPr id="3" name="Subtitle 2">
            <a:extLst>
              <a:ext uri="{FF2B5EF4-FFF2-40B4-BE49-F238E27FC236}">
                <a16:creationId xmlns:a16="http://schemas.microsoft.com/office/drawing/2014/main" id="{44471080-065C-C1DF-3E86-74E40594A73D}"/>
              </a:ext>
            </a:extLst>
          </p:cNvPr>
          <p:cNvSpPr>
            <a:spLocks noGrp="1"/>
          </p:cNvSpPr>
          <p:nvPr>
            <p:ph type="subTitle" idx="1"/>
          </p:nvPr>
        </p:nvSpPr>
        <p:spPr>
          <a:xfrm>
            <a:off x="432621" y="4896389"/>
            <a:ext cx="5466735" cy="1465007"/>
          </a:xfrm>
        </p:spPr>
        <p:txBody>
          <a:bodyPr>
            <a:normAutofit/>
          </a:bodyPr>
          <a:lstStyle/>
          <a:p>
            <a:r>
              <a:rPr lang="en-IN" sz="2800" b="1" dirty="0">
                <a:solidFill>
                  <a:schemeClr val="accent1"/>
                </a:solidFill>
              </a:rPr>
              <a:t>Guided by </a:t>
            </a:r>
            <a:r>
              <a:rPr lang="en-IN" sz="2800" dirty="0"/>
              <a:t>– </a:t>
            </a:r>
          </a:p>
          <a:p>
            <a:r>
              <a:rPr lang="en-IN" b="1" dirty="0">
                <a:cs typeface="Times New Roman" panose="02020603050405020304" pitchFamily="18" charset="0"/>
              </a:rPr>
              <a:t>Guide</a:t>
            </a:r>
            <a:r>
              <a:rPr lang="en-IN" dirty="0">
                <a:cs typeface="Times New Roman" panose="02020603050405020304" pitchFamily="18" charset="0"/>
              </a:rPr>
              <a:t> - Prof. Rajeev Sharma (faculty IITM)</a:t>
            </a:r>
          </a:p>
          <a:p>
            <a:r>
              <a:rPr lang="en-IN" b="1" dirty="0">
                <a:cs typeface="Times New Roman" panose="02020603050405020304" pitchFamily="18" charset="0"/>
              </a:rPr>
              <a:t>Co guide </a:t>
            </a:r>
            <a:r>
              <a:rPr lang="en-IN" dirty="0">
                <a:cs typeface="Times New Roman" panose="02020603050405020304" pitchFamily="18" charset="0"/>
              </a:rPr>
              <a:t>- Mr. Sundar R (Scientist E, NIOT)</a:t>
            </a:r>
          </a:p>
          <a:p>
            <a:endParaRPr lang="en-IN" dirty="0"/>
          </a:p>
        </p:txBody>
      </p:sp>
      <p:pic>
        <p:nvPicPr>
          <p:cNvPr id="4" name="Picture 2" descr="undefined">
            <a:extLst>
              <a:ext uri="{FF2B5EF4-FFF2-40B4-BE49-F238E27FC236}">
                <a16:creationId xmlns:a16="http://schemas.microsoft.com/office/drawing/2014/main" id="{9F5DBBDE-C67F-FA8D-4852-ABC8E234F32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32189" y="83923"/>
            <a:ext cx="1931337" cy="1877689"/>
          </a:xfrm>
          <a:prstGeom prst="rect">
            <a:avLst/>
          </a:prstGeom>
          <a:noFill/>
        </p:spPr>
      </p:pic>
      <p:pic>
        <p:nvPicPr>
          <p:cNvPr id="5" name="Picture 6">
            <a:extLst>
              <a:ext uri="{FF2B5EF4-FFF2-40B4-BE49-F238E27FC236}">
                <a16:creationId xmlns:a16="http://schemas.microsoft.com/office/drawing/2014/main" id="{278EFDF1-24E0-D7EA-500C-93F33474C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6750" y="8615"/>
            <a:ext cx="1862128" cy="19529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C9EB809-3FD7-2A9A-9D87-0569F5B61DB2}"/>
              </a:ext>
            </a:extLst>
          </p:cNvPr>
          <p:cNvSpPr/>
          <p:nvPr/>
        </p:nvSpPr>
        <p:spPr>
          <a:xfrm>
            <a:off x="6715432" y="4896313"/>
            <a:ext cx="5191432" cy="14650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pPr>
            <a:r>
              <a:rPr lang="en-IN" sz="2800" b="1" dirty="0">
                <a:solidFill>
                  <a:schemeClr val="accent1"/>
                </a:solidFill>
              </a:rPr>
              <a:t>Submitted  by-</a:t>
            </a:r>
          </a:p>
          <a:p>
            <a:pPr algn="ctr">
              <a:lnSpc>
                <a:spcPct val="90000"/>
              </a:lnSpc>
              <a:spcBef>
                <a:spcPts val="1000"/>
              </a:spcBef>
            </a:pPr>
            <a:r>
              <a:rPr lang="en-IN" sz="2400" dirty="0">
                <a:solidFill>
                  <a:schemeClr val="tx1"/>
                </a:solidFill>
                <a:cs typeface="Times New Roman" panose="02020603050405020304" pitchFamily="18" charset="0"/>
              </a:rPr>
              <a:t>Amit Dadasaheb Pawar</a:t>
            </a:r>
            <a:br>
              <a:rPr lang="en-IN" sz="2400" dirty="0">
                <a:solidFill>
                  <a:schemeClr val="tx1"/>
                </a:solidFill>
                <a:cs typeface="Times New Roman" panose="02020603050405020304" pitchFamily="18" charset="0"/>
              </a:rPr>
            </a:br>
            <a:r>
              <a:rPr lang="en-IN" sz="2400" dirty="0">
                <a:solidFill>
                  <a:schemeClr val="tx1"/>
                </a:solidFill>
                <a:cs typeface="Times New Roman" panose="02020603050405020304" pitchFamily="18" charset="0"/>
              </a:rPr>
              <a:t>(OE23M024)</a:t>
            </a:r>
          </a:p>
        </p:txBody>
      </p:sp>
    </p:spTree>
    <p:extLst>
      <p:ext uri="{BB962C8B-B14F-4D97-AF65-F5344CB8AC3E}">
        <p14:creationId xmlns:p14="http://schemas.microsoft.com/office/powerpoint/2010/main" val="275458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11C27-A7F6-F867-B12E-CA22A71ABF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D5D96A6-A0C8-D191-6A86-74E4C6BC168B}"/>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RESULTS  COMPARISONS</a:t>
            </a:r>
          </a:p>
        </p:txBody>
      </p:sp>
    </p:spTree>
    <p:extLst>
      <p:ext uri="{BB962C8B-B14F-4D97-AF65-F5344CB8AC3E}">
        <p14:creationId xmlns:p14="http://schemas.microsoft.com/office/powerpoint/2010/main" val="280841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70A3A-2A56-A21A-2E0B-E34565A0C02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E95A3DE-CA8A-A09E-A5CD-97371EE2D47A}"/>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RESULTS  COMPARISONS</a:t>
            </a:r>
          </a:p>
        </p:txBody>
      </p:sp>
    </p:spTree>
    <p:extLst>
      <p:ext uri="{BB962C8B-B14F-4D97-AF65-F5344CB8AC3E}">
        <p14:creationId xmlns:p14="http://schemas.microsoft.com/office/powerpoint/2010/main" val="49709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ADFC1-E124-74C2-6CE6-D159B77692D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7C224ED-5BCA-B2EF-15CF-963441D99F19}"/>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sp>
        <p:nvSpPr>
          <p:cNvPr id="3" name="Rectangle: Rounded Corners 2">
            <a:extLst>
              <a:ext uri="{FF2B5EF4-FFF2-40B4-BE49-F238E27FC236}">
                <a16:creationId xmlns:a16="http://schemas.microsoft.com/office/drawing/2014/main" id="{95118DE9-361B-3EB0-4D05-D01056FE4698}"/>
              </a:ext>
            </a:extLst>
          </p:cNvPr>
          <p:cNvSpPr/>
          <p:nvPr/>
        </p:nvSpPr>
        <p:spPr>
          <a:xfrm>
            <a:off x="176981" y="707924"/>
            <a:ext cx="7737987" cy="2930012"/>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NATIONAL INSTITUTE OF OCEAN TECHNOLOGY </a:t>
            </a:r>
          </a:p>
          <a:p>
            <a:pPr marL="342900" indent="-342900">
              <a:buFont typeface="Arial" panose="020B0604020202020204" pitchFamily="34" charset="0"/>
              <a:buChar char="•"/>
            </a:pPr>
            <a:r>
              <a:rPr lang="en-US" sz="2000" dirty="0">
                <a:solidFill>
                  <a:schemeClr val="tx1"/>
                </a:solidFill>
              </a:rPr>
              <a:t>The National Institute of Ocean Technology (NIOT), based in Chennai, operates under the Ministry of Earth Sciences, India. </a:t>
            </a:r>
          </a:p>
          <a:p>
            <a:pPr marL="342900" indent="-342900">
              <a:buFont typeface="Arial" panose="020B0604020202020204" pitchFamily="34" charset="0"/>
              <a:buChar char="•"/>
            </a:pPr>
            <a:r>
              <a:rPr lang="en-US" sz="2000" dirty="0">
                <a:solidFill>
                  <a:schemeClr val="tx1"/>
                </a:solidFill>
              </a:rPr>
              <a:t>It is one of the premier institutes focusing on developing technologies for the sustainable utilization of ocean resources. </a:t>
            </a:r>
          </a:p>
          <a:p>
            <a:pPr marL="342900" indent="-342900">
              <a:buFont typeface="Arial" panose="020B0604020202020204" pitchFamily="34" charset="0"/>
              <a:buChar char="•"/>
            </a:pPr>
            <a:r>
              <a:rPr lang="en-US" sz="2000" dirty="0">
                <a:solidFill>
                  <a:schemeClr val="tx1"/>
                </a:solidFill>
              </a:rPr>
              <a:t>NIOT has made significant contributions to ocean research, providing technological solutions for societal needs, and advancing ocean science.</a:t>
            </a:r>
            <a:endParaRPr lang="en-IN" sz="2000" dirty="0">
              <a:solidFill>
                <a:schemeClr val="tx1"/>
              </a:solidFill>
            </a:endParaRPr>
          </a:p>
        </p:txBody>
      </p:sp>
      <p:sp>
        <p:nvSpPr>
          <p:cNvPr id="4" name="Rectangle: Rounded Corners 3">
            <a:extLst>
              <a:ext uri="{FF2B5EF4-FFF2-40B4-BE49-F238E27FC236}">
                <a16:creationId xmlns:a16="http://schemas.microsoft.com/office/drawing/2014/main" id="{A491C5C2-66DA-4C80-F17B-5D071F2AA5C8}"/>
              </a:ext>
            </a:extLst>
          </p:cNvPr>
          <p:cNvSpPr/>
          <p:nvPr/>
        </p:nvSpPr>
        <p:spPr>
          <a:xfrm>
            <a:off x="176981" y="3775588"/>
            <a:ext cx="7875637" cy="2713703"/>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Ocean Observation System (OOS) Department </a:t>
            </a:r>
          </a:p>
          <a:p>
            <a:pPr marL="342900" indent="-342900">
              <a:buFont typeface="Arial" panose="020B0604020202020204" pitchFamily="34" charset="0"/>
              <a:buChar char="•"/>
            </a:pPr>
            <a:r>
              <a:rPr lang="en-US" sz="2000" dirty="0">
                <a:solidFill>
                  <a:schemeClr val="tx1"/>
                </a:solidFill>
              </a:rPr>
              <a:t>The Ocean Observation System (OOS) department at NIOT plays a crucial role in gathering real-time data from the ocean, which is essential for understanding ocean dynamics and supporting scientific research. </a:t>
            </a:r>
          </a:p>
          <a:p>
            <a:pPr marL="342900" indent="-342900">
              <a:buFont typeface="Arial" panose="020B0604020202020204" pitchFamily="34" charset="0"/>
              <a:buChar char="•"/>
            </a:pPr>
            <a:r>
              <a:rPr lang="en-US" sz="2000" dirty="0">
                <a:solidFill>
                  <a:schemeClr val="tx1"/>
                </a:solidFill>
              </a:rPr>
              <a:t>The department aims to monitor and collect data from India's vast maritime zones, which is vital for meteorological, climatological, environmental, and research purposes.</a:t>
            </a:r>
            <a:endParaRPr lang="en-IN" sz="2000" dirty="0">
              <a:solidFill>
                <a:schemeClr val="tx1"/>
              </a:solidFill>
            </a:endParaRPr>
          </a:p>
        </p:txBody>
      </p:sp>
      <p:pic>
        <p:nvPicPr>
          <p:cNvPr id="1026" name="Picture 2" descr="National Institute of Ocean Technology">
            <a:extLst>
              <a:ext uri="{FF2B5EF4-FFF2-40B4-BE49-F238E27FC236}">
                <a16:creationId xmlns:a16="http://schemas.microsoft.com/office/drawing/2014/main" id="{372CF736-230F-D758-9EBD-33983FD2F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761" y="707924"/>
            <a:ext cx="3628103" cy="5702710"/>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1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07B12-ED8A-E255-1269-4AD28C18942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4D6B8B4-04B5-98D0-81F7-93E7B4EF6A8B}"/>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sp>
        <p:nvSpPr>
          <p:cNvPr id="5" name="Rectangle: Rounded Corners 4">
            <a:extLst>
              <a:ext uri="{FF2B5EF4-FFF2-40B4-BE49-F238E27FC236}">
                <a16:creationId xmlns:a16="http://schemas.microsoft.com/office/drawing/2014/main" id="{D2435100-16D9-1E4D-2B2C-4D5904365CD0}"/>
              </a:ext>
            </a:extLst>
          </p:cNvPr>
          <p:cNvSpPr/>
          <p:nvPr/>
        </p:nvSpPr>
        <p:spPr>
          <a:xfrm>
            <a:off x="157318" y="604683"/>
            <a:ext cx="4505162" cy="6002595"/>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70C0"/>
                </a:solidFill>
              </a:rPr>
              <a:t>Activities of OOS Department</a:t>
            </a:r>
          </a:p>
          <a:p>
            <a:pPr algn="just"/>
            <a:r>
              <a:rPr lang="en-US" sz="1400" b="1" dirty="0">
                <a:solidFill>
                  <a:schemeClr val="tx1"/>
                </a:solidFill>
              </a:rPr>
              <a:t>Mandate</a:t>
            </a:r>
          </a:p>
          <a:p>
            <a:pPr marL="171450" indent="-171450" algn="just">
              <a:buFont typeface="Arial" panose="020B0604020202020204" pitchFamily="34" charset="0"/>
              <a:buChar char="•"/>
            </a:pPr>
            <a:r>
              <a:rPr lang="en-US" sz="1200" dirty="0">
                <a:solidFill>
                  <a:schemeClr val="tx1"/>
                </a:solidFill>
              </a:rPr>
              <a:t>Maintain a network of moored buoys (Met Ocean, CAL-VAL, Tsunami) and disseminate real-time data to INCOIS.</a:t>
            </a:r>
          </a:p>
          <a:p>
            <a:pPr marL="171450" indent="-171450" algn="just">
              <a:buFont typeface="Arial" panose="020B0604020202020204" pitchFamily="34" charset="0"/>
              <a:buChar char="•"/>
            </a:pPr>
            <a:r>
              <a:rPr lang="en-US" sz="1200" dirty="0">
                <a:solidFill>
                  <a:schemeClr val="tx1"/>
                </a:solidFill>
              </a:rPr>
              <a:t>Support the RAMA program, develop observational tools, and conduct collaborative R&amp;D projects with institutes globally.</a:t>
            </a:r>
            <a:r>
              <a:rPr lang="en-IN" sz="1200" dirty="0">
                <a:solidFill>
                  <a:schemeClr val="tx1"/>
                </a:solidFill>
              </a:rPr>
              <a:t> </a:t>
            </a:r>
          </a:p>
          <a:p>
            <a:pPr algn="just"/>
            <a:r>
              <a:rPr lang="en-IN" sz="1400" b="1" dirty="0">
                <a:solidFill>
                  <a:schemeClr val="tx1"/>
                </a:solidFill>
              </a:rPr>
              <a:t>Buoy Network</a:t>
            </a:r>
          </a:p>
          <a:p>
            <a:pPr marL="171450" indent="-171450" algn="just">
              <a:buFont typeface="Arial" panose="020B0604020202020204" pitchFamily="34" charset="0"/>
              <a:buChar char="•"/>
            </a:pPr>
            <a:r>
              <a:rPr lang="en-IN" sz="1200" dirty="0">
                <a:solidFill>
                  <a:schemeClr val="tx1"/>
                </a:solidFill>
              </a:rPr>
              <a:t>The network consists of 12 OMNI buoys, 4 coastal buoys, 1 CAL-VAL buoy, 2 Tsunami buoys, and other specialized buoys. </a:t>
            </a:r>
          </a:p>
          <a:p>
            <a:pPr marL="171450" indent="-171450" algn="just">
              <a:buFont typeface="Arial" panose="020B0604020202020204" pitchFamily="34" charset="0"/>
              <a:buChar char="•"/>
            </a:pPr>
            <a:r>
              <a:rPr lang="en-IN" sz="1200" dirty="0">
                <a:solidFill>
                  <a:schemeClr val="tx1"/>
                </a:solidFill>
              </a:rPr>
              <a:t>Includes IndARC mooring in Norway, ADCP mooring, and Directional Wave Rider buoy off Chennai.</a:t>
            </a:r>
          </a:p>
          <a:p>
            <a:pPr algn="just"/>
            <a:r>
              <a:rPr lang="en-US" sz="1400" b="1" dirty="0">
                <a:solidFill>
                  <a:schemeClr val="tx1"/>
                </a:solidFill>
              </a:rPr>
              <a:t>Data Dissemination to INCOIS</a:t>
            </a:r>
          </a:p>
          <a:p>
            <a:pPr marL="171450" indent="-171450" algn="just">
              <a:buFont typeface="Arial" panose="020B0604020202020204" pitchFamily="34" charset="0"/>
              <a:buChar char="•"/>
            </a:pPr>
            <a:r>
              <a:rPr lang="en-US" sz="1200" dirty="0">
                <a:solidFill>
                  <a:schemeClr val="tx1"/>
                </a:solidFill>
              </a:rPr>
              <a:t>Real-time data is sent to INCOIS every three hours via email, VSAT, and FTP.</a:t>
            </a:r>
          </a:p>
          <a:p>
            <a:pPr marL="171450" indent="-171450" algn="just">
              <a:buFont typeface="Arial" panose="020B0604020202020204" pitchFamily="34" charset="0"/>
              <a:buChar char="•"/>
            </a:pPr>
            <a:r>
              <a:rPr lang="en-US" sz="1200" dirty="0">
                <a:solidFill>
                  <a:schemeClr val="tx1"/>
                </a:solidFill>
              </a:rPr>
              <a:t>High-resolution data from retrieved buoys is also provided for comprehensive analysis.</a:t>
            </a:r>
          </a:p>
          <a:p>
            <a:pPr algn="just"/>
            <a:r>
              <a:rPr lang="en-US" sz="1400" b="1" dirty="0">
                <a:solidFill>
                  <a:schemeClr val="tx1"/>
                </a:solidFill>
              </a:rPr>
              <a:t>Maintenance &amp; Sustenance of Moored Buoy </a:t>
            </a:r>
          </a:p>
          <a:p>
            <a:pPr marL="171450" indent="-171450" algn="just">
              <a:buFont typeface="Arial" panose="020B0604020202020204" pitchFamily="34" charset="0"/>
              <a:buChar char="•"/>
            </a:pPr>
            <a:r>
              <a:rPr lang="en-US" sz="1200" dirty="0">
                <a:solidFill>
                  <a:schemeClr val="tx1"/>
                </a:solidFill>
              </a:rPr>
              <a:t>Network The buoys are serviced periodically to collect real-time data and maintain functionality. </a:t>
            </a:r>
          </a:p>
          <a:p>
            <a:pPr marL="171450" indent="-171450" algn="just">
              <a:buFont typeface="Arial" panose="020B0604020202020204" pitchFamily="34" charset="0"/>
              <a:buChar char="•"/>
            </a:pPr>
            <a:r>
              <a:rPr lang="en-US" sz="1200" dirty="0">
                <a:solidFill>
                  <a:schemeClr val="tx1"/>
                </a:solidFill>
              </a:rPr>
              <a:t>Functional buoys dropped post-Dec 2018 due to Inmarsat LES switchover issues.</a:t>
            </a:r>
          </a:p>
          <a:p>
            <a:pPr algn="just"/>
            <a:r>
              <a:rPr lang="en-US" sz="1400" b="1" dirty="0">
                <a:solidFill>
                  <a:schemeClr val="tx1"/>
                </a:solidFill>
              </a:rPr>
              <a:t>Data Validation</a:t>
            </a:r>
          </a:p>
          <a:p>
            <a:pPr marL="171450" indent="-171450" algn="just">
              <a:buFont typeface="Arial" panose="020B0604020202020204" pitchFamily="34" charset="0"/>
              <a:buChar char="•"/>
            </a:pPr>
            <a:r>
              <a:rPr lang="en-US" sz="1200" dirty="0">
                <a:solidFill>
                  <a:schemeClr val="tx1"/>
                </a:solidFill>
              </a:rPr>
              <a:t>Data quality ensured through inter-comparisons with reference systems and calibration.</a:t>
            </a:r>
          </a:p>
          <a:p>
            <a:pPr marL="171450" indent="-171450" algn="just">
              <a:buFont typeface="Arial" panose="020B0604020202020204" pitchFamily="34" charset="0"/>
              <a:buChar char="•"/>
            </a:pPr>
            <a:r>
              <a:rPr lang="en-US" sz="1200" dirty="0">
                <a:solidFill>
                  <a:schemeClr val="tx1"/>
                </a:solidFill>
              </a:rPr>
              <a:t>Validated current, conductivity, and temperature measurements, showing good agreement.</a:t>
            </a:r>
            <a:endParaRPr lang="en-IN" sz="1200" dirty="0">
              <a:solidFill>
                <a:schemeClr val="tx1"/>
              </a:solidFill>
            </a:endParaRPr>
          </a:p>
        </p:txBody>
      </p:sp>
      <p:sp>
        <p:nvSpPr>
          <p:cNvPr id="9" name="Flowchart: Terminator 8">
            <a:extLst>
              <a:ext uri="{FF2B5EF4-FFF2-40B4-BE49-F238E27FC236}">
                <a16:creationId xmlns:a16="http://schemas.microsoft.com/office/drawing/2014/main" id="{6A2FB04D-B54D-1A68-0AC2-DD4E4E456F01}"/>
              </a:ext>
            </a:extLst>
          </p:cNvPr>
          <p:cNvSpPr/>
          <p:nvPr/>
        </p:nvSpPr>
        <p:spPr>
          <a:xfrm>
            <a:off x="4982967" y="1204451"/>
            <a:ext cx="2576052" cy="835742"/>
          </a:xfrm>
          <a:prstGeom prst="flowChartTerminator">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Objectives</a:t>
            </a:r>
            <a:r>
              <a:rPr lang="en-IN" sz="1800" b="1" dirty="0">
                <a:solidFill>
                  <a:srgbClr val="0070C0"/>
                </a:solidFill>
              </a:rPr>
              <a:t> of OOS Department</a:t>
            </a:r>
          </a:p>
        </p:txBody>
      </p:sp>
      <p:sp>
        <p:nvSpPr>
          <p:cNvPr id="10" name="Rectangle: Rounded Corners 9">
            <a:extLst>
              <a:ext uri="{FF2B5EF4-FFF2-40B4-BE49-F238E27FC236}">
                <a16:creationId xmlns:a16="http://schemas.microsoft.com/office/drawing/2014/main" id="{76C48227-1D6B-1931-F6F9-4D118582D1AD}"/>
              </a:ext>
            </a:extLst>
          </p:cNvPr>
          <p:cNvSpPr/>
          <p:nvPr/>
        </p:nvSpPr>
        <p:spPr>
          <a:xfrm>
            <a:off x="8185047" y="604683"/>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 for Scientific Research</a:t>
            </a:r>
            <a:endParaRPr lang="en-IN" dirty="0">
              <a:solidFill>
                <a:schemeClr val="tx1"/>
              </a:solidFill>
            </a:endParaRPr>
          </a:p>
        </p:txBody>
      </p:sp>
      <p:sp>
        <p:nvSpPr>
          <p:cNvPr id="13" name="Rectangle: Rounded Corners 12">
            <a:extLst>
              <a:ext uri="{FF2B5EF4-FFF2-40B4-BE49-F238E27FC236}">
                <a16:creationId xmlns:a16="http://schemas.microsoft.com/office/drawing/2014/main" id="{5DAA4B36-756D-58D8-26E1-A964A3158740}"/>
              </a:ext>
            </a:extLst>
          </p:cNvPr>
          <p:cNvSpPr/>
          <p:nvPr/>
        </p:nvSpPr>
        <p:spPr>
          <a:xfrm>
            <a:off x="8185046" y="2025445"/>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Early Warning Systems</a:t>
            </a:r>
          </a:p>
        </p:txBody>
      </p:sp>
      <p:sp>
        <p:nvSpPr>
          <p:cNvPr id="14" name="Rectangle: Rounded Corners 13">
            <a:extLst>
              <a:ext uri="{FF2B5EF4-FFF2-40B4-BE49-F238E27FC236}">
                <a16:creationId xmlns:a16="http://schemas.microsoft.com/office/drawing/2014/main" id="{D38F2A72-F84A-A2FD-4D08-F0F6F54D65D2}"/>
              </a:ext>
            </a:extLst>
          </p:cNvPr>
          <p:cNvSpPr/>
          <p:nvPr/>
        </p:nvSpPr>
        <p:spPr>
          <a:xfrm>
            <a:off x="8185046" y="1292942"/>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Support for Marine Activities</a:t>
            </a:r>
          </a:p>
        </p:txBody>
      </p:sp>
      <p:pic>
        <p:nvPicPr>
          <p:cNvPr id="2050" name="Picture 2" descr="National Institute of Ocean Technology">
            <a:extLst>
              <a:ext uri="{FF2B5EF4-FFF2-40B4-BE49-F238E27FC236}">
                <a16:creationId xmlns:a16="http://schemas.microsoft.com/office/drawing/2014/main" id="{05817591-1D6F-497B-FAC8-442D3CF30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045" y="2757946"/>
            <a:ext cx="2309949" cy="37706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tional Institute of Ocean Technology">
            <a:extLst>
              <a:ext uri="{FF2B5EF4-FFF2-40B4-BE49-F238E27FC236}">
                <a16:creationId xmlns:a16="http://schemas.microsoft.com/office/drawing/2014/main" id="{C75F4698-6A18-D15E-DD0B-663F67BC8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6994" y="2757947"/>
            <a:ext cx="2600955" cy="37706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ational Institute of Ocean Technology">
            <a:extLst>
              <a:ext uri="{FF2B5EF4-FFF2-40B4-BE49-F238E27FC236}">
                <a16:creationId xmlns:a16="http://schemas.microsoft.com/office/drawing/2014/main" id="{9DA6B9D0-FBD6-68A4-002B-2FB92FAEB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096" y="2757946"/>
            <a:ext cx="2309949" cy="377066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539318F5-2C07-5B82-7187-3F3A44A710D8}"/>
              </a:ext>
            </a:extLst>
          </p:cNvPr>
          <p:cNvSpPr/>
          <p:nvPr/>
        </p:nvSpPr>
        <p:spPr>
          <a:xfrm>
            <a:off x="7559019" y="1425628"/>
            <a:ext cx="626027" cy="314627"/>
          </a:xfrm>
          <a:prstGeom prst="rightArrow">
            <a:avLst>
              <a:gd name="adj1" fmla="val 5689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Bent 3">
            <a:extLst>
              <a:ext uri="{FF2B5EF4-FFF2-40B4-BE49-F238E27FC236}">
                <a16:creationId xmlns:a16="http://schemas.microsoft.com/office/drawing/2014/main" id="{9503337D-5CC7-63B1-A890-7AF2E63ECA1B}"/>
              </a:ext>
            </a:extLst>
          </p:cNvPr>
          <p:cNvSpPr/>
          <p:nvPr/>
        </p:nvSpPr>
        <p:spPr>
          <a:xfrm>
            <a:off x="6701744" y="702856"/>
            <a:ext cx="1483302" cy="496576"/>
          </a:xfrm>
          <a:prstGeom prst="bentArrow">
            <a:avLst>
              <a:gd name="adj1" fmla="val 25000"/>
              <a:gd name="adj2" fmla="val 28119"/>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Bent 5">
            <a:extLst>
              <a:ext uri="{FF2B5EF4-FFF2-40B4-BE49-F238E27FC236}">
                <a16:creationId xmlns:a16="http://schemas.microsoft.com/office/drawing/2014/main" id="{017B4136-A1E4-BCDF-DFF7-A79A419088D6}"/>
              </a:ext>
            </a:extLst>
          </p:cNvPr>
          <p:cNvSpPr/>
          <p:nvPr/>
        </p:nvSpPr>
        <p:spPr>
          <a:xfrm flipV="1">
            <a:off x="6701744" y="2020425"/>
            <a:ext cx="1483302" cy="457351"/>
          </a:xfrm>
          <a:prstGeom prst="bentArrow">
            <a:avLst>
              <a:gd name="adj1" fmla="val 25000"/>
              <a:gd name="adj2" fmla="val 28119"/>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549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109E8-94A2-87C3-F356-0B2AA658F26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C5B2897-0331-9E90-9366-FDB0CD7E879A}"/>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pic>
        <p:nvPicPr>
          <p:cNvPr id="4" name="Picture 3">
            <a:extLst>
              <a:ext uri="{FF2B5EF4-FFF2-40B4-BE49-F238E27FC236}">
                <a16:creationId xmlns:a16="http://schemas.microsoft.com/office/drawing/2014/main" id="{0669A2BC-A016-FCF8-F6FD-FD2415AD60A4}"/>
              </a:ext>
            </a:extLst>
          </p:cNvPr>
          <p:cNvPicPr>
            <a:picLocks noChangeAspect="1"/>
          </p:cNvPicPr>
          <p:nvPr/>
        </p:nvPicPr>
        <p:blipFill>
          <a:blip r:embed="rId2"/>
          <a:stretch>
            <a:fillRect/>
          </a:stretch>
        </p:blipFill>
        <p:spPr>
          <a:xfrm>
            <a:off x="4237703" y="645308"/>
            <a:ext cx="7752744" cy="5942305"/>
          </a:xfrm>
          <a:prstGeom prst="rect">
            <a:avLst/>
          </a:prstGeom>
          <a:ln w="28575">
            <a:solidFill>
              <a:srgbClr val="0070C0"/>
            </a:solidFill>
          </a:ln>
        </p:spPr>
      </p:pic>
      <p:sp>
        <p:nvSpPr>
          <p:cNvPr id="5" name="Rectangle: Rounded Corners 4">
            <a:extLst>
              <a:ext uri="{FF2B5EF4-FFF2-40B4-BE49-F238E27FC236}">
                <a16:creationId xmlns:a16="http://schemas.microsoft.com/office/drawing/2014/main" id="{4CBF682A-BDCE-69CC-4722-35D96DF6AF77}"/>
              </a:ext>
            </a:extLst>
          </p:cNvPr>
          <p:cNvSpPr/>
          <p:nvPr/>
        </p:nvSpPr>
        <p:spPr>
          <a:xfrm>
            <a:off x="201553" y="645308"/>
            <a:ext cx="3819842" cy="5942305"/>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0070C0"/>
                </a:solidFill>
              </a:rPr>
              <a:t>Types of Buoys Used:</a:t>
            </a:r>
          </a:p>
          <a:p>
            <a:pPr marL="285750" indent="-285750">
              <a:buFont typeface="Arial" panose="020B0604020202020204" pitchFamily="34" charset="0"/>
              <a:buChar char="•"/>
            </a:pPr>
            <a:r>
              <a:rPr lang="en-US" sz="1600" b="1" dirty="0">
                <a:solidFill>
                  <a:schemeClr val="tx1"/>
                </a:solidFill>
              </a:rPr>
              <a:t>Moored Buoys: </a:t>
            </a:r>
            <a:r>
              <a:rPr lang="en-US" sz="1600" dirty="0">
                <a:solidFill>
                  <a:schemeClr val="tx1"/>
                </a:solidFill>
              </a:rPr>
              <a:t>Anchored at specific locations, providing long-term time-series data for targeted study areas.</a:t>
            </a:r>
          </a:p>
          <a:p>
            <a:pPr marL="285750" indent="-285750">
              <a:buFont typeface="Arial" panose="020B0604020202020204" pitchFamily="34" charset="0"/>
              <a:buChar char="•"/>
            </a:pPr>
            <a:r>
              <a:rPr lang="en-US" sz="1600" b="1" dirty="0">
                <a:solidFill>
                  <a:schemeClr val="tx1"/>
                </a:solidFill>
              </a:rPr>
              <a:t>Drifting Buoys: </a:t>
            </a:r>
            <a:r>
              <a:rPr lang="en-US" sz="1600" dirty="0">
                <a:solidFill>
                  <a:schemeClr val="tx1"/>
                </a:solidFill>
              </a:rPr>
              <a:t>These buoys are not fixed and are used to gather data while moving with ocean currents.</a:t>
            </a:r>
          </a:p>
          <a:p>
            <a:pPr marL="285750" indent="-285750">
              <a:buFont typeface="Arial" panose="020B0604020202020204" pitchFamily="34" charset="0"/>
              <a:buChar char="•"/>
            </a:pPr>
            <a:r>
              <a:rPr lang="en-US" sz="1600" b="1" dirty="0">
                <a:solidFill>
                  <a:schemeClr val="tx1"/>
                </a:solidFill>
              </a:rPr>
              <a:t>Tsunami and Storm Surge Buoys: </a:t>
            </a:r>
            <a:r>
              <a:rPr lang="en-US" sz="1600" dirty="0">
                <a:solidFill>
                  <a:schemeClr val="tx1"/>
                </a:solidFill>
              </a:rPr>
              <a:t>Specially designed to detect sudden changes in sea levels and provide early warnings for events like tsunamis.</a:t>
            </a:r>
          </a:p>
          <a:p>
            <a:r>
              <a:rPr lang="en-US" sz="2000" b="1" dirty="0">
                <a:solidFill>
                  <a:srgbClr val="0070C0"/>
                </a:solidFill>
              </a:rPr>
              <a:t>Moored Buoys in Ocean :</a:t>
            </a:r>
          </a:p>
          <a:p>
            <a:pPr marL="285750" indent="-285750">
              <a:buFont typeface="Arial" panose="020B0604020202020204" pitchFamily="34" charset="0"/>
              <a:buChar char="•"/>
            </a:pPr>
            <a:r>
              <a:rPr lang="en-US" sz="1600" dirty="0">
                <a:solidFill>
                  <a:schemeClr val="tx1"/>
                </a:solidFill>
              </a:rPr>
              <a:t>The Moored Buoy System is one of the significant projects managed by the Ocean Observation System department.</a:t>
            </a:r>
          </a:p>
          <a:p>
            <a:pPr marL="285750" indent="-285750">
              <a:buFont typeface="Arial" panose="020B0604020202020204" pitchFamily="34" charset="0"/>
              <a:buChar char="•"/>
            </a:pPr>
            <a:r>
              <a:rPr lang="en-US" sz="1600" dirty="0">
                <a:solidFill>
                  <a:schemeClr val="tx1"/>
                </a:solidFill>
              </a:rPr>
              <a:t>Moored buoys are floating observational platforms anchored to the seabed, equipped with various sensors to collect environmental data.</a:t>
            </a:r>
          </a:p>
        </p:txBody>
      </p:sp>
    </p:spTree>
    <p:extLst>
      <p:ext uri="{BB962C8B-B14F-4D97-AF65-F5344CB8AC3E}">
        <p14:creationId xmlns:p14="http://schemas.microsoft.com/office/powerpoint/2010/main" val="348189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3B9FB-8CA3-B2AC-7010-369612A968D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067744C-4F44-FE12-F587-628AA17DDD99}"/>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a:t>
            </a:r>
            <a:r>
              <a:rPr lang="en-IN" sz="2400" b="1" u="sng" dirty="0">
                <a:solidFill>
                  <a:srgbClr val="0070C0"/>
                </a:solidFill>
              </a:rPr>
              <a:t>OBJECTIVES</a:t>
            </a:r>
            <a:r>
              <a:rPr lang="en-IN" sz="2400" dirty="0">
                <a:solidFill>
                  <a:srgbClr val="0070C0"/>
                </a:solidFill>
              </a:rPr>
              <a:t>  LITERATURE SURVEY  METHODOLOGY  RESULTS  COMPARISONS</a:t>
            </a:r>
          </a:p>
        </p:txBody>
      </p:sp>
      <p:sp>
        <p:nvSpPr>
          <p:cNvPr id="3" name="Rectangle: Rounded Corners 2">
            <a:extLst>
              <a:ext uri="{FF2B5EF4-FFF2-40B4-BE49-F238E27FC236}">
                <a16:creationId xmlns:a16="http://schemas.microsoft.com/office/drawing/2014/main" id="{2D4AB902-CFE7-2FDC-72A3-EEF1E85CE084}"/>
              </a:ext>
            </a:extLst>
          </p:cNvPr>
          <p:cNvSpPr/>
          <p:nvPr/>
        </p:nvSpPr>
        <p:spPr>
          <a:xfrm>
            <a:off x="530941" y="776748"/>
            <a:ext cx="7492181" cy="556505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70C0"/>
                </a:solidFill>
              </a:rPr>
              <a:t>Project Objectives:</a:t>
            </a: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p:txBody>
      </p:sp>
      <p:pic>
        <p:nvPicPr>
          <p:cNvPr id="6" name="Content Placeholder 4">
            <a:extLst>
              <a:ext uri="{FF2B5EF4-FFF2-40B4-BE49-F238E27FC236}">
                <a16:creationId xmlns:a16="http://schemas.microsoft.com/office/drawing/2014/main" id="{FACB7646-ED88-E62A-9EAB-2DC32A492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574" y="776748"/>
            <a:ext cx="3195485" cy="5565058"/>
          </a:xfrm>
          <a:prstGeom prst="rect">
            <a:avLst/>
          </a:prstGeom>
          <a:ln>
            <a:solidFill>
              <a:srgbClr val="0070C0"/>
            </a:solidFill>
          </a:ln>
        </p:spPr>
      </p:pic>
      <p:sp>
        <p:nvSpPr>
          <p:cNvPr id="7" name="TextBox 6">
            <a:extLst>
              <a:ext uri="{FF2B5EF4-FFF2-40B4-BE49-F238E27FC236}">
                <a16:creationId xmlns:a16="http://schemas.microsoft.com/office/drawing/2014/main" id="{5219B600-6751-A21C-265E-37446815723C}"/>
              </a:ext>
            </a:extLst>
          </p:cNvPr>
          <p:cNvSpPr txBox="1"/>
          <p:nvPr/>
        </p:nvSpPr>
        <p:spPr>
          <a:xfrm>
            <a:off x="1096295" y="1944329"/>
            <a:ext cx="6361472" cy="3416320"/>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analyze moored data buoy time series data using advanced machine learning techniques to extract meaningful patterns, trends, and predictive insights</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models to predict future values based on historical time series data.</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the accuracy and efficiency of traditional data analysis methods by applying machine learning techniques</a:t>
            </a:r>
            <a:endParaRPr lang="en-IN" sz="2400" dirty="0"/>
          </a:p>
        </p:txBody>
      </p:sp>
    </p:spTree>
    <p:extLst>
      <p:ext uri="{BB962C8B-B14F-4D97-AF65-F5344CB8AC3E}">
        <p14:creationId xmlns:p14="http://schemas.microsoft.com/office/powerpoint/2010/main" val="366883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F24-ABB7-DE6D-1AA2-15D31BDAC83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3638E37-92AE-87F6-0D86-C6730B358D30}"/>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a:t>
            </a:r>
            <a:r>
              <a:rPr lang="en-IN" sz="2400" b="1" u="sng" dirty="0">
                <a:solidFill>
                  <a:srgbClr val="0070C0"/>
                </a:solidFill>
              </a:rPr>
              <a:t>LITERATURE SURVEY  </a:t>
            </a:r>
            <a:r>
              <a:rPr lang="en-IN" sz="2400" dirty="0">
                <a:solidFill>
                  <a:srgbClr val="0070C0"/>
                </a:solidFill>
              </a:rPr>
              <a:t>METHODOLOGY  RESULTS  COMPARISONS</a:t>
            </a:r>
          </a:p>
        </p:txBody>
      </p:sp>
      <p:graphicFrame>
        <p:nvGraphicFramePr>
          <p:cNvPr id="4" name="Content Placeholder 3">
            <a:extLst>
              <a:ext uri="{FF2B5EF4-FFF2-40B4-BE49-F238E27FC236}">
                <a16:creationId xmlns:a16="http://schemas.microsoft.com/office/drawing/2014/main" id="{4548FF88-7CA6-5503-7926-1FF92F7B0ADF}"/>
              </a:ext>
            </a:extLst>
          </p:cNvPr>
          <p:cNvGraphicFramePr>
            <a:graphicFrameLocks/>
          </p:cNvGraphicFramePr>
          <p:nvPr>
            <p:extLst>
              <p:ext uri="{D42A27DB-BD31-4B8C-83A1-F6EECF244321}">
                <p14:modId xmlns:p14="http://schemas.microsoft.com/office/powerpoint/2010/main" val="2796346547"/>
              </p:ext>
            </p:extLst>
          </p:nvPr>
        </p:nvGraphicFramePr>
        <p:xfrm>
          <a:off x="452284" y="698090"/>
          <a:ext cx="11346426" cy="5833271"/>
        </p:xfrm>
        <a:graphic>
          <a:graphicData uri="http://schemas.openxmlformats.org/drawingml/2006/table">
            <a:tbl>
              <a:tblPr firstRow="1" bandRow="1">
                <a:tableStyleId>{5C22544A-7EE6-4342-B048-85BDC9FD1C3A}</a:tableStyleId>
              </a:tblPr>
              <a:tblGrid>
                <a:gridCol w="3887358">
                  <a:extLst>
                    <a:ext uri="{9D8B030D-6E8A-4147-A177-3AD203B41FA5}">
                      <a16:colId xmlns:a16="http://schemas.microsoft.com/office/drawing/2014/main" val="1009185596"/>
                    </a:ext>
                  </a:extLst>
                </a:gridCol>
                <a:gridCol w="3729534">
                  <a:extLst>
                    <a:ext uri="{9D8B030D-6E8A-4147-A177-3AD203B41FA5}">
                      <a16:colId xmlns:a16="http://schemas.microsoft.com/office/drawing/2014/main" val="925856733"/>
                    </a:ext>
                  </a:extLst>
                </a:gridCol>
                <a:gridCol w="3729534">
                  <a:extLst>
                    <a:ext uri="{9D8B030D-6E8A-4147-A177-3AD203B41FA5}">
                      <a16:colId xmlns:a16="http://schemas.microsoft.com/office/drawing/2014/main" val="1745538077"/>
                    </a:ext>
                  </a:extLst>
                </a:gridCol>
              </a:tblGrid>
              <a:tr h="396503">
                <a:tc>
                  <a:txBody>
                    <a:bodyPr/>
                    <a:lstStyle/>
                    <a:p>
                      <a:r>
                        <a:rPr lang="en-IN" dirty="0">
                          <a:latin typeface="Times New Roman" panose="02020603050405020304" pitchFamily="18" charset="0"/>
                          <a:cs typeface="Times New Roman" panose="02020603050405020304" pitchFamily="18" charset="0"/>
                        </a:rPr>
                        <a:t>RESEARCH PAPER</a:t>
                      </a:r>
                    </a:p>
                  </a:txBody>
                  <a:tcPr/>
                </a:tc>
                <a:tc>
                  <a:txBody>
                    <a:bodyPr/>
                    <a:lstStyle/>
                    <a:p>
                      <a:r>
                        <a:rPr lang="en-IN" dirty="0">
                          <a:latin typeface="Times New Roman" panose="02020603050405020304" pitchFamily="18" charset="0"/>
                          <a:cs typeface="Times New Roman" panose="02020603050405020304" pitchFamily="18" charset="0"/>
                        </a:rPr>
                        <a:t>AUTHOR </a:t>
                      </a:r>
                    </a:p>
                  </a:txBody>
                  <a:tcPr/>
                </a:tc>
                <a:tc>
                  <a:txBody>
                    <a:bodyPr/>
                    <a:lstStyle/>
                    <a:p>
                      <a:r>
                        <a:rPr lang="en-IN"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417160384"/>
                  </a:ext>
                </a:extLst>
              </a:tr>
              <a:tr h="1812256">
                <a:tc>
                  <a:txBody>
                    <a:bodyPr/>
                    <a:lstStyle/>
                    <a:p>
                      <a:r>
                        <a:rPr lang="en-US" b="1" dirty="0">
                          <a:latin typeface="Times New Roman" panose="02020603050405020304" pitchFamily="18" charset="0"/>
                          <a:cs typeface="Times New Roman" panose="02020603050405020304" pitchFamily="18" charset="0"/>
                        </a:rPr>
                        <a:t>A data-driven methodology for wave time-series measurement on floating structures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Jianhong Zhang , Wenyue Lu, Jun Li , Xin Li, Zhengshun Cheng</a:t>
                      </a:r>
                    </a:p>
                    <a:p>
                      <a:r>
                        <a:rPr lang="en-IN" dirty="0">
                          <a:latin typeface="Times New Roman" panose="02020603050405020304" pitchFamily="18" charset="0"/>
                          <a:cs typeface="Times New Roman" panose="02020603050405020304" pitchFamily="18" charset="0"/>
                        </a:rPr>
                        <a:t>(journal homepage: www.elsevier.com/locate/oceaneng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data driven model that utilizes artificial neural networks to estimate incident wave elevation based on the motion and air-gap responses of floating structures.</a:t>
                      </a:r>
                    </a:p>
                  </a:txBody>
                  <a:tcPr/>
                </a:tc>
                <a:extLst>
                  <a:ext uri="{0D108BD9-81ED-4DB2-BD59-A6C34878D82A}">
                    <a16:rowId xmlns:a16="http://schemas.microsoft.com/office/drawing/2014/main" val="3666645487"/>
                  </a:ext>
                </a:extLst>
              </a:tr>
              <a:tr h="1812256">
                <a:tc>
                  <a:txBody>
                    <a:bodyPr/>
                    <a:lstStyle/>
                    <a:p>
                      <a:r>
                        <a:rPr lang="en-US" b="1" dirty="0">
                          <a:latin typeface="Times New Roman" panose="02020603050405020304" pitchFamily="18" charset="0"/>
                          <a:cs typeface="Times New Roman" panose="02020603050405020304" pitchFamily="18" charset="0"/>
                        </a:rPr>
                        <a:t>Comparing machine learning-based sea state estimates by the wave buoy analogy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Ulrik D. Nielsen , Kazuma Iwase b , Raphaël E.G. Mounet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comparison of three different machine learning frameworks applied in the wave buoy analogy use for estimating the sea state from measured ship responses.</a:t>
                      </a:r>
                    </a:p>
                  </a:txBody>
                  <a:tcPr/>
                </a:tc>
                <a:extLst>
                  <a:ext uri="{0D108BD9-81ED-4DB2-BD59-A6C34878D82A}">
                    <a16:rowId xmlns:a16="http://schemas.microsoft.com/office/drawing/2014/main" val="628803010"/>
                  </a:ext>
                </a:extLst>
              </a:tr>
              <a:tr h="1812256">
                <a:tc>
                  <a:txBody>
                    <a:bodyPr/>
                    <a:lstStyle/>
                    <a:p>
                      <a:pPr marL="0" algn="l" defTabSz="914400" rtl="0" eaLnBrk="1" latinLnBrk="0" hangingPunct="1"/>
                      <a:r>
                        <a:rPr lang="en-US" sz="1800" b="1" kern="1200" dirty="0">
                          <a:solidFill>
                            <a:schemeClr val="dk1"/>
                          </a:solidFill>
                          <a:latin typeface="Times New Roman" panose="02020603050405020304" pitchFamily="18" charset="0"/>
                          <a:ea typeface="+mn-ea"/>
                          <a:cs typeface="Times New Roman" panose="02020603050405020304" pitchFamily="18" charset="0"/>
                        </a:rPr>
                        <a:t>Advanced Moored Data Buoys for Catching Typhoons in the Western North Pacific</a:t>
                      </a:r>
                      <a:endParaRPr lang="en-IN" sz="18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Yiing Jang Yang , Chien-Yi Yang, Ming-</a:t>
                      </a:r>
                      <a:r>
                        <a:rPr lang="en-IN" dirty="0" err="1">
                          <a:latin typeface="Times New Roman" panose="02020603050405020304" pitchFamily="18" charset="0"/>
                          <a:cs typeface="Times New Roman" panose="02020603050405020304" pitchFamily="18" charset="0"/>
                        </a:rPr>
                        <a:t>Huei</a:t>
                      </a:r>
                      <a:r>
                        <a:rPr lang="en-IN" dirty="0">
                          <a:latin typeface="Times New Roman" panose="02020603050405020304" pitchFamily="18" charset="0"/>
                          <a:cs typeface="Times New Roman" panose="02020603050405020304" pitchFamily="18" charset="0"/>
                        </a:rPr>
                        <a:t> Chang, Ching-Ling Wei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Article introduced the continuously self improving and power efficient buoys capable of observing </a:t>
                      </a:r>
                      <a:r>
                        <a:rPr lang="en-IN" sz="1600" dirty="0" err="1">
                          <a:latin typeface="Times New Roman" panose="02020603050405020304" pitchFamily="18" charset="0"/>
                          <a:cs typeface="Times New Roman" panose="02020603050405020304" pitchFamily="18" charset="0"/>
                        </a:rPr>
                        <a:t>meteorogical</a:t>
                      </a:r>
                      <a:r>
                        <a:rPr lang="en-IN" sz="1600" dirty="0">
                          <a:latin typeface="Times New Roman" panose="02020603050405020304" pitchFamily="18" charset="0"/>
                          <a:cs typeface="Times New Roman" panose="02020603050405020304" pitchFamily="18" charset="0"/>
                        </a:rPr>
                        <a:t> and ocean data under extreme weather conditions</a:t>
                      </a:r>
                    </a:p>
                  </a:txBody>
                  <a:tcPr/>
                </a:tc>
                <a:extLst>
                  <a:ext uri="{0D108BD9-81ED-4DB2-BD59-A6C34878D82A}">
                    <a16:rowId xmlns:a16="http://schemas.microsoft.com/office/drawing/2014/main" val="439015966"/>
                  </a:ext>
                </a:extLst>
              </a:tr>
            </a:tbl>
          </a:graphicData>
        </a:graphic>
      </p:graphicFrame>
    </p:spTree>
    <p:extLst>
      <p:ext uri="{BB962C8B-B14F-4D97-AF65-F5344CB8AC3E}">
        <p14:creationId xmlns:p14="http://schemas.microsoft.com/office/powerpoint/2010/main" val="20539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54BAB-6898-B792-D668-C523648F547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C2A7002-8445-0C3E-D56F-3F6FAE9DBCDE}"/>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a:t>
            </a:r>
            <a:r>
              <a:rPr lang="en-IN" sz="2400" b="1" u="sng" dirty="0">
                <a:solidFill>
                  <a:srgbClr val="0070C0"/>
                </a:solidFill>
              </a:rPr>
              <a:t>LITERATURE SURVEY  </a:t>
            </a:r>
            <a:r>
              <a:rPr lang="en-IN" sz="2400" dirty="0">
                <a:solidFill>
                  <a:srgbClr val="0070C0"/>
                </a:solidFill>
              </a:rPr>
              <a:t>METHODOLOGY  RESULTS  COMPARISONS</a:t>
            </a:r>
          </a:p>
        </p:txBody>
      </p:sp>
      <p:graphicFrame>
        <p:nvGraphicFramePr>
          <p:cNvPr id="3" name="Content Placeholder 3">
            <a:extLst>
              <a:ext uri="{FF2B5EF4-FFF2-40B4-BE49-F238E27FC236}">
                <a16:creationId xmlns:a16="http://schemas.microsoft.com/office/drawing/2014/main" id="{FDE29110-3245-9FC6-580E-06FF824BA259}"/>
              </a:ext>
            </a:extLst>
          </p:cNvPr>
          <p:cNvGraphicFramePr>
            <a:graphicFrameLocks/>
          </p:cNvGraphicFramePr>
          <p:nvPr>
            <p:extLst>
              <p:ext uri="{D42A27DB-BD31-4B8C-83A1-F6EECF244321}">
                <p14:modId xmlns:p14="http://schemas.microsoft.com/office/powerpoint/2010/main" val="183462332"/>
              </p:ext>
            </p:extLst>
          </p:nvPr>
        </p:nvGraphicFramePr>
        <p:xfrm>
          <a:off x="580103" y="772650"/>
          <a:ext cx="11198943" cy="5795298"/>
        </p:xfrm>
        <a:graphic>
          <a:graphicData uri="http://schemas.openxmlformats.org/drawingml/2006/table">
            <a:tbl>
              <a:tblPr firstRow="1" bandRow="1">
                <a:tableStyleId>{5C22544A-7EE6-4342-B048-85BDC9FD1C3A}</a:tableStyleId>
              </a:tblPr>
              <a:tblGrid>
                <a:gridCol w="3732981">
                  <a:extLst>
                    <a:ext uri="{9D8B030D-6E8A-4147-A177-3AD203B41FA5}">
                      <a16:colId xmlns:a16="http://schemas.microsoft.com/office/drawing/2014/main" val="2270950896"/>
                    </a:ext>
                  </a:extLst>
                </a:gridCol>
                <a:gridCol w="3732981">
                  <a:extLst>
                    <a:ext uri="{9D8B030D-6E8A-4147-A177-3AD203B41FA5}">
                      <a16:colId xmlns:a16="http://schemas.microsoft.com/office/drawing/2014/main" val="1403725550"/>
                    </a:ext>
                  </a:extLst>
                </a:gridCol>
                <a:gridCol w="3732981">
                  <a:extLst>
                    <a:ext uri="{9D8B030D-6E8A-4147-A177-3AD203B41FA5}">
                      <a16:colId xmlns:a16="http://schemas.microsoft.com/office/drawing/2014/main" val="600784049"/>
                    </a:ext>
                  </a:extLst>
                </a:gridCol>
              </a:tblGrid>
              <a:tr h="412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RESEARCH PAPER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SUMMARY</a:t>
                      </a:r>
                    </a:p>
                  </a:txBody>
                  <a:tcPr/>
                </a:tc>
                <a:extLst>
                  <a:ext uri="{0D108BD9-81ED-4DB2-BD59-A6C34878D82A}">
                    <a16:rowId xmlns:a16="http://schemas.microsoft.com/office/drawing/2014/main" val="1599947263"/>
                  </a:ext>
                </a:extLst>
              </a:tr>
              <a:tr h="3138751">
                <a:tc>
                  <a:txBody>
                    <a:bodyPr/>
                    <a:lstStyle/>
                    <a:p>
                      <a:r>
                        <a:rPr lang="en-US" sz="1800" b="1" dirty="0">
                          <a:latin typeface="Times New Roman" panose="02020603050405020304" pitchFamily="18" charset="0"/>
                          <a:cs typeface="Times New Roman" panose="02020603050405020304" pitchFamily="18" charset="0"/>
                        </a:rPr>
                        <a:t>The global tropical moored buoy array</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M. J. McPhaden , K. Ando , B. Bourlès , H. P. Freitag , R. Lumpkin, Y. Masumoto , V. S. N. Murty , P. Nobre , M. Ravichandran ,J. Vialard , D. Vousden W. Yu</a:t>
                      </a:r>
                    </a:p>
                  </a:txBody>
                  <a:tcPr/>
                </a:tc>
                <a:tc>
                  <a:txBody>
                    <a:bodyPr/>
                    <a:lstStyle/>
                    <a:p>
                      <a:r>
                        <a:rPr lang="en-US" sz="1600" dirty="0">
                          <a:latin typeface="Times New Roman" panose="02020603050405020304" pitchFamily="18" charset="0"/>
                          <a:cs typeface="Times New Roman" panose="02020603050405020304" pitchFamily="18" charset="0"/>
                        </a:rPr>
                        <a:t>This paper describes the Global Tropical Moored Buoy Array (GTMBA), which is a multi-national effort to provide data in real time for climate research and forecasting. Components of the global array include the Tropical Atmosphere Ocean, the Prediction and Research Moored Array in the Tropical Atlantic (PIRATA), and the Research Moored Array for African-Asian-Australian Monsoon Analysis and Prediction (RAMA) in the Indian Ocean.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5945373"/>
                  </a:ext>
                </a:extLst>
              </a:tr>
              <a:tr h="2244388">
                <a:tc>
                  <a:txBody>
                    <a:bodyPr/>
                    <a:lstStyle/>
                    <a:p>
                      <a:r>
                        <a:rPr lang="en-US" sz="1800" b="1" dirty="0">
                          <a:latin typeface="Times New Roman" panose="02020603050405020304" pitchFamily="18" charset="0"/>
                          <a:cs typeface="Times New Roman" panose="02020603050405020304" pitchFamily="18" charset="0"/>
                        </a:rPr>
                        <a:t>Machine learning framework for the real-time reconstruction of regional 4D ocean temperature fields from historical reanalysis data and real-time satellite and buoy surface measurements</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Bianca Champenois  , Themistoklis Sapsis </a:t>
                      </a:r>
                    </a:p>
                  </a:txBody>
                  <a:tcPr/>
                </a:tc>
                <a:tc>
                  <a:txBody>
                    <a:bodyPr/>
                    <a:lstStyle/>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This paper presents a computational framework that combines historical model data and real-time sensor measurements. It accurately predicts 4D ocean temperature fields with a median absolute error of 0.97°C.</a:t>
                      </a:r>
                      <a:endParaRPr lang="en-IN" sz="16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81019570"/>
                  </a:ext>
                </a:extLst>
              </a:tr>
            </a:tbl>
          </a:graphicData>
        </a:graphic>
      </p:graphicFrame>
    </p:spTree>
    <p:extLst>
      <p:ext uri="{BB962C8B-B14F-4D97-AF65-F5344CB8AC3E}">
        <p14:creationId xmlns:p14="http://schemas.microsoft.com/office/powerpoint/2010/main" val="309161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6F85A-C81C-D0D2-999D-D9C94911BCE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185DEC2-8835-0C95-0C70-1B9E7DA10907}"/>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a:t>
            </a:r>
            <a:r>
              <a:rPr lang="en-IN" sz="2400" b="1" u="sng" dirty="0">
                <a:solidFill>
                  <a:srgbClr val="0070C0"/>
                </a:solidFill>
              </a:rPr>
              <a:t>METHODOLOGY</a:t>
            </a:r>
            <a:r>
              <a:rPr lang="en-IN" sz="2400" dirty="0">
                <a:solidFill>
                  <a:srgbClr val="0070C0"/>
                </a:solidFill>
              </a:rPr>
              <a:t>  RESULTS  COMPARISONS</a:t>
            </a:r>
          </a:p>
        </p:txBody>
      </p:sp>
      <p:sp>
        <p:nvSpPr>
          <p:cNvPr id="4" name="Rectangle: Rounded Corners 3">
            <a:extLst>
              <a:ext uri="{FF2B5EF4-FFF2-40B4-BE49-F238E27FC236}">
                <a16:creationId xmlns:a16="http://schemas.microsoft.com/office/drawing/2014/main" id="{21099159-9E4A-B2AE-9548-5ADB7FCA7542}"/>
              </a:ext>
            </a:extLst>
          </p:cNvPr>
          <p:cNvSpPr/>
          <p:nvPr/>
        </p:nvSpPr>
        <p:spPr>
          <a:xfrm>
            <a:off x="2428568" y="668594"/>
            <a:ext cx="6853084" cy="639096"/>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Cleaning and filtering of the data</a:t>
            </a:r>
          </a:p>
        </p:txBody>
      </p:sp>
      <p:sp>
        <p:nvSpPr>
          <p:cNvPr id="5" name="Rectangle: Rounded Corners 4">
            <a:extLst>
              <a:ext uri="{FF2B5EF4-FFF2-40B4-BE49-F238E27FC236}">
                <a16:creationId xmlns:a16="http://schemas.microsoft.com/office/drawing/2014/main" id="{7A68F515-2CCD-6F6A-2E05-0CD8F573050D}"/>
              </a:ext>
            </a:extLst>
          </p:cNvPr>
          <p:cNvSpPr/>
          <p:nvPr/>
        </p:nvSpPr>
        <p:spPr>
          <a:xfrm>
            <a:off x="2428568" y="1855225"/>
            <a:ext cx="6853084" cy="639096"/>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889000">
              <a:lnSpc>
                <a:spcPct val="90000"/>
              </a:lnSpc>
              <a:spcBef>
                <a:spcPct val="0"/>
              </a:spcBef>
              <a:spcAft>
                <a:spcPct val="35000"/>
              </a:spcAft>
              <a:buNone/>
            </a:pPr>
            <a:r>
              <a:rPr lang="en-IN" sz="24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Normalization and Transformation of the data</a:t>
            </a:r>
          </a:p>
        </p:txBody>
      </p:sp>
      <p:sp>
        <p:nvSpPr>
          <p:cNvPr id="6" name="Rectangle: Rounded Corners 5">
            <a:extLst>
              <a:ext uri="{FF2B5EF4-FFF2-40B4-BE49-F238E27FC236}">
                <a16:creationId xmlns:a16="http://schemas.microsoft.com/office/drawing/2014/main" id="{87D31791-9CAC-F38E-A416-9C7D0B1E72B1}"/>
              </a:ext>
            </a:extLst>
          </p:cNvPr>
          <p:cNvSpPr/>
          <p:nvPr/>
        </p:nvSpPr>
        <p:spPr>
          <a:xfrm>
            <a:off x="2428568" y="3041856"/>
            <a:ext cx="6853084" cy="639096"/>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889000">
              <a:lnSpc>
                <a:spcPct val="90000"/>
              </a:lnSpc>
              <a:spcBef>
                <a:spcPct val="0"/>
              </a:spcBef>
              <a:spcAft>
                <a:spcPct val="35000"/>
              </a:spcAft>
              <a:buNone/>
            </a:pPr>
            <a:r>
              <a:rPr lang="en-IN" sz="24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Appropriate Feature Selection</a:t>
            </a:r>
          </a:p>
        </p:txBody>
      </p:sp>
      <p:sp>
        <p:nvSpPr>
          <p:cNvPr id="7" name="Rectangle: Rounded Corners 6">
            <a:extLst>
              <a:ext uri="{FF2B5EF4-FFF2-40B4-BE49-F238E27FC236}">
                <a16:creationId xmlns:a16="http://schemas.microsoft.com/office/drawing/2014/main" id="{581E8774-BC0D-E56A-468F-4CF1C7BB2198}"/>
              </a:ext>
            </a:extLst>
          </p:cNvPr>
          <p:cNvSpPr/>
          <p:nvPr/>
        </p:nvSpPr>
        <p:spPr>
          <a:xfrm>
            <a:off x="2428568" y="4229103"/>
            <a:ext cx="6853084" cy="639096"/>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48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FF511-9D48-1F49-AE3E-354843145F4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1586C28-FF08-017F-7772-71CAF47B59AF}"/>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RESULTS  COMPARISONS</a:t>
            </a:r>
          </a:p>
        </p:txBody>
      </p:sp>
    </p:spTree>
    <p:extLst>
      <p:ext uri="{BB962C8B-B14F-4D97-AF65-F5344CB8AC3E}">
        <p14:creationId xmlns:p14="http://schemas.microsoft.com/office/powerpoint/2010/main" val="67684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991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MOORED BUOY DATA ANALYSIS USING ADVANCED MACHINE LEARNING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pawar</dc:creator>
  <cp:lastModifiedBy>Amit pawar</cp:lastModifiedBy>
  <cp:revision>2</cp:revision>
  <dcterms:created xsi:type="dcterms:W3CDTF">2024-11-02T10:13:59Z</dcterms:created>
  <dcterms:modified xsi:type="dcterms:W3CDTF">2024-11-03T09:51:26Z</dcterms:modified>
</cp:coreProperties>
</file>