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71E3E-D861-4A78-9FCD-96A6798B43FB}"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13FA2-F8EB-494B-AB06-FB70696D9E36}" type="slidenum">
              <a:rPr lang="en-IN" smtClean="0"/>
              <a:t>‹#›</a:t>
            </a:fld>
            <a:endParaRPr lang="en-IN"/>
          </a:p>
        </p:txBody>
      </p:sp>
    </p:spTree>
    <p:extLst>
      <p:ext uri="{BB962C8B-B14F-4D97-AF65-F5344CB8AC3E}">
        <p14:creationId xmlns:p14="http://schemas.microsoft.com/office/powerpoint/2010/main" val="33662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B065-2C0C-89F3-8693-1DE61AF80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F28C9B-5EC1-8EFC-9AF1-F36DB966D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D3F031-12F9-2496-40AE-A6A1E8DD3F7F}"/>
              </a:ext>
            </a:extLst>
          </p:cNvPr>
          <p:cNvSpPr>
            <a:spLocks noGrp="1"/>
          </p:cNvSpPr>
          <p:nvPr>
            <p:ph type="dt" sz="half" idx="10"/>
          </p:nvPr>
        </p:nvSpPr>
        <p:spPr/>
        <p:txBody>
          <a:bodyPr/>
          <a:lstStyle/>
          <a:p>
            <a:fld id="{6C0071D4-32D6-4DAF-B4EB-410CBA10A219}" type="datetime1">
              <a:rPr lang="en-IN" smtClean="0"/>
              <a:t>05-12-2023</a:t>
            </a:fld>
            <a:endParaRPr lang="en-IN"/>
          </a:p>
        </p:txBody>
      </p:sp>
      <p:sp>
        <p:nvSpPr>
          <p:cNvPr id="5" name="Footer Placeholder 4">
            <a:extLst>
              <a:ext uri="{FF2B5EF4-FFF2-40B4-BE49-F238E27FC236}">
                <a16:creationId xmlns:a16="http://schemas.microsoft.com/office/drawing/2014/main" id="{556C86FD-B4BE-6F44-8DD7-B1A8B0E99358}"/>
              </a:ext>
            </a:extLst>
          </p:cNvPr>
          <p:cNvSpPr>
            <a:spLocks noGrp="1"/>
          </p:cNvSpPr>
          <p:nvPr>
            <p:ph type="ftr" sz="quarter" idx="11"/>
          </p:nvPr>
        </p:nvSpPr>
        <p:spPr/>
        <p:txBody>
          <a:bodyPr/>
          <a:lstStyle/>
          <a:p>
            <a:r>
              <a:rPr lang="en-IN"/>
              <a:t>Amit Verma &amp; Shivanshu Singh</a:t>
            </a:r>
          </a:p>
        </p:txBody>
      </p:sp>
      <p:sp>
        <p:nvSpPr>
          <p:cNvPr id="6" name="Slide Number Placeholder 5">
            <a:extLst>
              <a:ext uri="{FF2B5EF4-FFF2-40B4-BE49-F238E27FC236}">
                <a16:creationId xmlns:a16="http://schemas.microsoft.com/office/drawing/2014/main" id="{6FEE1EB2-F3EE-6024-3049-D3E4D8EF3AD3}"/>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14814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1245-7AEA-AB60-A4D2-E5837E32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138F2-EDDE-E213-D4AC-34200F3D3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59009-59EE-54B6-3643-078A22120BB0}"/>
              </a:ext>
            </a:extLst>
          </p:cNvPr>
          <p:cNvSpPr>
            <a:spLocks noGrp="1"/>
          </p:cNvSpPr>
          <p:nvPr>
            <p:ph type="dt" sz="half" idx="10"/>
          </p:nvPr>
        </p:nvSpPr>
        <p:spPr/>
        <p:txBody>
          <a:bodyPr/>
          <a:lstStyle/>
          <a:p>
            <a:fld id="{6E923A00-BBE9-4247-B1E1-E44469AD89FC}" type="datetime1">
              <a:rPr lang="en-IN" smtClean="0"/>
              <a:t>05-12-2023</a:t>
            </a:fld>
            <a:endParaRPr lang="en-IN"/>
          </a:p>
        </p:txBody>
      </p:sp>
      <p:sp>
        <p:nvSpPr>
          <p:cNvPr id="5" name="Footer Placeholder 4">
            <a:extLst>
              <a:ext uri="{FF2B5EF4-FFF2-40B4-BE49-F238E27FC236}">
                <a16:creationId xmlns:a16="http://schemas.microsoft.com/office/drawing/2014/main" id="{6E82C7DD-2496-C415-FE4A-030E8C21DEA5}"/>
              </a:ext>
            </a:extLst>
          </p:cNvPr>
          <p:cNvSpPr>
            <a:spLocks noGrp="1"/>
          </p:cNvSpPr>
          <p:nvPr>
            <p:ph type="ftr" sz="quarter" idx="11"/>
          </p:nvPr>
        </p:nvSpPr>
        <p:spPr/>
        <p:txBody>
          <a:bodyPr/>
          <a:lstStyle/>
          <a:p>
            <a:r>
              <a:rPr lang="en-IN"/>
              <a:t>Amit Verma &amp; Shivanshu Singh</a:t>
            </a:r>
          </a:p>
        </p:txBody>
      </p:sp>
      <p:sp>
        <p:nvSpPr>
          <p:cNvPr id="6" name="Slide Number Placeholder 5">
            <a:extLst>
              <a:ext uri="{FF2B5EF4-FFF2-40B4-BE49-F238E27FC236}">
                <a16:creationId xmlns:a16="http://schemas.microsoft.com/office/drawing/2014/main" id="{EE246B2A-ADDF-EDFF-9BC1-1A132AD6E92C}"/>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4940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0E4D38-3382-C486-D95D-B51D671C9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A6D27A-CB91-5F87-B24D-564445B86B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646474-5BE2-4209-A19D-A1DB177184A3}"/>
              </a:ext>
            </a:extLst>
          </p:cNvPr>
          <p:cNvSpPr>
            <a:spLocks noGrp="1"/>
          </p:cNvSpPr>
          <p:nvPr>
            <p:ph type="dt" sz="half" idx="10"/>
          </p:nvPr>
        </p:nvSpPr>
        <p:spPr/>
        <p:txBody>
          <a:bodyPr/>
          <a:lstStyle/>
          <a:p>
            <a:fld id="{7DEBBC55-69A4-440A-8C09-C7EE1E9B8945}" type="datetime1">
              <a:rPr lang="en-IN" smtClean="0"/>
              <a:t>05-12-2023</a:t>
            </a:fld>
            <a:endParaRPr lang="en-IN"/>
          </a:p>
        </p:txBody>
      </p:sp>
      <p:sp>
        <p:nvSpPr>
          <p:cNvPr id="5" name="Footer Placeholder 4">
            <a:extLst>
              <a:ext uri="{FF2B5EF4-FFF2-40B4-BE49-F238E27FC236}">
                <a16:creationId xmlns:a16="http://schemas.microsoft.com/office/drawing/2014/main" id="{C1159FB5-4E6E-AB37-7A1C-D702ADB3907A}"/>
              </a:ext>
            </a:extLst>
          </p:cNvPr>
          <p:cNvSpPr>
            <a:spLocks noGrp="1"/>
          </p:cNvSpPr>
          <p:nvPr>
            <p:ph type="ftr" sz="quarter" idx="11"/>
          </p:nvPr>
        </p:nvSpPr>
        <p:spPr/>
        <p:txBody>
          <a:bodyPr/>
          <a:lstStyle/>
          <a:p>
            <a:r>
              <a:rPr lang="en-IN"/>
              <a:t>Amit Verma &amp; Shivanshu Singh</a:t>
            </a:r>
          </a:p>
        </p:txBody>
      </p:sp>
      <p:sp>
        <p:nvSpPr>
          <p:cNvPr id="6" name="Slide Number Placeholder 5">
            <a:extLst>
              <a:ext uri="{FF2B5EF4-FFF2-40B4-BE49-F238E27FC236}">
                <a16:creationId xmlns:a16="http://schemas.microsoft.com/office/drawing/2014/main" id="{6B40DA51-4217-7B77-68BC-2175CA972322}"/>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96442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C712-B2F0-2842-926F-9FDD2C206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0E27-77CE-C3A9-3D83-50EEF4349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795FA-CBA3-A995-ED89-9DDD0DC48DFE}"/>
              </a:ext>
            </a:extLst>
          </p:cNvPr>
          <p:cNvSpPr>
            <a:spLocks noGrp="1"/>
          </p:cNvSpPr>
          <p:nvPr>
            <p:ph type="dt" sz="half" idx="10"/>
          </p:nvPr>
        </p:nvSpPr>
        <p:spPr/>
        <p:txBody>
          <a:bodyPr/>
          <a:lstStyle/>
          <a:p>
            <a:fld id="{6EB9F6E4-4D2D-4CC7-BD4C-994A17E64008}" type="datetime1">
              <a:rPr lang="en-IN" smtClean="0"/>
              <a:t>05-12-2023</a:t>
            </a:fld>
            <a:endParaRPr lang="en-IN"/>
          </a:p>
        </p:txBody>
      </p:sp>
      <p:sp>
        <p:nvSpPr>
          <p:cNvPr id="5" name="Footer Placeholder 4">
            <a:extLst>
              <a:ext uri="{FF2B5EF4-FFF2-40B4-BE49-F238E27FC236}">
                <a16:creationId xmlns:a16="http://schemas.microsoft.com/office/drawing/2014/main" id="{7195BBB4-8837-C77C-CD1E-8F1524E2314C}"/>
              </a:ext>
            </a:extLst>
          </p:cNvPr>
          <p:cNvSpPr>
            <a:spLocks noGrp="1"/>
          </p:cNvSpPr>
          <p:nvPr>
            <p:ph type="ftr" sz="quarter" idx="11"/>
          </p:nvPr>
        </p:nvSpPr>
        <p:spPr/>
        <p:txBody>
          <a:bodyPr/>
          <a:lstStyle/>
          <a:p>
            <a:r>
              <a:rPr lang="en-IN"/>
              <a:t>Amit Verma &amp; Shivanshu Singh</a:t>
            </a:r>
          </a:p>
        </p:txBody>
      </p:sp>
      <p:sp>
        <p:nvSpPr>
          <p:cNvPr id="6" name="Slide Number Placeholder 5">
            <a:extLst>
              <a:ext uri="{FF2B5EF4-FFF2-40B4-BE49-F238E27FC236}">
                <a16:creationId xmlns:a16="http://schemas.microsoft.com/office/drawing/2014/main" id="{8B460AB5-9DE8-5F1A-B502-67A939AF5441}"/>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422343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268-9D26-07B3-7CA9-6905B31F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6B79FF-80CB-B2B8-8898-79F76E67E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BF09A-19A5-4E79-9EB9-B2F565B4D309}"/>
              </a:ext>
            </a:extLst>
          </p:cNvPr>
          <p:cNvSpPr>
            <a:spLocks noGrp="1"/>
          </p:cNvSpPr>
          <p:nvPr>
            <p:ph type="dt" sz="half" idx="10"/>
          </p:nvPr>
        </p:nvSpPr>
        <p:spPr/>
        <p:txBody>
          <a:bodyPr/>
          <a:lstStyle/>
          <a:p>
            <a:fld id="{AF26C93C-5584-4FBC-9030-1FE2D7250C84}" type="datetime1">
              <a:rPr lang="en-IN" smtClean="0"/>
              <a:t>05-12-2023</a:t>
            </a:fld>
            <a:endParaRPr lang="en-IN"/>
          </a:p>
        </p:txBody>
      </p:sp>
      <p:sp>
        <p:nvSpPr>
          <p:cNvPr id="5" name="Footer Placeholder 4">
            <a:extLst>
              <a:ext uri="{FF2B5EF4-FFF2-40B4-BE49-F238E27FC236}">
                <a16:creationId xmlns:a16="http://schemas.microsoft.com/office/drawing/2014/main" id="{9E89D8B4-5D4B-819B-32E4-E7889A7CD8D6}"/>
              </a:ext>
            </a:extLst>
          </p:cNvPr>
          <p:cNvSpPr>
            <a:spLocks noGrp="1"/>
          </p:cNvSpPr>
          <p:nvPr>
            <p:ph type="ftr" sz="quarter" idx="11"/>
          </p:nvPr>
        </p:nvSpPr>
        <p:spPr/>
        <p:txBody>
          <a:bodyPr/>
          <a:lstStyle/>
          <a:p>
            <a:r>
              <a:rPr lang="en-IN"/>
              <a:t>Amit Verma &amp; Shivanshu Singh</a:t>
            </a:r>
          </a:p>
        </p:txBody>
      </p:sp>
      <p:sp>
        <p:nvSpPr>
          <p:cNvPr id="6" name="Slide Number Placeholder 5">
            <a:extLst>
              <a:ext uri="{FF2B5EF4-FFF2-40B4-BE49-F238E27FC236}">
                <a16:creationId xmlns:a16="http://schemas.microsoft.com/office/drawing/2014/main" id="{9AEA82D4-BD74-EDC7-B420-71F79ACE4732}"/>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216386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157F-A66A-C177-3065-8417126903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5FDDDC-DB5E-A099-63C3-9D64DAB161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B2801B-7445-03C6-C617-BD6E833E9E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9750D5-3D46-D34D-4869-99A194159BC8}"/>
              </a:ext>
            </a:extLst>
          </p:cNvPr>
          <p:cNvSpPr>
            <a:spLocks noGrp="1"/>
          </p:cNvSpPr>
          <p:nvPr>
            <p:ph type="dt" sz="half" idx="10"/>
          </p:nvPr>
        </p:nvSpPr>
        <p:spPr/>
        <p:txBody>
          <a:bodyPr/>
          <a:lstStyle/>
          <a:p>
            <a:fld id="{213AF60D-7360-40E3-84A8-EF9DDE3749B1}" type="datetime1">
              <a:rPr lang="en-IN" smtClean="0"/>
              <a:t>05-12-2023</a:t>
            </a:fld>
            <a:endParaRPr lang="en-IN"/>
          </a:p>
        </p:txBody>
      </p:sp>
      <p:sp>
        <p:nvSpPr>
          <p:cNvPr id="6" name="Footer Placeholder 5">
            <a:extLst>
              <a:ext uri="{FF2B5EF4-FFF2-40B4-BE49-F238E27FC236}">
                <a16:creationId xmlns:a16="http://schemas.microsoft.com/office/drawing/2014/main" id="{92DF1EAC-8117-0BBE-724D-FB46D08E854A}"/>
              </a:ext>
            </a:extLst>
          </p:cNvPr>
          <p:cNvSpPr>
            <a:spLocks noGrp="1"/>
          </p:cNvSpPr>
          <p:nvPr>
            <p:ph type="ftr" sz="quarter" idx="11"/>
          </p:nvPr>
        </p:nvSpPr>
        <p:spPr/>
        <p:txBody>
          <a:bodyPr/>
          <a:lstStyle/>
          <a:p>
            <a:r>
              <a:rPr lang="en-IN"/>
              <a:t>Amit Verma &amp; Shivanshu Singh</a:t>
            </a:r>
          </a:p>
        </p:txBody>
      </p:sp>
      <p:sp>
        <p:nvSpPr>
          <p:cNvPr id="7" name="Slide Number Placeholder 6">
            <a:extLst>
              <a:ext uri="{FF2B5EF4-FFF2-40B4-BE49-F238E27FC236}">
                <a16:creationId xmlns:a16="http://schemas.microsoft.com/office/drawing/2014/main" id="{DA091FFA-126C-30AB-BA05-21DB2340E33F}"/>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155212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1758-9CB2-2D3C-8126-012A10B9DD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36C725-C8E3-62EF-5B6B-B8B06800A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CCC21-4F8E-BEFE-A59B-8B273C7832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BFD8C-B40A-9CFD-F0ED-F3656187E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6E8EA-850D-70F4-20D9-0786F3F30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68E49-AE05-EE77-7325-90B8A806519E}"/>
              </a:ext>
            </a:extLst>
          </p:cNvPr>
          <p:cNvSpPr>
            <a:spLocks noGrp="1"/>
          </p:cNvSpPr>
          <p:nvPr>
            <p:ph type="dt" sz="half" idx="10"/>
          </p:nvPr>
        </p:nvSpPr>
        <p:spPr/>
        <p:txBody>
          <a:bodyPr/>
          <a:lstStyle/>
          <a:p>
            <a:fld id="{E65B5A06-2691-422D-8661-5C7EE5842996}" type="datetime1">
              <a:rPr lang="en-IN" smtClean="0"/>
              <a:t>05-12-2023</a:t>
            </a:fld>
            <a:endParaRPr lang="en-IN"/>
          </a:p>
        </p:txBody>
      </p:sp>
      <p:sp>
        <p:nvSpPr>
          <p:cNvPr id="8" name="Footer Placeholder 7">
            <a:extLst>
              <a:ext uri="{FF2B5EF4-FFF2-40B4-BE49-F238E27FC236}">
                <a16:creationId xmlns:a16="http://schemas.microsoft.com/office/drawing/2014/main" id="{7DA04882-14F7-A652-F13C-DE488B384440}"/>
              </a:ext>
            </a:extLst>
          </p:cNvPr>
          <p:cNvSpPr>
            <a:spLocks noGrp="1"/>
          </p:cNvSpPr>
          <p:nvPr>
            <p:ph type="ftr" sz="quarter" idx="11"/>
          </p:nvPr>
        </p:nvSpPr>
        <p:spPr/>
        <p:txBody>
          <a:bodyPr/>
          <a:lstStyle/>
          <a:p>
            <a:r>
              <a:rPr lang="en-IN"/>
              <a:t>Amit Verma &amp; Shivanshu Singh</a:t>
            </a:r>
          </a:p>
        </p:txBody>
      </p:sp>
      <p:sp>
        <p:nvSpPr>
          <p:cNvPr id="9" name="Slide Number Placeholder 8">
            <a:extLst>
              <a:ext uri="{FF2B5EF4-FFF2-40B4-BE49-F238E27FC236}">
                <a16:creationId xmlns:a16="http://schemas.microsoft.com/office/drawing/2014/main" id="{22EDA11A-4CA0-A19E-CBC5-8CD4FF676C60}"/>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44075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F38E-61F0-49F9-225D-FC012D5B32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3F6591-84CA-1511-D944-17AEF863279B}"/>
              </a:ext>
            </a:extLst>
          </p:cNvPr>
          <p:cNvSpPr>
            <a:spLocks noGrp="1"/>
          </p:cNvSpPr>
          <p:nvPr>
            <p:ph type="dt" sz="half" idx="10"/>
          </p:nvPr>
        </p:nvSpPr>
        <p:spPr/>
        <p:txBody>
          <a:bodyPr/>
          <a:lstStyle/>
          <a:p>
            <a:fld id="{A5E1DD93-7E17-4575-AEEB-E6A574C99D7B}" type="datetime1">
              <a:rPr lang="en-IN" smtClean="0"/>
              <a:t>05-12-2023</a:t>
            </a:fld>
            <a:endParaRPr lang="en-IN"/>
          </a:p>
        </p:txBody>
      </p:sp>
      <p:sp>
        <p:nvSpPr>
          <p:cNvPr id="4" name="Footer Placeholder 3">
            <a:extLst>
              <a:ext uri="{FF2B5EF4-FFF2-40B4-BE49-F238E27FC236}">
                <a16:creationId xmlns:a16="http://schemas.microsoft.com/office/drawing/2014/main" id="{2A2DA717-54A0-9109-1269-C07363B647E1}"/>
              </a:ext>
            </a:extLst>
          </p:cNvPr>
          <p:cNvSpPr>
            <a:spLocks noGrp="1"/>
          </p:cNvSpPr>
          <p:nvPr>
            <p:ph type="ftr" sz="quarter" idx="11"/>
          </p:nvPr>
        </p:nvSpPr>
        <p:spPr/>
        <p:txBody>
          <a:bodyPr/>
          <a:lstStyle/>
          <a:p>
            <a:r>
              <a:rPr lang="en-IN"/>
              <a:t>Amit Verma &amp; Shivanshu Singh</a:t>
            </a:r>
          </a:p>
        </p:txBody>
      </p:sp>
      <p:sp>
        <p:nvSpPr>
          <p:cNvPr id="5" name="Slide Number Placeholder 4">
            <a:extLst>
              <a:ext uri="{FF2B5EF4-FFF2-40B4-BE49-F238E27FC236}">
                <a16:creationId xmlns:a16="http://schemas.microsoft.com/office/drawing/2014/main" id="{2020E8D3-7D66-1570-2499-635269838751}"/>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382838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34062-A5CD-3F0B-A793-FFC37B268260}"/>
              </a:ext>
            </a:extLst>
          </p:cNvPr>
          <p:cNvSpPr>
            <a:spLocks noGrp="1"/>
          </p:cNvSpPr>
          <p:nvPr>
            <p:ph type="dt" sz="half" idx="10"/>
          </p:nvPr>
        </p:nvSpPr>
        <p:spPr/>
        <p:txBody>
          <a:bodyPr/>
          <a:lstStyle/>
          <a:p>
            <a:fld id="{BDB34931-832A-4918-8B83-D7F2B840D696}" type="datetime1">
              <a:rPr lang="en-IN" smtClean="0"/>
              <a:t>05-12-2023</a:t>
            </a:fld>
            <a:endParaRPr lang="en-IN"/>
          </a:p>
        </p:txBody>
      </p:sp>
      <p:sp>
        <p:nvSpPr>
          <p:cNvPr id="3" name="Footer Placeholder 2">
            <a:extLst>
              <a:ext uri="{FF2B5EF4-FFF2-40B4-BE49-F238E27FC236}">
                <a16:creationId xmlns:a16="http://schemas.microsoft.com/office/drawing/2014/main" id="{CB750BB6-AADB-AF71-F947-045D6703C056}"/>
              </a:ext>
            </a:extLst>
          </p:cNvPr>
          <p:cNvSpPr>
            <a:spLocks noGrp="1"/>
          </p:cNvSpPr>
          <p:nvPr>
            <p:ph type="ftr" sz="quarter" idx="11"/>
          </p:nvPr>
        </p:nvSpPr>
        <p:spPr/>
        <p:txBody>
          <a:bodyPr/>
          <a:lstStyle/>
          <a:p>
            <a:r>
              <a:rPr lang="en-IN"/>
              <a:t>Amit Verma &amp; Shivanshu Singh</a:t>
            </a:r>
          </a:p>
        </p:txBody>
      </p:sp>
      <p:sp>
        <p:nvSpPr>
          <p:cNvPr id="4" name="Slide Number Placeholder 3">
            <a:extLst>
              <a:ext uri="{FF2B5EF4-FFF2-40B4-BE49-F238E27FC236}">
                <a16:creationId xmlns:a16="http://schemas.microsoft.com/office/drawing/2014/main" id="{31DA1F85-39FC-E599-FB21-93EF8FCAE277}"/>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381173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2CCF-3887-665E-C6D5-850AC1D67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8BE64C-22B6-7E5D-D20C-0CB4A3DA6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63CEEA-49A6-80FB-9269-421062BAD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BA786-3EB4-A7CE-8922-34E813299E7A}"/>
              </a:ext>
            </a:extLst>
          </p:cNvPr>
          <p:cNvSpPr>
            <a:spLocks noGrp="1"/>
          </p:cNvSpPr>
          <p:nvPr>
            <p:ph type="dt" sz="half" idx="10"/>
          </p:nvPr>
        </p:nvSpPr>
        <p:spPr/>
        <p:txBody>
          <a:bodyPr/>
          <a:lstStyle/>
          <a:p>
            <a:fld id="{D44CE51F-2FFF-49F6-98FC-134B7EA26157}" type="datetime1">
              <a:rPr lang="en-IN" smtClean="0"/>
              <a:t>05-12-2023</a:t>
            </a:fld>
            <a:endParaRPr lang="en-IN"/>
          </a:p>
        </p:txBody>
      </p:sp>
      <p:sp>
        <p:nvSpPr>
          <p:cNvPr id="6" name="Footer Placeholder 5">
            <a:extLst>
              <a:ext uri="{FF2B5EF4-FFF2-40B4-BE49-F238E27FC236}">
                <a16:creationId xmlns:a16="http://schemas.microsoft.com/office/drawing/2014/main" id="{14D0E6E2-E7A6-F139-FC52-B73DD84FBC42}"/>
              </a:ext>
            </a:extLst>
          </p:cNvPr>
          <p:cNvSpPr>
            <a:spLocks noGrp="1"/>
          </p:cNvSpPr>
          <p:nvPr>
            <p:ph type="ftr" sz="quarter" idx="11"/>
          </p:nvPr>
        </p:nvSpPr>
        <p:spPr/>
        <p:txBody>
          <a:bodyPr/>
          <a:lstStyle/>
          <a:p>
            <a:r>
              <a:rPr lang="en-IN"/>
              <a:t>Amit Verma &amp; Shivanshu Singh</a:t>
            </a:r>
          </a:p>
        </p:txBody>
      </p:sp>
      <p:sp>
        <p:nvSpPr>
          <p:cNvPr id="7" name="Slide Number Placeholder 6">
            <a:extLst>
              <a:ext uri="{FF2B5EF4-FFF2-40B4-BE49-F238E27FC236}">
                <a16:creationId xmlns:a16="http://schemas.microsoft.com/office/drawing/2014/main" id="{5C9FBA05-FEF4-7564-30CE-9F210AF7B0BA}"/>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31557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8599-7E1D-F52F-76A6-69E3BCC59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A37CA-1C24-CFB3-D839-4B98758D5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E2660D-BECD-5AF8-2557-D5B3F7B66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3DE43-8B27-037A-5017-F53D7720F6D9}"/>
              </a:ext>
            </a:extLst>
          </p:cNvPr>
          <p:cNvSpPr>
            <a:spLocks noGrp="1"/>
          </p:cNvSpPr>
          <p:nvPr>
            <p:ph type="dt" sz="half" idx="10"/>
          </p:nvPr>
        </p:nvSpPr>
        <p:spPr/>
        <p:txBody>
          <a:bodyPr/>
          <a:lstStyle/>
          <a:p>
            <a:fld id="{41413BEB-B89E-4C3A-AAED-2E032E01EAFF}" type="datetime1">
              <a:rPr lang="en-IN" smtClean="0"/>
              <a:t>05-12-2023</a:t>
            </a:fld>
            <a:endParaRPr lang="en-IN"/>
          </a:p>
        </p:txBody>
      </p:sp>
      <p:sp>
        <p:nvSpPr>
          <p:cNvPr id="6" name="Footer Placeholder 5">
            <a:extLst>
              <a:ext uri="{FF2B5EF4-FFF2-40B4-BE49-F238E27FC236}">
                <a16:creationId xmlns:a16="http://schemas.microsoft.com/office/drawing/2014/main" id="{06847F7F-1903-115B-0B72-61BF8CB25FF9}"/>
              </a:ext>
            </a:extLst>
          </p:cNvPr>
          <p:cNvSpPr>
            <a:spLocks noGrp="1"/>
          </p:cNvSpPr>
          <p:nvPr>
            <p:ph type="ftr" sz="quarter" idx="11"/>
          </p:nvPr>
        </p:nvSpPr>
        <p:spPr/>
        <p:txBody>
          <a:bodyPr/>
          <a:lstStyle/>
          <a:p>
            <a:r>
              <a:rPr lang="en-IN"/>
              <a:t>Amit Verma &amp; Shivanshu Singh</a:t>
            </a:r>
          </a:p>
        </p:txBody>
      </p:sp>
      <p:sp>
        <p:nvSpPr>
          <p:cNvPr id="7" name="Slide Number Placeholder 6">
            <a:extLst>
              <a:ext uri="{FF2B5EF4-FFF2-40B4-BE49-F238E27FC236}">
                <a16:creationId xmlns:a16="http://schemas.microsoft.com/office/drawing/2014/main" id="{208A0D82-6C82-2F5D-D6B7-117D123ED00D}"/>
              </a:ext>
            </a:extLst>
          </p:cNvPr>
          <p:cNvSpPr>
            <a:spLocks noGrp="1"/>
          </p:cNvSpPr>
          <p:nvPr>
            <p:ph type="sldNum" sz="quarter" idx="12"/>
          </p:nvPr>
        </p:nvSpPr>
        <p:spPr/>
        <p:txBody>
          <a:bodyPr/>
          <a:lstStyle/>
          <a:p>
            <a:fld id="{A66F90CB-7F56-4B8D-920E-AF671DEF528E}" type="slidenum">
              <a:rPr lang="en-IN" smtClean="0"/>
              <a:t>‹#›</a:t>
            </a:fld>
            <a:endParaRPr lang="en-IN"/>
          </a:p>
        </p:txBody>
      </p:sp>
    </p:spTree>
    <p:extLst>
      <p:ext uri="{BB962C8B-B14F-4D97-AF65-F5344CB8AC3E}">
        <p14:creationId xmlns:p14="http://schemas.microsoft.com/office/powerpoint/2010/main" val="87387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2FD31-52D1-8498-A8F1-FB9C4D81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BFFB70-DE49-A826-7599-FD743E99F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FBEC7-44F6-DEB6-7A56-F653D7037A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6DBFB-E709-4414-A3F5-0D7BB8E03F16}" type="datetime1">
              <a:rPr lang="en-IN" smtClean="0"/>
              <a:t>05-12-2023</a:t>
            </a:fld>
            <a:endParaRPr lang="en-IN"/>
          </a:p>
        </p:txBody>
      </p:sp>
      <p:sp>
        <p:nvSpPr>
          <p:cNvPr id="5" name="Footer Placeholder 4">
            <a:extLst>
              <a:ext uri="{FF2B5EF4-FFF2-40B4-BE49-F238E27FC236}">
                <a16:creationId xmlns:a16="http://schemas.microsoft.com/office/drawing/2014/main" id="{DEB64039-C9B3-8C1B-D8AE-138BDA663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Amit Verma &amp; Shivanshu Singh</a:t>
            </a:r>
          </a:p>
        </p:txBody>
      </p:sp>
      <p:sp>
        <p:nvSpPr>
          <p:cNvPr id="6" name="Slide Number Placeholder 5">
            <a:extLst>
              <a:ext uri="{FF2B5EF4-FFF2-40B4-BE49-F238E27FC236}">
                <a16:creationId xmlns:a16="http://schemas.microsoft.com/office/drawing/2014/main" id="{EF439D68-B88D-362C-8121-491C5EC098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F90CB-7F56-4B8D-920E-AF671DEF528E}" type="slidenum">
              <a:rPr lang="en-IN" smtClean="0"/>
              <a:t>‹#›</a:t>
            </a:fld>
            <a:endParaRPr lang="en-IN"/>
          </a:p>
        </p:txBody>
      </p:sp>
    </p:spTree>
    <p:extLst>
      <p:ext uri="{BB962C8B-B14F-4D97-AF65-F5344CB8AC3E}">
        <p14:creationId xmlns:p14="http://schemas.microsoft.com/office/powerpoint/2010/main" val="1777516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8ADBB6-DDF6-10B7-BD9F-82B8BC748A24}"/>
              </a:ext>
            </a:extLst>
          </p:cNvPr>
          <p:cNvSpPr txBox="1"/>
          <p:nvPr/>
        </p:nvSpPr>
        <p:spPr>
          <a:xfrm>
            <a:off x="728869" y="1102145"/>
            <a:ext cx="11078817" cy="5663089"/>
          </a:xfrm>
          <a:prstGeom prst="rect">
            <a:avLst/>
          </a:prstGeom>
          <a:noFill/>
        </p:spPr>
        <p:txBody>
          <a:bodyPr wrap="square" rtlCol="0">
            <a:spAutoFit/>
          </a:bodyPr>
          <a:lstStyle/>
          <a:p>
            <a:r>
              <a:rPr lang="en-US" sz="2800" dirty="0">
                <a:solidFill>
                  <a:srgbClr val="FF0000"/>
                </a:solidFill>
              </a:rPr>
              <a:t>Problem</a:t>
            </a:r>
            <a:r>
              <a:rPr lang="en-US" sz="2000" dirty="0">
                <a:solidFill>
                  <a:srgbClr val="FF0000"/>
                </a:solidFill>
              </a:rPr>
              <a:t>: </a:t>
            </a:r>
            <a:r>
              <a:rPr lang="en-US" sz="2000" dirty="0"/>
              <a:t> The external flow problem of flow past a 2-D body using OpenFoam</a:t>
            </a:r>
            <a:r>
              <a:rPr lang="en-US" dirty="0"/>
              <a:t>.</a:t>
            </a:r>
          </a:p>
          <a:p>
            <a:endParaRPr lang="en-US" sz="2800" dirty="0"/>
          </a:p>
          <a:p>
            <a:r>
              <a:rPr lang="en-US" sz="2800" dirty="0"/>
              <a:t>Shape</a:t>
            </a:r>
            <a:r>
              <a:rPr lang="en-US" sz="3200" dirty="0"/>
              <a:t> : </a:t>
            </a:r>
            <a:r>
              <a:rPr lang="en-US" sz="2000" b="1" dirty="0"/>
              <a:t>Thin plate (or rectangular) with plate oriented at perpendicular to the flow.</a:t>
            </a:r>
          </a:p>
          <a:p>
            <a:endParaRPr lang="en-US" sz="2800" dirty="0"/>
          </a:p>
          <a:p>
            <a:r>
              <a:rPr lang="en-US" sz="2800" dirty="0">
                <a:solidFill>
                  <a:srgbClr val="FF0000"/>
                </a:solidFill>
              </a:rPr>
              <a:t>Aim</a:t>
            </a:r>
            <a:r>
              <a:rPr lang="en-US" sz="3200" dirty="0">
                <a:solidFill>
                  <a:srgbClr val="FF0000"/>
                </a:solidFill>
              </a:rPr>
              <a:t>:</a:t>
            </a:r>
            <a:r>
              <a:rPr lang="en-US" sz="3200" dirty="0"/>
              <a:t> </a:t>
            </a:r>
          </a:p>
          <a:p>
            <a:pPr marL="342900" indent="-342900">
              <a:buFont typeface="Wingdings" panose="05000000000000000000" pitchFamily="2" charset="2"/>
              <a:buChar char="Ø"/>
            </a:pPr>
            <a:r>
              <a:rPr lang="en-US" sz="2000" dirty="0"/>
              <a:t>Model description with the governing differential equations and boundary conditions.</a:t>
            </a:r>
          </a:p>
          <a:p>
            <a:pPr marL="342900" indent="-342900">
              <a:buFont typeface="Wingdings" panose="05000000000000000000" pitchFamily="2" charset="2"/>
              <a:buChar char="Ø"/>
            </a:pPr>
            <a:r>
              <a:rPr lang="en-US" sz="2000" dirty="0"/>
              <a:t>Instructing the user step-by-step about preparation of geometry and mesh in Gmsh.</a:t>
            </a:r>
          </a:p>
          <a:p>
            <a:pPr marL="342900" indent="-342900">
              <a:buFont typeface="Wingdings" panose="05000000000000000000" pitchFamily="2" charset="2"/>
              <a:buChar char="Ø"/>
            </a:pPr>
            <a:r>
              <a:rPr lang="en-US" sz="2000" dirty="0"/>
              <a:t>Discuss the solver options chosen and the reasons for the choice.</a:t>
            </a:r>
          </a:p>
          <a:p>
            <a:endParaRPr lang="en-US" sz="2800" dirty="0">
              <a:solidFill>
                <a:srgbClr val="FF0000"/>
              </a:solidFill>
            </a:endParaRPr>
          </a:p>
          <a:p>
            <a:r>
              <a:rPr lang="en-US" sz="2800" dirty="0">
                <a:solidFill>
                  <a:srgbClr val="FF0000"/>
                </a:solidFill>
              </a:rPr>
              <a:t>Result : </a:t>
            </a:r>
          </a:p>
          <a:p>
            <a:pPr marL="342900" indent="-342900">
              <a:buFont typeface="Wingdings" panose="05000000000000000000" pitchFamily="2" charset="2"/>
              <a:buChar char="Ø"/>
            </a:pPr>
            <a:r>
              <a:rPr lang="en-US" sz="2000" dirty="0"/>
              <a:t>Grid independence analysis and the choice of final mesh size. </a:t>
            </a:r>
          </a:p>
          <a:p>
            <a:pPr marL="342900" indent="-342900">
              <a:buFont typeface="Wingdings" panose="05000000000000000000" pitchFamily="2" charset="2"/>
              <a:buChar char="Ø"/>
            </a:pPr>
            <a:r>
              <a:rPr lang="en-US" sz="2000" dirty="0"/>
              <a:t> Flow streamlines and vectors with an analysis of flow behavior in key regions. </a:t>
            </a:r>
          </a:p>
          <a:p>
            <a:pPr marL="342900" indent="-342900">
              <a:buFont typeface="Wingdings" panose="05000000000000000000" pitchFamily="2" charset="2"/>
              <a:buChar char="Ø"/>
            </a:pPr>
            <a:r>
              <a:rPr lang="en-US" sz="2000" dirty="0"/>
              <a:t>Effect of Reynolds number on coefficients of lift and drag and on the frequency of vortex shedding.</a:t>
            </a:r>
            <a:endParaRPr lang="en-US" sz="2000" dirty="0">
              <a:solidFill>
                <a:srgbClr val="FF0000"/>
              </a:solidFill>
            </a:endParaRPr>
          </a:p>
          <a:p>
            <a:endParaRPr lang="en-US" sz="2000" dirty="0"/>
          </a:p>
          <a:p>
            <a:fld id="{5A37F511-498C-44E9-8B40-C7E3A0DDF7C3}" type="slidenum">
              <a:rPr lang="en-IN" smtClean="0">
                <a:solidFill>
                  <a:srgbClr val="FF0000"/>
                </a:solidFill>
              </a:rPr>
              <a:t>1</a:t>
            </a:fld>
            <a:endParaRPr lang="en-IN" dirty="0">
              <a:solidFill>
                <a:srgbClr val="FF0000"/>
              </a:solidFill>
            </a:endParaRPr>
          </a:p>
        </p:txBody>
      </p:sp>
      <p:sp>
        <p:nvSpPr>
          <p:cNvPr id="5" name="TextBox 4">
            <a:extLst>
              <a:ext uri="{FF2B5EF4-FFF2-40B4-BE49-F238E27FC236}">
                <a16:creationId xmlns:a16="http://schemas.microsoft.com/office/drawing/2014/main" id="{F550F0F2-DCCF-B342-57DC-0935456FD56C}"/>
              </a:ext>
            </a:extLst>
          </p:cNvPr>
          <p:cNvSpPr txBox="1"/>
          <p:nvPr/>
        </p:nvSpPr>
        <p:spPr>
          <a:xfrm>
            <a:off x="2504661" y="291548"/>
            <a:ext cx="7779026" cy="461665"/>
          </a:xfrm>
          <a:prstGeom prst="rect">
            <a:avLst/>
          </a:prstGeom>
          <a:solidFill>
            <a:schemeClr val="bg1">
              <a:lumMod val="85000"/>
            </a:schemeClr>
          </a:solidFill>
        </p:spPr>
        <p:txBody>
          <a:bodyPr wrap="square" rtlCol="0">
            <a:spAutoFit/>
          </a:bodyPr>
          <a:lstStyle/>
          <a:p>
            <a:r>
              <a:rPr lang="en-US" sz="2400" dirty="0"/>
              <a:t>Course : Applied Computational Fluid Dynamics – ME615</a:t>
            </a:r>
            <a:endParaRPr lang="en-IN" sz="2400" dirty="0"/>
          </a:p>
        </p:txBody>
      </p:sp>
      <p:sp>
        <p:nvSpPr>
          <p:cNvPr id="2" name="Footer Placeholder 1">
            <a:extLst>
              <a:ext uri="{FF2B5EF4-FFF2-40B4-BE49-F238E27FC236}">
                <a16:creationId xmlns:a16="http://schemas.microsoft.com/office/drawing/2014/main" id="{98065C76-F434-1AF9-58F6-DA9CB51E6F24}"/>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391520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D8E18-DE69-F70A-4E51-FFC521F08C6E}"/>
              </a:ext>
            </a:extLst>
          </p:cNvPr>
          <p:cNvSpPr txBox="1"/>
          <p:nvPr/>
        </p:nvSpPr>
        <p:spPr>
          <a:xfrm>
            <a:off x="357808" y="312149"/>
            <a:ext cx="11529391" cy="5355312"/>
          </a:xfrm>
          <a:prstGeom prst="rect">
            <a:avLst/>
          </a:prstGeom>
          <a:noFill/>
        </p:spPr>
        <p:txBody>
          <a:bodyPr wrap="square">
            <a:spAutoFit/>
          </a:bodyPr>
          <a:lstStyle/>
          <a:p>
            <a:pPr algn="l"/>
            <a:r>
              <a:rPr lang="en-US" b="1" i="0" dirty="0">
                <a:effectLst/>
                <a:latin typeface="Söhne"/>
              </a:rPr>
              <a:t>Flow Streamlines:</a:t>
            </a:r>
          </a:p>
          <a:p>
            <a:pPr algn="l"/>
            <a:r>
              <a:rPr lang="en-US" b="1" i="0" dirty="0">
                <a:solidFill>
                  <a:srgbClr val="374151"/>
                </a:solidFill>
                <a:effectLst/>
                <a:latin typeface="Söhne"/>
              </a:rPr>
              <a:t>Flow streamlines</a:t>
            </a:r>
            <a:r>
              <a:rPr lang="en-US" b="0" i="0" dirty="0">
                <a:solidFill>
                  <a:srgbClr val="374151"/>
                </a:solidFill>
                <a:effectLst/>
                <a:latin typeface="Söhne"/>
              </a:rPr>
              <a:t> represent the path that a fluid particle follows in steady-state flow. Each streamline is tangent to the velocity vector at every point along its path. Streamlines help visualize the direction of fluid flow and identify patterns within the flow field.</a:t>
            </a: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Key Characteristics: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Streamlines never intersect.</a:t>
            </a:r>
          </a:p>
          <a:p>
            <a:pPr marL="742950" lvl="1" indent="-285750" algn="l">
              <a:buFont typeface="Arial" panose="020B0604020202020204" pitchFamily="34" charset="0"/>
              <a:buChar char="•"/>
            </a:pPr>
            <a:r>
              <a:rPr lang="en-US" b="0" i="0" dirty="0">
                <a:solidFill>
                  <a:srgbClr val="374151"/>
                </a:solidFill>
                <a:effectLst/>
                <a:latin typeface="Söhne"/>
              </a:rPr>
              <a:t>Closer streamlines indicate higher flow velocity.</a:t>
            </a:r>
          </a:p>
          <a:p>
            <a:pPr marL="742950" lvl="1" indent="-285750" algn="l">
              <a:buFont typeface="Arial" panose="020B0604020202020204" pitchFamily="34" charset="0"/>
              <a:buChar char="•"/>
            </a:pPr>
            <a:r>
              <a:rPr lang="en-US" b="0" i="0" dirty="0">
                <a:solidFill>
                  <a:srgbClr val="374151"/>
                </a:solidFill>
                <a:effectLst/>
                <a:latin typeface="Söhne"/>
              </a:rPr>
              <a:t>Diverging or converging streamlines indicate changes in flow velocity.</a:t>
            </a:r>
          </a:p>
        </p:txBody>
      </p:sp>
      <p:pic>
        <p:nvPicPr>
          <p:cNvPr id="1026" name="Picture 2" descr="stream_tube">
            <a:extLst>
              <a:ext uri="{FF2B5EF4-FFF2-40B4-BE49-F238E27FC236}">
                <a16:creationId xmlns:a16="http://schemas.microsoft.com/office/drawing/2014/main" id="{41BC3031-5755-540E-0DF6-A5ACEB2072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75"/>
          <a:stretch/>
        </p:blipFill>
        <p:spPr bwMode="auto">
          <a:xfrm>
            <a:off x="2721665" y="1489618"/>
            <a:ext cx="5715000" cy="285709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E9A0EE2-F9A8-6D8C-6943-5B4C5D80F968}"/>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359610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89549-0BC8-97FC-751D-302B8FE9F720}"/>
              </a:ext>
            </a:extLst>
          </p:cNvPr>
          <p:cNvSpPr txBox="1"/>
          <p:nvPr/>
        </p:nvSpPr>
        <p:spPr>
          <a:xfrm>
            <a:off x="172278" y="166375"/>
            <a:ext cx="11529391" cy="6463308"/>
          </a:xfrm>
          <a:prstGeom prst="rect">
            <a:avLst/>
          </a:prstGeom>
          <a:noFill/>
        </p:spPr>
        <p:txBody>
          <a:bodyPr wrap="square">
            <a:spAutoFit/>
          </a:bodyPr>
          <a:lstStyle/>
          <a:p>
            <a:pPr algn="l"/>
            <a:r>
              <a:rPr lang="en-US" b="1" i="0" dirty="0">
                <a:effectLst/>
                <a:latin typeface="Söhne"/>
              </a:rPr>
              <a:t>Velocity Vectors:</a:t>
            </a:r>
          </a:p>
          <a:p>
            <a:pPr algn="l"/>
            <a:r>
              <a:rPr lang="en-US" b="1" i="0" dirty="0">
                <a:solidFill>
                  <a:srgbClr val="374151"/>
                </a:solidFill>
                <a:effectLst/>
                <a:latin typeface="Söhne"/>
              </a:rPr>
              <a:t>Velocity vectors</a:t>
            </a:r>
            <a:r>
              <a:rPr lang="en-US" b="0" i="0" dirty="0">
                <a:solidFill>
                  <a:srgbClr val="374151"/>
                </a:solidFill>
                <a:effectLst/>
                <a:latin typeface="Söhne"/>
              </a:rPr>
              <a:t> represent the magnitude and direction of the fluid velocity at a specific point in the flow field. These vectors can be plotted at different locations to create a vector field, providing a comprehensive view of the flow behavior.</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dirty="0">
              <a:solidFill>
                <a:srgbClr val="374151"/>
              </a:solidFill>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Key Characteristics: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length of the vector represents velocity magnitude.</a:t>
            </a:r>
          </a:p>
          <a:p>
            <a:pPr marL="742950" lvl="1" indent="-285750" algn="l">
              <a:buFont typeface="Arial" panose="020B0604020202020204" pitchFamily="34" charset="0"/>
              <a:buChar char="•"/>
            </a:pPr>
            <a:r>
              <a:rPr lang="en-US" b="0" i="0" dirty="0">
                <a:solidFill>
                  <a:srgbClr val="374151"/>
                </a:solidFill>
                <a:effectLst/>
                <a:latin typeface="Söhne"/>
              </a:rPr>
              <a:t>The vector direction indicates the flow direction at that point.</a:t>
            </a:r>
          </a:p>
          <a:p>
            <a:pPr marL="742950" lvl="1" indent="-285750" algn="l">
              <a:buFont typeface="Arial" panose="020B0604020202020204" pitchFamily="34" charset="0"/>
              <a:buChar char="•"/>
            </a:pPr>
            <a:r>
              <a:rPr lang="en-US" b="0" i="0" dirty="0">
                <a:solidFill>
                  <a:srgbClr val="374151"/>
                </a:solidFill>
                <a:effectLst/>
                <a:latin typeface="Söhne"/>
              </a:rPr>
              <a:t>Vectors can be used to calculate local acceleration and streamline curvature.</a:t>
            </a:r>
          </a:p>
        </p:txBody>
      </p:sp>
      <p:pic>
        <p:nvPicPr>
          <p:cNvPr id="2050" name="Picture 2">
            <a:extLst>
              <a:ext uri="{FF2B5EF4-FFF2-40B4-BE49-F238E27FC236}">
                <a16:creationId xmlns:a16="http://schemas.microsoft.com/office/drawing/2014/main" id="{ABC792BF-2A92-FFCE-F6D7-5099EDF598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4" b="5894"/>
          <a:stretch/>
        </p:blipFill>
        <p:spPr bwMode="auto">
          <a:xfrm>
            <a:off x="1364973" y="1207534"/>
            <a:ext cx="7686262" cy="406882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04F8F80-466A-D27A-8EF3-1AE84B25F5D7}"/>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42216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799E4-049D-E5E0-7C03-F155DE1C73B2}"/>
              </a:ext>
            </a:extLst>
          </p:cNvPr>
          <p:cNvSpPr txBox="1"/>
          <p:nvPr/>
        </p:nvSpPr>
        <p:spPr>
          <a:xfrm>
            <a:off x="351183" y="267932"/>
            <a:ext cx="11005930" cy="5909310"/>
          </a:xfrm>
          <a:prstGeom prst="rect">
            <a:avLst/>
          </a:prstGeom>
          <a:noFill/>
        </p:spPr>
        <p:txBody>
          <a:bodyPr wrap="square">
            <a:spAutoFit/>
          </a:bodyPr>
          <a:lstStyle/>
          <a:p>
            <a:pPr algn="l"/>
            <a:r>
              <a:rPr lang="en-US" b="1" i="0" dirty="0">
                <a:effectLst/>
                <a:latin typeface="Söhne"/>
              </a:rPr>
              <a:t>Analysis of Flow Behavior in Key Regions:</a:t>
            </a:r>
          </a:p>
          <a:p>
            <a:pPr algn="l">
              <a:buFont typeface="+mj-lt"/>
              <a:buAutoNum type="arabicPeriod"/>
            </a:pPr>
            <a:r>
              <a:rPr lang="en-US" b="1" i="0" dirty="0">
                <a:solidFill>
                  <a:srgbClr val="374151"/>
                </a:solidFill>
                <a:effectLst/>
                <a:latin typeface="Söhne"/>
              </a:rPr>
              <a:t>Constriction/Contraction: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Streamlines and vectors converge in regions of constriction.</a:t>
            </a:r>
          </a:p>
          <a:p>
            <a:pPr marL="742950" lvl="1" indent="-285750" algn="l">
              <a:buFont typeface="+mj-lt"/>
              <a:buAutoNum type="arabicPeriod"/>
            </a:pPr>
            <a:r>
              <a:rPr lang="en-US" b="0" i="0" dirty="0">
                <a:solidFill>
                  <a:srgbClr val="374151"/>
                </a:solidFill>
                <a:effectLst/>
                <a:latin typeface="Söhne"/>
              </a:rPr>
              <a:t>Velocity increases due to reduced cross-sectional area.</a:t>
            </a:r>
          </a:p>
          <a:p>
            <a:pPr marL="742950" lvl="1" indent="-285750" algn="l">
              <a:buFont typeface="+mj-lt"/>
              <a:buAutoNum type="arabicPeriod"/>
            </a:pPr>
            <a:r>
              <a:rPr lang="en-US" b="0" i="0" dirty="0">
                <a:solidFill>
                  <a:srgbClr val="374151"/>
                </a:solidFill>
                <a:effectLst/>
                <a:latin typeface="Söhne"/>
              </a:rPr>
              <a:t>High-velocity jets and potential turbulence may occur.</a:t>
            </a:r>
          </a:p>
          <a:p>
            <a:pPr algn="l">
              <a:buFont typeface="+mj-lt"/>
              <a:buAutoNum type="arabicPeriod"/>
            </a:pPr>
            <a:r>
              <a:rPr lang="en-US" b="1" i="0" dirty="0">
                <a:solidFill>
                  <a:srgbClr val="374151"/>
                </a:solidFill>
                <a:effectLst/>
                <a:latin typeface="Söhne"/>
              </a:rPr>
              <a:t>Expansion/Divergence: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Streamlines and vectors diverge in regions of expansion.</a:t>
            </a:r>
          </a:p>
          <a:p>
            <a:pPr marL="742950" lvl="1" indent="-285750" algn="l">
              <a:buFont typeface="+mj-lt"/>
              <a:buAutoNum type="arabicPeriod"/>
            </a:pPr>
            <a:r>
              <a:rPr lang="en-US" b="0" i="0" dirty="0">
                <a:solidFill>
                  <a:srgbClr val="374151"/>
                </a:solidFill>
                <a:effectLst/>
                <a:latin typeface="Söhne"/>
              </a:rPr>
              <a:t>Velocity decreases due to an increased cross-sectional area.</a:t>
            </a:r>
          </a:p>
          <a:p>
            <a:pPr marL="742950" lvl="1" indent="-285750" algn="l">
              <a:buFont typeface="+mj-lt"/>
              <a:buAutoNum type="arabicPeriod"/>
            </a:pPr>
            <a:r>
              <a:rPr lang="en-US" b="0" i="0" dirty="0">
                <a:solidFill>
                  <a:srgbClr val="374151"/>
                </a:solidFill>
                <a:effectLst/>
                <a:latin typeface="Söhne"/>
              </a:rPr>
              <a:t>Lower pressure zones and potential vortex formation may occur.</a:t>
            </a:r>
          </a:p>
          <a:p>
            <a:pPr algn="l">
              <a:buFont typeface="+mj-lt"/>
              <a:buAutoNum type="arabicPeriod"/>
            </a:pPr>
            <a:r>
              <a:rPr lang="en-US" b="1" i="0" dirty="0">
                <a:solidFill>
                  <a:srgbClr val="374151"/>
                </a:solidFill>
                <a:effectLst/>
                <a:latin typeface="Söhne"/>
              </a:rPr>
              <a:t>Boundary Layers: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Near solid surfaces, boundary layers develop.</a:t>
            </a:r>
          </a:p>
          <a:p>
            <a:pPr marL="742950" lvl="1" indent="-285750" algn="l">
              <a:buFont typeface="+mj-lt"/>
              <a:buAutoNum type="arabicPeriod"/>
            </a:pPr>
            <a:r>
              <a:rPr lang="en-US" b="0" i="0" dirty="0">
                <a:solidFill>
                  <a:srgbClr val="374151"/>
                </a:solidFill>
                <a:effectLst/>
                <a:latin typeface="Söhne"/>
              </a:rPr>
              <a:t>Streamlines parallel to the surface in a laminar flow.</a:t>
            </a:r>
          </a:p>
          <a:p>
            <a:pPr marL="742950" lvl="1" indent="-285750" algn="l">
              <a:buFont typeface="+mj-lt"/>
              <a:buAutoNum type="arabicPeriod"/>
            </a:pPr>
            <a:r>
              <a:rPr lang="en-US" b="0" i="0" dirty="0">
                <a:solidFill>
                  <a:srgbClr val="374151"/>
                </a:solidFill>
                <a:effectLst/>
                <a:latin typeface="Söhne"/>
              </a:rPr>
              <a:t>Turbulence may disrupt the regular pattern in turbulent flows.</a:t>
            </a:r>
          </a:p>
          <a:p>
            <a:pPr algn="l">
              <a:buFont typeface="+mj-lt"/>
              <a:buAutoNum type="arabicPeriod"/>
            </a:pPr>
            <a:r>
              <a:rPr lang="en-US" b="1" i="0" dirty="0">
                <a:solidFill>
                  <a:srgbClr val="374151"/>
                </a:solidFill>
                <a:effectLst/>
                <a:latin typeface="Söhne"/>
              </a:rPr>
              <a:t>Vortex Formation: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Circular streamlines or vectors indicate vortex formation.</a:t>
            </a:r>
          </a:p>
          <a:p>
            <a:pPr marL="742950" lvl="1" indent="-285750" algn="l">
              <a:buFont typeface="+mj-lt"/>
              <a:buAutoNum type="arabicPeriod"/>
            </a:pPr>
            <a:r>
              <a:rPr lang="en-US" b="0" i="0" dirty="0">
                <a:solidFill>
                  <a:srgbClr val="374151"/>
                </a:solidFill>
                <a:effectLst/>
                <a:latin typeface="Söhne"/>
              </a:rPr>
              <a:t>Vortices can enhance mixing or induce undesirable effects.</a:t>
            </a:r>
          </a:p>
          <a:p>
            <a:pPr marL="742950" lvl="1" indent="-285750" algn="l">
              <a:buFont typeface="+mj-lt"/>
              <a:buAutoNum type="arabicPeriod"/>
            </a:pPr>
            <a:r>
              <a:rPr lang="en-US" b="0" i="0" dirty="0">
                <a:solidFill>
                  <a:srgbClr val="374151"/>
                </a:solidFill>
                <a:effectLst/>
                <a:latin typeface="Söhne"/>
              </a:rPr>
              <a:t>Understanding vortex behavior is crucial in various applications.</a:t>
            </a:r>
          </a:p>
          <a:p>
            <a:pPr algn="l">
              <a:buFont typeface="+mj-lt"/>
              <a:buAutoNum type="arabicPeriod"/>
            </a:pPr>
            <a:r>
              <a:rPr lang="en-US" b="1" i="0" dirty="0">
                <a:solidFill>
                  <a:srgbClr val="374151"/>
                </a:solidFill>
                <a:effectLst/>
                <a:latin typeface="Söhne"/>
              </a:rPr>
              <a:t>Obstacles and Wake: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Flow separation occurs behind obstacles.</a:t>
            </a:r>
          </a:p>
          <a:p>
            <a:pPr marL="742950" lvl="1" indent="-285750" algn="l">
              <a:buFont typeface="+mj-lt"/>
              <a:buAutoNum type="arabicPeriod"/>
            </a:pPr>
            <a:r>
              <a:rPr lang="en-US" b="0" i="0" dirty="0">
                <a:solidFill>
                  <a:srgbClr val="374151"/>
                </a:solidFill>
                <a:effectLst/>
                <a:latin typeface="Söhne"/>
              </a:rPr>
              <a:t>Wake regions exhibit slower velocities and turbulent flow.</a:t>
            </a:r>
          </a:p>
          <a:p>
            <a:pPr marL="742950" lvl="1" indent="-285750" algn="l">
              <a:buFont typeface="+mj-lt"/>
              <a:buAutoNum type="arabicPeriod"/>
            </a:pPr>
            <a:r>
              <a:rPr lang="en-US" b="0" i="0" dirty="0">
                <a:solidFill>
                  <a:srgbClr val="374151"/>
                </a:solidFill>
                <a:effectLst/>
                <a:latin typeface="Söhne"/>
              </a:rPr>
              <a:t>Understanding wakes is crucial in aerodynamics and hydrodynamics.</a:t>
            </a:r>
          </a:p>
        </p:txBody>
      </p:sp>
      <p:pic>
        <p:nvPicPr>
          <p:cNvPr id="3074" name="Picture 2">
            <a:extLst>
              <a:ext uri="{FF2B5EF4-FFF2-40B4-BE49-F238E27FC236}">
                <a16:creationId xmlns:a16="http://schemas.microsoft.com/office/drawing/2014/main" id="{F7B07BF5-D5EF-6C5B-39C2-621F689D8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2613163"/>
            <a:ext cx="4514850" cy="30099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F3F7FBC-A2D3-E0C3-5F54-C4EC446091E3}"/>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1033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B4F360-1F0F-2CAF-CD1E-56300CD78AEE}"/>
              </a:ext>
            </a:extLst>
          </p:cNvPr>
          <p:cNvSpPr txBox="1"/>
          <p:nvPr/>
        </p:nvSpPr>
        <p:spPr>
          <a:xfrm>
            <a:off x="1020416" y="426737"/>
            <a:ext cx="9674087" cy="2308324"/>
          </a:xfrm>
          <a:prstGeom prst="rect">
            <a:avLst/>
          </a:prstGeom>
          <a:noFill/>
        </p:spPr>
        <p:txBody>
          <a:bodyPr wrap="square">
            <a:spAutoFit/>
          </a:bodyPr>
          <a:lstStyle/>
          <a:p>
            <a:pPr algn="l"/>
            <a:r>
              <a:rPr lang="en-US" b="1" i="0" dirty="0">
                <a:solidFill>
                  <a:srgbClr val="374151"/>
                </a:solidFill>
                <a:effectLst/>
                <a:latin typeface="Söhne"/>
              </a:rPr>
              <a:t>6. Transitions: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Transition from laminar to turbulent flow affects behavior.</a:t>
            </a:r>
          </a:p>
          <a:p>
            <a:pPr marL="742950" lvl="1" indent="-285750" algn="l">
              <a:buFont typeface="+mj-lt"/>
              <a:buAutoNum type="arabicPeriod"/>
            </a:pPr>
            <a:r>
              <a:rPr lang="en-US" b="0" i="0" dirty="0">
                <a:solidFill>
                  <a:srgbClr val="374151"/>
                </a:solidFill>
                <a:effectLst/>
                <a:latin typeface="Söhne"/>
              </a:rPr>
              <a:t>Sudden changes in velocity or direction impact flow stability.</a:t>
            </a:r>
          </a:p>
          <a:p>
            <a:pPr marL="742950" lvl="1" indent="-285750" algn="l">
              <a:buFont typeface="+mj-lt"/>
              <a:buAutoNum type="arabicPeriod"/>
            </a:pPr>
            <a:r>
              <a:rPr lang="en-US" b="0" i="0" dirty="0">
                <a:solidFill>
                  <a:srgbClr val="374151"/>
                </a:solidFill>
                <a:effectLst/>
                <a:latin typeface="Söhne"/>
              </a:rPr>
              <a:t>Boundary layer transitions influence heat and mass transfer.</a:t>
            </a:r>
          </a:p>
          <a:p>
            <a:pPr algn="l"/>
            <a:r>
              <a:rPr lang="en-US" b="1" i="0" dirty="0">
                <a:solidFill>
                  <a:srgbClr val="374151"/>
                </a:solidFill>
                <a:effectLst/>
                <a:latin typeface="Söhne"/>
              </a:rPr>
              <a:t>7. Shock Waves: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compressible flows, shock waves form at high velocities.</a:t>
            </a:r>
          </a:p>
          <a:p>
            <a:pPr marL="742950" lvl="1" indent="-285750" algn="l">
              <a:buFont typeface="+mj-lt"/>
              <a:buAutoNum type="arabicPeriod"/>
            </a:pPr>
            <a:r>
              <a:rPr lang="en-US" b="0" i="0" dirty="0">
                <a:solidFill>
                  <a:srgbClr val="374151"/>
                </a:solidFill>
                <a:effectLst/>
                <a:latin typeface="Söhne"/>
              </a:rPr>
              <a:t>Shock waves indicate abrupt changes in flow properties.</a:t>
            </a:r>
          </a:p>
          <a:p>
            <a:pPr marL="742950" lvl="1" indent="-285750" algn="l">
              <a:buFont typeface="+mj-lt"/>
              <a:buAutoNum type="arabicPeriod"/>
            </a:pPr>
            <a:r>
              <a:rPr lang="en-US" b="0" i="0" dirty="0">
                <a:solidFill>
                  <a:srgbClr val="374151"/>
                </a:solidFill>
                <a:effectLst/>
                <a:latin typeface="Söhne"/>
              </a:rPr>
              <a:t>Understanding shock behavior is vital in aerodynamics and propulsion</a:t>
            </a:r>
            <a:endParaRPr lang="en-IN" dirty="0"/>
          </a:p>
        </p:txBody>
      </p:sp>
      <p:pic>
        <p:nvPicPr>
          <p:cNvPr id="4" name="Picture 4">
            <a:extLst>
              <a:ext uri="{FF2B5EF4-FFF2-40B4-BE49-F238E27FC236}">
                <a16:creationId xmlns:a16="http://schemas.microsoft.com/office/drawing/2014/main" id="{A6765146-BB03-DC50-9EF8-8E31F78FA3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89" t="18007" r="23076" b="5314"/>
          <a:stretch/>
        </p:blipFill>
        <p:spPr bwMode="auto">
          <a:xfrm>
            <a:off x="1545457" y="2735061"/>
            <a:ext cx="4550543" cy="376190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E074A977-C934-A137-C5A4-99295F981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276" y="2968487"/>
            <a:ext cx="5068175" cy="352847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2DC4340-1F3E-E945-B97B-0C22F27AEA89}"/>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227775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C52F4-1B7D-9FA0-9B78-65C02B330B46}"/>
              </a:ext>
            </a:extLst>
          </p:cNvPr>
          <p:cNvSpPr txBox="1"/>
          <p:nvPr/>
        </p:nvSpPr>
        <p:spPr>
          <a:xfrm>
            <a:off x="556591" y="299687"/>
            <a:ext cx="6096000" cy="2923877"/>
          </a:xfrm>
          <a:prstGeom prst="rect">
            <a:avLst/>
          </a:prstGeom>
          <a:noFill/>
        </p:spPr>
        <p:txBody>
          <a:bodyPr wrap="square">
            <a:spAutoFit/>
          </a:bodyPr>
          <a:lstStyle/>
          <a:p>
            <a:r>
              <a:rPr lang="en-US" sz="4000" dirty="0">
                <a:solidFill>
                  <a:srgbClr val="FF0000"/>
                </a:solidFill>
                <a:latin typeface="Times New Roman" panose="02020603050405020304" pitchFamily="18" charset="0"/>
                <a:cs typeface="Times New Roman" panose="02020603050405020304" pitchFamily="18" charset="0"/>
              </a:rPr>
              <a:t>Workflow</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Basics of Problem</a:t>
            </a:r>
          </a:p>
          <a:p>
            <a:pPr marL="285750" indent="-28575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Geometry BCs and </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Solver setting Run solver </a:t>
            </a:r>
          </a:p>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Post-processing</a:t>
            </a:r>
            <a:endParaRPr lang="en-IN" sz="3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25FD5BF-3CD9-2D30-3C1B-AF791EB4860F}"/>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399278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7097B9-FE53-4E95-14B7-9897B8669F78}"/>
              </a:ext>
            </a:extLst>
          </p:cNvPr>
          <p:cNvSpPr txBox="1"/>
          <p:nvPr/>
        </p:nvSpPr>
        <p:spPr>
          <a:xfrm>
            <a:off x="304799" y="225287"/>
            <a:ext cx="11489635" cy="5509200"/>
          </a:xfrm>
          <a:prstGeom prst="rect">
            <a:avLst/>
          </a:prstGeom>
          <a:noFill/>
        </p:spPr>
        <p:txBody>
          <a:bodyPr wrap="square">
            <a:spAutoFit/>
          </a:bodyPr>
          <a:lstStyle/>
          <a:p>
            <a:pPr algn="just"/>
            <a:r>
              <a:rPr lang="en-US" sz="3200" dirty="0"/>
              <a:t>Geometry &amp; mesh creation using Gmsh</a:t>
            </a:r>
          </a:p>
          <a:p>
            <a:pPr algn="just"/>
            <a:endParaRPr lang="en-US" sz="3200" dirty="0"/>
          </a:p>
          <a:p>
            <a:pPr marL="457200" indent="-457200" algn="just">
              <a:buFont typeface="Wingdings" panose="05000000000000000000" pitchFamily="2" charset="2"/>
              <a:buChar char="Ø"/>
            </a:pPr>
            <a:r>
              <a:rPr lang="en-US" sz="2400" dirty="0"/>
              <a:t>Gmsh is an open-source software Geometry: first create a rectangular domain 10x10; </a:t>
            </a:r>
          </a:p>
          <a:p>
            <a:pPr marL="457200" indent="-457200" algn="just">
              <a:buFont typeface="Wingdings" panose="05000000000000000000" pitchFamily="2" charset="2"/>
              <a:buChar char="Ø"/>
            </a:pPr>
            <a:r>
              <a:rPr lang="en-US" sz="2400" dirty="0"/>
              <a:t>Thin plate at (2,5) Add points [(2,3), (2,7), (2.25,7) and (2.25,3) make lines, create plane surface, extrude </a:t>
            </a:r>
          </a:p>
          <a:p>
            <a:pPr marL="457200" indent="-457200" algn="just">
              <a:buFont typeface="Wingdings" panose="05000000000000000000" pitchFamily="2" charset="2"/>
              <a:buChar char="Ø"/>
            </a:pPr>
            <a:r>
              <a:rPr lang="en-US" sz="2400" dirty="0"/>
              <a:t>Demonstrate the use of ‘Edit script’ and ‘Reload script’ options by changing dimensions using it Mesh 1D then 2D </a:t>
            </a:r>
          </a:p>
          <a:p>
            <a:pPr marL="457200" indent="-457200" algn="just">
              <a:buFont typeface="Wingdings" panose="05000000000000000000" pitchFamily="2" charset="2"/>
              <a:buChar char="Ø"/>
            </a:pPr>
            <a:r>
              <a:rPr lang="en-US" sz="2400" dirty="0"/>
              <a:t>Refine mesh around plate using Mesh-Define-Size at points to change mesh size for points around plate / change the characteristic length for points making the plate in .geo file directly. </a:t>
            </a:r>
          </a:p>
          <a:p>
            <a:pPr marL="457200" indent="-457200" algn="just">
              <a:buFont typeface="Wingdings" panose="05000000000000000000" pitchFamily="2" charset="2"/>
              <a:buChar char="Ø"/>
            </a:pPr>
            <a:r>
              <a:rPr lang="en-US" sz="2400" dirty="0"/>
              <a:t>Add physical surfaces with names for boundaries Add Physical Volume Generate 1D, 2D, 3D mesh and save in version 2 ASCII format (which is readable by gmsh To Foam). </a:t>
            </a:r>
          </a:p>
          <a:p>
            <a:pPr marL="457200" indent="-457200" algn="just">
              <a:buFont typeface="Wingdings" panose="05000000000000000000" pitchFamily="2" charset="2"/>
              <a:buChar char="Ø"/>
            </a:pPr>
            <a:r>
              <a:rPr lang="en-US" sz="2400" dirty="0"/>
              <a:t>Discuss project files </a:t>
            </a:r>
          </a:p>
          <a:p>
            <a:pPr marL="457200" indent="-457200" algn="just">
              <a:buFont typeface="Wingdings" panose="05000000000000000000" pitchFamily="2" charset="2"/>
              <a:buChar char="Ø"/>
            </a:pPr>
            <a:r>
              <a:rPr lang="en-US" sz="2400" dirty="0"/>
              <a:t>Run check Mesh to check mesh quality</a:t>
            </a:r>
            <a:endParaRPr lang="en-IN" sz="2400" dirty="0"/>
          </a:p>
        </p:txBody>
      </p:sp>
      <p:sp>
        <p:nvSpPr>
          <p:cNvPr id="2" name="Footer Placeholder 1">
            <a:extLst>
              <a:ext uri="{FF2B5EF4-FFF2-40B4-BE49-F238E27FC236}">
                <a16:creationId xmlns:a16="http://schemas.microsoft.com/office/drawing/2014/main" id="{A5576E51-CAFA-CCF6-4291-288B733F3BDD}"/>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225772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A4F4E-AD8D-F7BB-2A59-751C05E14603}"/>
              </a:ext>
            </a:extLst>
          </p:cNvPr>
          <p:cNvSpPr txBox="1"/>
          <p:nvPr/>
        </p:nvSpPr>
        <p:spPr>
          <a:xfrm>
            <a:off x="371062" y="520511"/>
            <a:ext cx="10866782" cy="5816977"/>
          </a:xfrm>
          <a:prstGeom prst="rect">
            <a:avLst/>
          </a:prstGeom>
          <a:noFill/>
        </p:spPr>
        <p:txBody>
          <a:bodyPr wrap="square">
            <a:spAutoFit/>
          </a:bodyPr>
          <a:lstStyle/>
          <a:p>
            <a:r>
              <a:rPr lang="en-US" sz="3600" dirty="0">
                <a:solidFill>
                  <a:srgbClr val="FF0000"/>
                </a:solidFill>
                <a:latin typeface="Times New Roman" panose="02020603050405020304" pitchFamily="18" charset="0"/>
                <a:cs typeface="Times New Roman" panose="02020603050405020304" pitchFamily="18" charset="0"/>
              </a:rPr>
              <a:t>More meshing &amp; Specifying Boundary Cond’s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Copy ‘cavity’ folder structure in a new place, take physical Properties file out and delete constant folder</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Move .</a:t>
            </a:r>
            <a:r>
              <a:rPr lang="en-US" sz="2400" dirty="0" err="1">
                <a:latin typeface="Times New Roman" panose="02020603050405020304" pitchFamily="18" charset="0"/>
                <a:cs typeface="Times New Roman" panose="02020603050405020304" pitchFamily="18" charset="0"/>
              </a:rPr>
              <a:t>msh</a:t>
            </a:r>
            <a:r>
              <a:rPr lang="en-US" sz="2400" dirty="0">
                <a:latin typeface="Times New Roman" panose="02020603050405020304" pitchFamily="18" charset="0"/>
                <a:cs typeface="Times New Roman" panose="02020603050405020304" pitchFamily="18" charset="0"/>
              </a:rPr>
              <a:t> file into cavity folder and run gmshToFoam to generate mesh in OpenFOAM format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Constant folder should be generated again with mesh details. Move physical Properties file back into the constant folder </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Edit boundary file: Top and bottom type wall; In and Out type patch; Front Back empty. No physical type needed. </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Edit p and U files in 0 folder, which contains BCs for the variables</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 type zero Gradient on walls; type fixed Value on Outlet with value uniform 0; Front Back type empty.</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U: type no Slip on walls; Front Back type empty; type fixed Value on inlet with value uniform (1 0 0).</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Run check Mesh to check mesh quality</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1C685C0-2857-8C9B-5160-52ED8EA455A7}"/>
              </a:ext>
            </a:extLst>
          </p:cNvPr>
          <p:cNvSpPr>
            <a:spLocks noGrp="1"/>
          </p:cNvSpPr>
          <p:nvPr>
            <p:ph type="ftr" sz="quarter" idx="11"/>
          </p:nvPr>
        </p:nvSpPr>
        <p:spPr/>
        <p:txBody>
          <a:bodyPr/>
          <a:lstStyle/>
          <a:p>
            <a:r>
              <a:rPr lang="en-IN"/>
              <a:t>Amit Verma &amp; Shivanshu Singh</a:t>
            </a:r>
          </a:p>
        </p:txBody>
      </p:sp>
    </p:spTree>
    <p:extLst>
      <p:ext uri="{BB962C8B-B14F-4D97-AF65-F5344CB8AC3E}">
        <p14:creationId xmlns:p14="http://schemas.microsoft.com/office/powerpoint/2010/main" val="1354906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861</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VERMA</dc:creator>
  <cp:lastModifiedBy>AMIT VERMA</cp:lastModifiedBy>
  <cp:revision>13</cp:revision>
  <dcterms:created xsi:type="dcterms:W3CDTF">2023-12-05T07:37:12Z</dcterms:created>
  <dcterms:modified xsi:type="dcterms:W3CDTF">2023-12-05T14:47:03Z</dcterms:modified>
</cp:coreProperties>
</file>