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81" r:id="rId3"/>
    <p:sldId id="286" r:id="rId4"/>
    <p:sldId id="290" r:id="rId5"/>
    <p:sldId id="291" r:id="rId6"/>
    <p:sldId id="292" r:id="rId7"/>
    <p:sldId id="293" r:id="rId8"/>
    <p:sldId id="294" r:id="rId9"/>
    <p:sldId id="295" r:id="rId10"/>
    <p:sldId id="298" r:id="rId11"/>
    <p:sldId id="299" r:id="rId12"/>
    <p:sldId id="300" r:id="rId13"/>
    <p:sldId id="301" r:id="rId14"/>
    <p:sldId id="323" r:id="rId15"/>
    <p:sldId id="303" r:id="rId16"/>
    <p:sldId id="304" r:id="rId17"/>
    <p:sldId id="305" r:id="rId18"/>
    <p:sldId id="328" r:id="rId19"/>
    <p:sldId id="306" r:id="rId20"/>
    <p:sldId id="307" r:id="rId21"/>
    <p:sldId id="308" r:id="rId22"/>
    <p:sldId id="309" r:id="rId23"/>
    <p:sldId id="310" r:id="rId24"/>
    <p:sldId id="311" r:id="rId25"/>
    <p:sldId id="312" r:id="rId26"/>
    <p:sldId id="313" r:id="rId27"/>
    <p:sldId id="326" r:id="rId28"/>
    <p:sldId id="315" r:id="rId29"/>
    <p:sldId id="316" r:id="rId30"/>
    <p:sldId id="317" r:id="rId31"/>
    <p:sldId id="319" r:id="rId32"/>
    <p:sldId id="320" r:id="rId33"/>
    <p:sldId id="321" r:id="rId34"/>
    <p:sldId id="289" r:id="rId35"/>
    <p:sldId id="296" r:id="rId36"/>
    <p:sldId id="322" r:id="rId37"/>
    <p:sldId id="327" r:id="rId38"/>
    <p:sldId id="324" r:id="rId39"/>
    <p:sldId id="325" r:id="rId40"/>
    <p:sldId id="314" r:id="rId41"/>
    <p:sldId id="288" r:id="rId42"/>
    <p:sldId id="265" r:id="rId43"/>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43" autoAdjust="0"/>
  </p:normalViewPr>
  <p:slideViewPr>
    <p:cSldViewPr>
      <p:cViewPr varScale="1">
        <p:scale>
          <a:sx n="77" d="100"/>
          <a:sy n="77" d="100"/>
        </p:scale>
        <p:origin x="120" y="288"/>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openxmlformats.org/officeDocument/2006/relationships/oleObject" Target="file:///E:\DA_V8.01\DefectAnalysis8.01_NEW.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Sheet2!$C$8</c:f>
              <c:strCache>
                <c:ptCount val="1"/>
                <c:pt idx="0">
                  <c:v>P1</c:v>
                </c:pt>
              </c:strCache>
            </c:strRef>
          </c:tx>
          <c:spPr>
            <a:solidFill>
              <a:srgbClr val="FF0000"/>
            </a:solidFill>
            <a:scene3d>
              <a:camera prst="orthographicFront"/>
              <a:lightRig rig="threePt" dir="t"/>
            </a:scene3d>
            <a:sp3d>
              <a:bevelT/>
            </a:sp3d>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Sheet2!$B$9:$B$12</c:f>
              <c:strCache>
                <c:ptCount val="4"/>
                <c:pt idx="0">
                  <c:v>V7.01</c:v>
                </c:pt>
                <c:pt idx="1">
                  <c:v>V7.02</c:v>
                </c:pt>
                <c:pt idx="2">
                  <c:v>V7.03</c:v>
                </c:pt>
                <c:pt idx="3">
                  <c:v>V8.01</c:v>
                </c:pt>
              </c:strCache>
            </c:strRef>
          </c:cat>
          <c:val>
            <c:numRef>
              <c:f>Sheet2!$C$9:$C$12</c:f>
              <c:numCache>
                <c:formatCode>General</c:formatCode>
                <c:ptCount val="4"/>
                <c:pt idx="0">
                  <c:v>112</c:v>
                </c:pt>
                <c:pt idx="1">
                  <c:v>84</c:v>
                </c:pt>
                <c:pt idx="2">
                  <c:v>16</c:v>
                </c:pt>
                <c:pt idx="3">
                  <c:v>73</c:v>
                </c:pt>
              </c:numCache>
            </c:numRef>
          </c:val>
          <c:extLst>
            <c:ext xmlns:c16="http://schemas.microsoft.com/office/drawing/2014/chart" uri="{C3380CC4-5D6E-409C-BE32-E72D297353CC}">
              <c16:uniqueId val="{00000000-74CD-4C89-B156-D925E55D9E73}"/>
            </c:ext>
          </c:extLst>
        </c:ser>
        <c:ser>
          <c:idx val="1"/>
          <c:order val="1"/>
          <c:tx>
            <c:strRef>
              <c:f>Sheet2!$D$8</c:f>
              <c:strCache>
                <c:ptCount val="1"/>
                <c:pt idx="0">
                  <c:v>P2</c:v>
                </c:pt>
              </c:strCache>
            </c:strRef>
          </c:tx>
          <c:spPr>
            <a:solidFill>
              <a:srgbClr val="0000CC"/>
            </a:solidFill>
            <a:scene3d>
              <a:camera prst="orthographicFront"/>
              <a:lightRig rig="threePt" dir="t"/>
            </a:scene3d>
            <a:sp3d>
              <a:bevelT/>
            </a:sp3d>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Sheet2!$B$9:$B$12</c:f>
              <c:strCache>
                <c:ptCount val="4"/>
                <c:pt idx="0">
                  <c:v>V7.01</c:v>
                </c:pt>
                <c:pt idx="1">
                  <c:v>V7.02</c:v>
                </c:pt>
                <c:pt idx="2">
                  <c:v>V7.03</c:v>
                </c:pt>
                <c:pt idx="3">
                  <c:v>V8.01</c:v>
                </c:pt>
              </c:strCache>
            </c:strRef>
          </c:cat>
          <c:val>
            <c:numRef>
              <c:f>Sheet2!$D$9:$D$12</c:f>
              <c:numCache>
                <c:formatCode>General</c:formatCode>
                <c:ptCount val="4"/>
                <c:pt idx="0">
                  <c:v>356</c:v>
                </c:pt>
                <c:pt idx="1">
                  <c:v>220</c:v>
                </c:pt>
                <c:pt idx="2">
                  <c:v>113</c:v>
                </c:pt>
                <c:pt idx="3">
                  <c:v>330</c:v>
                </c:pt>
              </c:numCache>
            </c:numRef>
          </c:val>
          <c:extLst>
            <c:ext xmlns:c16="http://schemas.microsoft.com/office/drawing/2014/chart" uri="{C3380CC4-5D6E-409C-BE32-E72D297353CC}">
              <c16:uniqueId val="{00000001-74CD-4C89-B156-D925E55D9E73}"/>
            </c:ext>
          </c:extLst>
        </c:ser>
        <c:ser>
          <c:idx val="2"/>
          <c:order val="2"/>
          <c:tx>
            <c:strRef>
              <c:f>Sheet2!$E$8</c:f>
              <c:strCache>
                <c:ptCount val="1"/>
                <c:pt idx="0">
                  <c:v>P3</c:v>
                </c:pt>
              </c:strCache>
            </c:strRef>
          </c:tx>
          <c:spPr>
            <a:solidFill>
              <a:srgbClr val="009900"/>
            </a:solidFill>
            <a:scene3d>
              <a:camera prst="orthographicFront"/>
              <a:lightRig rig="threePt" dir="t"/>
            </a:scene3d>
            <a:sp3d>
              <a:bevelT/>
            </a:sp3d>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Sheet2!$B$9:$B$12</c:f>
              <c:strCache>
                <c:ptCount val="4"/>
                <c:pt idx="0">
                  <c:v>V7.01</c:v>
                </c:pt>
                <c:pt idx="1">
                  <c:v>V7.02</c:v>
                </c:pt>
                <c:pt idx="2">
                  <c:v>V7.03</c:v>
                </c:pt>
                <c:pt idx="3">
                  <c:v>V8.01</c:v>
                </c:pt>
              </c:strCache>
            </c:strRef>
          </c:cat>
          <c:val>
            <c:numRef>
              <c:f>Sheet2!$E$9:$E$12</c:f>
              <c:numCache>
                <c:formatCode>General</c:formatCode>
                <c:ptCount val="4"/>
                <c:pt idx="0">
                  <c:v>133</c:v>
                </c:pt>
                <c:pt idx="1">
                  <c:v>75</c:v>
                </c:pt>
                <c:pt idx="2">
                  <c:v>51</c:v>
                </c:pt>
                <c:pt idx="3">
                  <c:v>104</c:v>
                </c:pt>
              </c:numCache>
            </c:numRef>
          </c:val>
          <c:extLst>
            <c:ext xmlns:c16="http://schemas.microsoft.com/office/drawing/2014/chart" uri="{C3380CC4-5D6E-409C-BE32-E72D297353CC}">
              <c16:uniqueId val="{00000002-74CD-4C89-B156-D925E55D9E73}"/>
            </c:ext>
          </c:extLst>
        </c:ser>
        <c:dLbls>
          <c:showLegendKey val="0"/>
          <c:showVal val="0"/>
          <c:showCatName val="0"/>
          <c:showSerName val="0"/>
          <c:showPercent val="0"/>
          <c:showBubbleSize val="0"/>
        </c:dLbls>
        <c:gapWidth val="150"/>
        <c:shape val="box"/>
        <c:axId val="112403456"/>
        <c:axId val="92884928"/>
        <c:axId val="0"/>
      </c:bar3DChart>
      <c:catAx>
        <c:axId val="112403456"/>
        <c:scaling>
          <c:orientation val="minMax"/>
        </c:scaling>
        <c:delete val="0"/>
        <c:axPos val="b"/>
        <c:numFmt formatCode="General" sourceLinked="0"/>
        <c:majorTickMark val="out"/>
        <c:minorTickMark val="none"/>
        <c:tickLblPos val="nextTo"/>
        <c:crossAx val="92884928"/>
        <c:crosses val="autoZero"/>
        <c:auto val="1"/>
        <c:lblAlgn val="ctr"/>
        <c:lblOffset val="100"/>
        <c:noMultiLvlLbl val="0"/>
      </c:catAx>
      <c:valAx>
        <c:axId val="92884928"/>
        <c:scaling>
          <c:orientation val="minMax"/>
        </c:scaling>
        <c:delete val="0"/>
        <c:axPos val="l"/>
        <c:majorGridlines/>
        <c:numFmt formatCode="General" sourceLinked="1"/>
        <c:majorTickMark val="out"/>
        <c:minorTickMark val="none"/>
        <c:tickLblPos val="nextTo"/>
        <c:crossAx val="112403456"/>
        <c:crosses val="autoZero"/>
        <c:crossBetween val="between"/>
      </c:valAx>
    </c:plotArea>
    <c:legend>
      <c:legendPos val="r"/>
      <c:layout/>
      <c:overlay val="0"/>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12/30/2020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to answer What is Defect</a:t>
            </a:r>
            <a:r>
              <a:rPr lang="en-US" baseline="0" dirty="0" smtClean="0"/>
              <a:t> ?</a:t>
            </a:r>
          </a:p>
          <a:p>
            <a:endParaRPr lang="en-US" baseline="0" dirty="0" smtClean="0"/>
          </a:p>
          <a:p>
            <a:r>
              <a:rPr lang="en-US" baseline="0" dirty="0" smtClean="0"/>
              <a:t>Examples of Missing, wrong and incomplete.</a:t>
            </a:r>
          </a:p>
          <a:p>
            <a:endParaRPr lang="en-US" baseline="0" dirty="0" smtClean="0"/>
          </a:p>
          <a:p>
            <a:r>
              <a:rPr lang="en-US" baseline="0" dirty="0" smtClean="0"/>
              <a:t>Examples of Customer’s view point</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a:t>
            </a:fld>
            <a:endParaRPr lang="en-US"/>
          </a:p>
        </p:txBody>
      </p:sp>
    </p:spTree>
    <p:extLst>
      <p:ext uri="{BB962C8B-B14F-4D97-AF65-F5344CB8AC3E}">
        <p14:creationId xmlns:p14="http://schemas.microsoft.com/office/powerpoint/2010/main" val="1442260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12</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13</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14</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Specific-&gt; Specify the exact action: Do not say something like ‘Select </a:t>
            </a:r>
            <a:r>
              <a:rPr lang="en-US" altLang="en-US" dirty="0" err="1" smtClean="0"/>
              <a:t>ButtonB</a:t>
            </a:r>
            <a:r>
              <a:rPr lang="en-US" altLang="en-US" dirty="0" smtClean="0"/>
              <a:t>’. Do you mean ‘Click </a:t>
            </a:r>
            <a:r>
              <a:rPr lang="en-US" altLang="en-US" dirty="0" err="1" smtClean="0"/>
              <a:t>ButtonB</a:t>
            </a:r>
            <a:r>
              <a:rPr lang="en-US" altLang="en-US" dirty="0" smtClean="0"/>
              <a:t>’ or ‘Press ALT+B’ or ‘Focus on </a:t>
            </a:r>
            <a:r>
              <a:rPr lang="en-US" altLang="en-US" dirty="0" err="1" smtClean="0"/>
              <a:t>ButtonB</a:t>
            </a:r>
            <a:r>
              <a:rPr lang="en-US" altLang="en-US" dirty="0" smtClean="0"/>
              <a:t> and click ENTER’?</a:t>
            </a:r>
          </a:p>
          <a:p>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Too much information is also at times prone to maintain the information…should not be ambiguous and incomplete -- KISS</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15</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SPOT : You Spot the bug</a:t>
            </a:r>
          </a:p>
          <a:p>
            <a:r>
              <a:rPr lang="en-US" dirty="0" smtClean="0"/>
              <a:t>APPROACH</a:t>
            </a:r>
            <a:r>
              <a:rPr lang="en-US" baseline="0" dirty="0" smtClean="0"/>
              <a:t> : You verify if it’s really a bug, you check its surroundings, behavior, location</a:t>
            </a:r>
          </a:p>
          <a:p>
            <a:r>
              <a:rPr lang="en-US" baseline="0" dirty="0" smtClean="0"/>
              <a:t>RAISE: Once you identify it’s a bug, you raise it.</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16</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17</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18</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19</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20</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21</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of origin : Can</a:t>
            </a:r>
            <a:r>
              <a:rPr lang="en-US" baseline="0" dirty="0" smtClean="0"/>
              <a:t> be at requirement level, at design level, at functional level.</a:t>
            </a:r>
          </a:p>
          <a:p>
            <a:r>
              <a:rPr lang="en-US" baseline="0" dirty="0" smtClean="0"/>
              <a:t>Type: Can be Functional, Non Functional, Performance</a:t>
            </a:r>
          </a:p>
          <a:p>
            <a:r>
              <a:rPr lang="en-US" baseline="0" dirty="0" smtClean="0"/>
              <a:t>Cause : Unclear requirement, Misinterpretation of requirement, Changing requirement, Programming errors, Time Pressure.</a:t>
            </a:r>
          </a:p>
          <a:p>
            <a:r>
              <a:rPr lang="en-US" baseline="0" dirty="0" smtClean="0"/>
              <a:t>Severity : ?</a:t>
            </a:r>
          </a:p>
          <a:p>
            <a:r>
              <a:rPr lang="en-US" baseline="0" dirty="0" smtClean="0"/>
              <a:t>Priority: ?</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a:t>
            </a:fld>
            <a:endParaRPr lang="en-US"/>
          </a:p>
        </p:txBody>
      </p:sp>
    </p:spTree>
    <p:extLst>
      <p:ext uri="{BB962C8B-B14F-4D97-AF65-F5344CB8AC3E}">
        <p14:creationId xmlns:p14="http://schemas.microsoft.com/office/powerpoint/2010/main" val="890792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22</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23</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24</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25</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26</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our bug and system limitations,</a:t>
            </a:r>
            <a:r>
              <a:rPr lang="en-US" baseline="0" dirty="0" smtClean="0"/>
              <a:t> known issues these can be communicated to client and can be parked as known issues/limitations.</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27</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28</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29</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30</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Pareto Analysis( 80/20 Analysis)</a:t>
            </a:r>
          </a:p>
          <a:p>
            <a:endParaRPr lang="en-US" altLang="en-US" dirty="0" smtClean="0"/>
          </a:p>
          <a:p>
            <a:pPr algn="just"/>
            <a:r>
              <a:rPr lang="en-US" altLang="en-US" dirty="0" smtClean="0"/>
              <a:t>Pareto analysis is a statistical technique in decision making that is used for selection of a limited number of tasks that produce significant overall effect. </a:t>
            </a:r>
          </a:p>
          <a:p>
            <a:pPr algn="just"/>
            <a:endParaRPr lang="en-US" altLang="en-US" dirty="0" smtClean="0"/>
          </a:p>
          <a:p>
            <a:pPr algn="just"/>
            <a:r>
              <a:rPr lang="en-US" altLang="en-US" dirty="0" smtClean="0"/>
              <a:t>This Principle enables you to see what 20 percent of cases are causing 80 percent of the problems on a project.</a:t>
            </a:r>
          </a:p>
          <a:p>
            <a:pPr algn="just"/>
            <a:endParaRPr lang="en-US" altLang="en-US" dirty="0" smtClean="0"/>
          </a:p>
          <a:p>
            <a:pPr algn="just"/>
            <a:r>
              <a:rPr lang="en-US" altLang="en-US" dirty="0" smtClean="0"/>
              <a:t>Also we can make a statement for why do we need effective Defect Management in the project level.</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31</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from</a:t>
            </a:r>
            <a:r>
              <a:rPr lang="en-US" baseline="0" dirty="0" smtClean="0"/>
              <a:t> audience for different stages</a:t>
            </a:r>
          </a:p>
          <a:p>
            <a:r>
              <a:rPr lang="en-US" baseline="0" dirty="0" smtClean="0"/>
              <a:t>Requirement: Missing field lengths, Missing error messages, Missing mandatory fields, Default values.</a:t>
            </a:r>
          </a:p>
          <a:p>
            <a:r>
              <a:rPr lang="en-US" baseline="0" dirty="0" smtClean="0"/>
              <a:t>Architecture &amp; Construction : Issues specific to OS, Platforms.</a:t>
            </a:r>
          </a:p>
          <a:p>
            <a:r>
              <a:rPr lang="en-US" baseline="0" dirty="0" smtClean="0"/>
              <a:t>System Test &amp; Release : Functional &amp; Non Functional Issues.</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5</a:t>
            </a:fld>
            <a:endParaRPr lang="en-US"/>
          </a:p>
        </p:txBody>
      </p:sp>
    </p:spTree>
    <p:extLst>
      <p:ext uri="{BB962C8B-B14F-4D97-AF65-F5344CB8AC3E}">
        <p14:creationId xmlns:p14="http://schemas.microsoft.com/office/powerpoint/2010/main" val="248738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en-US" b="1" u="sng" dirty="0" smtClean="0"/>
              <a:t>For 7.01</a:t>
            </a:r>
            <a:r>
              <a:rPr lang="en-US" altLang="en-US" dirty="0" smtClean="0"/>
              <a:t>:  No Process implemented </a:t>
            </a:r>
          </a:p>
          <a:p>
            <a:pPr algn="just"/>
            <a:endParaRPr lang="en-US" altLang="en-US" b="1" u="sng" dirty="0" smtClean="0"/>
          </a:p>
          <a:p>
            <a:pPr algn="just"/>
            <a:r>
              <a:rPr lang="en-US" altLang="en-US" b="1" u="sng" dirty="0" smtClean="0"/>
              <a:t>For V7.02 and 7.03 : </a:t>
            </a:r>
            <a:r>
              <a:rPr lang="en-US" altLang="en-US" dirty="0" smtClean="0"/>
              <a:t>We can explain the effectiveness of implemented processes and there positive impact on the quality of the release.</a:t>
            </a:r>
          </a:p>
          <a:p>
            <a:pPr algn="just"/>
            <a:endParaRPr lang="en-US" altLang="en-US" dirty="0" smtClean="0"/>
          </a:p>
          <a:p>
            <a:pPr algn="just"/>
            <a:r>
              <a:rPr lang="en-US" altLang="en-US" b="1" u="sng" dirty="0" smtClean="0"/>
              <a:t>For V8.01</a:t>
            </a:r>
            <a:r>
              <a:rPr lang="en-US" altLang="en-US" dirty="0" smtClean="0"/>
              <a:t>: We can explain the impact on the quality of the release because team failed to follow the implemented processes.</a:t>
            </a:r>
          </a:p>
          <a:p>
            <a:endParaRPr lang="en-US" alt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32</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Audience about different</a:t>
            </a:r>
            <a:r>
              <a:rPr lang="en-US" baseline="0" dirty="0" smtClean="0"/>
              <a:t> examples of defects in each stages:</a:t>
            </a:r>
          </a:p>
          <a:p>
            <a:r>
              <a:rPr lang="en-US" baseline="0" dirty="0" smtClean="0"/>
              <a:t>Requirement Level:</a:t>
            </a:r>
          </a:p>
          <a:p>
            <a:r>
              <a:rPr lang="en-US" baseline="0" dirty="0" smtClean="0"/>
              <a:t>Design Level:</a:t>
            </a:r>
          </a:p>
          <a:p>
            <a:r>
              <a:rPr lang="en-US" baseline="0" dirty="0" smtClean="0"/>
              <a:t>Coding Level:</a:t>
            </a:r>
          </a:p>
          <a:p>
            <a:endParaRPr lang="en-US" baseline="0" dirty="0" smtClean="0"/>
          </a:p>
          <a:p>
            <a:r>
              <a:rPr lang="en-US" b="0" dirty="0" smtClean="0"/>
              <a:t>Comment: In Agile methodology, testing is integral part of software development.</a:t>
            </a:r>
            <a:endParaRPr lang="en-US" b="0" dirty="0"/>
          </a:p>
        </p:txBody>
      </p:sp>
      <p:sp>
        <p:nvSpPr>
          <p:cNvPr id="4" name="Slide Number Placeholder 3"/>
          <p:cNvSpPr>
            <a:spLocks noGrp="1"/>
          </p:cNvSpPr>
          <p:nvPr>
            <p:ph type="sldNum" sz="quarter" idx="10"/>
          </p:nvPr>
        </p:nvSpPr>
        <p:spPr/>
        <p:txBody>
          <a:bodyPr/>
          <a:lstStyle/>
          <a:p>
            <a:fld id="{600C82F4-2A69-4126-B139-781D9110DB5F}" type="slidenum">
              <a:rPr lang="en-US" smtClean="0"/>
              <a:t>33</a:t>
            </a:fld>
            <a:endParaRPr lang="en-US"/>
          </a:p>
        </p:txBody>
      </p:sp>
    </p:spTree>
    <p:extLst>
      <p:ext uri="{BB962C8B-B14F-4D97-AF65-F5344CB8AC3E}">
        <p14:creationId xmlns:p14="http://schemas.microsoft.com/office/powerpoint/2010/main" val="3512649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35</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As a tester</a:t>
            </a:r>
            <a:r>
              <a:rPr lang="en-US" altLang="en-US" baseline="0" dirty="0" smtClean="0"/>
              <a:t> you have think out of the box, different view of seeing things.</a:t>
            </a:r>
            <a:endParaRPr lang="en-US" alt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36</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Bugs which are Deferred</a:t>
            </a:r>
            <a:r>
              <a:rPr lang="en-US" altLang="en-US" baseline="0" dirty="0" smtClean="0"/>
              <a:t> or which are of low priority and requires lot of efforts </a:t>
            </a:r>
            <a:endParaRPr lang="en-US" alt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37</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38</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39</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Stages</a:t>
            </a:r>
            <a:r>
              <a:rPr lang="en-US" baseline="0" dirty="0" smtClean="0"/>
              <a:t> and Cycle vary as per project and tools</a:t>
            </a:r>
          </a:p>
          <a:p>
            <a:r>
              <a:rPr lang="en-US" baseline="0" dirty="0" smtClean="0"/>
              <a:t>Scenario when a defect is raised by customer</a:t>
            </a:r>
            <a:r>
              <a:rPr lang="en-US" baseline="0" dirty="0"/>
              <a:t> </a:t>
            </a:r>
            <a:r>
              <a:rPr lang="en-US" baseline="0" dirty="0" smtClean="0"/>
              <a:t>Flow</a:t>
            </a:r>
          </a:p>
          <a:p>
            <a:r>
              <a:rPr lang="en-US" baseline="0" dirty="0" smtClean="0"/>
              <a:t>Open &gt; Assigned Dev &gt; Fixed &gt; Reviewed &gt; Test &gt; Testing by QA + Client &gt; Release</a:t>
            </a:r>
          </a:p>
        </p:txBody>
      </p:sp>
      <p:sp>
        <p:nvSpPr>
          <p:cNvPr id="4" name="Slide Number Placeholder 3"/>
          <p:cNvSpPr>
            <a:spLocks noGrp="1"/>
          </p:cNvSpPr>
          <p:nvPr>
            <p:ph type="sldNum" sz="quarter" idx="10"/>
          </p:nvPr>
        </p:nvSpPr>
        <p:spPr/>
        <p:txBody>
          <a:bodyPr/>
          <a:lstStyle/>
          <a:p>
            <a:fld id="{600C82F4-2A69-4126-B139-781D9110DB5F}" type="slidenum">
              <a:rPr lang="en-US" smtClean="0"/>
              <a:t>6</a:t>
            </a:fld>
            <a:endParaRPr lang="en-US"/>
          </a:p>
        </p:txBody>
      </p:sp>
    </p:spTree>
    <p:extLst>
      <p:ext uri="{BB962C8B-B14F-4D97-AF65-F5344CB8AC3E}">
        <p14:creationId xmlns:p14="http://schemas.microsoft.com/office/powerpoint/2010/main" val="45891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Duplicate/Rejected/Not a Bug/Deferred/Reopened : Explanation</a:t>
            </a:r>
            <a:r>
              <a:rPr lang="en-US" sz="1200" baseline="0" dirty="0" smtClean="0">
                <a:latin typeface="Tahoma" panose="020B0604030504040204" pitchFamily="34" charset="0"/>
                <a:ea typeface="Tahoma" panose="020B0604030504040204" pitchFamily="34" charset="0"/>
                <a:cs typeface="Tahoma" panose="020B0604030504040204" pitchFamily="34" charset="0"/>
              </a:rPr>
              <a:t> on the statuses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ahoma" panose="020B0604030504040204" pitchFamily="34" charset="0"/>
              <a:ea typeface="Tahoma" panose="020B0604030504040204" pitchFamily="34" charset="0"/>
              <a:cs typeface="Tahom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ahoma" panose="020B0604030504040204" pitchFamily="34" charset="0"/>
                <a:ea typeface="Tahoma" panose="020B0604030504040204" pitchFamily="34" charset="0"/>
                <a:cs typeface="Tahoma" panose="020B0604030504040204" pitchFamily="34" charset="0"/>
              </a:rPr>
              <a:t>The naming convention of the defect status changes as per project.</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a:t>
            </a:fld>
            <a:endParaRPr lang="en-US"/>
          </a:p>
        </p:txBody>
      </p:sp>
    </p:spTree>
    <p:extLst>
      <p:ext uri="{BB962C8B-B14F-4D97-AF65-F5344CB8AC3E}">
        <p14:creationId xmlns:p14="http://schemas.microsoft.com/office/powerpoint/2010/main" val="225203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Importance</a:t>
            </a:r>
            <a:r>
              <a:rPr lang="en-US" baseline="0" dirty="0" smtClean="0"/>
              <a:t> of Re Open status : Explanation</a:t>
            </a:r>
          </a:p>
          <a:p>
            <a:r>
              <a:rPr lang="en-US" baseline="0" dirty="0" smtClean="0"/>
              <a:t>Importance of status : Explanation</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a:t>
            </a:fld>
            <a:endParaRPr lang="en-US"/>
          </a:p>
        </p:txBody>
      </p:sp>
    </p:spTree>
    <p:extLst>
      <p:ext uri="{BB962C8B-B14F-4D97-AF65-F5344CB8AC3E}">
        <p14:creationId xmlns:p14="http://schemas.microsoft.com/office/powerpoint/2010/main" val="235885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en-US" dirty="0" smtClean="0"/>
              <a:t>Critical / Show Stopper — An item that prevents further testing of the product or function under test can be classified as Critical Bug. No workaround is possible for such bugs. Examples of this include a missing menu option or security permission required to access a function under test.</a:t>
            </a:r>
            <a:br>
              <a:rPr lang="en-US" altLang="en-US" dirty="0" smtClean="0"/>
            </a:br>
            <a:r>
              <a:rPr lang="en-US" altLang="en-US" dirty="0" smtClean="0"/>
              <a:t>.</a:t>
            </a:r>
            <a:br>
              <a:rPr lang="en-US" altLang="en-US" dirty="0" smtClean="0"/>
            </a:br>
            <a:r>
              <a:rPr lang="en-US" altLang="en-US" dirty="0" smtClean="0"/>
              <a:t>2. Major / High — A defect that does not function as expected/designed or cause other functionality to fail to meet requirements can be classified as Major Bug. The workaround can be provided for such bugs. Examples of this include inaccurate calculations; the wrong field being updated, etc.</a:t>
            </a:r>
            <a:br>
              <a:rPr lang="en-US" altLang="en-US" dirty="0" smtClean="0"/>
            </a:br>
            <a:r>
              <a:rPr lang="en-US" altLang="en-US" dirty="0" smtClean="0"/>
              <a:t>.</a:t>
            </a:r>
            <a:br>
              <a:rPr lang="en-US" altLang="en-US" dirty="0" smtClean="0"/>
            </a:br>
            <a:r>
              <a:rPr lang="en-US" altLang="en-US" dirty="0" smtClean="0"/>
              <a:t>3. Average / Medium — The defects which do not conform to standards and conventions can be classified as Medium Bugs. Easy workarounds exists to achieve functionality objectives. Examples include matching visual and text links which lead to different end points.</a:t>
            </a:r>
            <a:br>
              <a:rPr lang="en-US" altLang="en-US" dirty="0" smtClean="0"/>
            </a:br>
            <a:r>
              <a:rPr lang="en-US" altLang="en-US" dirty="0" smtClean="0"/>
              <a:t>.</a:t>
            </a:r>
            <a:br>
              <a:rPr lang="en-US" altLang="en-US" dirty="0" smtClean="0"/>
            </a:br>
            <a:r>
              <a:rPr lang="en-US" altLang="en-US" dirty="0" smtClean="0"/>
              <a:t>4. Minor / Low — Cosmetic defects which does not affect the functionality of the system can be classified as Minor Bugs.</a:t>
            </a:r>
          </a:p>
          <a:p>
            <a:pPr algn="l"/>
            <a:endParaRPr lang="en-US" altLang="en-US" dirty="0" smtClean="0"/>
          </a:p>
          <a:p>
            <a:pPr algn="l"/>
            <a:r>
              <a:rPr lang="en-US" sz="1200" b="1" i="0" kern="1200" dirty="0" smtClean="0">
                <a:solidFill>
                  <a:schemeClr val="tx1"/>
                </a:solidFill>
                <a:effectLst/>
                <a:latin typeface="+mn-lt"/>
                <a:ea typeface="+mn-ea"/>
                <a:cs typeface="+mn-cs"/>
              </a:rPr>
              <a:t>who decides the severity of a bug (QA but Lead can change)</a:t>
            </a:r>
            <a:endParaRPr lang="en-US" altLang="en-US" dirty="0" smtClean="0"/>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Tester</a:t>
            </a:r>
            <a:r>
              <a:rPr lang="en-US" baseline="0" dirty="0" smtClean="0"/>
              <a:t> can add Priority to the best of this knowledge which will later be reviewed by PO/Manager.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Who can decide priority - Internal project vs direct communication with client QA or product management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a:t>
            </a:fld>
            <a:endParaRPr lang="en-US"/>
          </a:p>
        </p:txBody>
      </p:sp>
    </p:spTree>
    <p:extLst>
      <p:ext uri="{BB962C8B-B14F-4D97-AF65-F5344CB8AC3E}">
        <p14:creationId xmlns:p14="http://schemas.microsoft.com/office/powerpoint/2010/main" val="36214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11</a:t>
            </a:fld>
            <a:endParaRPr lang="en-US"/>
          </a:p>
        </p:txBody>
      </p:sp>
    </p:spTree>
    <p:extLst>
      <p:ext uri="{BB962C8B-B14F-4D97-AF65-F5344CB8AC3E}">
        <p14:creationId xmlns:p14="http://schemas.microsoft.com/office/powerpoint/2010/main" val="36214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12/30/2020</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12/30/2020</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12/30/2020</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12/30/2020</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12/30/2020</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12/30/2020</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12/30/2020</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12/30/2020</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12/30/2020</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12/30/2020</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76200" y="467518"/>
            <a:ext cx="10058400" cy="5191919"/>
          </a:xfrm>
          <a:prstGeom prst="rect">
            <a:avLst/>
          </a:prstGeom>
          <a:solidFill>
            <a:srgbClr val="39617A">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8"/>
          <p:cNvSpPr txBox="1">
            <a:spLocks/>
          </p:cNvSpPr>
          <p:nvPr/>
        </p:nvSpPr>
        <p:spPr>
          <a:xfrm>
            <a:off x="76200" y="3063478"/>
            <a:ext cx="5410200" cy="1270359"/>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Defect Management &amp; Tracking Process</a:t>
            </a:r>
          </a:p>
          <a:p>
            <a:pPr algn="l">
              <a:lnSpc>
                <a:spcPct val="15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Presented by: </a:t>
            </a: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Ketan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Rathod</a:t>
            </a:r>
          </a:p>
        </p:txBody>
      </p:sp>
    </p:spTree>
    <p:extLst>
      <p:ext uri="{BB962C8B-B14F-4D97-AF65-F5344CB8AC3E}">
        <p14:creationId xmlns:p14="http://schemas.microsoft.com/office/powerpoint/2010/main" val="8945012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barn(inVertical)">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fade">
                                      <p:cBhvr>
                                        <p:cTn id="12" dur="1000"/>
                                        <p:tgtEl>
                                          <p:spTgt spid="25">
                                            <p:txEl>
                                              <p:pRg st="1" end="1"/>
                                            </p:txEl>
                                          </p:spTgt>
                                        </p:tgtEl>
                                      </p:cBhvr>
                                    </p:animEffect>
                                    <p:anim calcmode="lin" valueType="num">
                                      <p:cBhvr>
                                        <p:cTn id="13" dur="10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Defect </a:t>
            </a:r>
            <a:r>
              <a:rPr lang="en-US" altLang="en-US" sz="1800" b="1" dirty="0" smtClean="0">
                <a:latin typeface="Tahoma" panose="020B0604030504040204" pitchFamily="34" charset="0"/>
                <a:ea typeface="Tahoma" panose="020B0604030504040204" pitchFamily="34" charset="0"/>
                <a:cs typeface="Tahoma" panose="020B0604030504040204" pitchFamily="34" charset="0"/>
              </a:rPr>
              <a:t>Priority</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r>
              <a:rPr lang="en-US" sz="1600" b="1" dirty="0">
                <a:latin typeface="Tahoma" panose="020B0604030504040204" pitchFamily="34" charset="0"/>
                <a:ea typeface="Tahoma" panose="020B0604030504040204" pitchFamily="34" charset="0"/>
                <a:cs typeface="Tahoma" panose="020B0604030504040204" pitchFamily="34" charset="0"/>
              </a:rPr>
              <a:t>What is a Priority?</a:t>
            </a:r>
            <a:r>
              <a:rPr lang="en-US" sz="1600" dirty="0">
                <a:latin typeface="Tahoma" panose="020B0604030504040204" pitchFamily="34" charset="0"/>
                <a:ea typeface="Tahoma" panose="020B0604030504040204" pitchFamily="34" charset="0"/>
                <a:cs typeface="Tahoma" panose="020B0604030504040204" pitchFamily="34" charset="0"/>
              </a:rPr>
              <a:t>	</a:t>
            </a:r>
          </a:p>
          <a:p>
            <a:pPr marL="285750" indent="-285750" algn="l">
              <a:buFontTx/>
              <a:buChar char="-"/>
              <a:defRPr/>
            </a:pPr>
            <a:r>
              <a:rPr lang="en-US" sz="1600" dirty="0" smtClean="0">
                <a:latin typeface="Tahoma" panose="020B0604030504040204" pitchFamily="34" charset="0"/>
                <a:ea typeface="Tahoma" panose="020B0604030504040204" pitchFamily="34" charset="0"/>
                <a:cs typeface="Tahoma" panose="020B0604030504040204" pitchFamily="34" charset="0"/>
              </a:rPr>
              <a:t>Priority </a:t>
            </a:r>
            <a:r>
              <a:rPr lang="en-US" sz="1600" dirty="0">
                <a:latin typeface="Tahoma" panose="020B0604030504040204" pitchFamily="34" charset="0"/>
                <a:ea typeface="Tahoma" panose="020B0604030504040204" pitchFamily="34" charset="0"/>
                <a:cs typeface="Tahoma" panose="020B0604030504040204" pitchFamily="34" charset="0"/>
              </a:rPr>
              <a:t>is usually used to describe importance for business - the order in which developers should take the tasks in work</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a:latin typeface="Tahoma" panose="020B0604030504040204" pitchFamily="34" charset="0"/>
                <a:ea typeface="Tahoma" panose="020B0604030504040204" pitchFamily="34" charset="0"/>
                <a:cs typeface="Tahoma" panose="020B0604030504040204" pitchFamily="34" charset="0"/>
              </a:rPr>
              <a:t>Who decides Priority?</a:t>
            </a:r>
          </a:p>
          <a:p>
            <a:pPr marL="285750" indent="-285750" algn="l">
              <a:buFontTx/>
              <a:buChar char="-"/>
              <a:defRPr/>
            </a:pPr>
            <a:r>
              <a:rPr lang="en-US" sz="1600" dirty="0" smtClean="0">
                <a:latin typeface="Tahoma" panose="020B0604030504040204" pitchFamily="34" charset="0"/>
                <a:ea typeface="Tahoma" panose="020B0604030504040204" pitchFamily="34" charset="0"/>
                <a:cs typeface="Tahoma" panose="020B0604030504040204" pitchFamily="34" charset="0"/>
              </a:rPr>
              <a:t>Project </a:t>
            </a:r>
            <a:r>
              <a:rPr lang="en-US" sz="1600" dirty="0">
                <a:latin typeface="Tahoma" panose="020B0604030504040204" pitchFamily="34" charset="0"/>
                <a:ea typeface="Tahoma" panose="020B0604030504040204" pitchFamily="34" charset="0"/>
                <a:cs typeface="Tahoma" panose="020B0604030504040204" pitchFamily="34" charset="0"/>
              </a:rPr>
              <a:t>Manager and in some cases client also decide based on the release </a:t>
            </a:r>
            <a:r>
              <a:rPr lang="en-US" sz="1600" dirty="0" smtClean="0">
                <a:latin typeface="Tahoma" panose="020B0604030504040204" pitchFamily="34" charset="0"/>
                <a:ea typeface="Tahoma" panose="020B0604030504040204" pitchFamily="34" charset="0"/>
                <a:cs typeface="Tahoma" panose="020B0604030504040204" pitchFamily="34" charset="0"/>
              </a:rPr>
              <a:t>plan</a:t>
            </a:r>
          </a:p>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a:latin typeface="Tahoma" panose="020B0604030504040204" pitchFamily="34" charset="0"/>
                <a:ea typeface="Tahoma" panose="020B0604030504040204" pitchFamily="34" charset="0"/>
                <a:cs typeface="Tahoma" panose="020B0604030504040204" pitchFamily="34" charset="0"/>
              </a:rPr>
              <a:t>How to Define a Priority?</a:t>
            </a:r>
          </a:p>
          <a:p>
            <a:pPr algn="l">
              <a:defRPr/>
            </a:pP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600" dirty="0">
                <a:latin typeface="Tahoma" panose="020B0604030504040204" pitchFamily="34" charset="0"/>
                <a:ea typeface="Tahoma" panose="020B0604030504040204" pitchFamily="34" charset="0"/>
                <a:cs typeface="Tahoma" panose="020B0604030504040204" pitchFamily="34" charset="0"/>
              </a:rPr>
              <a:t>The order in which the defect should be fixed</a:t>
            </a:r>
          </a:p>
          <a:p>
            <a:pPr algn="l">
              <a:defRPr/>
            </a:pPr>
            <a:r>
              <a:rPr lang="en-US" sz="1600" dirty="0" smtClean="0">
                <a:latin typeface="Tahoma" panose="020B0604030504040204" pitchFamily="34" charset="0"/>
                <a:ea typeface="Tahoma" panose="020B0604030504040204" pitchFamily="34" charset="0"/>
                <a:cs typeface="Tahoma" panose="020B0604030504040204" pitchFamily="34" charset="0"/>
              </a:rPr>
              <a:t>e.g. If </a:t>
            </a:r>
            <a:r>
              <a:rPr lang="en-US" sz="1600" dirty="0">
                <a:latin typeface="Tahoma" panose="020B0604030504040204" pitchFamily="34" charset="0"/>
                <a:ea typeface="Tahoma" panose="020B0604030504040204" pitchFamily="34" charset="0"/>
                <a:cs typeface="Tahoma" panose="020B0604030504040204" pitchFamily="34" charset="0"/>
              </a:rPr>
              <a:t>Company Name is misspelled at the homepage of the website.	</a:t>
            </a:r>
          </a:p>
          <a:p>
            <a:pPr marL="228600" lvl="1">
              <a:buFont typeface="Arial" charset="0"/>
              <a:buNone/>
              <a:defRPr/>
            </a:pPr>
            <a:r>
              <a:rPr lang="en-US" sz="1600" dirty="0" smtClean="0">
                <a:latin typeface="Tahoma" panose="020B0604030504040204" pitchFamily="34" charset="0"/>
                <a:ea typeface="Tahoma" panose="020B0604030504040204" pitchFamily="34" charset="0"/>
                <a:cs typeface="Tahoma" panose="020B0604030504040204" pitchFamily="34" charset="0"/>
              </a:rPr>
              <a:t>   Priority </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b="1" dirty="0">
                <a:latin typeface="Tahoma" panose="020B0604030504040204" pitchFamily="34" charset="0"/>
                <a:ea typeface="Tahoma" panose="020B0604030504040204" pitchFamily="34" charset="0"/>
                <a:cs typeface="Tahoma" panose="020B0604030504040204" pitchFamily="34" charset="0"/>
              </a:rPr>
              <a:t>High </a:t>
            </a:r>
          </a:p>
          <a:p>
            <a:pPr marL="228600" lvl="1">
              <a:buFont typeface="Arial" charset="0"/>
              <a:buNone/>
              <a:defRPr/>
            </a:pPr>
            <a:r>
              <a:rPr lang="en-US" sz="1600" dirty="0" smtClean="0">
                <a:latin typeface="Tahoma" panose="020B0604030504040204" pitchFamily="34" charset="0"/>
                <a:ea typeface="Tahoma" panose="020B0604030504040204" pitchFamily="34" charset="0"/>
                <a:cs typeface="Tahoma" panose="020B0604030504040204" pitchFamily="34" charset="0"/>
              </a:rPr>
              <a:t>   Severity </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b="1" dirty="0">
                <a:latin typeface="Tahoma" panose="020B0604030504040204" pitchFamily="34" charset="0"/>
                <a:ea typeface="Tahoma" panose="020B0604030504040204" pitchFamily="34" charset="0"/>
                <a:cs typeface="Tahoma" panose="020B0604030504040204" pitchFamily="34" charset="0"/>
              </a:rPr>
              <a:t>Low</a:t>
            </a:r>
          </a:p>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141992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arn(inVertical)">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barn(inVertical)">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1000"/>
                                        <p:tgtEl>
                                          <p:spTgt spid="4">
                                            <p:txEl>
                                              <p:pRg st="8" end="8"/>
                                            </p:txEl>
                                          </p:spTgt>
                                        </p:tgtEl>
                                      </p:cBhvr>
                                    </p:animEffect>
                                    <p:anim calcmode="lin" valueType="num">
                                      <p:cBhvr>
                                        <p:cTn id="4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fade">
                                      <p:cBhvr>
                                        <p:cTn id="46" dur="1000"/>
                                        <p:tgtEl>
                                          <p:spTgt spid="4">
                                            <p:txEl>
                                              <p:pRg st="9" end="9"/>
                                            </p:txEl>
                                          </p:spTgt>
                                        </p:tgtEl>
                                      </p:cBhvr>
                                    </p:animEffect>
                                    <p:anim calcmode="lin" valueType="num">
                                      <p:cBhvr>
                                        <p:cTn id="4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fade">
                                      <p:cBhvr>
                                        <p:cTn id="51" dur="1000"/>
                                        <p:tgtEl>
                                          <p:spTgt spid="4">
                                            <p:txEl>
                                              <p:pRg st="10" end="10"/>
                                            </p:txEl>
                                          </p:spTgt>
                                        </p:tgtEl>
                                      </p:cBhvr>
                                    </p:animEffect>
                                    <p:anim calcmode="lin" valueType="num">
                                      <p:cBhvr>
                                        <p:cTn id="5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1000"/>
                                        <p:tgtEl>
                                          <p:spTgt spid="4">
                                            <p:txEl>
                                              <p:pRg st="11" end="11"/>
                                            </p:txEl>
                                          </p:spTgt>
                                        </p:tgtEl>
                                      </p:cBhvr>
                                    </p:animEffect>
                                    <p:anim calcmode="lin" valueType="num">
                                      <p:cBhvr>
                                        <p:cTn id="5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High Severity &amp; Low / High Priority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r>
              <a:rPr lang="en-US" sz="1600" dirty="0">
                <a:latin typeface="Tahoma" panose="020B0604030504040204" pitchFamily="34" charset="0"/>
                <a:ea typeface="Tahoma" panose="020B0604030504040204" pitchFamily="34" charset="0"/>
                <a:cs typeface="Tahoma" panose="020B0604030504040204" pitchFamily="34" charset="0"/>
              </a:rPr>
              <a:t>For example an application which generates some banking related reports weekly, monthly, quarterly &amp; yearly by doing some calculations. </a:t>
            </a:r>
          </a:p>
          <a:p>
            <a:pPr marL="342900" indent="-342900" algn="l">
              <a:buFont typeface="Arial" pitchFamily="34" charset="0"/>
              <a:buChar char="•"/>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a:latin typeface="Tahoma" panose="020B0604030504040204" pitchFamily="34" charset="0"/>
                <a:ea typeface="Tahoma" panose="020B0604030504040204" pitchFamily="34" charset="0"/>
                <a:cs typeface="Tahoma" panose="020B0604030504040204" pitchFamily="34" charset="0"/>
              </a:rPr>
              <a:t>High Severity &amp; Low Priority</a:t>
            </a: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lgn="l">
              <a:buFont typeface="Arial"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If there is a fault while calculating yearly report.</a:t>
            </a:r>
            <a:br>
              <a:rPr lang="en-US" sz="1600" dirty="0">
                <a:latin typeface="Tahoma" panose="020B0604030504040204" pitchFamily="34" charset="0"/>
                <a:ea typeface="Tahoma" panose="020B0604030504040204" pitchFamily="34" charset="0"/>
                <a:cs typeface="Tahoma" panose="020B0604030504040204" pitchFamily="34" charset="0"/>
              </a:rPr>
            </a:b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lgn="l">
              <a:buFont typeface="Arial" pitchFamily="34" charset="0"/>
              <a:buChar char="•"/>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a:latin typeface="Tahoma" panose="020B0604030504040204" pitchFamily="34" charset="0"/>
                <a:ea typeface="Tahoma" panose="020B0604030504040204" pitchFamily="34" charset="0"/>
                <a:cs typeface="Tahoma" panose="020B0604030504040204" pitchFamily="34" charset="0"/>
              </a:rPr>
              <a:t>High Severity &amp; High Priority </a:t>
            </a:r>
          </a:p>
          <a:p>
            <a:pPr marL="342900" indent="-342900" algn="l">
              <a:buFont typeface="Arial"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In the above example if there is a fault while calculating weekly/daily report.</a:t>
            </a:r>
          </a:p>
          <a:p>
            <a:pPr marL="342900" indent="-342900" algn="l">
              <a:buFont typeface="Arial"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Weekly Report is been wrongly named may be as Time Tracking Report and when tried to open for the details its not opening.</a:t>
            </a:r>
          </a:p>
        </p:txBody>
      </p:sp>
    </p:spTree>
    <p:extLst>
      <p:ext uri="{BB962C8B-B14F-4D97-AF65-F5344CB8AC3E}">
        <p14:creationId xmlns:p14="http://schemas.microsoft.com/office/powerpoint/2010/main" val="34988037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Vertical)">
                                      <p:cBhvr>
                                        <p:cTn id="29" dur="500"/>
                                        <p:tgtEl>
                                          <p:spTgt spid="4">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1000"/>
                                        <p:tgtEl>
                                          <p:spTgt spid="4">
                                            <p:txEl>
                                              <p:pRg st="5" end="5"/>
                                            </p:txEl>
                                          </p:spTgt>
                                        </p:tgtEl>
                                      </p:cBhvr>
                                    </p:animEffect>
                                    <p:anim calcmode="lin" valueType="num">
                                      <p:cBhvr>
                                        <p:cTn id="3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7" y="696119"/>
            <a:ext cx="4291781"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Low Severity &amp; High / Low Priority</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r>
              <a:rPr lang="en-US" sz="1600" b="1" dirty="0">
                <a:latin typeface="Tahoma" panose="020B0604030504040204" pitchFamily="34" charset="0"/>
                <a:ea typeface="Tahoma" panose="020B0604030504040204" pitchFamily="34" charset="0"/>
                <a:cs typeface="Tahoma" panose="020B0604030504040204" pitchFamily="34" charset="0"/>
              </a:rPr>
              <a:t>Low Severity &amp; High Priority</a:t>
            </a: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lgn="l">
              <a:buFont typeface="Arial"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If there is a spelling mistake or content issue on the homepage of a website which has daily hits of lakhs. </a:t>
            </a:r>
          </a:p>
          <a:p>
            <a:pPr algn="l">
              <a:defRPr/>
            </a:pPr>
            <a:r>
              <a:rPr lang="en-US" sz="1600" dirty="0">
                <a:latin typeface="Tahoma" panose="020B0604030504040204" pitchFamily="34" charset="0"/>
                <a:ea typeface="Tahoma" panose="020B0604030504040204" pitchFamily="34" charset="0"/>
                <a:cs typeface="Tahoma" panose="020B0604030504040204" pitchFamily="34" charset="0"/>
              </a:rPr>
              <a:t/>
            </a:r>
            <a:br>
              <a:rPr lang="en-US" sz="1600" dirty="0">
                <a:latin typeface="Tahoma" panose="020B0604030504040204" pitchFamily="34" charset="0"/>
                <a:ea typeface="Tahoma" panose="020B0604030504040204" pitchFamily="34" charset="0"/>
                <a:cs typeface="Tahoma" panose="020B0604030504040204" pitchFamily="34" charset="0"/>
              </a:rPr>
            </a:br>
            <a:endParaRPr lang="en-US" sz="1600" b="1" u="sng" dirty="0">
              <a:latin typeface="Tahoma" panose="020B0604030504040204" pitchFamily="34" charset="0"/>
              <a:ea typeface="Tahoma" panose="020B0604030504040204" pitchFamily="34" charset="0"/>
              <a:cs typeface="Tahoma" panose="020B0604030504040204" pitchFamily="34" charset="0"/>
            </a:endParaRPr>
          </a:p>
          <a:p>
            <a:pPr algn="l">
              <a:defRPr/>
            </a:pPr>
            <a:endParaRPr lang="en-US" sz="1600" b="1" u="sng" dirty="0" smtClean="0">
              <a:latin typeface="Tahoma" panose="020B0604030504040204" pitchFamily="34" charset="0"/>
              <a:ea typeface="Tahoma" panose="020B0604030504040204" pitchFamily="34" charset="0"/>
              <a:cs typeface="Tahoma" panose="020B0604030504040204" pitchFamily="34" charset="0"/>
            </a:endParaRPr>
          </a:p>
          <a:p>
            <a:pPr algn="l">
              <a:defRPr/>
            </a:pPr>
            <a:endParaRPr lang="en-US" sz="1600" b="1" u="sng"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smtClean="0">
                <a:latin typeface="Tahoma" panose="020B0604030504040204" pitchFamily="34" charset="0"/>
                <a:ea typeface="Tahoma" panose="020B0604030504040204" pitchFamily="34" charset="0"/>
                <a:cs typeface="Tahoma" panose="020B0604030504040204" pitchFamily="34" charset="0"/>
              </a:rPr>
              <a:t>Low </a:t>
            </a:r>
            <a:r>
              <a:rPr lang="en-US" sz="1600" b="1" dirty="0">
                <a:latin typeface="Tahoma" panose="020B0604030504040204" pitchFamily="34" charset="0"/>
                <a:ea typeface="Tahoma" panose="020B0604030504040204" pitchFamily="34" charset="0"/>
                <a:cs typeface="Tahoma" panose="020B0604030504040204" pitchFamily="34" charset="0"/>
              </a:rPr>
              <a:t>Severity &amp; Low Priority</a:t>
            </a:r>
          </a:p>
          <a:p>
            <a:pPr marL="342900" indent="-342900" algn="l">
              <a:buFont typeface="Arial"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If there is a spelling mistake on the pages which has very less hits throughout the month on any website. </a:t>
            </a:r>
          </a:p>
          <a:p>
            <a:pPr marL="342900" indent="-342900" algn="l">
              <a:buFont typeface="Arial" pitchFamily="34" charset="0"/>
              <a:buChar char="•"/>
              <a:defRPr/>
            </a:pPr>
            <a:r>
              <a:rPr lang="en-US" sz="1600" dirty="0">
                <a:latin typeface="Tahoma" panose="020B0604030504040204" pitchFamily="34" charset="0"/>
                <a:ea typeface="Tahoma" panose="020B0604030504040204" pitchFamily="34" charset="0"/>
                <a:cs typeface="Tahoma" panose="020B0604030504040204" pitchFamily="34" charset="0"/>
              </a:rPr>
              <a:t>Very small cosmetic defect which even may be not noticeable. Like period missing in the bulleted line.</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76304"/>
            <a:ext cx="1676400" cy="604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77903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Vertical)">
                                      <p:cBhvr>
                                        <p:cTn id="29" dur="500"/>
                                        <p:tgtEl>
                                          <p:spTgt spid="4">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1000"/>
                                        <p:tgtEl>
                                          <p:spTgt spid="4">
                                            <p:txEl>
                                              <p:pRg st="5" end="5"/>
                                            </p:txEl>
                                          </p:spTgt>
                                        </p:tgtEl>
                                      </p:cBhvr>
                                    </p:animEffect>
                                    <p:anim calcmode="lin" valueType="num">
                                      <p:cBhvr>
                                        <p:cTn id="3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7" y="696119"/>
            <a:ext cx="4291781"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smtClean="0">
                <a:latin typeface="Tahoma" panose="020B0604030504040204" pitchFamily="34" charset="0"/>
                <a:ea typeface="Tahoma" panose="020B0604030504040204" pitchFamily="34" charset="0"/>
                <a:cs typeface="Tahoma" panose="020B0604030504040204" pitchFamily="34" charset="0"/>
              </a:rPr>
              <a:t>Question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1028" name="Picture 4" descr="fix minecraft keeps cras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59" y="2233765"/>
            <a:ext cx="4270220" cy="24026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ix minecraft keeps cras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222" y="2243885"/>
            <a:ext cx="4270220" cy="24026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467600" y="4667916"/>
            <a:ext cx="1050288" cy="338554"/>
          </a:xfrm>
          <a:prstGeom prst="rect">
            <a:avLst/>
          </a:prstGeom>
        </p:spPr>
        <p:txBody>
          <a:bodyPr wrap="none">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Level </a:t>
            </a:r>
            <a:r>
              <a:rPr lang="en-US" sz="1600" dirty="0" smtClean="0">
                <a:latin typeface="Tahoma" panose="020B0604030504040204" pitchFamily="34" charset="0"/>
                <a:ea typeface="Tahoma" panose="020B0604030504040204" pitchFamily="34" charset="0"/>
                <a:cs typeface="Tahoma" panose="020B0604030504040204" pitchFamily="34" charset="0"/>
              </a:rPr>
              <a:t>100</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2120727" y="4621684"/>
            <a:ext cx="825867" cy="338554"/>
          </a:xfrm>
          <a:prstGeom prst="rect">
            <a:avLst/>
          </a:prstGeom>
        </p:spPr>
        <p:txBody>
          <a:bodyPr wrap="none">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Level </a:t>
            </a:r>
            <a:r>
              <a:rPr lang="en-US" sz="1600" dirty="0" smtClean="0">
                <a:latin typeface="Tahoma" panose="020B0604030504040204" pitchFamily="34" charset="0"/>
                <a:ea typeface="Tahoma" panose="020B0604030504040204" pitchFamily="34" charset="0"/>
                <a:cs typeface="Tahoma" panose="020B0604030504040204" pitchFamily="34" charset="0"/>
              </a:rPr>
              <a:t>1</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1371600" y="1734374"/>
            <a:ext cx="3048000" cy="400110"/>
          </a:xfrm>
          <a:prstGeom prst="rect">
            <a:avLst/>
          </a:prstGeom>
          <a:noFill/>
        </p:spPr>
        <p:txBody>
          <a:bodyPr wrap="square" rtlCol="0">
            <a:spAutoFit/>
          </a:bodyPr>
          <a:lstStyle/>
          <a:p>
            <a:r>
              <a:rPr lang="en-US" dirty="0"/>
              <a:t>High Priority, High Severity</a:t>
            </a:r>
          </a:p>
        </p:txBody>
      </p:sp>
      <p:sp>
        <p:nvSpPr>
          <p:cNvPr id="11" name="Rectangle 10"/>
          <p:cNvSpPr/>
          <p:nvPr/>
        </p:nvSpPr>
        <p:spPr>
          <a:xfrm>
            <a:off x="6303656" y="1725673"/>
            <a:ext cx="2907527" cy="400110"/>
          </a:xfrm>
          <a:prstGeom prst="rect">
            <a:avLst/>
          </a:prstGeom>
        </p:spPr>
        <p:txBody>
          <a:bodyPr wrap="none">
            <a:spAutoFit/>
          </a:bodyPr>
          <a:lstStyle/>
          <a:p>
            <a:r>
              <a:rPr lang="en-US" dirty="0" smtClean="0"/>
              <a:t>Low Priority</a:t>
            </a:r>
            <a:r>
              <a:rPr lang="en-US" dirty="0"/>
              <a:t>, High Severity</a:t>
            </a:r>
          </a:p>
        </p:txBody>
      </p:sp>
    </p:spTree>
    <p:extLst>
      <p:ext uri="{BB962C8B-B14F-4D97-AF65-F5344CB8AC3E}">
        <p14:creationId xmlns:p14="http://schemas.microsoft.com/office/powerpoint/2010/main" val="27362334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1000"/>
                                        <p:tgtEl>
                                          <p:spTgt spid="10">
                                            <p:txEl>
                                              <p:pRg st="0" end="0"/>
                                            </p:txEl>
                                          </p:spTgt>
                                        </p:tgtEl>
                                      </p:cBhvr>
                                    </p:animEffect>
                                    <p:anim calcmode="lin" valueType="num">
                                      <p:cBhvr>
                                        <p:cTn id="1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barn(inVertical)">
                                      <p:cBhvr>
                                        <p:cTn id="34"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Why Good Defect Logging?</a:t>
            </a:r>
            <a:r>
              <a:rPr lang="en-US" altLang="en-US" sz="1800" dirty="0">
                <a:latin typeface="Tahoma" panose="020B0604030504040204" pitchFamily="34" charset="0"/>
                <a:ea typeface="Tahoma" panose="020B0604030504040204" pitchFamily="34" charset="0"/>
                <a:cs typeface="Tahoma" panose="020B0604030504040204" pitchFamily="34" charset="0"/>
              </a:rPr>
              <a:t>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r>
              <a:rPr lang="en-US" altLang="en-US" sz="1600" b="1" dirty="0">
                <a:latin typeface="Tahoma" panose="020B0604030504040204" pitchFamily="34" charset="0"/>
                <a:ea typeface="Tahoma" panose="020B0604030504040204" pitchFamily="34" charset="0"/>
                <a:cs typeface="Tahoma" panose="020B0604030504040204" pitchFamily="34" charset="0"/>
              </a:rPr>
              <a:t>Pros of good defect </a:t>
            </a:r>
            <a:r>
              <a:rPr lang="en-US" altLang="en-US" sz="1600" b="1" dirty="0" smtClean="0">
                <a:latin typeface="Tahoma" panose="020B0604030504040204" pitchFamily="34" charset="0"/>
                <a:ea typeface="Tahoma" panose="020B0604030504040204" pitchFamily="34" charset="0"/>
                <a:cs typeface="Tahoma" panose="020B0604030504040204" pitchFamily="34" charset="0"/>
              </a:rPr>
              <a:t>logging:</a:t>
            </a:r>
          </a:p>
          <a:p>
            <a:pPr marL="285750" indent="-285750" algn="l">
              <a:buFont typeface="Wingdings" panose="05000000000000000000" pitchFamily="2" charset="2"/>
              <a:buChar char="Ø"/>
            </a:pPr>
            <a:r>
              <a:rPr lang="en-US" altLang="en-US" sz="1600" dirty="0" smtClean="0">
                <a:latin typeface="Tahoma" panose="020B0604030504040204" pitchFamily="34" charset="0"/>
                <a:ea typeface="Tahoma" panose="020B0604030504040204" pitchFamily="34" charset="0"/>
                <a:cs typeface="Tahoma" panose="020B0604030504040204" pitchFamily="34" charset="0"/>
              </a:rPr>
              <a:t>Nicely </a:t>
            </a:r>
            <a:r>
              <a:rPr lang="en-US" altLang="en-US" sz="1600" dirty="0">
                <a:latin typeface="Tahoma" panose="020B0604030504040204" pitchFamily="34" charset="0"/>
                <a:ea typeface="Tahoma" panose="020B0604030504040204" pitchFamily="34" charset="0"/>
                <a:cs typeface="Tahoma" panose="020B0604030504040204" pitchFamily="34" charset="0"/>
              </a:rPr>
              <a:t>reported defects helps developer to fix the problem </a:t>
            </a:r>
            <a:r>
              <a:rPr lang="en-US" altLang="en-US" sz="1600" dirty="0" smtClean="0">
                <a:latin typeface="Tahoma" panose="020B0604030504040204" pitchFamily="34" charset="0"/>
                <a:ea typeface="Tahoma" panose="020B0604030504040204" pitchFamily="34" charset="0"/>
                <a:cs typeface="Tahoma" panose="020B0604030504040204" pitchFamily="34" charset="0"/>
              </a:rPr>
              <a:t>quickly</a:t>
            </a:r>
          </a:p>
          <a:p>
            <a:pPr algn="l"/>
            <a:endParaRPr lang="en-US" alt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Ø"/>
            </a:pPr>
            <a:r>
              <a:rPr lang="en-US" altLang="en-US" sz="1600" dirty="0" smtClean="0">
                <a:latin typeface="Tahoma" panose="020B0604030504040204" pitchFamily="34" charset="0"/>
                <a:ea typeface="Tahoma" panose="020B0604030504040204" pitchFamily="34" charset="0"/>
                <a:cs typeface="Tahoma" panose="020B0604030504040204" pitchFamily="34" charset="0"/>
              </a:rPr>
              <a:t>Adds up to the quality of product being developed thereby gaining client’s delight.</a:t>
            </a:r>
          </a:p>
          <a:p>
            <a:pPr algn="l"/>
            <a:endParaRPr lang="en-US" altLang="en-US" sz="1600" dirty="0" smtClean="0">
              <a:latin typeface="Tahoma" panose="020B0604030504040204" pitchFamily="34" charset="0"/>
              <a:ea typeface="Tahoma" panose="020B0604030504040204" pitchFamily="34" charset="0"/>
              <a:cs typeface="Tahoma" panose="020B0604030504040204" pitchFamily="34" charset="0"/>
            </a:endParaRPr>
          </a:p>
          <a:p>
            <a:pPr marL="285750" lvl="1" indent="-285750">
              <a:spcBef>
                <a:spcPct val="0"/>
              </a:spcBef>
              <a:buFont typeface="Wingdings" panose="05000000000000000000" pitchFamily="2" charset="2"/>
              <a:buChar char="Ø"/>
            </a:pPr>
            <a:r>
              <a:rPr lang="en-US" altLang="en-US" sz="1600" dirty="0">
                <a:latin typeface="Tahoma" panose="020B0604030504040204" pitchFamily="34" charset="0"/>
                <a:ea typeface="Tahoma" panose="020B0604030504040204" pitchFamily="34" charset="0"/>
                <a:cs typeface="Tahoma" panose="020B0604030504040204" pitchFamily="34" charset="0"/>
              </a:rPr>
              <a:t>Quick Data retrieval </a:t>
            </a:r>
          </a:p>
          <a:p>
            <a:pPr algn="l"/>
            <a:r>
              <a:rPr lang="en-US" altLang="en-US" sz="1600" dirty="0">
                <a:latin typeface="Tahoma" panose="020B0604030504040204" pitchFamily="34" charset="0"/>
                <a:ea typeface="Tahoma" panose="020B0604030504040204" pitchFamily="34" charset="0"/>
                <a:cs typeface="Tahoma" panose="020B0604030504040204" pitchFamily="34" charset="0"/>
              </a:rPr>
              <a:t/>
            </a:r>
            <a:br>
              <a:rPr lang="en-US" altLang="en-US" sz="1600" dirty="0">
                <a:latin typeface="Tahoma" panose="020B0604030504040204" pitchFamily="34" charset="0"/>
                <a:ea typeface="Tahoma" panose="020B0604030504040204" pitchFamily="34" charset="0"/>
                <a:cs typeface="Tahoma" panose="020B0604030504040204" pitchFamily="34" charset="0"/>
              </a:rPr>
            </a:br>
            <a:r>
              <a:rPr lang="en-US" altLang="en-US" sz="1600" b="1" dirty="0">
                <a:latin typeface="Tahoma" panose="020B0604030504040204" pitchFamily="34" charset="0"/>
                <a:ea typeface="Tahoma" panose="020B0604030504040204" pitchFamily="34" charset="0"/>
                <a:cs typeface="Tahoma" panose="020B0604030504040204" pitchFamily="34" charset="0"/>
              </a:rPr>
              <a:t>Cons of bad defect </a:t>
            </a:r>
            <a:r>
              <a:rPr lang="en-US" altLang="en-US" sz="1600" b="1" dirty="0" smtClean="0">
                <a:latin typeface="Tahoma" panose="020B0604030504040204" pitchFamily="34" charset="0"/>
                <a:ea typeface="Tahoma" panose="020B0604030504040204" pitchFamily="34" charset="0"/>
                <a:cs typeface="Tahoma" panose="020B0604030504040204" pitchFamily="34" charset="0"/>
              </a:rPr>
              <a:t>logging:</a:t>
            </a:r>
          </a:p>
          <a:p>
            <a:pPr marL="285750" lvl="1" indent="-285750">
              <a:spcBef>
                <a:spcPct val="0"/>
              </a:spcBef>
              <a:buFont typeface="Wingdings" panose="05000000000000000000" pitchFamily="2" charset="2"/>
              <a:buChar char="Ø"/>
            </a:pPr>
            <a:r>
              <a:rPr lang="en-US" altLang="en-US" sz="1600" dirty="0">
                <a:latin typeface="Tahoma" panose="020B0604030504040204" pitchFamily="34" charset="0"/>
                <a:ea typeface="Tahoma" panose="020B0604030504040204" pitchFamily="34" charset="0"/>
                <a:cs typeface="Tahoma" panose="020B0604030504040204" pitchFamily="34" charset="0"/>
              </a:rPr>
              <a:t>Unproductive time spent by development and QA </a:t>
            </a:r>
            <a:r>
              <a:rPr lang="en-US" altLang="en-US" sz="1600" dirty="0" smtClean="0">
                <a:latin typeface="Tahoma" panose="020B0604030504040204" pitchFamily="34" charset="0"/>
                <a:ea typeface="Tahoma" panose="020B0604030504040204" pitchFamily="34" charset="0"/>
                <a:cs typeface="Tahoma" panose="020B0604030504040204" pitchFamily="34" charset="0"/>
              </a:rPr>
              <a:t>teams</a:t>
            </a:r>
          </a:p>
          <a:p>
            <a:pPr marL="0" lvl="1">
              <a:spcBef>
                <a:spcPct val="0"/>
              </a:spcBef>
            </a:pP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marL="285750" lvl="1" indent="-285750">
              <a:spcBef>
                <a:spcPct val="0"/>
              </a:spcBef>
              <a:buFont typeface="Wingdings" panose="05000000000000000000" pitchFamily="2" charset="2"/>
              <a:buChar char="Ø"/>
            </a:pPr>
            <a:r>
              <a:rPr lang="en-US" altLang="en-US" sz="1600" dirty="0">
                <a:latin typeface="Tahoma" panose="020B0604030504040204" pitchFamily="34" charset="0"/>
                <a:ea typeface="Tahoma" panose="020B0604030504040204" pitchFamily="34" charset="0"/>
                <a:cs typeface="Tahoma" panose="020B0604030504040204" pitchFamily="34" charset="0"/>
              </a:rPr>
              <a:t>Leads to client’s </a:t>
            </a:r>
            <a:r>
              <a:rPr lang="en-US" altLang="en-US" sz="1600" dirty="0" smtClean="0">
                <a:latin typeface="Tahoma" panose="020B0604030504040204" pitchFamily="34" charset="0"/>
                <a:ea typeface="Tahoma" panose="020B0604030504040204" pitchFamily="34" charset="0"/>
                <a:cs typeface="Tahoma" panose="020B0604030504040204" pitchFamily="34" charset="0"/>
              </a:rPr>
              <a:t>dissatisfaction</a:t>
            </a:r>
            <a:endParaRPr lang="en-US" alt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88407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1000"/>
                                        <p:tgtEl>
                                          <p:spTgt spid="4">
                                            <p:txEl>
                                              <p:pRg st="5" end="5"/>
                                            </p:txEl>
                                          </p:spTgt>
                                        </p:tgtEl>
                                      </p:cBhvr>
                                    </p:animEffect>
                                    <p:anim calcmode="lin" valueType="num">
                                      <p:cBhvr>
                                        <p:cTn id="3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1000"/>
                                        <p:tgtEl>
                                          <p:spTgt spid="4">
                                            <p:txEl>
                                              <p:pRg st="7" end="7"/>
                                            </p:txEl>
                                          </p:spTgt>
                                        </p:tgtEl>
                                      </p:cBhvr>
                                    </p:animEffect>
                                    <p:anim calcmode="lin" valueType="num">
                                      <p:cBhvr>
                                        <p:cTn id="3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1000"/>
                                        <p:tgtEl>
                                          <p:spTgt spid="4">
                                            <p:txEl>
                                              <p:pRg st="9" end="9"/>
                                            </p:txEl>
                                          </p:spTgt>
                                        </p:tgtEl>
                                      </p:cBhvr>
                                    </p:animEffect>
                                    <p:anim calcmode="lin" valueType="num">
                                      <p:cBhvr>
                                        <p:cTn id="46"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Guidelines To Follow</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810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buFont typeface="Wingdings" pitchFamily="2" charset="2"/>
              <a:buChar char="Ø"/>
              <a:defRPr/>
            </a:pPr>
            <a:endParaRPr lang="en-US" sz="1600" dirty="0">
              <a:latin typeface="+mn-lt"/>
              <a:cs typeface="Arial" charset="0"/>
            </a:endParaRPr>
          </a:p>
          <a:p>
            <a:pPr algn="l" eaLnBrk="0" hangingPunct="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Avoid Duplicates</a:t>
            </a:r>
          </a:p>
          <a:p>
            <a:pPr algn="l" eaLnBrk="0" hangingPunct="0">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eaLnBrk="0" hangingPunct="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Multiple issues should not be grouped into a single </a:t>
            </a:r>
          </a:p>
          <a:p>
            <a:pPr algn="l" eaLnBrk="0" hangingPunct="0">
              <a:defRPr/>
            </a:pPr>
            <a:r>
              <a:rPr lang="en-US" sz="1600" dirty="0">
                <a:latin typeface="Tahoma" panose="020B0604030504040204" pitchFamily="34" charset="0"/>
                <a:ea typeface="Tahoma" panose="020B0604030504040204" pitchFamily="34" charset="0"/>
                <a:cs typeface="Tahoma" panose="020B0604030504040204" pitchFamily="34" charset="0"/>
              </a:rPr>
              <a:t>    defect entry</a:t>
            </a:r>
          </a:p>
          <a:p>
            <a:pPr algn="l" eaLnBrk="0" hangingPunct="0">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eaLnBrk="0" hangingPunct="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Be specific &amp; clear in writing. Do not be too verbose,</a:t>
            </a:r>
          </a:p>
          <a:p>
            <a:pPr algn="l" eaLnBrk="0" hangingPunct="0">
              <a:defRPr/>
            </a:pPr>
            <a:r>
              <a:rPr lang="en-US" sz="1600" dirty="0">
                <a:latin typeface="Tahoma" panose="020B0604030504040204" pitchFamily="34" charset="0"/>
                <a:ea typeface="Tahoma" panose="020B0604030504040204" pitchFamily="34" charset="0"/>
                <a:cs typeface="Tahoma" panose="020B0604030504040204" pitchFamily="34" charset="0"/>
              </a:rPr>
              <a:t>     keep to the facts</a:t>
            </a:r>
            <a:br>
              <a:rPr lang="en-US" sz="1600" dirty="0">
                <a:latin typeface="Tahoma" panose="020B0604030504040204" pitchFamily="34" charset="0"/>
                <a:ea typeface="Tahoma" panose="020B0604030504040204" pitchFamily="34" charset="0"/>
                <a:cs typeface="Tahoma" panose="020B0604030504040204" pitchFamily="34" charset="0"/>
              </a:rPr>
            </a:br>
            <a:endParaRPr lang="en-US" sz="1600" dirty="0">
              <a:latin typeface="Tahoma" panose="020B0604030504040204" pitchFamily="34" charset="0"/>
              <a:ea typeface="Tahoma" panose="020B0604030504040204" pitchFamily="34" charset="0"/>
              <a:cs typeface="Tahoma" panose="020B0604030504040204" pitchFamily="34" charset="0"/>
            </a:endParaRPr>
          </a:p>
          <a:p>
            <a:pPr algn="l" eaLnBrk="0" hangingPunct="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Reproducibility is </a:t>
            </a:r>
            <a:r>
              <a:rPr lang="en-US" sz="1600" dirty="0" smtClean="0">
                <a:latin typeface="Tahoma" panose="020B0604030504040204" pitchFamily="34" charset="0"/>
                <a:ea typeface="Tahoma" panose="020B0604030504040204" pitchFamily="34" charset="0"/>
                <a:cs typeface="Tahoma" panose="020B0604030504040204" pitchFamily="34" charset="0"/>
              </a:rPr>
              <a:t>Paramount</a:t>
            </a:r>
          </a:p>
          <a:p>
            <a:pPr algn="l" eaLnBrk="0" hangingPunct="0">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eaLnBrk="0" hangingPunct="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Try to reproduce issue using different user accounts (applicable for multi user-roles supported application</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eaLnBrk="0" hangingPunct="0">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eaLnBrk="0" hangingPunct="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Be Detailed</a:t>
            </a:r>
          </a:p>
        </p:txBody>
      </p:sp>
    </p:spTree>
    <p:extLst>
      <p:ext uri="{BB962C8B-B14F-4D97-AF65-F5344CB8AC3E}">
        <p14:creationId xmlns:p14="http://schemas.microsoft.com/office/powerpoint/2010/main" val="10482077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1000"/>
                                        <p:tgtEl>
                                          <p:spTgt spid="4">
                                            <p:txEl>
                                              <p:pRg st="6" end="6"/>
                                            </p:txEl>
                                          </p:spTgt>
                                        </p:tgtEl>
                                      </p:cBhvr>
                                    </p:animEffect>
                                    <p:anim calcmode="lin" valueType="num">
                                      <p:cBhvr>
                                        <p:cTn id="3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1000"/>
                                        <p:tgtEl>
                                          <p:spTgt spid="4">
                                            <p:txEl>
                                              <p:pRg st="7" end="7"/>
                                            </p:txEl>
                                          </p:spTgt>
                                        </p:tgtEl>
                                      </p:cBhvr>
                                    </p:animEffect>
                                    <p:anim calcmode="lin" valueType="num">
                                      <p:cBhvr>
                                        <p:cTn id="3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1000"/>
                                        <p:tgtEl>
                                          <p:spTgt spid="4">
                                            <p:txEl>
                                              <p:pRg st="8" end="8"/>
                                            </p:txEl>
                                          </p:spTgt>
                                        </p:tgtEl>
                                      </p:cBhvr>
                                    </p:animEffect>
                                    <p:anim calcmode="lin" valueType="num">
                                      <p:cBhvr>
                                        <p:cTn id="4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fade">
                                      <p:cBhvr>
                                        <p:cTn id="50" dur="1000"/>
                                        <p:tgtEl>
                                          <p:spTgt spid="4">
                                            <p:txEl>
                                              <p:pRg st="10" end="10"/>
                                            </p:txEl>
                                          </p:spTgt>
                                        </p:tgtEl>
                                      </p:cBhvr>
                                    </p:animEffect>
                                    <p:anim calcmode="lin" valueType="num">
                                      <p:cBhvr>
                                        <p:cTn id="51"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1000"/>
                                        <p:tgtEl>
                                          <p:spTgt spid="4">
                                            <p:txEl>
                                              <p:pRg st="12" end="12"/>
                                            </p:txEl>
                                          </p:spTgt>
                                        </p:tgtEl>
                                      </p:cBhvr>
                                    </p:animEffect>
                                    <p:anim calcmode="lin" valueType="num">
                                      <p:cBhvr>
                                        <p:cTn id="5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039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smtClean="0">
                <a:latin typeface="Tahoma" panose="020B0604030504040204" pitchFamily="34" charset="0"/>
                <a:ea typeface="Tahoma" panose="020B0604030504040204" pitchFamily="34" charset="0"/>
                <a:cs typeface="Tahoma" panose="020B0604030504040204" pitchFamily="34" charset="0"/>
              </a:rPr>
              <a:t>How to raise a bug</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1026" name="Picture 1" descr="Cartoon Tester: October 2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58119"/>
            <a:ext cx="5943600" cy="241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9754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039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Things to Check While Logging </a:t>
            </a:r>
            <a:r>
              <a:rPr lang="en-US" altLang="en-US" sz="1800" b="1" dirty="0" smtClean="0">
                <a:latin typeface="Tahoma" panose="020B0604030504040204" pitchFamily="34" charset="0"/>
                <a:ea typeface="Tahoma" panose="020B0604030504040204" pitchFamily="34" charset="0"/>
                <a:cs typeface="Tahoma" panose="020B0604030504040204" pitchFamily="34" charset="0"/>
              </a:rPr>
              <a:t>Defects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5" name="Picture 7" descr="C:\Users\ketankumarr\Downloads\a1533d9120ddfb0b758d3d12fc0f74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966" y="1153319"/>
            <a:ext cx="6246114" cy="413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2226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115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Things to Check While Logging Defects: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lvl="1">
              <a:lnSpc>
                <a:spcPct val="150000"/>
              </a:lnSpc>
              <a:buFont typeface="Wingdings" pitchFamily="2" charset="2"/>
              <a:buChar char="Ø"/>
            </a:pPr>
            <a:r>
              <a:rPr lang="en-US" altLang="en-US" sz="1100" b="1" dirty="0" smtClean="0"/>
              <a:t> </a:t>
            </a:r>
            <a:r>
              <a:rPr lang="en-US" altLang="en-US" sz="1200" dirty="0">
                <a:latin typeface="Tahoma" panose="020B0604030504040204" pitchFamily="34" charset="0"/>
                <a:ea typeface="Tahoma" panose="020B0604030504040204" pitchFamily="34" charset="0"/>
                <a:cs typeface="Tahoma" panose="020B0604030504040204" pitchFamily="34" charset="0"/>
              </a:rPr>
              <a:t>Title/Summary</a:t>
            </a: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Detail description</a:t>
            </a: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Steps to Reproduce </a:t>
            </a: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Test Data, if required</a:t>
            </a: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Expected and Actual Results</a:t>
            </a: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Environment details/Test configuration</a:t>
            </a: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Attachment/Snapshot</a:t>
            </a:r>
            <a:r>
              <a:rPr lang="en-US" altLang="en-US" sz="1200" dirty="0">
                <a:latin typeface="Tahoma" panose="020B0604030504040204" pitchFamily="34" charset="0"/>
                <a:ea typeface="Tahoma" panose="020B0604030504040204" pitchFamily="34" charset="0"/>
                <a:cs typeface="Tahoma" panose="020B0604030504040204" pitchFamily="34" charset="0"/>
                <a:hlinkClick r:id="rId3" action="ppaction://hlinksldjump"/>
              </a:rPr>
              <a:t> </a:t>
            </a:r>
            <a:endParaRPr lang="en-US" altLang="en-US" sz="1200" dirty="0">
              <a:latin typeface="Tahoma" panose="020B0604030504040204" pitchFamily="34" charset="0"/>
              <a:ea typeface="Tahoma" panose="020B0604030504040204" pitchFamily="34" charset="0"/>
              <a:cs typeface="Tahoma" panose="020B0604030504040204" pitchFamily="34" charset="0"/>
            </a:endParaRP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Priority</a:t>
            </a: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Severity</a:t>
            </a: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Defect type (Functional, UI, Environment, Database,</a:t>
            </a:r>
          </a:p>
          <a:p>
            <a:pPr lvl="1">
              <a:lnSpc>
                <a:spcPct val="150000"/>
              </a:lnSpc>
            </a:pPr>
            <a:r>
              <a:rPr lang="en-US" altLang="en-US" sz="1200" dirty="0">
                <a:latin typeface="Tahoma" panose="020B0604030504040204" pitchFamily="34" charset="0"/>
                <a:ea typeface="Tahoma" panose="020B0604030504040204" pitchFamily="34" charset="0"/>
                <a:cs typeface="Tahoma" panose="020B0604030504040204" pitchFamily="34" charset="0"/>
              </a:rPr>
              <a:t>    Missing Requirement, Design)</a:t>
            </a: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Link defect to Test </a:t>
            </a:r>
            <a:r>
              <a:rPr lang="en-US" altLang="en-US" sz="1200" dirty="0" smtClean="0">
                <a:latin typeface="Tahoma" panose="020B0604030504040204" pitchFamily="34" charset="0"/>
                <a:ea typeface="Tahoma" panose="020B0604030504040204" pitchFamily="34" charset="0"/>
                <a:cs typeface="Tahoma" panose="020B0604030504040204" pitchFamily="34" charset="0"/>
              </a:rPr>
              <a:t>Case/User Story/Feature/Requirement</a:t>
            </a:r>
            <a:endParaRPr lang="en-US" altLang="en-US" sz="1200" dirty="0">
              <a:latin typeface="Tahoma" panose="020B0604030504040204" pitchFamily="34" charset="0"/>
              <a:ea typeface="Tahoma" panose="020B0604030504040204" pitchFamily="34" charset="0"/>
              <a:cs typeface="Tahoma" panose="020B0604030504040204" pitchFamily="34" charset="0"/>
            </a:endParaRPr>
          </a:p>
          <a:p>
            <a:pPr lvl="1">
              <a:lnSpc>
                <a:spcPct val="150000"/>
              </a:lnSpc>
              <a:buFont typeface="Wingdings" pitchFamily="2" charset="2"/>
              <a:buChar char="Ø"/>
            </a:pPr>
            <a:r>
              <a:rPr lang="en-US" altLang="en-US" sz="1200" dirty="0">
                <a:latin typeface="Tahoma" panose="020B0604030504040204" pitchFamily="34" charset="0"/>
                <a:ea typeface="Tahoma" panose="020B0604030504040204" pitchFamily="34" charset="0"/>
                <a:cs typeface="Tahoma" panose="020B0604030504040204" pitchFamily="34" charset="0"/>
              </a:rPr>
              <a:t> Created by/Created Date</a:t>
            </a:r>
          </a:p>
        </p:txBody>
      </p:sp>
    </p:spTree>
    <p:extLst>
      <p:ext uri="{BB962C8B-B14F-4D97-AF65-F5344CB8AC3E}">
        <p14:creationId xmlns:p14="http://schemas.microsoft.com/office/powerpoint/2010/main" val="42794449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fade">
                                      <p:cBhvr>
                                        <p:cTn id="54" dur="1000"/>
                                        <p:tgtEl>
                                          <p:spTgt spid="4">
                                            <p:txEl>
                                              <p:pRg st="6" end="6"/>
                                            </p:txEl>
                                          </p:spTgt>
                                        </p:tgtEl>
                                      </p:cBhvr>
                                    </p:animEffect>
                                    <p:anim calcmode="lin" valueType="num">
                                      <p:cBhvr>
                                        <p:cTn id="5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fade">
                                      <p:cBhvr>
                                        <p:cTn id="61" dur="1000"/>
                                        <p:tgtEl>
                                          <p:spTgt spid="4">
                                            <p:txEl>
                                              <p:pRg st="7" end="7"/>
                                            </p:txEl>
                                          </p:spTgt>
                                        </p:tgtEl>
                                      </p:cBhvr>
                                    </p:animEffect>
                                    <p:anim calcmode="lin" valueType="num">
                                      <p:cBhvr>
                                        <p:cTn id="6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1000"/>
                                        <p:tgtEl>
                                          <p:spTgt spid="4">
                                            <p:txEl>
                                              <p:pRg st="8" end="8"/>
                                            </p:txEl>
                                          </p:spTgt>
                                        </p:tgtEl>
                                      </p:cBhvr>
                                    </p:animEffect>
                                    <p:anim calcmode="lin" valueType="num">
                                      <p:cBhvr>
                                        <p:cTn id="6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fade">
                                      <p:cBhvr>
                                        <p:cTn id="75" dur="1000"/>
                                        <p:tgtEl>
                                          <p:spTgt spid="4">
                                            <p:txEl>
                                              <p:pRg st="9" end="9"/>
                                            </p:txEl>
                                          </p:spTgt>
                                        </p:tgtEl>
                                      </p:cBhvr>
                                    </p:animEffect>
                                    <p:anim calcmode="lin" valueType="num">
                                      <p:cBhvr>
                                        <p:cTn id="76"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9" end="9"/>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4">
                                            <p:txEl>
                                              <p:pRg st="10" end="10"/>
                                            </p:txEl>
                                          </p:spTgt>
                                        </p:tgtEl>
                                        <p:attrNameLst>
                                          <p:attrName>style.visibility</p:attrName>
                                        </p:attrNameLst>
                                      </p:cBhvr>
                                      <p:to>
                                        <p:strVal val="visible"/>
                                      </p:to>
                                    </p:set>
                                    <p:animEffect transition="in" filter="fade">
                                      <p:cBhvr>
                                        <p:cTn id="80" dur="1000"/>
                                        <p:tgtEl>
                                          <p:spTgt spid="4">
                                            <p:txEl>
                                              <p:pRg st="10" end="10"/>
                                            </p:txEl>
                                          </p:spTgt>
                                        </p:tgtEl>
                                      </p:cBhvr>
                                    </p:animEffect>
                                    <p:anim calcmode="lin" valueType="num">
                                      <p:cBhvr>
                                        <p:cTn id="81"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4">
                                            <p:txEl>
                                              <p:pRg st="11" end="11"/>
                                            </p:txEl>
                                          </p:spTgt>
                                        </p:tgtEl>
                                        <p:attrNameLst>
                                          <p:attrName>style.visibility</p:attrName>
                                        </p:attrNameLst>
                                      </p:cBhvr>
                                      <p:to>
                                        <p:strVal val="visible"/>
                                      </p:to>
                                    </p:set>
                                    <p:animEffect transition="in" filter="fade">
                                      <p:cBhvr>
                                        <p:cTn id="87" dur="1000"/>
                                        <p:tgtEl>
                                          <p:spTgt spid="4">
                                            <p:txEl>
                                              <p:pRg st="11" end="11"/>
                                            </p:txEl>
                                          </p:spTgt>
                                        </p:tgtEl>
                                      </p:cBhvr>
                                    </p:animEffect>
                                    <p:anim calcmode="lin" valueType="num">
                                      <p:cBhvr>
                                        <p:cTn id="8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9"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4">
                                            <p:txEl>
                                              <p:pRg st="12" end="12"/>
                                            </p:txEl>
                                          </p:spTgt>
                                        </p:tgtEl>
                                        <p:attrNameLst>
                                          <p:attrName>style.visibility</p:attrName>
                                        </p:attrNameLst>
                                      </p:cBhvr>
                                      <p:to>
                                        <p:strVal val="visible"/>
                                      </p:to>
                                    </p:set>
                                    <p:animEffect transition="in" filter="fade">
                                      <p:cBhvr>
                                        <p:cTn id="94" dur="1000"/>
                                        <p:tgtEl>
                                          <p:spTgt spid="4">
                                            <p:txEl>
                                              <p:pRg st="12" end="12"/>
                                            </p:txEl>
                                          </p:spTgt>
                                        </p:tgtEl>
                                      </p:cBhvr>
                                    </p:animEffect>
                                    <p:anim calcmode="lin" valueType="num">
                                      <p:cBhvr>
                                        <p:cTn id="9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IN" sz="1800" b="1" dirty="0">
                <a:latin typeface="Tahoma" panose="020B0604030504040204" pitchFamily="34" charset="0"/>
                <a:ea typeface="Tahoma" panose="020B0604030504040204" pitchFamily="34" charset="0"/>
                <a:cs typeface="Tahoma" panose="020B0604030504040204" pitchFamily="34" charset="0"/>
              </a:rPr>
              <a:t>Types of Defect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8" y="1077119"/>
            <a:ext cx="8825141" cy="39624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Defect: </a:t>
            </a: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defRPr/>
            </a:pPr>
            <a:r>
              <a:rPr lang="en-US" sz="1600" dirty="0" smtClean="0">
                <a:latin typeface="Tahoma" panose="020B0604030504040204" pitchFamily="34" charset="0"/>
                <a:ea typeface="Tahoma" panose="020B0604030504040204" pitchFamily="34" charset="0"/>
                <a:cs typeface="Tahoma" panose="020B0604030504040204" pitchFamily="34" charset="0"/>
              </a:rPr>
              <a:t>     Functionality </a:t>
            </a:r>
            <a:r>
              <a:rPr lang="en-US" sz="1600" dirty="0">
                <a:latin typeface="Tahoma" panose="020B0604030504040204" pitchFamily="34" charset="0"/>
                <a:ea typeface="Tahoma" panose="020B0604030504040204" pitchFamily="34" charset="0"/>
                <a:cs typeface="Tahoma" panose="020B0604030504040204" pitchFamily="34" charset="0"/>
              </a:rPr>
              <a:t>or any non-functional aspect not matching/satisfying the expectation.</a:t>
            </a:r>
          </a:p>
          <a:p>
            <a:pPr marL="285750" indent="-285750"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Enhancement: </a:t>
            </a: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A </a:t>
            </a:r>
            <a:r>
              <a:rPr lang="en-US" sz="1600" dirty="0">
                <a:latin typeface="Tahoma" panose="020B0604030504040204" pitchFamily="34" charset="0"/>
                <a:ea typeface="Tahoma" panose="020B0604030504040204" pitchFamily="34" charset="0"/>
                <a:cs typeface="Tahoma" panose="020B0604030504040204" pitchFamily="34" charset="0"/>
              </a:rPr>
              <a:t>new feature or functionality in the s/w or suggestions to extend the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defRPr/>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current feature/functionality</a:t>
            </a:r>
            <a:r>
              <a:rPr lang="en-US" sz="1600" dirty="0">
                <a:latin typeface="Tahoma" panose="020B0604030504040204" pitchFamily="34" charset="0"/>
                <a:ea typeface="Tahoma" panose="020B0604030504040204" pitchFamily="34" charset="0"/>
                <a:cs typeface="Tahoma" panose="020B0604030504040204" pitchFamily="34" charset="0"/>
              </a:rPr>
              <a:t>. It could also arise based on the business need</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defRPr/>
            </a:pPr>
            <a:r>
              <a:rPr lang="en-US" sz="1600" dirty="0" smtClean="0">
                <a:latin typeface="Tahoma" panose="020B0604030504040204" pitchFamily="34" charset="0"/>
                <a:ea typeface="Tahoma" panose="020B0604030504040204" pitchFamily="34" charset="0"/>
                <a:cs typeface="Tahoma" panose="020B0604030504040204" pitchFamily="34" charset="0"/>
              </a:rPr>
              <a:t>     For e.g. </a:t>
            </a:r>
            <a:r>
              <a:rPr lang="en-US" sz="1600" dirty="0">
                <a:latin typeface="Tahoma" panose="020B0604030504040204" pitchFamily="34" charset="0"/>
                <a:ea typeface="Tahoma" panose="020B0604030504040204" pitchFamily="34" charset="0"/>
                <a:cs typeface="Tahoma" panose="020B0604030504040204" pitchFamily="34" charset="0"/>
              </a:rPr>
              <a:t>navigation, position of buttons, </a:t>
            </a:r>
            <a:r>
              <a:rPr lang="en-US" sz="1600" dirty="0" smtClean="0">
                <a:latin typeface="Tahoma" panose="020B0604030504040204" pitchFamily="34" charset="0"/>
                <a:ea typeface="Tahoma" panose="020B0604030504040204" pitchFamily="34" charset="0"/>
                <a:cs typeface="Tahoma" panose="020B0604030504040204" pitchFamily="34" charset="0"/>
              </a:rPr>
              <a:t>usability </a:t>
            </a:r>
            <a:r>
              <a:rPr lang="en-US" sz="1600" dirty="0" err="1" smtClean="0">
                <a:latin typeface="Tahoma" panose="020B0604030504040204" pitchFamily="34" charset="0"/>
                <a:ea typeface="Tahoma" panose="020B0604030504040204" pitchFamily="34" charset="0"/>
                <a:cs typeface="Tahoma" panose="020B0604030504040204" pitchFamily="34" charset="0"/>
              </a:rPr>
              <a:t>etc</a:t>
            </a:r>
            <a:r>
              <a:rPr lang="en-US" sz="1600" dirty="0">
                <a:latin typeface="Tahoma" panose="020B0604030504040204" pitchFamily="34" charset="0"/>
                <a:ea typeface="Tahoma" panose="020B0604030504040204" pitchFamily="34" charset="0"/>
                <a:cs typeface="Tahoma" panose="020B0604030504040204" pitchFamily="34" charset="0"/>
              </a:rPr>
              <a:t>	</a:t>
            </a:r>
          </a:p>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Change Request: </a:t>
            </a: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Need </a:t>
            </a:r>
            <a:r>
              <a:rPr lang="en-US" sz="1600" dirty="0">
                <a:latin typeface="Tahoma" panose="020B0604030504040204" pitchFamily="34" charset="0"/>
                <a:ea typeface="Tahoma" panose="020B0604030504040204" pitchFamily="34" charset="0"/>
                <a:cs typeface="Tahoma" panose="020B0604030504040204" pitchFamily="34" charset="0"/>
              </a:rPr>
              <a:t>to change any existing feature or </a:t>
            </a:r>
            <a:r>
              <a:rPr lang="en-US" sz="1600" dirty="0" smtClean="0">
                <a:latin typeface="Tahoma" panose="020B0604030504040204" pitchFamily="34" charset="0"/>
                <a:ea typeface="Tahoma" panose="020B0604030504040204" pitchFamily="34" charset="0"/>
                <a:cs typeface="Tahoma" panose="020B0604030504040204" pitchFamily="34" charset="0"/>
              </a:rPr>
              <a:t>functionality based </a:t>
            </a:r>
            <a:r>
              <a:rPr lang="en-US" sz="1600" dirty="0">
                <a:latin typeface="Tahoma" panose="020B0604030504040204" pitchFamily="34" charset="0"/>
                <a:ea typeface="Tahoma" panose="020B0604030504040204" pitchFamily="34" charset="0"/>
                <a:cs typeface="Tahoma" panose="020B0604030504040204" pitchFamily="34" charset="0"/>
              </a:rPr>
              <a:t>on the business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defRPr/>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demand. For e.g. a </a:t>
            </a:r>
            <a:r>
              <a:rPr lang="en-US" sz="1600" dirty="0">
                <a:latin typeface="Tahoma" panose="020B0604030504040204" pitchFamily="34" charset="0"/>
                <a:ea typeface="Tahoma" panose="020B0604030504040204" pitchFamily="34" charset="0"/>
                <a:cs typeface="Tahoma" panose="020B0604030504040204" pitchFamily="34" charset="0"/>
              </a:rPr>
              <a:t>billing window may be based on start date &gt; </a:t>
            </a:r>
            <a:r>
              <a:rPr lang="en-US" sz="1600" dirty="0" err="1">
                <a:latin typeface="Tahoma" panose="020B0604030504040204" pitchFamily="34" charset="0"/>
                <a:ea typeface="Tahoma" panose="020B0604030504040204" pitchFamily="34" charset="0"/>
                <a:cs typeface="Tahoma" panose="020B0604030504040204" pitchFamily="34" charset="0"/>
              </a:rPr>
              <a:t>dd</a:t>
            </a:r>
            <a:r>
              <a:rPr lang="en-US" sz="1600" dirty="0">
                <a:latin typeface="Tahoma" panose="020B0604030504040204" pitchFamily="34" charset="0"/>
                <a:ea typeface="Tahoma" panose="020B0604030504040204" pitchFamily="34" charset="0"/>
                <a:cs typeface="Tahoma" panose="020B0604030504040204" pitchFamily="34" charset="0"/>
              </a:rPr>
              <a:t>/mm/</a:t>
            </a:r>
            <a:r>
              <a:rPr lang="en-US" sz="1600" dirty="0" err="1">
                <a:latin typeface="Tahoma" panose="020B0604030504040204" pitchFamily="34" charset="0"/>
                <a:ea typeface="Tahoma" panose="020B0604030504040204" pitchFamily="34" charset="0"/>
                <a:cs typeface="Tahoma" panose="020B0604030504040204" pitchFamily="34" charset="0"/>
              </a:rPr>
              <a:t>yy</a:t>
            </a:r>
            <a:r>
              <a:rPr lang="en-US" sz="1600" dirty="0">
                <a:latin typeface="Tahoma" panose="020B0604030504040204" pitchFamily="34" charset="0"/>
                <a:ea typeface="Tahoma" panose="020B0604030504040204" pitchFamily="34" charset="0"/>
                <a:cs typeface="Tahoma" panose="020B0604030504040204" pitchFamily="34" charset="0"/>
              </a:rPr>
              <a:t>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defRPr/>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End </a:t>
            </a:r>
            <a:r>
              <a:rPr lang="en-US" sz="1600" dirty="0">
                <a:latin typeface="Tahoma" panose="020B0604030504040204" pitchFamily="34" charset="0"/>
                <a:ea typeface="Tahoma" panose="020B0604030504040204" pitchFamily="34" charset="0"/>
                <a:cs typeface="Tahoma" panose="020B0604030504040204" pitchFamily="34" charset="0"/>
              </a:rPr>
              <a:t>date &lt;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dd</a:t>
            </a:r>
            <a:r>
              <a:rPr lang="en-US" sz="1600" dirty="0" smtClean="0">
                <a:latin typeface="Tahoma" panose="020B0604030504040204" pitchFamily="34" charset="0"/>
                <a:ea typeface="Tahoma" panose="020B0604030504040204" pitchFamily="34" charset="0"/>
                <a:cs typeface="Tahoma" panose="020B0604030504040204" pitchFamily="34" charset="0"/>
              </a:rPr>
              <a:t>/mm/</a:t>
            </a:r>
            <a:r>
              <a:rPr lang="en-US" sz="1600" dirty="0" err="1" smtClean="0">
                <a:latin typeface="Tahoma" panose="020B0604030504040204" pitchFamily="34" charset="0"/>
                <a:ea typeface="Tahoma" panose="020B0604030504040204" pitchFamily="34" charset="0"/>
                <a:cs typeface="Tahoma" panose="020B0604030504040204" pitchFamily="34" charset="0"/>
              </a:rPr>
              <a:t>yy</a:t>
            </a:r>
            <a:r>
              <a:rPr lang="en-US" sz="1600" dirty="0">
                <a:latin typeface="Tahoma" panose="020B0604030504040204" pitchFamily="34" charset="0"/>
                <a:ea typeface="Tahoma" panose="020B0604030504040204" pitchFamily="34" charset="0"/>
                <a:cs typeface="Tahoma" panose="020B0604030504040204" pitchFamily="34" charset="0"/>
              </a:rPr>
              <a:t>, we </a:t>
            </a:r>
            <a:r>
              <a:rPr lang="en-US" sz="1600" dirty="0" smtClean="0">
                <a:latin typeface="Tahoma" panose="020B0604030504040204" pitchFamily="34" charset="0"/>
                <a:ea typeface="Tahoma" panose="020B0604030504040204" pitchFamily="34" charset="0"/>
                <a:cs typeface="Tahoma" panose="020B0604030504040204" pitchFamily="34" charset="0"/>
              </a:rPr>
              <a:t>realize </a:t>
            </a:r>
            <a:r>
              <a:rPr lang="en-US" sz="1600" dirty="0">
                <a:latin typeface="Tahoma" panose="020B0604030504040204" pitchFamily="34" charset="0"/>
                <a:ea typeface="Tahoma" panose="020B0604030504040204" pitchFamily="34" charset="0"/>
                <a:cs typeface="Tahoma" panose="020B0604030504040204" pitchFamily="34" charset="0"/>
              </a:rPr>
              <a:t>that this should be start date &gt;= </a:t>
            </a:r>
            <a:r>
              <a:rPr lang="en-US" sz="1600" dirty="0" err="1" smtClean="0">
                <a:latin typeface="Tahoma" panose="020B0604030504040204" pitchFamily="34" charset="0"/>
                <a:ea typeface="Tahoma" panose="020B0604030504040204" pitchFamily="34" charset="0"/>
                <a:cs typeface="Tahoma" panose="020B0604030504040204" pitchFamily="34" charset="0"/>
              </a:rPr>
              <a:t>dd</a:t>
            </a:r>
            <a:r>
              <a:rPr lang="en-US" sz="1600" dirty="0" smtClean="0">
                <a:latin typeface="Tahoma" panose="020B0604030504040204" pitchFamily="34" charset="0"/>
                <a:ea typeface="Tahoma" panose="020B0604030504040204" pitchFamily="34" charset="0"/>
                <a:cs typeface="Tahoma" panose="020B0604030504040204" pitchFamily="34" charset="0"/>
              </a:rPr>
              <a:t>/mm/</a:t>
            </a:r>
            <a:r>
              <a:rPr lang="en-US" sz="1600" dirty="0" err="1" smtClean="0">
                <a:latin typeface="Tahoma" panose="020B0604030504040204" pitchFamily="34" charset="0"/>
                <a:ea typeface="Tahoma" panose="020B0604030504040204" pitchFamily="34" charset="0"/>
                <a:cs typeface="Tahoma" panose="020B0604030504040204" pitchFamily="34" charset="0"/>
              </a:rPr>
              <a:t>yy</a:t>
            </a:r>
            <a:r>
              <a:rPr lang="en-US" sz="1600" dirty="0" smtClean="0">
                <a:latin typeface="Tahoma" panose="020B0604030504040204" pitchFamily="34" charset="0"/>
                <a:ea typeface="Tahoma" panose="020B0604030504040204" pitchFamily="34" charset="0"/>
                <a:cs typeface="Tahoma" panose="020B0604030504040204" pitchFamily="34" charset="0"/>
              </a:rPr>
              <a:t>. </a:t>
            </a:r>
          </a:p>
          <a:p>
            <a:pPr algn="l">
              <a:defRPr/>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This would become </a:t>
            </a:r>
            <a:r>
              <a:rPr lang="en-US" sz="1600" dirty="0">
                <a:latin typeface="Tahoma" panose="020B0604030504040204" pitchFamily="34" charset="0"/>
                <a:ea typeface="Tahoma" panose="020B0604030504040204" pitchFamily="34" charset="0"/>
                <a:cs typeface="Tahoma" panose="020B0604030504040204" pitchFamily="34" charset="0"/>
              </a:rPr>
              <a:t>a change request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94449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barn(inVertical)">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1000"/>
                                        <p:tgtEl>
                                          <p:spTgt spid="4">
                                            <p:txEl>
                                              <p:pRg st="5" end="5"/>
                                            </p:txEl>
                                          </p:spTgt>
                                        </p:tgtEl>
                                      </p:cBhvr>
                                    </p:animEffect>
                                    <p:anim calcmode="lin" valueType="num">
                                      <p:cBhvr>
                                        <p:cTn id="3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1000"/>
                                        <p:tgtEl>
                                          <p:spTgt spid="4">
                                            <p:txEl>
                                              <p:pRg st="6" end="6"/>
                                            </p:txEl>
                                          </p:spTgt>
                                        </p:tgtEl>
                                      </p:cBhvr>
                                    </p:animEffect>
                                    <p:anim calcmode="lin" valueType="num">
                                      <p:cBhvr>
                                        <p:cTn id="3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1000"/>
                                        <p:tgtEl>
                                          <p:spTgt spid="4">
                                            <p:txEl>
                                              <p:pRg st="7" end="7"/>
                                            </p:txEl>
                                          </p:spTgt>
                                        </p:tgtEl>
                                      </p:cBhvr>
                                    </p:animEffect>
                                    <p:anim calcmode="lin" valueType="num">
                                      <p:cBhvr>
                                        <p:cTn id="4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barn(inVertical)">
                                      <p:cBhvr>
                                        <p:cTn id="46" dur="500"/>
                                        <p:tgtEl>
                                          <p:spTgt spid="4">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fade">
                                      <p:cBhvr>
                                        <p:cTn id="51" dur="1000"/>
                                        <p:tgtEl>
                                          <p:spTgt spid="4">
                                            <p:txEl>
                                              <p:pRg st="10" end="10"/>
                                            </p:txEl>
                                          </p:spTgt>
                                        </p:tgtEl>
                                      </p:cBhvr>
                                    </p:animEffect>
                                    <p:anim calcmode="lin" valueType="num">
                                      <p:cBhvr>
                                        <p:cTn id="5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1000"/>
                                        <p:tgtEl>
                                          <p:spTgt spid="4">
                                            <p:txEl>
                                              <p:pRg st="11" end="11"/>
                                            </p:txEl>
                                          </p:spTgt>
                                        </p:tgtEl>
                                      </p:cBhvr>
                                    </p:animEffect>
                                    <p:anim calcmode="lin" valueType="num">
                                      <p:cBhvr>
                                        <p:cTn id="5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Effect transition="in" filter="fade">
                                      <p:cBhvr>
                                        <p:cTn id="61" dur="1000"/>
                                        <p:tgtEl>
                                          <p:spTgt spid="4">
                                            <p:txEl>
                                              <p:pRg st="12" end="12"/>
                                            </p:txEl>
                                          </p:spTgt>
                                        </p:tgtEl>
                                      </p:cBhvr>
                                    </p:animEffect>
                                    <p:anim calcmode="lin" valueType="num">
                                      <p:cBhvr>
                                        <p:cTn id="6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13" end="13"/>
                                            </p:txEl>
                                          </p:spTgt>
                                        </p:tgtEl>
                                        <p:attrNameLst>
                                          <p:attrName>style.visibility</p:attrName>
                                        </p:attrNameLst>
                                      </p:cBhvr>
                                      <p:to>
                                        <p:strVal val="visible"/>
                                      </p:to>
                                    </p:set>
                                    <p:animEffect transition="in" filter="fade">
                                      <p:cBhvr>
                                        <p:cTn id="66" dur="1000"/>
                                        <p:tgtEl>
                                          <p:spTgt spid="4">
                                            <p:txEl>
                                              <p:pRg st="13" end="13"/>
                                            </p:txEl>
                                          </p:spTgt>
                                        </p:tgtEl>
                                      </p:cBhvr>
                                    </p:animEffect>
                                    <p:anim calcmode="lin" valueType="num">
                                      <p:cBhvr>
                                        <p:cTn id="6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Agenda</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810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171450" lvl="1" indent="-171450">
              <a:lnSpc>
                <a:spcPct val="170000"/>
              </a:lnSpc>
              <a:spcBef>
                <a:spcPct val="0"/>
              </a:spcBef>
              <a:buFont typeface="Wingdings" panose="05000000000000000000" pitchFamily="2" charset="2"/>
              <a:buChar char="Ø"/>
              <a:defRP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What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 a Defect?</a:t>
            </a:r>
          </a:p>
          <a:p>
            <a:pPr marL="285750" lvl="1" indent="-285750">
              <a:lnSpc>
                <a:spcPct val="170000"/>
              </a:lnSpc>
              <a:spcBef>
                <a:spcPct val="0"/>
              </a:spcBef>
              <a:buFont typeface="Wingdings" panose="05000000000000000000" pitchFamily="2" charset="2"/>
              <a:buChar char="Ø"/>
              <a:defRP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Defect Life Cycle Process</a:t>
            </a:r>
          </a:p>
          <a:p>
            <a:pPr marL="285750" lvl="1" indent="-285750">
              <a:lnSpc>
                <a:spcPct val="170000"/>
              </a:lnSpc>
              <a:spcBef>
                <a:spcPct val="0"/>
              </a:spcBef>
              <a:buFont typeface="Wingdings" panose="05000000000000000000" pitchFamily="2" charset="2"/>
              <a:buChar char="Ø"/>
              <a:defRP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Need of Defect Tracking Tool</a:t>
            </a:r>
          </a:p>
          <a:p>
            <a:pPr marL="285750" lvl="1" indent="-285750">
              <a:lnSpc>
                <a:spcPct val="170000"/>
              </a:lnSpc>
              <a:spcBef>
                <a:spcPct val="0"/>
              </a:spcBef>
              <a:buFont typeface="Wingdings" panose="05000000000000000000" pitchFamily="2" charset="2"/>
              <a:buChar char="Ø"/>
              <a:defRP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Why Good Defect Logging?</a:t>
            </a:r>
          </a:p>
          <a:p>
            <a:pPr marL="285750" lvl="1" indent="-285750">
              <a:lnSpc>
                <a:spcPct val="170000"/>
              </a:lnSpc>
              <a:spcBef>
                <a:spcPct val="0"/>
              </a:spcBef>
              <a:buFont typeface="Wingdings" panose="05000000000000000000" pitchFamily="2" charset="2"/>
              <a:buChar char="Ø"/>
              <a:defRP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Basic guidelines to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follow</a:t>
            </a:r>
          </a:p>
          <a:p>
            <a:pPr marL="285750" lvl="1" indent="-285750">
              <a:lnSpc>
                <a:spcPct val="170000"/>
              </a:lnSpc>
              <a:spcBef>
                <a:spcPct val="0"/>
              </a:spcBef>
              <a:buFont typeface="Wingdings" panose="05000000000000000000" pitchFamily="2" charset="2"/>
              <a:buChar char="Ø"/>
              <a:defRP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Things To Check While Logging Defect</a:t>
            </a:r>
          </a:p>
          <a:p>
            <a:pPr marL="285750" lvl="1" indent="-285750">
              <a:lnSpc>
                <a:spcPct val="170000"/>
              </a:lnSpc>
              <a:spcBef>
                <a:spcPct val="0"/>
              </a:spcBef>
              <a:buFont typeface="Wingdings" panose="05000000000000000000" pitchFamily="2" charset="2"/>
              <a:buChar char="Ø"/>
              <a:defRP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Things To Check After Logging Defect / Programmer’s Viewpoint</a:t>
            </a:r>
          </a:p>
          <a:p>
            <a:pPr marL="285750" lvl="1" indent="-285750">
              <a:lnSpc>
                <a:spcPct val="170000"/>
              </a:lnSpc>
              <a:spcBef>
                <a:spcPct val="0"/>
              </a:spcBef>
              <a:buFont typeface="Wingdings" panose="05000000000000000000" pitchFamily="2" charset="2"/>
              <a:buChar char="Ø"/>
              <a:defRP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Defect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Verification and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Root Cause Analysis</a:t>
            </a:r>
          </a:p>
          <a:p>
            <a:pPr marL="285750" lvl="1" indent="-285750">
              <a:lnSpc>
                <a:spcPct val="170000"/>
              </a:lnSpc>
              <a:spcBef>
                <a:spcPct val="0"/>
              </a:spcBef>
              <a:buFont typeface="Wingdings" panose="05000000000000000000" pitchFamily="2" charset="2"/>
              <a:buChar char="Ø"/>
              <a:defRP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Tools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52287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039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Poor Summary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6" name="Picture 4" descr="Bad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72603"/>
            <a:ext cx="6400800" cy="401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26768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039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Good Summary</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7" name="Picture 5"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153319"/>
            <a:ext cx="7086600" cy="413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24791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039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Other Info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8" name="Picture 4" descr="PriSevFoundVerTy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78473"/>
            <a:ext cx="6969346"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0864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039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Poor Steps to Reproduce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6" name="Picture 5" descr="PoorS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77119"/>
            <a:ext cx="7543800" cy="424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04634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039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Good Steps to Reproduce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7" name="Picture 1028" descr="S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77119"/>
            <a:ext cx="6858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6091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039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Snapshot / Attachments:</a:t>
            </a:r>
          </a:p>
          <a:p>
            <a:pPr marL="0" indent="0">
              <a:buNone/>
            </a:pPr>
            <a:endParaRPr lang="en-US" alt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6" name="Picture 4" descr="Snap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77119"/>
            <a:ext cx="7010400" cy="424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2705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496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After Logging Defect / Developer’s Viewpoint</a:t>
            </a: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sp>
        <p:nvSpPr>
          <p:cNvPr id="5" name="AutoShape 2" descr="data:image/jpeg;base64,/9j/4AAQSkZJRgABAQEASABIAAD/2wBDAAYEBQYFBAYGBQYHBwYIChAKCgkJChQODwwQFxQYGBcUFhYaHSUfGhsjHBYWICwgIyYnKSopGR8tMC0oMCUoKSj/2wBDAQcHBwoIChMKChMoGhYaKCgoKCgoKCgoKCgoKCgoKCgoKCgoKCgoKCgoKCgoKCgoKCgoKCgoKCgoKCgoKCgoKCj/wgARCAFBAZADASIAAhEBAxEB/8QAGwABAAIDAQEAAAAAAAAAAAAAAAQFAgMGBwH/xAAUAQEAAAAAAAAAAAAAAAAAAAAA/9oADAMBAAIQAxAAAAH1QAAAAAAAAAAAAAAAAAABpyNjR8JDXmfQAAAAAAAAAAAAAAAAAAAANWzUZxpkQ2Z6sjVJ0SgAAAAAAAAAAAAAAAAAAAADDHOlLzT83ldKi5mcuDOAAAAAAAAAAAAAAAAAAAAAK2fA3Ea1qbUwrbaKap/MWpZAAAAAAAAA+fPuBs1R4ZcgPn0AAAAGg3qrYWLnbIsARq+fQltZcJ3YBQWWzEltO4AAAAAAAa9nw0fIWgyhZYlx9gXwAABEl85YFmfDVQarwrpbM+6NewmyeL7Ur6XqoZ496tovgBX2EAlbdW0AAAAAAHwx1Zj5AxtiFAvKErbVeFDq6PmTpmGY17NRzVhQ2h0nz7zZEmWNiVP2ZWlnv8Tlnqmrnqw9I1184y2AB8jbPhjJ1bQAAAAABCzoC/k02RcUudkRdenEmzuImnVUcS/JAAKKN03BnVVlVcCPbV5zvo3l3qJTeYe0Uh51b3ksyq5MU7Vq2gGjL5ibNmGYAAAAABEpbuOTvtVLN2GdCXO7jphaTOZmGro6DI6RUW4AhTRwM6rvCfhG6Iy+1kYsKKxilhlIxKn7XW5IseR6YkAiZa9x93Y5AAAAADDVgbcM9Rt+bKQmQpMMm6NmwprPLec9Zfd5tswMMw+DkLvTiZc/e/DCRLwN9JnJLLj+n4c6jZrmlXdxYhB6/wAd6g7LHMbc8MwAAAACrlYZGrdHyNU2umEKdkMq6Jxx1Uen+HQyeUrD0Gj4nqCwwroB02fKRTtYEPAlWvH+pFX9uJByc+TWFfZ1vTn3Vu2lVB6GoPN+wgWB3GiVHNmyHMAAAAANUadDIthD1k3bz30mzub0F35p01ScT3vP9QSfl/fHnev0geZY+njy7R6wPJsfW/h4V7Z516ASsPvHGyZOtT5n8+kDKbiadXwcH0Pn/ppf69mo0y40kAGk3AAAA+R5OB53c1F+V/R1vSnmlf0FIQ+r4/vCB3PKWJdgAAVG/E53p+Y5Q6frYu0k5UIv/vm0Q9Vx8xsTvK3h6MrPfPHPZRpbSPJiSwBUW9QW4AAAFXaURV7pNMWHV1Fuc7xXXcsaPU/JvUjjruq0l/fed9QXoHyvrCdNp7Ez8v8AUfKT0uwhzCLU9DUG6TOFN59615GTp+/QdtJDRv07CPKjyABTXNUWoBDJjn70zA53ouPJ3Mdb9MLiBNOc869n4g5f1nzH0Em8n3eJHp9c4sqnGyMay6xKqTIxNnlXqXlx6ljIim+NhmbZ0XUT/IfUOBOn5/o+HPWgR8n0+btO4AV9hXlgACk0dEIsmpiFnx3efStlyhjl8+jhO74k5/rIXbkOYHyivhz2rphxWfZYHOY9HVmjzX03zo7Pb1H05+RL1FVC7HYQpoR/HvTOUPSFTOGWO81btO4AVtlTlwAAD5hsFDPn/D6AfDDgO6hnMd5VyySAAAAQiX5D6hUnSZVOwskeQAAAAAfH0AKe3qy1AAAAAUuBeq7WWqlkFkqtJdquEdCrYJ0CtwLVVZFm5y2Jqi2lwocy7U8A6dT5lqqRbK+rOkAAAAp7itLIAAAAEGFF1E35voDoMqyOWO+Bgb8tWJJ2c51hXVsaeXsiJTE+ZB+GjfH2kvnLSyJUGHALiyptJnI0XR8jWwAAAAU1zVloAAAACsxtRBwsRQ4dCKv5aiv2yxB37xBiXIjwrUVsqQI2meKybuFZjain+24pp8oAAAAAKS7rSyAAAAAAAAAAAAAAAAAAAAAAAAB//8QANBAAAgIBAgMHAwMEAgMBAAAAAgMBBAUAEgYRExAUFSAhIjAxMjMjJFAWNUBDNEElQkRg/9oACAEBAAEFAv8A8wRTrd6qmZhE81856kTz/jCnUDERM6V9F/jnnuGIEf4qfSF/TR896z3Ej8X1L+L2+vUDdpnpr8b1fan1/jJnbEU1NQk+ovRhzhB7jq/T+LfO4x57epHV0YwcfSymf1/4sxEn2GEqLIzER9NPV1RJtppJNgn/AIfOOzf7v8R4SYusRKFTDj7X71OWIr/xJGJ11Njsl7F9kfGxkL0RkWtq9WHNrGizDO1rJEixq+VEqhL7bC+qlc7tK/H/AIB7tvT1sKNbxthYbLsSyyKkpFpT5psJh3a0xWulZJjmKsaQk9MWncFBQ6Scz2NBu+6WQGENvS+hFzb2o9Fx6H/gleVrxJcTeNNitaAjsYxU/BYWA3KhHBdkOC9b6HvsNkWVX9aCUQGPWWknuDJ9lkOoFWitflGOdYvu+cp2xs3aYYKALyiKaqu8G5rTnINNMLuPiKDBkbrK9vtZO1cPO7iiL9fU/RTKtig8zXT7yzvI2q0GDlmUzEachTl0LI2Kuj+xf4+2foMft4ncj5p+gj6kXKF1pNvYKpdh6NcRns4jX1MQP29jOcrRIopgU9z1kT69iaNabGg6TCfjlMqsS6o6tddTmg2wNeFjN87UrYpgNDyNnko/w/RfzCbGaKwkZ7IY20y1YhETTXJSyVt7MsPXq+SwM1GZg58Po2QtJqe/NZMrCnXbVpiOFb83J1k6C79dtK1jzx7WLffbHiVxqGqV+xd5GabPJZ/Z8ruc6YXeWhWSrVWuVV18ynSwFYVI61i0ptt1yIS55mk61gmkpQKjy30mu3hrUqfUHp5jJxE0F3XkzBUjVnOy+fU0/F02QtMV0NoRAP3xil/j7Wfc77T+35SIpZVia2RiNFO2AHRFJ6rgtCx5BB0xYxi92kUZgUzMh5blZdusBdexXf1zfWbZ17adzsJvObQd4epYrr2hnukO685Da7F13TI9rmCJn+Vv4/lR9LywaoGWU6rWV2ImOpFo32mTiKdY3Ua3enIrDbdUSNhtWt1BTYRNFjyLy1k7eIpR1Qr2DrFMQQ9zWMM6SQ71yjDh+2iPY77KgTbpvTqo6YSkpkexkc7Pp1S+35CnaKomFj7jE94yoS0qxDbFmFdxD3ZH6ZqZl1mD55itM27Vtqwu44GDV8sBE5vaJHYXDEoyB13dJztIrqRrlOsJJdyif0s/aPdIwnQlPSsVedrlttJz9Y7fPnB+jR+8vt+N5wtTp9rJ9r/bXGIEZ6t7VmAqY+sAxYbzRfMJ8RQvmSlz33HVujYFEHHZBDM9r6jO8mxioVZA5dVrtZCZGN+3V28qtWpr7vXtPhCqBsda2yYskSqM+ibcE11dY5Lh5sxab9OX60/Z8dsv1AEpOTkrree/JyfcA2pXk4k1VlgEMDeVkLPWPI2Vz4m6IVkTgE3W7ZvsiPEQuGR4ncyu19NKAepsO2Mx9+wirStMK7XYOKTh6iteH1eUYijC72KrQmoiUVs2wrJ4ymVdI6lfqsp28uRUtyk8KDzWcbg581n9nx2R9pzPeBGdyThzm/uXT+pYL6xO3WaykYxY8WTzjitev6rXqeKw03ip5ajJ02HX4jx6Qs52nYLxulvZlcQWl59i3Fk1NRRfSAbsp3r9ojGp1dsQhI5Eh1iQYx5nGz/3+sTHPWTGZAUdFPBxbsVpP4/9Xxs/Hzjc3dsUuFrKDIgGAGu0mp2itLa3fKubx4VKYqSeKqYrD2hnhilr+l6Wv6Vrc54Ur6/pNev6TDU8JxqeEi1/SbNf0o3V3G+GWeft5ej2Cpaz6poUTTEdvYaeQ85HXpynTLEEXDiunT0H0KPX5OUDDInV5rE1ym6GhK6zUMuiP743m/JdLLxkzxWHt2qeLsMTZnHlKXfDla/UpDGjKB0wjyhLre7X0jsmIKPcMzIzq2QArBRyxWlzzE/v8nUHf8HLT0rsLmtU73laaU4/BVFuxvck6yQkjOZkCEakwPCFpIGxLDFHwXZki4gHYiGL3D1cpIrCNf8AfknstEmukAO08Y5DpX4+f6vk2/vvhL0HD9R7eIpmMZw5/ZtcQV5K3nYWyhW9/CFr9LVhcBkcM8rGP81wp2hWBBcQ7ZVn7pFFAv2T3wJHXceoiwI5DM2qqV8RmIxxQydJ4gOYbmbNk7Ni3anh2gXimmzyXH0H8/k90X/hyjejj8Kolvz/ALkcMz/4nWWKBnIq6XD/AAoqOm1YNW8ZQFLai8WVriXlWwXP9dOWt48ae08f7cfyjlMcobustHHU4LulblOLozLaqFcS8U1EVq+Aqot4xCFVw0c+7S/yeQeUXfhzGwqmOjlbyzd2Rxn/AB9cQ/8AFz5x4fgY/YWhNtWuw8dL6JBo7RTOGZBUOx7i3sAJIHboXJFrf68af8iqvZTjUxE6pxHfu3Kb1cS8X/2rgwpnG9n+4p5DEbS8gLiLfw5SeZ4kVqXbmszKY+yroy0I1mnq6WbIGVuHIJ00T6lS7VVcRb8So1ySlhY/3ZBrBUMy2xqF7QhE8/XQp2jE7dcacusr2oMZIucxokRJi6YPs4kMQzfEC4bh+EmevYH5G/bP5fICZB3bLS0h59QZ5x22FruKxy4PHljKxaGikdCoRjohri8IHF8ODyVR/StaKIIYpXEwvpUK4w9zwiI1znU8p1Izr3RInHLjL1ft9pL3RLSAa5btOCHKQ6ZltiFlmA7zkG/uMXwgzdd7F6L7v9vkAXdbyWa3W1AW6wqetoRPPVyxFdZIeaUv9YM5KOfLs4x/teDpsuYapjrCHDDuep+laq2vMXORtyKx1ay5oledqzHi9CdeLY9kRkqOuI3125J+aRyLKoHVXIVbLLFytV14vSnR27dk6htYnVidqOGwYu72J+3/AGz+XyRv735rqlSNS1C5KeWo5THl4s5eG8If2j4JEZ1CwibWNq2jDE0A1m1gPEvKOWrFVFga9GtX0ICEduSXactGJyNfSu9zMlK1JGRD/tnp5f8A7vNMc9EIkJVDWKZAi8hGI64waM43g8o8L+PnGs2QzxTExPzT6x5AndZ+Zob9d11FaBJUTHxQDefd/ceHQbu5xru5xpcHH+Chpkz+RR+X4rlqaje/CgRuKmbN5NdkZFPUqXFWpC8k7Nm10LrLyVz37lcG4ktPvd3vzcTAqvJa/Jk1dJA2NhZiqM2LK66GZNKllka42JyKlLnJ14nI25qAnIwNuMgkm4+1Nqt4hX2KvpYSmdcqNhrHfCsFwz4rSO8as0Ye2KHKzboS8+5BNSlVmtC8fK7FulFk4xxbmY0TbXqx4nZpE2wzGxOqaWzbuIKzWrgS1eHDzZWkqsYoV6DG9OyNEBmahC+ymHgVGC0mhKn1k9BKMeJa8PnVNHd0V6cJP4RZA2fisNevIjlCa7I2WVwG29NltxoMnKPmFZI3WQsusWruT7rZXcY402bc6U43UkWbZLLKtmMhZmtUPKOjVi+SWKba8WyHWZkxvioE5FzH23tW1eQcdmLxoY7IMEiyTFl3+z3aoZNrfHtErPxWaKLJsx9ZjLNVVnU0kSu5QF5njFMsdxr9dWPrKe+mh5hXUEhVUGkrFKl1VLgsbVKDSDFtoV2l3KtthQQ2VDLyqIJZ0a5vlYyw6NcnsoV2SeNqlMY6rrw2tsUgFfIwg73/ACPIu9fyX//EABQRAQAAAAAAAAAAAAAAAAAAAJD/2gAIAQMBAT8BA3//xAAUEQEAAAAAAAAAAAAAAAAAAACQ/9oACAECAQE/AQN//8QASRAAAgECAgcDBwkGBAUFAQAAAQIDABESIQQTIjFBUWEQMnEgIzBCgZGhBTNSYnKSscHRFDRAUOHwJEOC8TVzorLCRFNgY4OT/9oACAEBAAY/Av8A4xs8N9DrRxHiazN8z+NW4WrL+WYQc6sKTobUw6mhUlui0AN38svxPYyjeRcUeovQofa/lmdYcS35X7A3KhlstRHU1f8AlhJ3CmfUprX2rsM70G48eh7DHfPehpx7f791H+WWPzaZkczwoYt9MyixU2fr2WNJc2YZHrUy8rH+WOjC+Nbj2UmFMdzY57qcX2ZMvbw7d5VuDDhRTR0CvfC8nDLlSxygm/rX/hrHI/wowmzrmDSNubEARyrXXGAZR/r5GyXXWNYbsN6YklnGTMf4TdQjk3N3W59KScGxjYX8L5+mF953Acas0yxdF3++sOva+7v1ZJcY46z+lBWGFzw7VVFxOeFSzTNIC20yoa0bRy0ivixJnv4+Qy0D9JaAPDL+BODvV3399bLm/wBam0eYaucZ2/8AJa0pZPnY7o/jSFrs7DZRd7VjnNjwRdw8vVGVBJ9G+fkM7bhQZoyTJx+j0psAuX3i4w0NbmqgWHWiGbDj3jFa9dcOEEZWoq/zi7/17FaOxO65rzYgKnLbbfUJhjg2dlOmVX05osX0UHkIepX40Rzz/gtlZZPsITVmh0leuqNDStHlUvo7Ygw+IrTEjHzmjDLrmKeWW+tuUz4AcvQWmUGHScr8Q9SQyHE0drNzB7X0XSMUMkfqX73WoziyTdlVseqRRcnnS5bxcNzqQ73kuMRzA5ZVwO4DLd1oOcTRg4WNiBbw+PavRg3xqF7ZgeSfafjSn+B857uFFpGCoOJoC0ig5BmQgGjNgGIjCfreNTGGRIoYssbC92/ShLmm1qwqLixN+lXllEA+jHmffV103SMXU3pNH04Dznzcq7j0PI+QzAXIFM5ULOlnyPHeK0adR87sN+XbFJp5TXx943sytSuplUvYBWO6hDqwzYSzYT4Ub+ba+HNbXNqIVlNuvYSVvfO4qN9zHLCd9x2N4Uvh5NjypTxtf+AxNvrIFjyFa7Stp/VT1U7XiUgMyst+tGTeuQT3Wv2znigxih2th71sqgmwtqtVqZ7epbj+NaAG3ll7I/k9Ww6xcUhH0f60s+pXWqLA9hdbFu6TxqWFbriOIHkaELYARkL/AK0wnUtBexJ7yGkRZhJs7Oznb86VFRX03W64yXts/lyoJJE1yL7G1WKNsS+S3hTfZq3T0+JQqp141ZpYwftdp1J1cCm2PeX8KWyl5HNlQcaY3dQxxMobI1ZvmjuYcOna2jJ85Llbpx8k6TELxn55P/IUulaO482Q69axRtiAyxW31pznegRB7r1o0mjuApbAwbd0qSPRY2ilEZZmYd3oOdOmkMW0iMZMeK9mrkyb1WHCrSLiUZLKv9/A0Fi2Ac8NtlvAfpUGl6KyySxgiRRl/eVJ54RvvBJwnwvWNsIW9t9y4PG/G3kqOZpqPptWu9t55Cp4rsujaNkVX1z+lKG0eEA5bIpljJOjNmFPqH9KTR4jaWXjyXiaVEFlGQqbSCb56tOgG/41qsZj0Ze+V3seVTxxZJHopOG/WvNMUTVhgOt6VZpZFx5JuFzxHjWwPb5Qhsq6DK4Yk+of7FPFJGY4ZjrYD48K0764Rx+FTX4DEPEVOdQGgibAcPe3b6mmhjdNEsbF1tv4dv7OAbEriNst+6i0IAz3Du+6ozv2hkc7Xy31qg1j3VJ4jgD1r5QRssKHCG3jKl8PIj8fyoDmaPpsMYHVjU8UmY0jzqt13EUB7qvYnwrE3fNER/epYYyNmszU0jd+RNX4LSC2xuI6Vq5SWWQZ/VI3H8K2u8Mj5Twy9xqGjyZOkJSUWv3SLfrUccxaLTE7j4cnH98KRZ5F1QN2VR3qkZtmGfaxcA3bhh2n+ApNDRiVBx6R1HKsCLhUZACiBvypPODBLmqneORrSMYGNUa/jUet7zC4I3HyIQ29msPdUY8aPpnPNjQDXx32Cu8GraQmsA/zI/0o6snZ3gixFZNsdONNBocgiiTKWb8hUIwSSzSNYs0hvbiajgVLkgs2IlrD21qnWURoq2KyNvJtbfUMYR3x3veRtkc6MKSSwyBceNZN1Ih+UC2M7OOMGp10go2BrBlFr5eV8oSM17J+P+1EsQ4Of9neKWLSSTE3dlbnyJqxzU1aEvD/AMs157SJJOGG+Z9gq0WjS+0YRSTMbvNeUnx7BUUkODAdxO8eymiTJZYintqGOYjbAFr2KHpVm7y5Hth6XNDwo+lLcqXFv40XO4ZCgV3HPOtva8aeOIXjjG0/XlSR6Ph1Ujhdnq2dSk+ogC+2vtQfgaT62lfBBTpwWAH3k/pTq/dLs7DmFNlH50HkayaPGXb27vzoGb519thyJ4eVpZPewJb41i9bnxplmTGDvXnX7MI2JOaK9gbda8/Oy9ItmtmKNb73UfjRDbUZoBdpFZ1XwxUOtLoOj31sozb6IqONC0aEbk8KSTEWXGLFt/KssIDtfGd46V9pfwqSCRXiwNhxNu7Iz4r/AH7qPQ0fSMxNrUq/SNqtxOQpgo4WoAbhREbmHRt2Je8/hyFOIxhAFh4mo9Hi+b0Vc/tGkl/y5vNnx4fnUch7ixkXqE/RBf2tU8vMKo9n+9aZJntvlfl/ZNF2AbWOHN+Fu0gEEjf5DaRo8wV3AVg4uMq/xMa4d2JTWEYlP0ZFtQlmhXWZbW/wrZY+BoZjPdUjY1D8BffUSesqbVuNFn3AXp9IZDZm2ZDuFEPY2zuBYUcItg4crU4yPLrSDeALluQ6+6pcN8b6TsuM8jvFaVoiymWCLukixB5UrHgaPUel0dbE3e+XQVjfLktBBbCqXP5fnUa9bmptUbORYGo0yA7oqOMb2kW3sN/ypnUbUm0x5mkyyU4qLRiOSK3cLWNbXyXpHsINf8P0wX37IrZ+TdM+7X/D9KA/0/rRvoOkDxwgfjWCSXVxcUhxOx6EgUECto8lu8sbRke2m1HykdJT6GW10vQPydpDx272juxt4HiK1a/JSGXdiJUp+tRxy6RCgjsRhBJuOtCWfScpGwtHgvmOPwqHWaXO93VMN7cbVYIW+0x503me8TkCaH+HT20P2bRI9ZiDWtvHGra06sPcX4LypNDhVMXfdm9WhEzEgD1t9WIFulHA2Fvh7aMMy4JB3bHJqTK2NXHwvWjSPtuJEkt0OKtMmt35jtc6IpX4ij6QPxQ3qNeFiaeRc2v8Kd1Oymx7eNJGmca5u35V0j/GseG+CgR821RMYjJjNt9q2tFy6PX7q/3q/dX+9X7o/wB6vNQRxjmdqsenLpWktfcxAX3Vhj0eSNeQUUjxtNFKm5sIPsNf4nQ45W/9xBv9ho4dDkDH112T76CwyuIv/v2/wq7fKzrN9WOy+7fXnvlOQjeFBIsa0KLQtNeZTJdsTXpb/aNZ8rUKkkvn3VHM01tB0jCMzcr+taXp0kZOtthU7684GUfS5UL974NXSgG8RSyX2Iz5wfV3GoGdcJV5GX7KqbUwPqykfh2W6mmH0cvSN4VDJwItTxqcJZ+8OANKi90C1WGyn40FUZUupG/1zuoA91aZdJQXbNVcXwUx/YsJuPPK+z7quiP+1az6JtalCO2stmuKx9xrvS++u9L76+fm+FZaRL8K/eX91fvLfdr96P3ay0sfcrLS1+5X70n3K0WNplkdnByG6mPsoU0jkBVF86GkSZG1olOVl5+Joa2PzS7sX6fnR7H1YxXzwX49OVbQz/GuYq288OtNF6kSPEL9XAA91StweZj8bdh8afrb0pRh5s0P+78qXAV1jOEDEX3mh/iYT/8Aj0vzoqZoF5ebOeXjWHWQKRdQupPAX50qGWK+RvqzlketFo9IiO6y6rM3NqnbTTEqBu4o+NS6REwaGN7asrf/AGpdKmgEc0NtcjfQPGpNDZi2AYo2PFfRaDpkhGtaZS58aSM7+8aLMbKozoNg/wAKm0g+mef9KxXLeO8eR1qxrn+dAHO/xqJT320p5D77VBla92957L9aHiPJw8fD0RjmQOh4GtTHH/6kA5nZGHdUzwx+dts7R31FNLiaRs74zX+Z/wD0b9a0OFJJVgltdRIa0zakbR2+bxSk2I31pWLi35itBDbtIiMD+Fr1os8nzmiuYJvs7v0PoY4Q1lkJD232rRAvzWvXZG/2U74rBRtX4UFX9yxYmY5a3oByrYGEjKs8m5118p9IkHd/Go9GlI1kbWa3j/WgOXYvlYrn48vRE1o5kG8mduptv/6qfCdq+VaN4dmj6QP8lS/jYi9SPcs25D03/nWkqubCQZe0V8lu+Sq9ieV1tUsb21Omx2/1j+n4VG0nzi7DeI8tI1bC0jYbjhWKEW58zWiMW1eGcbfKg+oKJKNg7sfU/pWj4wO4MxWBVLy2uB/WrvpUt+SWAFH/ABWIDnGPjQUtozvxaO9AEJK3gQay0NSekn9KvNoMo+wb0yxKdHjA+jdqWArI2stgeUfEUkhsVS7G3Dl2G2/sPkndhP6ei0h7Xshqzix1C5cqw8lZ/cKTozD49kV7bQZM+oq+Vx5tvEGismcekf8Acp/v3UUkUMh3g1OgJcaG6TJfMheI/Gp41yjmGvT/AMvyr/MaIGxlVdge3yjKp82owqeBPGtnZ8aMcyAg8GG+tFS1hZt3srRgc/Nj8Ky7NTGcJ9ZhkQtFv2aHEd+wKt+zw2+wKudEh+7UaCJP2fEFwWyvhqOaKBF9TZFqR5VYjE2xjOH3VhhjWNeSi3Yg5nsPXybXJb8fRauS+B2AIHHpWk53whVPjv8AzoxOQI1iG/cbk/pTZWvIx+PZA1wMM6m5rSBGdmRkmHgf9qWbaBga4PD63wqRYHwSMuy3KooNKgiVJzYya25JtvN6WKSKWfRUzjaJrMB9E9KlXRdDwjDg1ckwUfdqNLnWRDVuG3g9urhtf1mPD+tWkd5H+iT+VAqthy9Wtqy/Vq2Xga0bf3TkfGoR9Qdm1WmHey4U+F/z8iORTs65B7wKH/MFSLbuyfl2+AomkHTyWysOGXT0SIptIAXXx4VOY2vHi7/0st9SPLIyglbN6uED9aJZ1XG7MAcja9C7jOot0mCQMyAYsqQxNNIQTrGZMIzoaKW81IrOR8KiPG1j4ijFMt1Pwqdlk1sa2bWHeFG8WoO0UbNwYrXyhIvcxqviQM6u7AeNXJeGPgBkzUAuwOlMTZ7n3V3Te9r2oYjl07tWts/CtFt9E5UmYsAKGE/6T+XYZoCElPH6XjQSZMBO47we2LYOIYHuOQqY78IxitKi3Zhrdr+6vGl8PJxFyw+sd3kfMv8ACsJNrGxxZk1exHkTvONl5Ai/ZX+2oYx87eS27fW57csZr1rci16yruilsPXqF1776yJfHf8AlWlQciJB7f6jsKsLg1q9F0wCDgJExFfbSxbRPDm5rWSIEAXZ42q+/qKyN6zGfSvpD3Gtk+zjW+34VoqgZ2NWtcVzty3itrbHMZGmdSNWd1qaM5E1q5hhlH/V1FW1ch8FpZRo+kEiKyFVyvnvqaBcV9UUzHSpS3eZbW8O1vGlFezyfOHEnC3ktighN/W40Sg1y/Rvn8aDKd/PLsxMkjAm2wL1gAbV2KqXg2lB9tLEIJlAGVxVtUw6kis9/aPtilEUmpdJcSvyozNpjSykYSWHCtojtJvHI53yNe9ed0TSE+sqXFZRaS7chCwoX+T9KseNq88JIzydK2NJB6WN6wvpCj7V1NEHTICPtVo+plxIAu0DcDOsUMc0ovYkIQKBmWeP7UTVhjmGPkRhJ9hoa+aONju615uQyHkiE0mq0B1Km6uWWg08Wqk4re/ZI3JaM5GyHwH29p+0aPQUvUeSblsPDlu8vvCOQ7mtnWrnMa55Mp31uyq48pb7sdf6z6HMA1kqj2VinixVs6LH7q0NFUBfN5AdatbLswzRKwptVCoxb+NbKgeA8jV6M2rB3tQEc8OrxiS1t5Fed1aeGd6LScM8q2u8cz2K3I+STzPPp5edYWAI5USsksq/QZzQI2WIzXydpgPGowpBvJwojiHPpN9aLxAMf41kR/B3wuD9k29OLYb9aOKOE36ViSOMHpW0APD0RJYUTi30ZGAxk3JtWzIwrKZ622B/gRiPstl/Mhnf6uez6PFJ8wy5dG5e2o00o+esC+FclvzpBc7UhiGXEX/SsD4sVrnCL2HWmXbspYFiuWzvpxHium8MLVqFxYrlb2yuN+dKHPmsHxuBTA4iyvq7AZk2vTq2LCUQols7m9JYm7uYwLcRvqSOQOYhCH2VvbM3/Cna+yrKt/G1vxoRLiub2OHI2qWSF8DIC3dveojJMrG92stri1ODrNnFfYPDfWtkOybAe2g0yyIbXItuFCG7YiQt7ZX5VGZCzaxmVcKcqXNiDhzC5C+69IRGz4mAyFTxzY/nVVdnu3A3+2jGmNjnuXI232rWGNlPhSPiydC+7gKVdsMWwWZbZ2vSSRN5raBHM1CHa4KMT970WxJmN6+jjDHYVwxH0qdtYypIAJEt3rUsmtOBZDKEtxP+9SlJ2jEigMAAd26p4GYlZSxJ8atrMQ4AKFFRuJmwIzMqWHGsRcqcOHLhne9az9obX48eLCOVt1GZpCZ8KhZLZgjjWkaSVI9VfzP4e6mkSdo8cerYAcM/1rCkpWE4SUtvw/7Upj1wSKNlTXR2C3/Gmh1mDFkxA4UFeQyEcSLUNvLzl+uOlhEm4WuVBvURjlsyLhuVB93KmljmYYjibZFz7ahOI+aLn71Jo8P7RhEqO102crZ39lKpNrMG91THGbySrL4Wt+lRtr2KRlsKWHGhGDe1aYWDJrnNvq+HtzrHrz+0Y8ePD0tuoR4i283pGxk4VK+839E2PCntHL0b6hBIBFchnw8aUaNo+sj2cRva16Qxx4rmxY3snU2rSZNUsi+bLkPYDLhQWCJWZpzHtP8AVvWOPRkZViMjgva1iQfwrDFBigvYyX3Voh1YSByWUh8yLcRWqMd81zvwN7n4UxjiXWanGLubWxGvk+TAskrQt69hwzNJNGi43UNhY18myFFkldG9a18hmajGj6NrJSgdlxfDdRmRMZuow333IFCNdGDaRtXQNll7Kij1Q1ky+bGLjyNSROI9UIlbI9TnWixYEaKxexYi+6sUi4YscgLFr7qVBouWQkOLu5eFRRQRq7uD3mta1CIaNcAhZDi7ptnUsUMWulMrta/C9bGj3RSgkJfcW4D31MZIlVUBshviOeVFzolmx4d5It9Ldeo3coSwvdN3pHDMeWHnl6PHKpJtbvEXFY2iz455HxHGhrQcuTEVImCyyABrdKhw5KJdY9mIO4ilxJ5hY8AUMeda3V7V77za/O1a1Es43bRsPZWOWMM2ApfoauqWODV+yo8K/NrgXoKWNO6u6ogq21Qwp0FLePui2TEZcqEbLsC2XhurEyHFe9wxBpl1K2IA926jJbbKhb9KSU99QVHtrVtGCmPHbre9a5o9veczY+ylkI2l3VrWj295zNj7KuyG9ybhiDnvoXi3WFgSBlT+bxYxY4iTlWHC32sZxe+l1d1VVwhb5ekN2wndcH+ZXzt/T+Z//8QAKxABAAEDAgUDBQEBAQEAAAAAAREAITFBUWFxgZGhELHBIDDR4fBQQPFg/9oACAEBAAE/If8A5gSgHUdKLC9kzTfJaLaTSSJqHmpgcY0AlCcP8xlsl4KiZbWoHRfn90q1GnvTUbO1JMr2P7rRpwCI/wAtCLgo5yLrOfQLAGfc/irWwBrU8TzQ2GqXkf5iGV201BJ3p6Wh422mtCQNQJx/fvRhWnvU48j5f8wlUBK0kLkeVF8Vw2QO4eiWQb/2/tKlTWCeHzTV6W/zJp7BO5TlWkLbxvVzZAbMT09OOSRMjvV0TBCMHXx70AX9j/MtBhNi79lKTwYIQ1eNBiwerAPejBNvQ4wvjlWcCdLdXEz0psiFEFtyD/jUM0I2R9AWWwP/ACqE0le3Jp4OaMymEalxGyWdO7B+/oxozoww11JqIfDIb9r/APGlLXu3LNDxYv6t3GjdK63ih6LBelJJ9sq4pF00ZyO8DySt4qD5BmiZoJAnpJt1pa8S51MnrfSdJQQZZ6lPIMwsm7tLaukgAmE6X+gl9SR2S496vW4K1MyHsf8ACVMDQtG9aInEWLirAfyzCYTUnXvWJuAFoQycEhokgUCW2PzioQtRd11frJKOGfD6FRg5alVABLHmjrzoJeCIyM3jWaMyQqfRrbpV8pKLhaKtoCCAyJBmiYeCGHYU4tVpFFpEDt2KjziEhk6YoXhY+mw9Ku5Isq3N+i8LB8BUQP8AhFgvQm0bi98Ukjlyc8FSIgH3+ZNuVIqZmxmXx2oxJQqM+A4GJ4/YdMcILItfiHcqU/FDfCnjZ9HFs1k0gs8vcj3rKhlRa98eKmCaWs8JJV9WQzAq/GIWtkPhTUmcMoOsM9KtnUMkMS2cvWNQOe4Sq3Bn2NY/f08RT7qgTt0/4DkexrVnBP650JTLpAVNxYvd0FKTsDthInFEWo4Uqt1no33narBCJ5wzM79KnDUQZ1EexVga2x2StIZjh9j/ANPoWQAQ3ojyiSEAYf7WgIJDoJPl7+ihNjnQoZEw2Ai9/mmj8DN7q/zUEJSOLhPPFWnJM60Zp04osL0BdCgERwyYyUOmJNLLCejhAmFavAfQoTtUeLLmmZsj1Zox95QkJ4FJeTpNCp6oGuwzSHLV40gl71pUwYKxcivWtNhtID1WO3rCmsNRHSps7LBL6klwkLjFI0LLcoZcmDzpFlhuQKejOUrPB0PDvSGwj4KQck04RkwLOFOw143jgfHWtLZ7EugjR0abIppyEs+bNRds3/Is5NRrUvjcdRZtUqoNoGsZoURNT6ZiUMBxe1QbIhRj72YAtrG/CpCRaEUQlsegxfNagybCbTQHBhb7uQGtACUzjcvfeoAlk1jd+fVkYw8KRLt9K2nyO2xuamvOpwqyLgxbjDQ10RWhxeKBf3BsueWojKvlzeW1yJ41aQ+aRqYTeEq/DTLsmd4ff0fWLCuvxwoflBbRoX/BRJ5G6erdhKR9mdJInDebu1MzJTECbwYnFZJHQJDLlktdvpiy6P5+KJztV/Io+64bPyA1ZQQpDFMLoKxQ7htwo3oTE8E4ttKujno48THNKBgWA0ohSLj/ALEeCoChCiNtdCMvGhVi+S9r8eaeyed2XFJZjThQE2aEQcGQ3twpxZXKZXmv1Q8DhaFXgTo3aQ89haHltw51CH29D7irKNc5h5KsZBlLYLDCXxUZmTEyCAb/APnrILoVgfI1aJJVnm2cyGlfZGXckjU51oghAuwTPBIs0NkXW4TguKmz5hnl9GV/bquJonmlE21GPuoJANocOLV90WcDA8EetCWJDJ0qV5AJajUyC6aG1BYeF4OW9QUBiJvzqxjdWV41pXi/xn4KKQGC7VERUPVERdeXePChcITqH1Emoww3ONE6MppcDbPhTHCNz/HXK1WRWZixkFnFFhECTASIeZHahEkZ9J0jWfKvxV56DiQtLdYsaFRJBAIApmFCOiNGphEwAL933qQoGBoDHKjaEMbR8PD6GScNFvJpd88VpdvvG8y7zHxUY2FVG/KEhmsN3np6TSHIUNcwNQECs/kpUCWlx9/d0oaQXTqJHLzT5SSiHaSCvzUnOEBsVnJ5rUFB0JhfeDrV+QFUmYJmS/xVpHJQbTEkUyQnmRBwrv8AU5qAYRjHQoKFlgyDpZcq1axgxsluTamwhLjcSvEgTtimw3xCu0EvKpDbibIHWpZpeLYHQgrvHWhMLYRb6UINrdmg7MT3q5lAugLPZ8U4YWug4gals70yy3O49fXlF4g+aZcN+5Ws2ox9w0MBaItHurLBLNji/wBtUXkAsYoCzznajIwmANre2dqhRYa4T9mhmKW2yfY7VOnYQeb+a2ATO5+SmYwqkJDDKeyRR6K4AxwNnVagKw7zQ7MfVKxB9PHeOFEBghErdxmoGguWerFRA2KiwZzBfuUhx2LL8veuH4uTzZqQg6zarLNHClB+OlTISQ1s05MCAxJDTKSIwCfp1prz4rBG4erVjNsYdwTifiiAk43mv21MQDfRi8YoAIyOErnbyE0N7Vh5N68ajH2zbEZati8F3nxUUGWxV6DhDjasIBFOKQuym91uJrQDoHngHlq3KWObFjtL1K1gAPUvXyw7UiAA0tVPxRaJejKf+0ZcQa6ml/GWYiMoOtDAmMrQWOkeroxgDMek1N6BOE6omMQjd1q24klkXtJ5oCxxV9m+1QACAiFv2qYXGpJ3zTNIJ6rPKjiIWxc2LUckQVYJ/mmghq5FISzjwcd/4q5NXaRy3+FpCAwXjBipSMsxtyc6d0twch7FC0LqEstwDZLvaofbs2DfkKiaBvx80Qn0/E/mjCOGtGPtxOOkeITzFdMIZjnxpLZI9ZWPZSYWvSBRA5P5bTQtRAJyxWkBbe48UhJoaqAPiucBO9IsEJHGvCM1OMDPtdRUZJDM1CgGbi7vmkTGlYYe9LaFlfeMaWYZcfIDHIam6qgVbsDzUb6ZExIzM3vjrQkR4UTJezRZO2EPGdHSmOJs/Fye1ZICUGPNzW5QtFLMSXerRMbkmdyRyoMkxACIOv8ATR3OwE3e9TMRsAbL7lutMEjYd59fCrWw2GzBzb2oj2YcDrBt5pQMTY2H6qxQhApcbDUooAc3gGzud6Y0AaEizIG5N6UhB0pYD8UUYWFDDh3qUtSKtYkJ/NOGNvuE6YDuTUAaj4/NT6uyN9niptiR/jkdGrgCNly8d+FWOcy6T/B70wSUUG/FoUuVtwX4qREUCxFAcd9m5Hall+iKv2foo5aXiT4pyJBkVHikbNKC9raKnWye9DQZI4jkFuY7UNbAiOfA71rDyQl5GauSSNkOwaWQLb4t7qsQNiszMauaJJLtkzJawa1gGi7pVuW28maM9U0hJYcl2Q1fxW4wIIIzDZTkFIcAC3KhTiNjd6yiQETNMO5xoCcnZwqRCXLSEghxyyQ4g1Hi2kwV32afJPBL59BEmgeawXVl9wyXFS0nUecfihOMA5NR8UHVkJvUpo9TP4VHQFaJBXAvpv7UPOyXeFAsViOC3X80TQJEvLdcqfDrCKOBLTWtTUzddSkNdgsVS+U/nCtNOZS78GtntKSWm4/vUzD4/vUF5HFfmlmejL81MRdI0SU3CwsOR/NFkxMy0jFCVBVwTrnS4e5DQ2eTBffdzVIgF7qa0axnUq/oK5GOJQhSSJ/mJqVbcoKSCDo7VkAlaHmRSIIhQGA/B6Wcx71aMS/D7vAyHadKGyuYN5u/NQNoEQsSlOajDK3+zV4agSd8rd/ap1ZA/wDgNKdaC1ZODSpRsz3UdHjsZLDYNEsi4xXWSiu7JJnTvCZHNmghQOyrpOsNu32VAlscaRDQs0wDgQUgpG5DnSs86nShaJJTfQXx3URzIG5w2obXub0a2N6bXrLtRAHSmTZtvFob86RyCQmLNuPCpkpOTIKjrUjA8R+fSaGq96E8b5H6RGZjm6Dr9kAQEVnp4clGvCLBZEO1OThC991X7ZcHXnW1HlU1Elpw86n6yMKOE4n2aftmcWiQOyGtk8xPNQR2pyrLvUXPsSqgUGx/E0uHxSngKSOCxKN19quIJOnOQcesVGWPGDBtypv0QVF723GtYtAO1HDtRctXF32pvZzpxocwmZMui2rVyVApkRPWaARgRS2rxprR4/H0l4XSdBGjEeftOCQgWXFEGEki9pLrhwqVoQIV5X39EYi27GDsr0q4EQGxk9Yd6ZmhNVWlCnWJI8xQhJJOD80IYMkO5Hx9cge9IQqnQ81EDMvCeIuWjBek0WszT1jxmQDrl7d1IsWXhgx4rGsgsHF0UpPZ9lBGetC0raXR0RUgPQTwm01u8gjc4Ia55LVoz2SlPvFTHRR3exUiZhojkAHNqz0tA/bmOHonIBzoQDYoTwB+PpLheQSM8n2gVWAOJFIoEpOYK+bUbaJh3+NamOEiRyR6NFi9H8X6NZpYEcK9FlrUCIJwJ9maCu2BSNMW1WvanAoogGu2mI+TrTSLg6rxoMgjI6/QsF2gMMq6j8AogRY2+FWbOsg/KpQQUNH4UVTfZc4UbzGm1NYNMNXORXzsnXrrSlcQVjtpVraMFg8Ve48tHTSJklLHap4UrjuSRty807ZXmq4oq4NJgD03jc7X9Fg0L5+loULliyM46faAJWQw57oijGSt+VRRkmCLZAzwgycKAIXCEhLvQxEregXPmh2h25hh8+VSAkfPJ+GpqQG63p7YTvaA+aFalFL53+SpCMlKERvpUw4SAmvroI4EnDGtEMP3mDwRBXDMgx31Na6CFqgQtmUk71KLHlFCJ0FHEx4rK8z5/dExq1KbMloxp3PoKwI7mL2mjI8Tw07kCw6XHrZ4vdf1USaE1Gm89vo0qAGbMM+bQ4faUbTFrWieF3s0NC9unDMuc1mIjtoc4W4ikLFF3CiRxSYCiS+aSE33BCdNYYqd7c2EgDgtY51FAmRCpEPar62eMPkrK+g6rc2aixYahohInjQvlcBTk0YLC4AWVQ3Mwbnag7pRZLfc5Zq5GWYEs8aTpUw4bv4irmQ7UwT9cqK4dvuFQLBs+DWtdVaXKhiRI4xShFaFIjiqGXua8OdZwBRkEY3FOQtjZew78/WQpBWzNNv7FWtQulf2msPt4XNvg9bl4nhWjuDzXYL4+l6x4EXk0+g8w8MEN3mlpNuxZwiIrs4OfoukG1i5f5U6sDSVk5C3CKiJI6IPehoOMkPeoBMDANB4DjBTwExvFJEo2OkAvlX6CQ38nf0FAKEdSgQoRDrYlfrUXXzCJbdfNWSlGYpyvHl3oYBLVpqQnpKL4oZsaGqRvfLrW5OKw/NIxPGPZU44VuZLpVpcAC2aMIkKRsoCpvQWD4rnChJOvKmEgWdnR71YN0xoNypTRuid64wFaFs9L5pg1FDBLZSID2M9VPVpnFM1/fX6SceOAdTP0s5RYeO8VIiGY9eGBUQE0GXGzQYI6UD1DOJqR+JIZh0zxiogYB2YDerICNA8LU1kNgz66GqUqp5VRHs0FoYmEXDhmoCx3H9elyhh0aOW9y8NfFWhMsMbtfxVlbNlHdCp2jQID4o3L8I+KLhfY/smjpyoO9BVnuPeoGZNnzONcUICfmcNGouZIxzBGo1rLL9wVGsaJnmikQT6My5xBTFgwtbUnFKzxQuqT0hgmRjpUJOfBl0z29bZc3O9F7WG/P8A8pRxj4+noYp+T4+u4FsmLopRItEcautatOpNKgkk4PqAEHqwmmkmJtWL7K734qZObgqGJzMKhRvkyqRlxYFQoBwRSCQk0bFmSS5V0EpSSe9Rw/aD6GxOYY24UZDCHGwz2rTwM+24VGexVGtb0YMS6UFzvTwNzlj6YiBoQG9t0z9YCwedKkm0i1EiTLIJGJnPOjEZyS3Xj9IOlzdFRM+up0WmTy7G1TP24tFuNOkhJvVSEPB+8JB1oID6DFTjKk7QMp+vtRefoaewi1M0CLiS33a6uOFDd2T9pBJOgsUQKJU4p90WZnvUS3HYKkTOMSke1T3ST/gcWqVC6k4QjI/6LilN5Gc/ttnKgQXG/NDycaEAlNTKg4CbdKBkvWje6p8oA1lMDDF6XALPAuCagFRTKJxQ1EhTzCzkqTkU0Cbie9RCAl1NgNbXoM8AK+krZ01xTpvbKb13as6CvxaY4CpyVQCb/iK1Sa0a6Gjbz62QNqVeKV2WES61dRsQQJxdwogiSAZcCmQpNmkxLFuW9IZoKd0klvHamo8gJVNooqIQWK4lo4qUevcAWO9JdgM4EcWkpoSDxFlcSwpUaSURhMLihJ2I7IpnbMUCMvRGr6UlrUuXkA9nvWIIc1Inj7QUuMAl2M87/bERsJ9GB6w9KjBBgQK19Nqja3440b0mYCZLlXxmohp5ZJzSVWsCjjBrTBS0tXyTnWmlgJGUB4UF5ybS5ZwQULCxUOrhvNygqNAnCwQ87JpFuQiyFWnDQpiZZcEXzopTEekiIAzjnYKMjjgqsLhNYUgEUdK1A2Zl5J8VF4iQ0hqNTj6f/MzLIm0UUQOijWnGQYuVO5hZC90+9SqrVrb3ZWNadRj/ABTTABJoyx1IaEa0Zk5/8ongpZeKvzRcag7BzzS4pq6tYJxEkJwRWDCoyFlmjdY8mfspxisxVmOAz9uOmMRF2LN61fh2oxdIsM3auMkEgiYLmrYgvICaWahTqmCylMWxV6ogJGC19lE4S50YF2IjNomaUMkUSkWLZmj6A7yhp7qCURv5BLRsTPGKmVjRJC/Fbzmi9AliTpIVE+bxDIxbpNX0srIlSDyN2Kg4RLG5OtQohlLciyXTO1OGAMHn2AnOt6VaCC2kdGWMcKAwW+YISgaTasiwQQtdd4eVW/hlN7J2Wnen5qzAg5XzV0URsB0RBO96XTJRkAEWHL0qziKQUBYGYhNW6ziYyHEPCYqGPIESE0YDGL1KEIknyn7mjhkoieX2wt3WAbCDcqC60AIhxBaHGiJ2+FmHJZxVpQAksIOVRgnJRTME1lKistyJbrhk5111Q70RPGgC0LqDMSgml64ldYoWIAI24PNYvz327FvBQgwUDhUEs4S3M+1AjXCoMllDclbUVJRBsEh8gqOMnnlE3HDBataCeWA2jNtb0Rboy0Kh5an6yxaIT7VrMBY1nelshJkgwsoXnVvxopxOfakUxJkgwsoXnUcDvuQOHak2CIbMLDDFAviQhZaEtjlW+cz0bVMcKiRAFUQ4b8fuCVgi0OJltc5/6V7qrWtHFz0/0//aAAwDAQACAAMAAAAQ888888888888888888800w888888888888888888888g4A0888888888888888888888YEcc888888888888888888888cwM48888888888U4088888848A88008888888sI0E88808wAEU808888888884w4Ms88sssAYY8wc88o8888880M8wg088g8484os88kg888888wcAwU088sY44Eok484w888880kIAgQ0c08AMc8ko8EMg88888sMggAgYs8k4soUAwgMMc88888sEE8U8sMMsYMsUoMsA4U888888Yoskcw888wYAwUQ08Y08o8888sE800E88wcg4wsM08wc8Q84088UMgM4QcYosEwUgY84884888M40c4kcc8ocIckU8o8Y08s888cM88ok88884oU888888c8488888w080ww4ww044ww48888M88888cUIYoMMoI800cEc8888Y88888MMssM88M88MM8M8888888888888888888888888888888//EABQRAQAAAAAAAAAAAAAAAAAAAJD/2gAIAQMBAT8QA3//xAAUEQEAAAAAAAAAAAAAAAAAAACQ/9oACAECAQE/EAN//8QAKhABAQACAgEDAwQCAwEAAAAAAREAITFBUWFxgRCRoSAwscFQ8EDR4fH/2gAIAQEAAT8Q/wANfpf8fckJFRrtNcswGPZINamvfeelMwggPxlNhMSs0fiZEptbu0D+82IhKrxp/wAYA5DUK+T38ZoBVeyryvlylmyR0Uh/b5wvMPnWH84B04mIuJ8EXv8A11ggJQEP8Wq8Cr4zaWnxHg+DrHJKiBwt/v5wkAA15LRH1EyobI/YRjhJvnoJ/MP8ZsxLQtHxigEeUI+LcMCwlvKv+1+MA7A7YBl+NH5+Mb/qCU/3hBBqDNlV/g/xhwkGdBgY0Y0NVktP4YXBPZihpJ2NMc9rLKJ6OZx6rCQAm5spL4T75UdFCLwlv5/xklTRQo7X2VO9dW+iR4vKYVaBiDqNeVbvi+mGbQkC0FwHpxSo4sB9B8KGdMdmHWlIPHJy/wCLMMDOqYMfJX5yOdeCXy9DrBjaAhtTO4FOI21AL5+m+UUI9ZBEdzSTKaXWgUordgKIhtmSnllkcmhvmf8AD5EHuzHQ4cg1MubruVA0+H9+5cv6ATRcoPCvQUffyYGU5Z10chvjxcMPDIr2j0u3oWYPqFTtahdsUQmiLO3ACTE2gaBo5Nfz/wAMGUGcUuFkA8aj5MrNyoAW3oJ2eQfDjEHlHQT0jfc+gUQB2swSpHik/ac4YuSrwH98HeRXFkD6qgf/AIcFCVsXZ4c8+mAN13Y0NCpHTRjcphcPAPk5iDN8fWaMqzSpDCh6qYQJGBhoIE0N3jESbWhLiTSIsDfEw+r5owRVwL1APxlITwlXd/nC626fNQ/Af8EidGhQ/wBM4rs5Z/gMfXU1neqyzF7jLUcKIShIPAGmHsEbSkF5B+86zZNIAQ0312oOVDDjSrQLrRZd8eDtP0uRCUhFeJVcPqadxH+PddTEWBrK7LoJBAVQlDVFlEAqlQ2NWNVs5AW6WNWVmj4VeHKUmShopQeZ2YqbilbABoq31fOT0qCUF7HSfZE6wqhRmnxngMwPlgEVeScYCrEj09ZN8Ea5RZYTfQi1mnuYRlBDD7o7+D74fV2Gunso+Wj75tgRPi8P9ff/AIIIoAKqyZPf+W9lffAQ0D5MUh74K5gNQEA8goruusXflREqLwMj2wO94o5Sjyb2bxMuXL+hxxtMBeqdnDSQfOMrSCBFc6lBgWD39LqR6CzBmJ0S3UXggJ4Uuwg6rkhVJwSJi0cNr5o2E5vfE7xVUEgUcaukJfC53ZgfoQSboPVuFqCN1OJVF8uJxvIOlJEpzCxg2Xq4fSIsC8JV9jNFSBgbCrz/ANv0szQweBoZayIHw0v9GH7+0buAVXgPOCsVXXYPCdvfWXSyGF7uVQa5FAJtUCy9XGwLYjYAcJbHZWc5AYRoBe4GseTAmymGjkFQT1bQURpkoOQT1vXfGjy4ILhFP6MifnAzVKnz8V8G00jdB9X1FrygUMiticwMWJB9xk9gVNVNvMoPf9N1QFqge/pgJxQiu0UK4DkEtxhJqJhLb45BehXLBUgAgFAL63ZZ3UR1MkE0RY+enAOM2ypdA3FSYFVZMpPVzZ0FumavhnGHBSECysvIjT6LdCAd6zq31idHXX6PQouc0UPTRX+cWuhrqQYVrz+8jAgpyOUgJoOHwevly5FmuRfFdHzihwqr1XEBUqylQhzNEFsS7MeXXriJ/wBwl90C4YJok3mh4IvgTluOBCAuGKaunGhZaErPqPd2yg1H7zFiHpMwHvovBdFABAI4X2IYF+foeq0YeBbpVroO0yE7+gSBONGjWus1pC0EscMUMSAu1dnA/bJATXQEMPAvutuPIWLCzGgktcmhiR2brKXN7A8IQdOLG2EVxBRMHloernMNiMQkdtudgWquNhmB0oFAAVDh5yg6QfhOROROx2fptKIo+uJ3oGH/AGFGcXt+8duGbErOOg7TnUvjBjGg1X2uMixRRNjjgL3TmgAtBpPlGHeb04ZObVkoKoGu0wdttETVHmcIdrhyMhNayJwPJw6Zqj9I8EK8o+ArfmBVw9PrM5dPpWJ+FHCzQusqpkhZ1pZ64axqGaVfJfzceAZ3nQfcxcEUkekbSJFnVywg0vAdAUhABdsxI82BWCeZG3fzcmU0CtTjfK7WnHl3ARLlaJel205RL31iBUZbTrcThq/rBelDwL6T0yATALI5hi+rq5yKdheLwoo8tr1l/Rr2hJ7XDhGsnldH5cCExw/dr+J2T+8eD1b1heKR+8uwAQRV3rTXz+LNNKmxjvHnOq1iu7g07BmkCrDAgtnsmAxGDOFAGaJfRpAA9UK+PBkhhS3tw7OENugkceLVOtQ1VWSvoxccqDiARqmyLXEVEDrlE0CknKcODHMWn+oV+X9LlYjMJERWDitApvSl8cZVdGmsQzp6Zd6JhJQ2ef7TGEpXwEH9wHJxYTCjloSRvTLxgeWqOACKJg+iJLabE5ukBvg28mVD7rusgMVXbybxtx4jCAkPzt6uMuUp2dDwxyoNu8cnqAqmThnZ73IDRat15OnP6B7BH3xsmrquiF/A4LVA5Zwe37jgpxuZ4QDezwH2w5g7QNJeQB5F4cpnNgvh8Mc4gHFg+mNJuNzuC+D+cHKIdRp+9+Nc9YUnKn70eVwQJwitT375PpGBpRUNcprg+NojGaHZh4hiik8aQXtD5yu6Bo7SU8jz85f01FhJJ0HyO8OayiFBR5gCPY5Nb4jsPC262BRA0ajkboVkShQoKHMNyjwnRMY0eA5fK7TDQg8I0fo0lA01LPKedNs6N4hDmuFaRYtjSWEs4KLBOgmAbTOdifxkkDRjwo60NO9OI4VOpvctc1pnCJzgfhehcLPc5dcXc+odKiuDahog7ct6hT2j+8KngfuOPDBknYQ/AxUjA7ondCFt0lHGG/wiPnap5D0MhuxOjsgEwm76G8eIePbLhlm4h26QPgoObBF0VkDYhAGptA84GnRAsNUACzgjEQy81cCHaDwLgyl1KMoIK2rqwgWMF5YOCuk3U4xICjP6VCYC3WFuu7AjsDS39Re/0JTB2IHM9HLaQOoSJwcO07w1cCYZ0JV7SuEvMUOhCX8mVAijs+9v4YeHKvF+Eno+2C2zXJZyq/BvznRItdJo5IntmxvVPKXEJHVoEc2+mMjBIg76FvDxF4hoxtwiN2tMJm3cZhoI77KVz0O6Lr2OB6BH5Tr6tPu3vg2PufvlORSjeNDkeBVzg9v3OQXvsFwNAmg4Ht/Lk8mEtg/t17erNx4yCEoTzhQWGxbPw/GS2hjtSa5FKOUObArto7MQnK7r74W5MHBap6qdwsBXhAqn+P3MRagQjZo/b+fAoKEcqZ/j+cOeOKFS3wB7OFwljFeTCPMSOdnnN6+fozR6CfD9V7QYPC9hNV174wfjr+ag15THisaSOg0TZNhQbhK/pSlC0eCCw1eetMVoPdRR5KRHgctLlz/xFXu3drixCW8mv5M4iGYQI9aBh8G4Q4BQMKXZ04m24UTsJuxPY3qmFAAYPSmRgEHs6piq7+AAoBpP/mawn4BUnNKIk2vTKuXKunQfefaMTaJEKbCTOlrrW0whwqiiYzuX8H9kYBbD97iH+D4c/NZxe37YpyEqCoGu9pmoBThpFv4HHJUuhUXv4BfjApi2kXTl83NCYBXozS3Vt0Eg0CaLyIRUbMqNbcu1S27VxdxYPgrLaVZbCg0KN9xFPV63ChVByfddAHfrh5EYoChF8Mb9zFRjRyAa/P456AbAiw8WX1yeHiEAPW0p6q4ZckpgtPwhw++XCimx4TEgFBeBduWEOk8Ir2yN2YojpU7RQCLoJ7sVOgRiWk0KePfE0Oc1Srnyk+PTFAXJkn0RHzcZMcEBr5Xb9+ODFCmp7tlcXlOI8ZaAo3bV621hZ627jfw34cYc6CPgByVU4EKdYMI4UAHkB5LGOBSgHcNBekL7RxyO0j9SnrjxzpN5oTUYuA76QBqnXGGnOEEv5kL4euNLMCSAoyww66hrJx1eOry+2BRENHtVfgZupZF2XOD2P2nDcCBVUZ4799hkNWCSBZVcPTWg4vOBdPIqND0lvc84uFfmA/zMZI0Tlp9gV+MvkVqCmgPYc6RWdoDV2CPxgQqSXaj8AxCog0mAQDsd8+Kd4sHH1JAGgBGHnFW58WF02zEjvFwG7bPxgI02pU5S0t7xgJIrVa6FC+mMEmoKMgxYxQ66VE7FVvJvNUjj8dg1Cm0mzzk5PRpSN3A1fVgY2jDvA9COdxMAR1QhzZFy0hckNaxkibBvAzmsh1NKbBHXPnEMlEIGiA0ps47ywLAG1gAQkvPphrwYIJ3COT8MTZIDWV9XO5fbBnXMNG9C0F16MNWJ0CgSaiseiGJOM1UiRNoxHJTZjDwBivbYg2S0SMJg07k1Xlt8nnq+N4nK6GxwVouB5OPfZneG9A8XgjIjsuaD2jKtBIOTqpxxsxWhBGuebYcGQkFGAgeXVWEDo6Mo3AY8zj5S/bOcnT1w/bjjd1mv6g4pRJwZUguHhRvkAhv12Hz6LliBEcRF+sfkwtjwdVRIppU23AnLglCPQ2CB6qX4ZTZQzayF7mvvgbSFDeonq/l9c1xNGCBWo13x75c80yhXYrfzlp5TXPxlo8RzP4z3cIQYroNhP0FNxMVJoXQWa1yuHuTRo+2Am+gJmpFRSjRHzoSoLftF29vRyRaRCXwo1vpwFFYEchF0NTa+XN2jJibwprWr75kNt9oUakGJXzgxM2szqGwri4aLryCQh+P4c8KHfSKv5Q+M180FfGcW+frbm2ngxDsu8ZKiIhYy3DEWM1alRbdXQndwgTh+QNmvX75cdepgPcgvF+5wOddnD5anHpglgtOynH8+5iqypVMrBRN14zZfoBhZWoNva3WLWuwc7/mr6NzP20Z/GMuthqsEn4mH7c7KsDyzNGaNGuYvyDCidsF7Z8PIemON8iTpDy9vrkoz7m+keB558TIYvotV7Vdrd3IYpzWVcOX7fLrHGrFavIdct6x0GhS9NR4G2PYsy4HwVeC241wl7yH77fbQOyacMCIBohwAF7k8ZVBHRDPxjtmnMM/GXqrrT+MIvLaqh9s9N3XNMbMfj/6Z7sNBx8FA1PtnVVHhDn8IAMEiTANItXS384nmVivA4TlWAO+f5w4a1yA7XEbLpqZ2d8jRIGq4Gy5ZHoHy7V9MNhr4C/L6wydjy2vDljuNBLtuX4u9byZULiCw4UYPFsdfAkU1IGycp4Tx7zDlzU8efdWU3/7m0DAobG+hScww12oqpb+u77T6GD1/ycDpt3yqfuHNuyJPQXLsjw+3jAhjzqO8psezzD1tcFaLCKlY8Uwc30AJNGbM4ZYxskBe8CNcYuq/DthE4pp7znHBuFOkGqLN5vF7yC7VQEVf4wy5TQw5CC728GL/AA3wqlhgTeywwJDlLxByiBNIaygpyD4Ls5nMU7f2XSgFVQMDmZICcfQgHuu3AwuiZFQPff2cDYwqA5V9gya/tSXsQm9nT0BJzgi+VPFetdacKOG6Js9/+87gW2DW8G1M8hs/7MRoT7g564trY+TADr2D7Img8TX/AE8ukbZ29h77GDm6CAYV80xmR0on0cISEfrEX8YpekPx/YGH6EGayESDGIMR+f2Jksh4CYgChoCbH3HEUGMS8AzdHWl9BeH5ZBIEvPOXSZxUATqa9sD5N5G4amEBEtfGqXznJhMQsEaFpl76JkODjjlA49vxhZbAI87HaT3ZCA4DyScyPariKGx2J3+u4K+WElqA2C7dLreLoN9AAydhKnpmoiBWbpeg32cIAqhsjynqF+TOh9sDXocPszQg3HHTx/44LY9ZxZrqRe2n2zTvrXoxFth2mQ+M4HKzimPaO3k8OMKcQotA40YerrBmOhXkJpp41pzhTBvgJkE+C5yJL0TnFe6PgH/aYfo0UyRIQKNjd3ydX9pXHMGiHLOs4dmsqFOS6Ohmki4o1uP/AFO30YWoYXgY7mfHvCWqKiF2k7S+Y6zRX8ihXIdqOcrR15BF42HzlNYpgpEfV+fRjiA9cb+WH5/XK9AIT0zQ1K8Ic4w8Bb5P8mU2iKhXWlKEjN4g58mpCODk8W7QE0BWwpeMUTG1i6ih+74HKb+I1PiQZE3uZaOGurooj3kxZIooNlLLFO3tmHWl1D63U9g4yDogJAVmh0zsGh4OY8H5wN8ORC6qO3gB63gJUMC1tAAK7AGTJUCf2FN7IOUV2YY+8xxXZh+XPToMsd7HpuP6f0pEQKQ67XAXU9ON1/ZgpUcywflMYE9LDWN9FfVcgWHtosDXedM3hGoR9Tj6aNlgVaQDOqC9MG9TNVQoz+whwGVgATwlMPXaww8U0fUcXL08BLqoMXqHWS7/AE2oEeGiHGWE70l08MHSlDtI4ZECgaJ+gGYBtVgY6iN5UFDJOQc7mMBlIbR/of7MLWAAm2c6h+T0xya60RQa7EePOcYW2K8F5xSpHa7XzscTb2Km0vG+fZ+MsN6eNxzKqYbEoRxkJAbQDSE4HHjF1bv8MHDHTzJoz7BMgctFltdOX285DL0FEP0qLN4bKkKBsNuj03W40eavDxYEuvoWnWl4A1959z6BpaoeUZ+h4evXJf5AZ2nQSMq1k6n7VgLnnNBNj+Rh76v1BReCMIUb3Ch92ewR3jzGSiFohoQg/TwiVKyc+mNGSjg4B1vfniBFoaWnA7I0nLg7UyKIawGNlGku2iEnCgZxTQngxTpCjQeMSOwhlwBF4OS466+0zoFeSI8I0+lyFLJgFKCinIUA29CSmo2qLpAnEL6uazPWoTU9Z6BfDnLe0kqbtXevE+cVEq4h9Dq3p/GQqBc2Xyj31+MSQBhdHY8r8Y9hxSahPXw9c1AHQfT/AL4c3UBAISA5iruXj9EwIAtBBr1AxpdLvWPPTKiq42EwfRv3+sq3rnif+HElKguDuAUvKjt+hLD3jIK7yNA8Z8jdaWfpv6Li41BRas1snt4MkMhc4V+y0vrgzwDE2UhQPdNHAXNjJBQKSMfOThQU6cU85zjjFwLPYSeB7mRX/nrDhBUbKnbUg7gQaV7HZPA4e5AG2JP4Qwr0QCG4fo84xUwy4BpQV0IryZOYfauFCmEkDqGgg+4e45aRhlLcA5V8G88EMkPK6XrQHMdZIAeQfZe1Xt59cvHsiFJpnp2Hlecu1XlGaaRSTkdmzChUHU222lvqsxAShpRV66PZ+MGwE3q/xj8eMDgSQw6GrsyieBBAuhw79R0OKgtYpH1Hx6nnxkEzskQEuCERo2co/bzmBCT0AvV+s0aJEY/VSO/EZFQoeRs/L8mcZ6RJYr0iJr6vXwBM5lf3i9H8qM39R8+o/Q4YfmkL7vZwP1ubOcDQefRhr+lmpzYqzhnAGSNhdcH1cCMaODddUUQ4SYZ3RpFdxqIfGRhhA+/M7ZEbaPuEU4MLpgD28Zy9eFn8ZCO1kII+DA1UjQa46YOEsiC+JGJ4pxcewY6iER+M9varAMIDRGtW5pqBSqe7VSrAu4YYenbkFBzIEiF2uMpj0h71ye2CQDxVE9zi/bEAq7Mifz/OXiQIGHw18p84RDQVCJ7R0BwF26Nk9j0cLBkDRGJ6MzSqm+D+THhpFL3w4G+BA8+1pvhPbGgrEAhUbNdNeRXmY2e32EiPmAfjObRF0kHsGynJd9KIZ1NIeekwNH+FUGDUFh1vTiQ+ikfN55wp4zqOu857cPpsrwH2xqSqD0hz+cvDxr/L+v0OIlwoIX2NprlPb6zHIa9ZEg1VoiXnDmgszfkBIcE3Xa5tXgGGjAwaOstMxqNjg79Pd9BS0L3hwMUeFzsjXJ3gyyq5gjUNHnI5aM5emx+MZHvUA+YfWkdro8wXAtnxD00Jahz25WsJACAmgp15cmV2WJD2dt+2GFDZEhY+cbSyv221sB6QemVGfB18fscQkuPtLDHlDJ12SnrrK7MqlPkM90PfJZCVEj2PyGWQxiIt0kCeaODDzQ9vqGOFooQmqynhc9POCLsE11oitmpu4uXwDXo9mGYobRG72D7Mli6joeRLLd/nHToA68oQTvaY6eQMpQ02Rae2VEJVLHgiR5+laVDFWLJweqCEj0bzw4fTQ133v/qYLOgPcb/DJzofyK/7/SO3Rq6RdFWjyv0z6ElioiPlzDuJrGHCKqWhEC2r4175rLDgX7OZkwl4bDgZMJBA4PqienPgrQzTni61ff6T6TJ+ioVNCbPvmhUyM/gzgQIEMCwToMkOHLcnu7wmzGQSyQ9MgBEggPjHQg8iUcHASSIcImzNEmacCG6ZOs37exC/H0n0dXhFFw0VOU32Y870T+UV4HeAVhErR3sHy3xlxq5thvQ7sycZXShFj0CHxgnbAPxnBCFTyLZ/I/GH6AuIQCBHBdjYRnOh5/VDCeBTDM9QFHtmrBy7KiSpnKc5EPs2nVg0ji6f02wBsHTzvDlpIQTqe2TjEM7qJTrTgOCPs/ttVHt4YYpsKDl/eLBraAz94QdBEyQ2wlefq4gFM7JACjAGppq39lyOAvFm/wBAep8mXjlYuD4TG8Alq8kVxkukVG+4ayOSlVKb5d/tOBFBcHUNRmRMUI9P3wJyxhGRvDg4xYdmCfFAZfXAbU0M/wDDNGaqaU+SH4/4F12msBB1QoK1qt9U8B+3cv6r9L9L+i/u3L+zyauuMEMCBRx7uvTfnWv2ynH+iULwBDxDfB9dfA7iNdg+SwubMyxlJF8Hd3rIL5DbFDR0PMfDmzXwpzbzI7NPHOXbswB3R8m5yd4aP5bnDEUc+uudZQ6dOWjz4Y487VYBHbSaAbxjRL5TnVAaC6aNmKMKQiLhyANvGzyZzAi8SpihwPRmUTR2FxHkef1y8vbwXLyMX56uKHmHKbVSVm/TBkJwv1RAhtL4wgTvtDWCSL7PnWHIbglwF4qm2HnOUVDfBtAvRXpY4Qw4oBI4bBQ4JZTHWtm85NWwl7l1j5VgtsgiXTkpZcfTVQArY9HR25rnQiCBBEBt7es0T+vC70EOeddOVGxOJHN3o++snLblWQzyhEO6zDDndpghNCaPHXOSiHKwMHoOZ04eQWq+NP2t6tJR3hLpsnPfH7aSAUoivpj7flSTEDkUWhVOvXeJxQBhTeaVJ7uXCI8DBRt2OEDAAksEu51pde28YfJKfzGV6q+NTGBnhHK5ountu5ZRphYYvYnWRQRWR6RKD1HvEykOZEgJr4E00x2rJy6NxY0rI4cvNGroyHZLjKoQFcd6aF9j1zoX4Vox5NTSarhYhHAkA0FvO5mncHgQIJrzgA6EGkF742++BLUqnENEedTPVN5gABEIWgMjjDAqOAAtBw1tkuGCQOwA9kuZrU5o7szYheJ0XBBh6KqJN9MzRDIjx3qP7ZHMwNeqSoyPyuSnmqKq/nDT9w5vhOgPhkLcVSM00mFra+tVzZcMJLpho29Y26BAcq/DrD9jkla484PaGGO4bc3Q6eE/btD24ZsASgnXG3FjJQ5IpcHSFaHnCxzkEUAgoGpLVAyJnfAmJUVbGE7uJFevGg0nwBNM25fKOKo+w7Uhe5lwKJzEVq05K0IY27ChRCAqObIDvN+9CNAtCtH5xxkhSCGaJIo6L6BXlv8AGss82uA2Be8fWYwYCpj27mMhINrv3LTobJOdCADPQwJDvjAB50E/xnCDbfXJBNEQIXFIGwEVZKgDaAFhKcAzdAbgn3VBOhB5kqYARVcVfzrGigZsbq1kMcWZpGEBwNNBAGnQ7p6oZzhEjYVsNbMDLQcGsTSCa5wfYkFZA51BsqsNbKeMJgAqqQ0CKvmgKFofhRsSh49LTnSmBoWzvsFbrOA4ppCqCQYN0kKhgmoIXh5okY8ftuNoBA6QIm7GXXE4P2xNui+LMCPI3L2EN/IFBIAQ6A4DB1YDQgokqhR1rJShaiITfAA1MkregNRaeRNX2XGVBGljAY5E1tN42CGShHhGuvS5sX4t5egW0DnGkOQi+Ae/PJ1jRsRJHXl4Feu8SllFiAxd+Z3rHkktbPDN2pUggDbvQ5ubhlRWlS3iqFZm6DXgipwCp6YuQTXEgxMLcNec1AT4Gm5FttNJo3vFT0CldqHy153hxtN0CPTt1/OOlwJlXIb9046k1kAB4CdGjQiHg8GWV2eImJw2Ptkeh4CdHjQiHg8Gc+pbihEzoLU1gPzEx7NIi4UUySm74SpsMgyNhnlKXuoIPHKbSPGbBKlmolzw7T9txFgoItYDtTZjwd/5FwKcquRQPQG3ld3f+SM//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EASABIAAD/2wBDAAYEBQYFBAYGBQYHBwYIChAKCgkJChQODwwQFxQYGBcUFhYaHSUfGhsjHBYWICwgIyYnKSopGR8tMC0oMCUoKSj/2wBDAQcHBwoIChMKChMoGhYaKCgoKCgoKCgoKCgoKCgoKCgoKCgoKCgoKCgoKCgoKCgoKCgoKCgoKCgoKCgoKCgoKCj/wgARCAFBAZADASIAAhEBAxEB/8QAGwABAAIDAQEAAAAAAAAAAAAAAAQFAgMGBwH/xAAUAQEAAAAAAAAAAAAAAAAAAAAA/9oADAMBAAIQAxAAAAH1QAAAAAAAAAAAAAAAAAABpyNjR8JDXmfQAAAAAAAAAAAAAAAAAAAANWzUZxpkQ2Z6sjVJ0SgAAAAAAAAAAAAAAAAAAAADDHOlLzT83ldKi5mcuDOAAAAAAAAAAAAAAAAAAAAAK2fA3Ea1qbUwrbaKap/MWpZAAAAAAAAA+fPuBs1R4ZcgPn0AAAAGg3qrYWLnbIsARq+fQltZcJ3YBQWWzEltO4AAAAAAAa9nw0fIWgyhZYlx9gXwAABEl85YFmfDVQarwrpbM+6NewmyeL7Ur6XqoZ496tovgBX2EAlbdW0AAAAAAHwx1Zj5AxtiFAvKErbVeFDq6PmTpmGY17NRzVhQ2h0nz7zZEmWNiVP2ZWlnv8Tlnqmrnqw9I1184y2AB8jbPhjJ1bQAAAAABCzoC/k02RcUudkRdenEmzuImnVUcS/JAAKKN03BnVVlVcCPbV5zvo3l3qJTeYe0Uh51b3ksyq5MU7Vq2gGjL5ibNmGYAAAAABEpbuOTvtVLN2GdCXO7jphaTOZmGro6DI6RUW4AhTRwM6rvCfhG6Iy+1kYsKKxilhlIxKn7XW5IseR6YkAiZa9x93Y5AAAAADDVgbcM9Rt+bKQmQpMMm6NmwprPLec9Zfd5tswMMw+DkLvTiZc/e/DCRLwN9JnJLLj+n4c6jZrmlXdxYhB6/wAd6g7LHMbc8MwAAAACrlYZGrdHyNU2umEKdkMq6Jxx1Uen+HQyeUrD0Gj4nqCwwroB02fKRTtYEPAlWvH+pFX9uJByc+TWFfZ1vTn3Vu2lVB6GoPN+wgWB3GiVHNmyHMAAAAANUadDIthD1k3bz30mzub0F35p01ScT3vP9QSfl/fHnev0geZY+njy7R6wPJsfW/h4V7Z516ASsPvHGyZOtT5n8+kDKbiadXwcH0Pn/ppf69mo0y40kAGk3AAAA+R5OB53c1F+V/R1vSnmlf0FIQ+r4/vCB3PKWJdgAAVG/E53p+Y5Q6frYu0k5UIv/vm0Q9Vx8xsTvK3h6MrPfPHPZRpbSPJiSwBUW9QW4AAAFXaURV7pNMWHV1Fuc7xXXcsaPU/JvUjjruq0l/fed9QXoHyvrCdNp7Ez8v8AUfKT0uwhzCLU9DUG6TOFN59615GTp+/QdtJDRv07CPKjyABTXNUWoBDJjn70zA53ouPJ3Mdb9MLiBNOc869n4g5f1nzH0Em8n3eJHp9c4sqnGyMay6xKqTIxNnlXqXlx6ljIim+NhmbZ0XUT/IfUOBOn5/o+HPWgR8n0+btO4AV9hXlgACk0dEIsmpiFnx3efStlyhjl8+jhO74k5/rIXbkOYHyivhz2rphxWfZYHOY9HVmjzX03zo7Pb1H05+RL1FVC7HYQpoR/HvTOUPSFTOGWO81btO4AVtlTlwAAD5hsFDPn/D6AfDDgO6hnMd5VyySAAAAQiX5D6hUnSZVOwskeQAAAAAfH0AKe3qy1AAAAAUuBeq7WWqlkFkqtJdquEdCrYJ0CtwLVVZFm5y2Jqi2lwocy7U8A6dT5lqqRbK+rOkAAAAp7itLIAAAAEGFF1E35voDoMqyOWO+Bgb8tWJJ2c51hXVsaeXsiJTE+ZB+GjfH2kvnLSyJUGHALiyptJnI0XR8jWwAAAAU1zVloAAAACsxtRBwsRQ4dCKv5aiv2yxB37xBiXIjwrUVsqQI2meKybuFZjain+24pp8oAAAAAKS7rSyAAAAAAAAAAAAAAAAAAAAAAAAB//8QANBAAAgIBAgMHAwMEAgMBAAAAAgMBBAUAEgYRExAUFSAhIjAxMjMjJFAWNUBDNEElQkRg/9oACAEBAAEFAv8A8wRTrd6qmZhE81856kTz/jCnUDERM6V9F/jnnuGIEf4qfSF/TR896z3Ej8X1L+L2+vUDdpnpr8b1fan1/jJnbEU1NQk+ovRhzhB7jq/T+LfO4x57epHV0YwcfSymf1/4sxEn2GEqLIzER9NPV1RJtppJNgn/AIfOOzf7v8R4SYusRKFTDj7X71OWIr/xJGJ11Njsl7F9kfGxkL0RkWtq9WHNrGizDO1rJEixq+VEqhL7bC+qlc7tK/H/AIB7tvT1sKNbxthYbLsSyyKkpFpT5psJh3a0xWulZJjmKsaQk9MWncFBQ6Scz2NBu+6WQGENvS+hFzb2o9Fx6H/gleVrxJcTeNNitaAjsYxU/BYWA3KhHBdkOC9b6HvsNkWVX9aCUQGPWWknuDJ9lkOoFWitflGOdYvu+cp2xs3aYYKALyiKaqu8G5rTnINNMLuPiKDBkbrK9vtZO1cPO7iiL9fU/RTKtig8zXT7yzvI2q0GDlmUzEachTl0LI2Kuj+xf4+2foMft4ncj5p+gj6kXKF1pNvYKpdh6NcRns4jX1MQP29jOcrRIopgU9z1kT69iaNabGg6TCfjlMqsS6o6tddTmg2wNeFjN87UrYpgNDyNnko/w/RfzCbGaKwkZ7IY20y1YhETTXJSyVt7MsPXq+SwM1GZg58Po2QtJqe/NZMrCnXbVpiOFb83J1k6C79dtK1jzx7WLffbHiVxqGqV+xd5GabPJZ/Z8ruc6YXeWhWSrVWuVV18ynSwFYVI61i0ptt1yIS55mk61gmkpQKjy30mu3hrUqfUHp5jJxE0F3XkzBUjVnOy+fU0/F02QtMV0NoRAP3xil/j7Wfc77T+35SIpZVia2RiNFO2AHRFJ6rgtCx5BB0xYxi92kUZgUzMh5blZdusBdexXf1zfWbZ17adzsJvObQd4epYrr2hnukO685Da7F13TI9rmCJn+Vv4/lR9LywaoGWU6rWV2ImOpFo32mTiKdY3Ua3enIrDbdUSNhtWt1BTYRNFjyLy1k7eIpR1Qr2DrFMQQ9zWMM6SQ71yjDh+2iPY77KgTbpvTqo6YSkpkexkc7Pp1S+35CnaKomFj7jE94yoS0qxDbFmFdxD3ZH6ZqZl1mD55itM27Vtqwu44GDV8sBE5vaJHYXDEoyB13dJztIrqRrlOsJJdyif0s/aPdIwnQlPSsVedrlttJz9Y7fPnB+jR+8vt+N5wtTp9rJ9r/bXGIEZ6t7VmAqY+sAxYbzRfMJ8RQvmSlz33HVujYFEHHZBDM9r6jO8mxioVZA5dVrtZCZGN+3V28qtWpr7vXtPhCqBsda2yYskSqM+ibcE11dY5Lh5sxab9OX60/Z8dsv1AEpOTkrree/JyfcA2pXk4k1VlgEMDeVkLPWPI2Vz4m6IVkTgE3W7ZvsiPEQuGR4ncyu19NKAepsO2Mx9+wirStMK7XYOKTh6iteH1eUYijC72KrQmoiUVs2wrJ4ymVdI6lfqsp28uRUtyk8KDzWcbg581n9nx2R9pzPeBGdyThzm/uXT+pYL6xO3WaykYxY8WTzjitev6rXqeKw03ip5ajJ02HX4jx6Qs52nYLxulvZlcQWl59i3Fk1NRRfSAbsp3r9ojGp1dsQhI5Eh1iQYx5nGz/3+sTHPWTGZAUdFPBxbsVpP4/9Xxs/Hzjc3dsUuFrKDIgGAGu0mp2itLa3fKubx4VKYqSeKqYrD2hnhilr+l6Wv6Vrc54Ur6/pNev6TDU8JxqeEi1/SbNf0o3V3G+GWeft5ej2Cpaz6poUTTEdvYaeQ85HXpynTLEEXDiunT0H0KPX5OUDDInV5rE1ym6GhK6zUMuiP743m/JdLLxkzxWHt2qeLsMTZnHlKXfDla/UpDGjKB0wjyhLre7X0jsmIKPcMzIzq2QArBRyxWlzzE/v8nUHf8HLT0rsLmtU73laaU4/BVFuxvck6yQkjOZkCEakwPCFpIGxLDFHwXZki4gHYiGL3D1cpIrCNf8AfknstEmukAO08Y5DpX4+f6vk2/vvhL0HD9R7eIpmMZw5/ZtcQV5K3nYWyhW9/CFr9LVhcBkcM8rGP81wp2hWBBcQ7ZVn7pFFAv2T3wJHXceoiwI5DM2qqV8RmIxxQydJ4gOYbmbNk7Ni3anh2gXimmzyXH0H8/k90X/hyjejj8Kolvz/ALkcMz/4nWWKBnIq6XD/AAoqOm1YNW8ZQFLai8WVriXlWwXP9dOWt48ae08f7cfyjlMcobustHHU4LulblOLozLaqFcS8U1EVq+Aqot4xCFVw0c+7S/yeQeUXfhzGwqmOjlbyzd2Rxn/AB9cQ/8AFz5x4fgY/YWhNtWuw8dL6JBo7RTOGZBUOx7i3sAJIHboXJFrf68af8iqvZTjUxE6pxHfu3Kb1cS8X/2rgwpnG9n+4p5DEbS8gLiLfw5SeZ4kVqXbmszKY+yroy0I1mnq6WbIGVuHIJ00T6lS7VVcRb8So1ySlhY/3ZBrBUMy2xqF7QhE8/XQp2jE7dcacusr2oMZIucxokRJi6YPs4kMQzfEC4bh+EmevYH5G/bP5fICZB3bLS0h59QZ5x22FruKxy4PHljKxaGikdCoRjohri8IHF8ODyVR/StaKIIYpXEwvpUK4w9zwiI1znU8p1Izr3RInHLjL1ft9pL3RLSAa5btOCHKQ6ZltiFlmA7zkG/uMXwgzdd7F6L7v9vkAXdbyWa3W1AW6wqetoRPPVyxFdZIeaUv9YM5KOfLs4x/teDpsuYapjrCHDDuep+laq2vMXORtyKx1ay5oledqzHi9CdeLY9kRkqOuI3125J+aRyLKoHVXIVbLLFytV14vSnR27dk6htYnVidqOGwYu72J+3/AGz+XyRv735rqlSNS1C5KeWo5THl4s5eG8If2j4JEZ1CwibWNq2jDE0A1m1gPEvKOWrFVFga9GtX0ICEduSXactGJyNfSu9zMlK1JGRD/tnp5f8A7vNMc9EIkJVDWKZAi8hGI64waM43g8o8L+PnGs2QzxTExPzT6x5AndZ+Zob9d11FaBJUTHxQDefd/ceHQbu5xru5xpcHH+Chpkz+RR+X4rlqaje/CgRuKmbN5NdkZFPUqXFWpC8k7Nm10LrLyVz37lcG4ktPvd3vzcTAqvJa/Jk1dJA2NhZiqM2LK66GZNKllka42JyKlLnJ14nI25qAnIwNuMgkm4+1Nqt4hX2KvpYSmdcqNhrHfCsFwz4rSO8as0Ye2KHKzboS8+5BNSlVmtC8fK7FulFk4xxbmY0TbXqx4nZpE2wzGxOqaWzbuIKzWrgS1eHDzZWkqsYoV6DG9OyNEBmahC+ymHgVGC0mhKn1k9BKMeJa8PnVNHd0V6cJP4RZA2fisNevIjlCa7I2WVwG29NltxoMnKPmFZI3WQsusWruT7rZXcY402bc6U43UkWbZLLKtmMhZmtUPKOjVi+SWKba8WyHWZkxvioE5FzH23tW1eQcdmLxoY7IMEiyTFl3+z3aoZNrfHtErPxWaKLJsx9ZjLNVVnU0kSu5QF5njFMsdxr9dWPrKe+mh5hXUEhVUGkrFKl1VLgsbVKDSDFtoV2l3KtthQQ2VDLyqIJZ0a5vlYyw6NcnsoV2SeNqlMY6rrw2tsUgFfIwg73/ACPIu9fyX//EABQRAQAAAAAAAAAAAAAAAAAAAJD/2gAIAQMBAT8BA3//xAAUEQEAAAAAAAAAAAAAAAAAAACQ/9oACAECAQE/AQN//8QASRAAAgECAgcDBwkGBAUFAQAAAQIDABESIQQTIjFBUWEQMnEgIzBCgZGhBTNSYnKSscHRFDRAUOHwJEOC8TVzorLCRFNgY4OT/9oACAEBAAY/Av8A4xs8N9DrRxHiazN8z+NW4WrL+WYQc6sKTobUw6mhUlui0AN38svxPYyjeRcUeovQofa/lmdYcS35X7A3KhlstRHU1f8AlhJ3CmfUprX2rsM70G48eh7DHfPehpx7f791H+WWPzaZkczwoYt9MyixU2fr2WNJc2YZHrUy8rH+WOjC+Nbj2UmFMdzY57qcX2ZMvbw7d5VuDDhRTR0CvfC8nDLlSxygm/rX/hrHI/wowmzrmDSNubEARyrXXGAZR/r5GyXXWNYbsN6YklnGTMf4TdQjk3N3W59KScGxjYX8L5+mF953Acas0yxdF3++sOva+7v1ZJcY46z+lBWGFzw7VVFxOeFSzTNIC20yoa0bRy0ivixJnv4+Qy0D9JaAPDL+BODvV3399bLm/wBam0eYaucZ2/8AJa0pZPnY7o/jSFrs7DZRd7VjnNjwRdw8vVGVBJ9G+fkM7bhQZoyTJx+j0psAuX3i4w0NbmqgWHWiGbDj3jFa9dcOEEZWoq/zi7/17FaOxO65rzYgKnLbbfUJhjg2dlOmVX05osX0UHkIepX40Rzz/gtlZZPsITVmh0leuqNDStHlUvo7Ygw+IrTEjHzmjDLrmKeWW+tuUz4AcvQWmUGHScr8Q9SQyHE0drNzB7X0XSMUMkfqX73WoziyTdlVseqRRcnnS5bxcNzqQ73kuMRzA5ZVwO4DLd1oOcTRg4WNiBbw+PavRg3xqF7ZgeSfafjSn+B857uFFpGCoOJoC0ig5BmQgGjNgGIjCfreNTGGRIoYssbC92/ShLmm1qwqLixN+lXllEA+jHmffV103SMXU3pNH04Dznzcq7j0PI+QzAXIFM5ULOlnyPHeK0adR87sN+XbFJp5TXx943sytSuplUvYBWO6hDqwzYSzYT4Ub+ba+HNbXNqIVlNuvYSVvfO4qN9zHLCd9x2N4Uvh5NjypTxtf+AxNvrIFjyFa7Stp/VT1U7XiUgMyst+tGTeuQT3Wv2znigxih2th71sqgmwtqtVqZ7epbj+NaAG3ll7I/k9Ww6xcUhH0f60s+pXWqLA9hdbFu6TxqWFbriOIHkaELYARkL/AK0wnUtBexJ7yGkRZhJs7Oznb86VFRX03W64yXts/lyoJJE1yL7G1WKNsS+S3hTfZq3T0+JQqp141ZpYwftdp1J1cCm2PeX8KWyl5HNlQcaY3dQxxMobI1ZvmjuYcOna2jJ85Llbpx8k6TELxn55P/IUulaO482Q69axRtiAyxW31pznegRB7r1o0mjuApbAwbd0qSPRY2ilEZZmYd3oOdOmkMW0iMZMeK9mrkyb1WHCrSLiUZLKv9/A0Fi2Ac8NtlvAfpUGl6KyySxgiRRl/eVJ54RvvBJwnwvWNsIW9t9y4PG/G3kqOZpqPptWu9t55Cp4rsujaNkVX1z+lKG0eEA5bIpljJOjNmFPqH9KTR4jaWXjyXiaVEFlGQqbSCb56tOgG/41qsZj0Ze+V3seVTxxZJHopOG/WvNMUTVhgOt6VZpZFx5JuFzxHjWwPb5Qhsq6DK4Yk+of7FPFJGY4ZjrYD48K0764Rx+FTX4DEPEVOdQGgibAcPe3b6mmhjdNEsbF1tv4dv7OAbEriNst+6i0IAz3Du+6ozv2hkc7Xy31qg1j3VJ4jgD1r5QRssKHCG3jKl8PIj8fyoDmaPpsMYHVjU8UmY0jzqt13EUB7qvYnwrE3fNER/epYYyNmszU0jd+RNX4LSC2xuI6Vq5SWWQZ/VI3H8K2u8Mj5Twy9xqGjyZOkJSUWv3SLfrUccxaLTE7j4cnH98KRZ5F1QN2VR3qkZtmGfaxcA3bhh2n+ApNDRiVBx6R1HKsCLhUZACiBvypPODBLmqneORrSMYGNUa/jUet7zC4I3HyIQ29msPdUY8aPpnPNjQDXx32Cu8GraQmsA/zI/0o6snZ3gixFZNsdONNBocgiiTKWb8hUIwSSzSNYs0hvbiajgVLkgs2IlrD21qnWURoq2KyNvJtbfUMYR3x3veRtkc6MKSSwyBceNZN1Ih+UC2M7OOMGp10go2BrBlFr5eV8oSM17J+P+1EsQ4Of9neKWLSSTE3dlbnyJqxzU1aEvD/AMs157SJJOGG+Z9gq0WjS+0YRSTMbvNeUnx7BUUkODAdxO8eymiTJZYintqGOYjbAFr2KHpVm7y5Hth6XNDwo+lLcqXFv40XO4ZCgV3HPOtva8aeOIXjjG0/XlSR6Ph1Ujhdnq2dSk+ogC+2vtQfgaT62lfBBTpwWAH3k/pTq/dLs7DmFNlH50HkayaPGXb27vzoGb519thyJ4eVpZPewJb41i9bnxplmTGDvXnX7MI2JOaK9gbda8/Oy9ItmtmKNb73UfjRDbUZoBdpFZ1XwxUOtLoOj31sozb6IqONC0aEbk8KSTEWXGLFt/KssIDtfGd46V9pfwqSCRXiwNhxNu7Iz4r/AH7qPQ0fSMxNrUq/SNqtxOQpgo4WoAbhREbmHRt2Je8/hyFOIxhAFh4mo9Hi+b0Vc/tGkl/y5vNnx4fnUch7ixkXqE/RBf2tU8vMKo9n+9aZJntvlfl/ZNF2AbWOHN+Fu0gEEjf5DaRo8wV3AVg4uMq/xMa4d2JTWEYlP0ZFtQlmhXWZbW/wrZY+BoZjPdUjY1D8BffUSesqbVuNFn3AXp9IZDZm2ZDuFEPY2zuBYUcItg4crU4yPLrSDeALluQ6+6pcN8b6TsuM8jvFaVoiymWCLukixB5UrHgaPUel0dbE3e+XQVjfLktBBbCqXP5fnUa9bmptUbORYGo0yA7oqOMb2kW3sN/ypnUbUm0x5mkyyU4qLRiOSK3cLWNbXyXpHsINf8P0wX37IrZ+TdM+7X/D9KA/0/rRvoOkDxwgfjWCSXVxcUhxOx6EgUECto8lu8sbRke2m1HykdJT6GW10vQPydpDx272juxt4HiK1a/JSGXdiJUp+tRxy6RCgjsRhBJuOtCWfScpGwtHgvmOPwqHWaXO93VMN7cbVYIW+0x503me8TkCaH+HT20P2bRI9ZiDWtvHGra06sPcX4LypNDhVMXfdm9WhEzEgD1t9WIFulHA2Fvh7aMMy4JB3bHJqTK2NXHwvWjSPtuJEkt0OKtMmt35jtc6IpX4ij6QPxQ3qNeFiaeRc2v8Kd1Oymx7eNJGmca5u35V0j/GseG+CgR821RMYjJjNt9q2tFy6PX7q/3q/dX+9X7o/wB6vNQRxjmdqsenLpWktfcxAX3Vhj0eSNeQUUjxtNFKm5sIPsNf4nQ45W/9xBv9ho4dDkDH112T76CwyuIv/v2/wq7fKzrN9WOy+7fXnvlOQjeFBIsa0KLQtNeZTJdsTXpb/aNZ8rUKkkvn3VHM01tB0jCMzcr+taXp0kZOtthU7684GUfS5UL974NXSgG8RSyX2Iz5wfV3GoGdcJV5GX7KqbUwPqykfh2W6mmH0cvSN4VDJwItTxqcJZ+8OANKi90C1WGyn40FUZUupG/1zuoA91aZdJQXbNVcXwUx/YsJuPPK+z7quiP+1az6JtalCO2stmuKx9xrvS++u9L76+fm+FZaRL8K/eX91fvLfdr96P3ay0sfcrLS1+5X70n3K0WNplkdnByG6mPsoU0jkBVF86GkSZG1olOVl5+Joa2PzS7sX6fnR7H1YxXzwX49OVbQz/GuYq288OtNF6kSPEL9XAA91StweZj8bdh8afrb0pRh5s0P+78qXAV1jOEDEX3mh/iYT/8Aj0vzoqZoF5ebOeXjWHWQKRdQupPAX50qGWK+RvqzlketFo9IiO6y6rM3NqnbTTEqBu4o+NS6REwaGN7asrf/AGpdKmgEc0NtcjfQPGpNDZi2AYo2PFfRaDpkhGtaZS58aSM7+8aLMbKozoNg/wAKm0g+mef9KxXLeO8eR1qxrn+dAHO/xqJT320p5D77VBla92957L9aHiPJw8fD0RjmQOh4GtTHH/6kA5nZGHdUzwx+dts7R31FNLiaRs74zX+Z/wD0b9a0OFJJVgltdRIa0zakbR2+bxSk2I31pWLi35itBDbtIiMD+Fr1os8nzmiuYJvs7v0PoY4Q1lkJD232rRAvzWvXZG/2U74rBRtX4UFX9yxYmY5a3oByrYGEjKs8m5118p9IkHd/Go9GlI1kbWa3j/WgOXYvlYrn48vRE1o5kG8mduptv/6qfCdq+VaN4dmj6QP8lS/jYi9SPcs25D03/nWkqubCQZe0V8lu+Sq9ieV1tUsb21Omx2/1j+n4VG0nzi7DeI8tI1bC0jYbjhWKEW58zWiMW1eGcbfKg+oKJKNg7sfU/pWj4wO4MxWBVLy2uB/WrvpUt+SWAFH/ABWIDnGPjQUtozvxaO9AEJK3gQay0NSekn9KvNoMo+wb0yxKdHjA+jdqWArI2stgeUfEUkhsVS7G3Dl2G2/sPkndhP6ei0h7Xshqzix1C5cqw8lZ/cKTozD49kV7bQZM+oq+Vx5tvEGismcekf8Acp/v3UUkUMh3g1OgJcaG6TJfMheI/Gp41yjmGvT/AMvyr/MaIGxlVdge3yjKp82owqeBPGtnZ8aMcyAg8GG+tFS1hZt3srRgc/Nj8Ky7NTGcJ9ZhkQtFv2aHEd+wKt+zw2+wKudEh+7UaCJP2fEFwWyvhqOaKBF9TZFqR5VYjE2xjOH3VhhjWNeSi3Yg5nsPXybXJb8fRauS+B2AIHHpWk53whVPjv8AzoxOQI1iG/cbk/pTZWvIx+PZA1wMM6m5rSBGdmRkmHgf9qWbaBga4PD63wqRYHwSMuy3KooNKgiVJzYya25JtvN6WKSKWfRUzjaJrMB9E9KlXRdDwjDg1ckwUfdqNLnWRDVuG3g9urhtf1mPD+tWkd5H+iT+VAqthy9Wtqy/Vq2Xga0bf3TkfGoR9Qdm1WmHey4U+F/z8iORTs65B7wKH/MFSLbuyfl2+AomkHTyWysOGXT0SIptIAXXx4VOY2vHi7/0st9SPLIyglbN6uED9aJZ1XG7MAcja9C7jOot0mCQMyAYsqQxNNIQTrGZMIzoaKW81IrOR8KiPG1j4ijFMt1Pwqdlk1sa2bWHeFG8WoO0UbNwYrXyhIvcxqviQM6u7AeNXJeGPgBkzUAuwOlMTZ7n3V3Te9r2oYjl07tWts/CtFt9E5UmYsAKGE/6T+XYZoCElPH6XjQSZMBO47we2LYOIYHuOQqY78IxitKi3Zhrdr+6vGl8PJxFyw+sd3kfMv8ACsJNrGxxZk1exHkTvONl5Ai/ZX+2oYx87eS27fW57csZr1rci16yruilsPXqF1776yJfHf8AlWlQciJB7f6jsKsLg1q9F0wCDgJExFfbSxbRPDm5rWSIEAXZ42q+/qKyN6zGfSvpD3Gtk+zjW+34VoqgZ2NWtcVzty3itrbHMZGmdSNWd1qaM5E1q5hhlH/V1FW1ch8FpZRo+kEiKyFVyvnvqaBcV9UUzHSpS3eZbW8O1vGlFezyfOHEnC3ktighN/W40Sg1y/Rvn8aDKd/PLsxMkjAm2wL1gAbV2KqXg2lB9tLEIJlAGVxVtUw6kis9/aPtilEUmpdJcSvyozNpjSykYSWHCtojtJvHI53yNe9ed0TSE+sqXFZRaS7chCwoX+T9KseNq88JIzydK2NJB6WN6wvpCj7V1NEHTICPtVo+plxIAu0DcDOsUMc0ovYkIQKBmWeP7UTVhjmGPkRhJ9hoa+aONju615uQyHkiE0mq0B1Km6uWWg08Wqk4re/ZI3JaM5GyHwH29p+0aPQUvUeSblsPDlu8vvCOQ7mtnWrnMa55Mp31uyq48pb7sdf6z6HMA1kqj2VinixVs6LH7q0NFUBfN5AdatbLswzRKwptVCoxb+NbKgeA8jV6M2rB3tQEc8OrxiS1t5Fed1aeGd6LScM8q2u8cz2K3I+STzPPp5edYWAI5USsksq/QZzQI2WIzXydpgPGowpBvJwojiHPpN9aLxAMf41kR/B3wuD9k29OLYb9aOKOE36ViSOMHpW0APD0RJYUTi30ZGAxk3JtWzIwrKZ622B/gRiPstl/Mhnf6uez6PFJ8wy5dG5e2o00o+esC+FclvzpBc7UhiGXEX/SsD4sVrnCL2HWmXbspYFiuWzvpxHium8MLVqFxYrlb2yuN+dKHPmsHxuBTA4iyvq7AZk2vTq2LCUQols7m9JYm7uYwLcRvqSOQOYhCH2VvbM3/Cna+yrKt/G1vxoRLiub2OHI2qWSF8DIC3dveojJMrG92stri1ODrNnFfYPDfWtkOybAe2g0yyIbXItuFCG7YiQt7ZX5VGZCzaxmVcKcqXNiDhzC5C+69IRGz4mAyFTxzY/nVVdnu3A3+2jGmNjnuXI232rWGNlPhSPiydC+7gKVdsMWwWZbZ2vSSRN5raBHM1CHa4KMT970WxJmN6+jjDHYVwxH0qdtYypIAJEt3rUsmtOBZDKEtxP+9SlJ2jEigMAAd26p4GYlZSxJ8atrMQ4AKFFRuJmwIzMqWHGsRcqcOHLhne9az9obX48eLCOVt1GZpCZ8KhZLZgjjWkaSVI9VfzP4e6mkSdo8cerYAcM/1rCkpWE4SUtvw/7Upj1wSKNlTXR2C3/Gmh1mDFkxA4UFeQyEcSLUNvLzl+uOlhEm4WuVBvURjlsyLhuVB93KmljmYYjibZFz7ahOI+aLn71Jo8P7RhEqO102crZ39lKpNrMG91THGbySrL4Wt+lRtr2KRlsKWHGhGDe1aYWDJrnNvq+HtzrHrz+0Y8ePD0tuoR4i283pGxk4VK+839E2PCntHL0b6hBIBFchnw8aUaNo+sj2cRva16Qxx4rmxY3snU2rSZNUsi+bLkPYDLhQWCJWZpzHtP8AVvWOPRkZViMjgva1iQfwrDFBigvYyX3Voh1YSByWUh8yLcRWqMd81zvwN7n4UxjiXWanGLubWxGvk+TAskrQt69hwzNJNGi43UNhY18myFFkldG9a18hmajGj6NrJSgdlxfDdRmRMZuow333IFCNdGDaRtXQNll7Kij1Q1ky+bGLjyNSROI9UIlbI9TnWixYEaKxexYi+6sUi4YscgLFr7qVBouWQkOLu5eFRRQRq7uD3mta1CIaNcAhZDi7ptnUsUMWulMrta/C9bGj3RSgkJfcW4D31MZIlVUBshviOeVFzolmx4d5It9Ldeo3coSwvdN3pHDMeWHnl6PHKpJtbvEXFY2iz455HxHGhrQcuTEVImCyyABrdKhw5KJdY9mIO4ilxJ5hY8AUMeda3V7V77za/O1a1Es43bRsPZWOWMM2ApfoauqWODV+yo8K/NrgXoKWNO6u6ogq21Qwp0FLePui2TEZcqEbLsC2XhurEyHFe9wxBpl1K2IA926jJbbKhb9KSU99QVHtrVtGCmPHbre9a5o9veczY+ylkI2l3VrWj295zNj7KuyG9ybhiDnvoXi3WFgSBlT+bxYxY4iTlWHC32sZxe+l1d1VVwhb5ekN2wndcH+ZXzt/T+Z//8QAKxABAAEDAgUDBQEBAQEAAAAAAREAITFBUWFxgZGhELHBIDDR4fBQQPFg/9oACAEBAAE/If8A5gSgHUdKLC9kzTfJaLaTSSJqHmpgcY0AlCcP8xlsl4KiZbWoHRfn90q1GnvTUbO1JMr2P7rRpwCI/wAtCLgo5yLrOfQLAGfc/irWwBrU8TzQ2GqXkf5iGV201BJ3p6Wh422mtCQNQJx/fvRhWnvU48j5f8wlUBK0kLkeVF8Vw2QO4eiWQb/2/tKlTWCeHzTV6W/zJp7BO5TlWkLbxvVzZAbMT09OOSRMjvV0TBCMHXx70AX9j/MtBhNi79lKTwYIQ1eNBiwerAPejBNvQ4wvjlWcCdLdXEz0psiFEFtyD/jUM0I2R9AWWwP/ACqE0le3Jp4OaMymEalxGyWdO7B+/oxozoww11JqIfDIb9r/APGlLXu3LNDxYv6t3GjdK63ih6LBelJJ9sq4pF00ZyO8DySt4qD5BmiZoJAnpJt1pa8S51MnrfSdJQQZZ6lPIMwsm7tLaukgAmE6X+gl9SR2S496vW4K1MyHsf8ACVMDQtG9aInEWLirAfyzCYTUnXvWJuAFoQycEhokgUCW2PzioQtRd11frJKOGfD6FRg5alVABLHmjrzoJeCIyM3jWaMyQqfRrbpV8pKLhaKtoCCAyJBmiYeCGHYU4tVpFFpEDt2KjziEhk6YoXhY+mw9Ku5Isq3N+i8LB8BUQP8AhFgvQm0bi98Ukjlyc8FSIgH3+ZNuVIqZmxmXx2oxJQqM+A4GJ4/YdMcILItfiHcqU/FDfCnjZ9HFs1k0gs8vcj3rKhlRa98eKmCaWs8JJV9WQzAq/GIWtkPhTUmcMoOsM9KtnUMkMS2cvWNQOe4Sq3Bn2NY/f08RT7qgTt0/4DkexrVnBP650JTLpAVNxYvd0FKTsDthInFEWo4Uqt1no33narBCJ5wzM79KnDUQZ1EexVga2x2StIZjh9j/ANPoWQAQ3ojyiSEAYf7WgIJDoJPl7+ihNjnQoZEw2Ai9/mmj8DN7q/zUEJSOLhPPFWnJM60Zp04osL0BdCgERwyYyUOmJNLLCejhAmFavAfQoTtUeLLmmZsj1Zox95QkJ4FJeTpNCp6oGuwzSHLV40gl71pUwYKxcivWtNhtID1WO3rCmsNRHSps7LBL6klwkLjFI0LLcoZcmDzpFlhuQKejOUrPB0PDvSGwj4KQck04RkwLOFOw143jgfHWtLZ7EugjR0abIppyEs+bNRds3/Is5NRrUvjcdRZtUqoNoGsZoURNT6ZiUMBxe1QbIhRj72YAtrG/CpCRaEUQlsegxfNagybCbTQHBhb7uQGtACUzjcvfeoAlk1jd+fVkYw8KRLt9K2nyO2xuamvOpwqyLgxbjDQ10RWhxeKBf3BsueWojKvlzeW1yJ41aQ+aRqYTeEq/DTLsmd4ff0fWLCuvxwoflBbRoX/BRJ5G6erdhKR9mdJInDebu1MzJTECbwYnFZJHQJDLlktdvpiy6P5+KJztV/Io+64bPyA1ZQQpDFMLoKxQ7htwo3oTE8E4ttKujno48THNKBgWA0ohSLj/ALEeCoChCiNtdCMvGhVi+S9r8eaeyed2XFJZjThQE2aEQcGQ3twpxZXKZXmv1Q8DhaFXgTo3aQ89haHltw51CH29D7irKNc5h5KsZBlLYLDCXxUZmTEyCAb/APnrILoVgfI1aJJVnm2cyGlfZGXckjU51oghAuwTPBIs0NkXW4TguKmz5hnl9GV/bquJonmlE21GPuoJANocOLV90WcDA8EetCWJDJ0qV5AJajUyC6aG1BYeF4OW9QUBiJvzqxjdWV41pXi/xn4KKQGC7VERUPVERdeXePChcITqH1Emoww3ONE6MppcDbPhTHCNz/HXK1WRWZixkFnFFhECTASIeZHahEkZ9J0jWfKvxV56DiQtLdYsaFRJBAIApmFCOiNGphEwAL933qQoGBoDHKjaEMbR8PD6GScNFvJpd88VpdvvG8y7zHxUY2FVG/KEhmsN3np6TSHIUNcwNQECs/kpUCWlx9/d0oaQXTqJHLzT5SSiHaSCvzUnOEBsVnJ5rUFB0JhfeDrV+QFUmYJmS/xVpHJQbTEkUyQnmRBwrv8AU5qAYRjHQoKFlgyDpZcq1axgxsluTamwhLjcSvEgTtimw3xCu0EvKpDbibIHWpZpeLYHQgrvHWhMLYRb6UINrdmg7MT3q5lAugLPZ8U4YWug4gals70yy3O49fXlF4g+aZcN+5Ws2ox9w0MBaItHurLBLNji/wBtUXkAsYoCzznajIwmANre2dqhRYa4T9mhmKW2yfY7VOnYQeb+a2ATO5+SmYwqkJDDKeyRR6K4AxwNnVagKw7zQ7MfVKxB9PHeOFEBghErdxmoGguWerFRA2KiwZzBfuUhx2LL8veuH4uTzZqQg6zarLNHClB+OlTISQ1s05MCAxJDTKSIwCfp1prz4rBG4erVjNsYdwTifiiAk43mv21MQDfRi8YoAIyOErnbyE0N7Vh5N68ajH2zbEZati8F3nxUUGWxV6DhDjasIBFOKQuym91uJrQDoHngHlq3KWObFjtL1K1gAPUvXyw7UiAA0tVPxRaJejKf+0ZcQa6ml/GWYiMoOtDAmMrQWOkeroxgDMek1N6BOE6omMQjd1q24klkXtJ5oCxxV9m+1QACAiFv2qYXGpJ3zTNIJ6rPKjiIWxc2LUckQVYJ/mmghq5FISzjwcd/4q5NXaRy3+FpCAwXjBipSMsxtyc6d0twch7FC0LqEstwDZLvaofbs2DfkKiaBvx80Qn0/E/mjCOGtGPtxOOkeITzFdMIZjnxpLZI9ZWPZSYWvSBRA5P5bTQtRAJyxWkBbe48UhJoaqAPiucBO9IsEJHGvCM1OMDPtdRUZJDM1CgGbi7vmkTGlYYe9LaFlfeMaWYZcfIDHIam6qgVbsDzUb6ZExIzM3vjrQkR4UTJezRZO2EPGdHSmOJs/Fye1ZICUGPNzW5QtFLMSXerRMbkmdyRyoMkxACIOv8ATR3OwE3e9TMRsAbL7lutMEjYd59fCrWw2GzBzb2oj2YcDrBt5pQMTY2H6qxQhApcbDUooAc3gGzud6Y0AaEizIG5N6UhB0pYD8UUYWFDDh3qUtSKtYkJ/NOGNvuE6YDuTUAaj4/NT6uyN9niptiR/jkdGrgCNly8d+FWOcy6T/B70wSUUG/FoUuVtwX4qREUCxFAcd9m5Hall+iKv2foo5aXiT4pyJBkVHikbNKC9raKnWye9DQZI4jkFuY7UNbAiOfA71rDyQl5GauSSNkOwaWQLb4t7qsQNiszMauaJJLtkzJawa1gGi7pVuW28maM9U0hJYcl2Q1fxW4wIIIzDZTkFIcAC3KhTiNjd6yiQETNMO5xoCcnZwqRCXLSEghxyyQ4g1Hi2kwV32afJPBL59BEmgeawXVl9wyXFS0nUecfihOMA5NR8UHVkJvUpo9TP4VHQFaJBXAvpv7UPOyXeFAsViOC3X80TQJEvLdcqfDrCKOBLTWtTUzddSkNdgsVS+U/nCtNOZS78GtntKSWm4/vUzD4/vUF5HFfmlmejL81MRdI0SU3CwsOR/NFkxMy0jFCVBVwTrnS4e5DQ2eTBffdzVIgF7qa0axnUq/oK5GOJQhSSJ/mJqVbcoKSCDo7VkAlaHmRSIIhQGA/B6Wcx71aMS/D7vAyHadKGyuYN5u/NQNoEQsSlOajDK3+zV4agSd8rd/ap1ZA/wDgNKdaC1ZODSpRsz3UdHjsZLDYNEsi4xXWSiu7JJnTvCZHNmghQOyrpOsNu32VAlscaRDQs0wDgQUgpG5DnSs86nShaJJTfQXx3URzIG5w2obXub0a2N6bXrLtRAHSmTZtvFob86RyCQmLNuPCpkpOTIKjrUjA8R+fSaGq96E8b5H6RGZjm6Dr9kAQEVnp4clGvCLBZEO1OThC991X7ZcHXnW1HlU1Elpw86n6yMKOE4n2aftmcWiQOyGtk8xPNQR2pyrLvUXPsSqgUGx/E0uHxSngKSOCxKN19quIJOnOQcesVGWPGDBtypv0QVF723GtYtAO1HDtRctXF32pvZzpxocwmZMui2rVyVApkRPWaARgRS2rxprR4/H0l4XSdBGjEeftOCQgWXFEGEki9pLrhwqVoQIV5X39EYi27GDsr0q4EQGxk9Yd6ZmhNVWlCnWJI8xQhJJOD80IYMkO5Hx9cge9IQqnQ81EDMvCeIuWjBek0WszT1jxmQDrl7d1IsWXhgx4rGsgsHF0UpPZ9lBGetC0raXR0RUgPQTwm01u8gjc4Ia55LVoz2SlPvFTHRR3exUiZhojkAHNqz0tA/bmOHonIBzoQDYoTwB+PpLheQSM8n2gVWAOJFIoEpOYK+bUbaJh3+NamOEiRyR6NFi9H8X6NZpYEcK9FlrUCIJwJ9maCu2BSNMW1WvanAoogGu2mI+TrTSLg6rxoMgjI6/QsF2gMMq6j8AogRY2+FWbOsg/KpQQUNH4UVTfZc4UbzGm1NYNMNXORXzsnXrrSlcQVjtpVraMFg8Ve48tHTSJklLHap4UrjuSRty807ZXmq4oq4NJgD03jc7X9Fg0L5+loULliyM46faAJWQw57oijGSt+VRRkmCLZAzwgycKAIXCEhLvQxEregXPmh2h25hh8+VSAkfPJ+GpqQG63p7YTvaA+aFalFL53+SpCMlKERvpUw4SAmvroI4EnDGtEMP3mDwRBXDMgx31Na6CFqgQtmUk71KLHlFCJ0FHEx4rK8z5/dExq1KbMloxp3PoKwI7mL2mjI8Tw07kCw6XHrZ4vdf1USaE1Gm89vo0qAGbMM+bQ4faUbTFrWieF3s0NC9unDMuc1mIjtoc4W4ikLFF3CiRxSYCiS+aSE33BCdNYYqd7c2EgDgtY51FAmRCpEPar62eMPkrK+g6rc2aixYahohInjQvlcBTk0YLC4AWVQ3Mwbnag7pRZLfc5Zq5GWYEs8aTpUw4bv4irmQ7UwT9cqK4dvuFQLBs+DWtdVaXKhiRI4xShFaFIjiqGXua8OdZwBRkEY3FOQtjZew78/WQpBWzNNv7FWtQulf2msPt4XNvg9bl4nhWjuDzXYL4+l6x4EXk0+g8w8MEN3mlpNuxZwiIrs4OfoukG1i5f5U6sDSVk5C3CKiJI6IPehoOMkPeoBMDANB4DjBTwExvFJEo2OkAvlX6CQ38nf0FAKEdSgQoRDrYlfrUXXzCJbdfNWSlGYpyvHl3oYBLVpqQnpKL4oZsaGqRvfLrW5OKw/NIxPGPZU44VuZLpVpcAC2aMIkKRsoCpvQWD4rnChJOvKmEgWdnR71YN0xoNypTRuid64wFaFs9L5pg1FDBLZSID2M9VPVpnFM1/fX6SceOAdTP0s5RYeO8VIiGY9eGBUQE0GXGzQYI6UD1DOJqR+JIZh0zxiogYB2YDerICNA8LU1kNgz66GqUqp5VRHs0FoYmEXDhmoCx3H9elyhh0aOW9y8NfFWhMsMbtfxVlbNlHdCp2jQID4o3L8I+KLhfY/smjpyoO9BVnuPeoGZNnzONcUICfmcNGouZIxzBGo1rLL9wVGsaJnmikQT6My5xBTFgwtbUnFKzxQuqT0hgmRjpUJOfBl0z29bZc3O9F7WG/P8A8pRxj4+noYp+T4+u4FsmLopRItEcautatOpNKgkk4PqAEHqwmmkmJtWL7K734qZObgqGJzMKhRvkyqRlxYFQoBwRSCQk0bFmSS5V0EpSSe9Rw/aD6GxOYY24UZDCHGwz2rTwM+24VGexVGtb0YMS6UFzvTwNzlj6YiBoQG9t0z9YCwedKkm0i1EiTLIJGJnPOjEZyS3Xj9IOlzdFRM+up0WmTy7G1TP24tFuNOkhJvVSEPB+8JB1oID6DFTjKk7QMp+vtRefoaewi1M0CLiS33a6uOFDd2T9pBJOgsUQKJU4p90WZnvUS3HYKkTOMSke1T3ST/gcWqVC6k4QjI/6LilN5Gc/ttnKgQXG/NDycaEAlNTKg4CbdKBkvWje6p8oA1lMDDF6XALPAuCagFRTKJxQ1EhTzCzkqTkU0Cbie9RCAl1NgNbXoM8AK+krZ01xTpvbKb13as6CvxaY4CpyVQCb/iK1Sa0a6Gjbz62QNqVeKV2WES61dRsQQJxdwogiSAZcCmQpNmkxLFuW9IZoKd0klvHamo8gJVNooqIQWK4lo4qUevcAWO9JdgM4EcWkpoSDxFlcSwpUaSURhMLihJ2I7IpnbMUCMvRGr6UlrUuXkA9nvWIIc1Inj7QUuMAl2M87/bERsJ9GB6w9KjBBgQK19Nqja3440b0mYCZLlXxmohp5ZJzSVWsCjjBrTBS0tXyTnWmlgJGUB4UF5ybS5ZwQULCxUOrhvNygqNAnCwQ87JpFuQiyFWnDQpiZZcEXzopTEekiIAzjnYKMjjgqsLhNYUgEUdK1A2Zl5J8VF4iQ0hqNTj6f/MzLIm0UUQOijWnGQYuVO5hZC90+9SqrVrb3ZWNadRj/ABTTABJoyx1IaEa0Zk5/8ongpZeKvzRcag7BzzS4pq6tYJxEkJwRWDCoyFlmjdY8mfspxisxVmOAz9uOmMRF2LN61fh2oxdIsM3auMkEgiYLmrYgvICaWahTqmCylMWxV6ogJGC19lE4S50YF2IjNomaUMkUSkWLZmj6A7yhp7qCURv5BLRsTPGKmVjRJC/Fbzmi9AliTpIVE+bxDIxbpNX0srIlSDyN2Kg4RLG5OtQohlLciyXTO1OGAMHn2AnOt6VaCC2kdGWMcKAwW+YISgaTasiwQQtdd4eVW/hlN7J2Wnen5qzAg5XzV0URsB0RBO96XTJRkAEWHL0qziKQUBYGYhNW6ziYyHEPCYqGPIESE0YDGL1KEIknyn7mjhkoieX2wt3WAbCDcqC60AIhxBaHGiJ2+FmHJZxVpQAksIOVRgnJRTME1lKistyJbrhk5111Q70RPGgC0LqDMSgml64ldYoWIAI24PNYvz327FvBQgwUDhUEs4S3M+1AjXCoMllDclbUVJRBsEh8gqOMnnlE3HDBataCeWA2jNtb0Rboy0Kh5an6yxaIT7VrMBY1nelshJkgwsoXnVvxopxOfakUxJkgwsoXnUcDvuQOHak2CIbMLDDFAviQhZaEtjlW+cz0bVMcKiRAFUQ4b8fuCVgi0OJltc5/6V7qrWtHFz0/0//aAAwDAQACAAMAAAAQ888888888888888888800w888888888888888888888g4A0888888888888888888888YEcc888888888888888888888cwM48888888888U4088888848A88008888888sI0E88808wAEU808888888884w4Ms88sssAYY8wc88o8888880M8wg088g8484os88kg888888wcAwU088sY44Eok484w888880kIAgQ0c08AMc8ko8EMg88888sMggAgYs8k4soUAwgMMc88888sEE8U8sMMsYMsUoMsA4U888888Yoskcw888wYAwUQ08Y08o8888sE800E88wcg4wsM08wc8Q84088UMgM4QcYosEwUgY84884888M40c4kcc8ocIckU8o8Y08s888cM88ok88884oU888888c8488888w080ww4ww044ww48888M88888cUIYoMMoI800cEc8888Y88888MMssM88M88MM8M8888888888888888888888888888888//EABQRAQAAAAAAAAAAAAAAAAAAAJD/2gAIAQMBAT8QA3//xAAUEQEAAAAAAAAAAAAAAAAAAACQ/9oACAECAQE/EAN//8QAKhABAQACAgEDAwQCAwEAAAAAAREAITFBUWFxgRCRoSAwscFQ8EDR4fH/2gAIAQEAAT8Q/wANfpf8fckJFRrtNcswGPZINamvfeelMwggPxlNhMSs0fiZEptbu0D+82IhKrxp/wAYA5DUK+T38ZoBVeyryvlylmyR0Uh/b5wvMPnWH84B04mIuJ8EXv8A11ggJQEP8Wq8Cr4zaWnxHg+DrHJKiBwt/v5wkAA15LRH1EyobI/YRjhJvnoJ/MP8ZsxLQtHxigEeUI+LcMCwlvKv+1+MA7A7YBl+NH5+Mb/qCU/3hBBqDNlV/g/xhwkGdBgY0Y0NVktP4YXBPZihpJ2NMc9rLKJ6OZx6rCQAm5spL4T75UdFCLwlv5/xklTRQo7X2VO9dW+iR4vKYVaBiDqNeVbvi+mGbQkC0FwHpxSo4sB9B8KGdMdmHWlIPHJy/wCLMMDOqYMfJX5yOdeCXy9DrBjaAhtTO4FOI21AL5+m+UUI9ZBEdzSTKaXWgUordgKIhtmSnllkcmhvmf8AD5EHuzHQ4cg1MubruVA0+H9+5cv6ATRcoPCvQUffyYGU5Z10chvjxcMPDIr2j0u3oWYPqFTtahdsUQmiLO3ACTE2gaBo5Nfz/wAMGUGcUuFkA8aj5MrNyoAW3oJ2eQfDjEHlHQT0jfc+gUQB2swSpHik/ac4YuSrwH98HeRXFkD6qgf/AIcFCVsXZ4c8+mAN13Y0NCpHTRjcphcPAPk5iDN8fWaMqzSpDCh6qYQJGBhoIE0N3jESbWhLiTSIsDfEw+r5owRVwL1APxlITwlXd/nC626fNQ/Af8EidGhQ/wBM4rs5Z/gMfXU1neqyzF7jLUcKIShIPAGmHsEbSkF5B+86zZNIAQ0312oOVDDjSrQLrRZd8eDtP0uRCUhFeJVcPqadxH+PddTEWBrK7LoJBAVQlDVFlEAqlQ2NWNVs5AW6WNWVmj4VeHKUmShopQeZ2YqbilbABoq31fOT0qCUF7HSfZE6wqhRmnxngMwPlgEVeScYCrEj09ZN8Ea5RZYTfQi1mnuYRlBDD7o7+D74fV2Gunso+Wj75tgRPi8P9ff/AIIIoAKqyZPf+W9lffAQ0D5MUh74K5gNQEA8goruusXflREqLwMj2wO94o5Sjyb2bxMuXL+hxxtMBeqdnDSQfOMrSCBFc6lBgWD39LqR6CzBmJ0S3UXggJ4Uuwg6rkhVJwSJi0cNr5o2E5vfE7xVUEgUcaukJfC53ZgfoQSboPVuFqCN1OJVF8uJxvIOlJEpzCxg2Xq4fSIsC8JV9jNFSBgbCrz/ANv0szQweBoZayIHw0v9GH7+0buAVXgPOCsVXXYPCdvfWXSyGF7uVQa5FAJtUCy9XGwLYjYAcJbHZWc5AYRoBe4GseTAmymGjkFQT1bQURpkoOQT1vXfGjy4ILhFP6MifnAzVKnz8V8G00jdB9X1FrygUMiticwMWJB9xk9gVNVNvMoPf9N1QFqge/pgJxQiu0UK4DkEtxhJqJhLb45BehXLBUgAgFAL63ZZ3UR1MkE0RY+enAOM2ypdA3FSYFVZMpPVzZ0FumavhnGHBSECysvIjT6LdCAd6zq31idHXX6PQouc0UPTRX+cWuhrqQYVrz+8jAgpyOUgJoOHwevly5FmuRfFdHzihwqr1XEBUqylQhzNEFsS7MeXXriJ/wBwl90C4YJok3mh4IvgTluOBCAuGKaunGhZaErPqPd2yg1H7zFiHpMwHvovBdFABAI4X2IYF+foeq0YeBbpVroO0yE7+gSBONGjWus1pC0EscMUMSAu1dnA/bJATXQEMPAvutuPIWLCzGgktcmhiR2brKXN7A8IQdOLG2EVxBRMHloernMNiMQkdtudgWquNhmB0oFAAVDh5yg6QfhOROROx2fptKIo+uJ3oGH/AGFGcXt+8duGbErOOg7TnUvjBjGg1X2uMixRRNjjgL3TmgAtBpPlGHeb04ZObVkoKoGu0wdttETVHmcIdrhyMhNayJwPJw6Zqj9I8EK8o+ArfmBVw9PrM5dPpWJ+FHCzQusqpkhZ1pZ64axqGaVfJfzceAZ3nQfcxcEUkekbSJFnVywg0vAdAUhABdsxI82BWCeZG3fzcmU0CtTjfK7WnHl3ARLlaJel205RL31iBUZbTrcThq/rBelDwL6T0yATALI5hi+rq5yKdheLwoo8tr1l/Rr2hJ7XDhGsnldH5cCExw/dr+J2T+8eD1b1heKR+8uwAQRV3rTXz+LNNKmxjvHnOq1iu7g07BmkCrDAgtnsmAxGDOFAGaJfRpAA9UK+PBkhhS3tw7OENugkceLVOtQ1VWSvoxccqDiARqmyLXEVEDrlE0CknKcODHMWn+oV+X9LlYjMJERWDitApvSl8cZVdGmsQzp6Zd6JhJQ2ef7TGEpXwEH9wHJxYTCjloSRvTLxgeWqOACKJg+iJLabE5ukBvg28mVD7rusgMVXbybxtx4jCAkPzt6uMuUp2dDwxyoNu8cnqAqmThnZ73IDRat15OnP6B7BH3xsmrquiF/A4LVA5Zwe37jgpxuZ4QDezwH2w5g7QNJeQB5F4cpnNgvh8Mc4gHFg+mNJuNzuC+D+cHKIdRp+9+Nc9YUnKn70eVwQJwitT375PpGBpRUNcprg+NojGaHZh4hiik8aQXtD5yu6Bo7SU8jz85f01FhJJ0HyO8OayiFBR5gCPY5Nb4jsPC262BRA0ajkboVkShQoKHMNyjwnRMY0eA5fK7TDQg8I0fo0lA01LPKedNs6N4hDmuFaRYtjSWEs4KLBOgmAbTOdifxkkDRjwo60NO9OI4VOpvctc1pnCJzgfhehcLPc5dcXc+odKiuDahog7ct6hT2j+8KngfuOPDBknYQ/AxUjA7ondCFt0lHGG/wiPnap5D0MhuxOjsgEwm76G8eIePbLhlm4h26QPgoObBF0VkDYhAGptA84GnRAsNUACzgjEQy81cCHaDwLgyl1KMoIK2rqwgWMF5YOCuk3U4xICjP6VCYC3WFuu7AjsDS39Re/0JTB2IHM9HLaQOoSJwcO07w1cCYZ0JV7SuEvMUOhCX8mVAijs+9v4YeHKvF+Eno+2C2zXJZyq/BvznRItdJo5IntmxvVPKXEJHVoEc2+mMjBIg76FvDxF4hoxtwiN2tMJm3cZhoI77KVz0O6Lr2OB6BH5Tr6tPu3vg2PufvlORSjeNDkeBVzg9v3OQXvsFwNAmg4Ht/Lk8mEtg/t17erNx4yCEoTzhQWGxbPw/GS2hjtSa5FKOUObArto7MQnK7r74W5MHBap6qdwsBXhAqn+P3MRagQjZo/b+fAoKEcqZ/j+cOeOKFS3wB7OFwljFeTCPMSOdnnN6+fozR6CfD9V7QYPC9hNV174wfjr+ag15THisaSOg0TZNhQbhK/pSlC0eCCw1eetMVoPdRR5KRHgctLlz/xFXu3drixCW8mv5M4iGYQI9aBh8G4Q4BQMKXZ04m24UTsJuxPY3qmFAAYPSmRgEHs6piq7+AAoBpP/mawn4BUnNKIk2vTKuXKunQfefaMTaJEKbCTOlrrW0whwqiiYzuX8H9kYBbD97iH+D4c/NZxe37YpyEqCoGu9pmoBThpFv4HHJUuhUXv4BfjApi2kXTl83NCYBXozS3Vt0Eg0CaLyIRUbMqNbcu1S27VxdxYPgrLaVZbCg0KN9xFPV63ChVByfddAHfrh5EYoChF8Mb9zFRjRyAa/P456AbAiw8WX1yeHiEAPW0p6q4ZckpgtPwhw++XCimx4TEgFBeBduWEOk8Ir2yN2YojpU7RQCLoJ7sVOgRiWk0KePfE0Oc1Srnyk+PTFAXJkn0RHzcZMcEBr5Xb9+ODFCmp7tlcXlOI8ZaAo3bV621hZ627jfw34cYc6CPgByVU4EKdYMI4UAHkB5LGOBSgHcNBekL7RxyO0j9SnrjxzpN5oTUYuA76QBqnXGGnOEEv5kL4euNLMCSAoyww66hrJx1eOry+2BRENHtVfgZupZF2XOD2P2nDcCBVUZ4799hkNWCSBZVcPTWg4vOBdPIqND0lvc84uFfmA/zMZI0Tlp9gV+MvkVqCmgPYc6RWdoDV2CPxgQqSXaj8AxCog0mAQDsd8+Kd4sHH1JAGgBGHnFW58WF02zEjvFwG7bPxgI02pU5S0t7xgJIrVa6FC+mMEmoKMgxYxQ66VE7FVvJvNUjj8dg1Cm0mzzk5PRpSN3A1fVgY2jDvA9COdxMAR1QhzZFy0hckNaxkibBvAzmsh1NKbBHXPnEMlEIGiA0ps47ywLAG1gAQkvPphrwYIJ3COT8MTZIDWV9XO5fbBnXMNG9C0F16MNWJ0CgSaiseiGJOM1UiRNoxHJTZjDwBivbYg2S0SMJg07k1Xlt8nnq+N4nK6GxwVouB5OPfZneG9A8XgjIjsuaD2jKtBIOTqpxxsxWhBGuebYcGQkFGAgeXVWEDo6Mo3AY8zj5S/bOcnT1w/bjjd1mv6g4pRJwZUguHhRvkAhv12Hz6LliBEcRF+sfkwtjwdVRIppU23AnLglCPQ2CB6qX4ZTZQzayF7mvvgbSFDeonq/l9c1xNGCBWo13x75c80yhXYrfzlp5TXPxlo8RzP4z3cIQYroNhP0FNxMVJoXQWa1yuHuTRo+2Am+gJmpFRSjRHzoSoLftF29vRyRaRCXwo1vpwFFYEchF0NTa+XN2jJibwprWr75kNt9oUakGJXzgxM2szqGwri4aLryCQh+P4c8KHfSKv5Q+M180FfGcW+frbm2ngxDsu8ZKiIhYy3DEWM1alRbdXQndwgTh+QNmvX75cdepgPcgvF+5wOddnD5anHpglgtOynH8+5iqypVMrBRN14zZfoBhZWoNva3WLWuwc7/mr6NzP20Z/GMuthqsEn4mH7c7KsDyzNGaNGuYvyDCidsF7Z8PIemON8iTpDy9vrkoz7m+keB558TIYvotV7Vdrd3IYpzWVcOX7fLrHGrFavIdct6x0GhS9NR4G2PYsy4HwVeC241wl7yH77fbQOyacMCIBohwAF7k8ZVBHRDPxjtmnMM/GXqrrT+MIvLaqh9s9N3XNMbMfj/6Z7sNBx8FA1PtnVVHhDn8IAMEiTANItXS384nmVivA4TlWAO+f5w4a1yA7XEbLpqZ2d8jRIGq4Gy5ZHoHy7V9MNhr4C/L6wydjy2vDljuNBLtuX4u9byZULiCw4UYPFsdfAkU1IGycp4Tx7zDlzU8efdWU3/7m0DAobG+hScww12oqpb+u77T6GD1/ycDpt3yqfuHNuyJPQXLsjw+3jAhjzqO8psezzD1tcFaLCKlY8Uwc30AJNGbM4ZYxskBe8CNcYuq/DthE4pp7znHBuFOkGqLN5vF7yC7VQEVf4wy5TQw5CC728GL/AA3wqlhgTeywwJDlLxByiBNIaygpyD4Ls5nMU7f2XSgFVQMDmZICcfQgHuu3AwuiZFQPff2cDYwqA5V9gya/tSXsQm9nT0BJzgi+VPFetdacKOG6Js9/+87gW2DW8G1M8hs/7MRoT7g564trY+TADr2D7Img8TX/AE8ukbZ29h77GDm6CAYV80xmR0on0cISEfrEX8YpekPx/YGH6EGayESDGIMR+f2Jksh4CYgChoCbH3HEUGMS8AzdHWl9BeH5ZBIEvPOXSZxUATqa9sD5N5G4amEBEtfGqXznJhMQsEaFpl76JkODjjlA49vxhZbAI87HaT3ZCA4DyScyPariKGx2J3+u4K+WElqA2C7dLreLoN9AAydhKnpmoiBWbpeg32cIAqhsjynqF+TOh9sDXocPszQg3HHTx/44LY9ZxZrqRe2n2zTvrXoxFth2mQ+M4HKzimPaO3k8OMKcQotA40YerrBmOhXkJpp41pzhTBvgJkE+C5yJL0TnFe6PgH/aYfo0UyRIQKNjd3ydX9pXHMGiHLOs4dmsqFOS6Ohmki4o1uP/AFO30YWoYXgY7mfHvCWqKiF2k7S+Y6zRX8ihXIdqOcrR15BF42HzlNYpgpEfV+fRjiA9cb+WH5/XK9AIT0zQ1K8Ic4w8Bb5P8mU2iKhXWlKEjN4g58mpCODk8W7QE0BWwpeMUTG1i6ih+74HKb+I1PiQZE3uZaOGurooj3kxZIooNlLLFO3tmHWl1D63U9g4yDogJAVmh0zsGh4OY8H5wN8ORC6qO3gB63gJUMC1tAAK7AGTJUCf2FN7IOUV2YY+8xxXZh+XPToMsd7HpuP6f0pEQKQ67XAXU9ON1/ZgpUcywflMYE9LDWN9FfVcgWHtosDXedM3hGoR9Tj6aNlgVaQDOqC9MG9TNVQoz+whwGVgATwlMPXaww8U0fUcXL08BLqoMXqHWS7/AE2oEeGiHGWE70l08MHSlDtI4ZECgaJ+gGYBtVgY6iN5UFDJOQc7mMBlIbR/of7MLWAAm2c6h+T0xya60RQa7EePOcYW2K8F5xSpHa7XzscTb2Km0vG+fZ+MsN6eNxzKqYbEoRxkJAbQDSE4HHjF1bv8MHDHTzJoz7BMgctFltdOX285DL0FEP0qLN4bKkKBsNuj03W40eavDxYEuvoWnWl4A1959z6BpaoeUZ+h4evXJf5AZ2nQSMq1k6n7VgLnnNBNj+Rh76v1BReCMIUb3Ch92ewR3jzGSiFohoQg/TwiVKyc+mNGSjg4B1vfniBFoaWnA7I0nLg7UyKIawGNlGku2iEnCgZxTQngxTpCjQeMSOwhlwBF4OS466+0zoFeSI8I0+lyFLJgFKCinIUA29CSmo2qLpAnEL6uazPWoTU9Z6BfDnLe0kqbtXevE+cVEq4h9Dq3p/GQqBc2Xyj31+MSQBhdHY8r8Y9hxSahPXw9c1AHQfT/AL4c3UBAISA5iruXj9EwIAtBBr1AxpdLvWPPTKiq42EwfRv3+sq3rnif+HElKguDuAUvKjt+hLD3jIK7yNA8Z8jdaWfpv6Li41BRas1snt4MkMhc4V+y0vrgzwDE2UhQPdNHAXNjJBQKSMfOThQU6cU85zjjFwLPYSeB7mRX/nrDhBUbKnbUg7gQaV7HZPA4e5AG2JP4Qwr0QCG4fo84xUwy4BpQV0IryZOYfauFCmEkDqGgg+4e45aRhlLcA5V8G88EMkPK6XrQHMdZIAeQfZe1Xt59cvHsiFJpnp2Hlecu1XlGaaRSTkdmzChUHU222lvqsxAShpRV66PZ+MGwE3q/xj8eMDgSQw6GrsyieBBAuhw79R0OKgtYpH1Hx6nnxkEzskQEuCERo2co/bzmBCT0AvV+s0aJEY/VSO/EZFQoeRs/L8mcZ6RJYr0iJr6vXwBM5lf3i9H8qM39R8+o/Q4YfmkL7vZwP1ubOcDQefRhr+lmpzYqzhnAGSNhdcH1cCMaODddUUQ4SYZ3RpFdxqIfGRhhA+/M7ZEbaPuEU4MLpgD28Zy9eFn8ZCO1kII+DA1UjQa46YOEsiC+JGJ4pxcewY6iER+M9varAMIDRGtW5pqBSqe7VSrAu4YYenbkFBzIEiF2uMpj0h71ye2CQDxVE9zi/bEAq7Mifz/OXiQIGHw18p84RDQVCJ7R0BwF26Nk9j0cLBkDRGJ6MzSqm+D+THhpFL3w4G+BA8+1pvhPbGgrEAhUbNdNeRXmY2e32EiPmAfjObRF0kHsGynJd9KIZ1NIeekwNH+FUGDUFh1vTiQ+ikfN55wp4zqOu857cPpsrwH2xqSqD0hz+cvDxr/L+v0OIlwoIX2NprlPb6zHIa9ZEg1VoiXnDmgszfkBIcE3Xa5tXgGGjAwaOstMxqNjg79Pd9BS0L3hwMUeFzsjXJ3gyyq5gjUNHnI5aM5emx+MZHvUA+YfWkdro8wXAtnxD00Jahz25WsJACAmgp15cmV2WJD2dt+2GFDZEhY+cbSyv221sB6QemVGfB18fscQkuPtLDHlDJ12SnrrK7MqlPkM90PfJZCVEj2PyGWQxiIt0kCeaODDzQ9vqGOFooQmqynhc9POCLsE11oitmpu4uXwDXo9mGYobRG72D7Mli6joeRLLd/nHToA68oQTvaY6eQMpQ02Rae2VEJVLHgiR5+laVDFWLJweqCEj0bzw4fTQ133v/qYLOgPcb/DJzofyK/7/SO3Rq6RdFWjyv0z6ElioiPlzDuJrGHCKqWhEC2r4175rLDgX7OZkwl4bDgZMJBA4PqienPgrQzTni61ff6T6TJ+ioVNCbPvmhUyM/gzgQIEMCwToMkOHLcnu7wmzGQSyQ9MgBEggPjHQg8iUcHASSIcImzNEmacCG6ZOs37exC/H0n0dXhFFw0VOU32Y870T+UV4HeAVhErR3sHy3xlxq5thvQ7sycZXShFj0CHxgnbAPxnBCFTyLZ/I/GH6AuIQCBHBdjYRnOh5/VDCeBTDM9QFHtmrBy7KiSpnKc5EPs2nVg0ji6f02wBsHTzvDlpIQTqe2TjEM7qJTrTgOCPs/ttVHt4YYpsKDl/eLBraAz94QdBEyQ2wlefq4gFM7JACjAGppq39lyOAvFm/wBAep8mXjlYuD4TG8Alq8kVxkukVG+4ayOSlVKb5d/tOBFBcHUNRmRMUI9P3wJyxhGRvDg4xYdmCfFAZfXAbU0M/wDDNGaqaU+SH4/4F12msBB1QoK1qt9U8B+3cv6r9L9L+i/u3L+zyauuMEMCBRx7uvTfnWv2ynH+iULwBDxDfB9dfA7iNdg+SwubMyxlJF8Hd3rIL5DbFDR0PMfDmzXwpzbzI7NPHOXbswB3R8m5yd4aP5bnDEUc+uudZQ6dOWjz4Y487VYBHbSaAbxjRL5TnVAaC6aNmKMKQiLhyANvGzyZzAi8SpihwPRmUTR2FxHkef1y8vbwXLyMX56uKHmHKbVSVm/TBkJwv1RAhtL4wgTvtDWCSL7PnWHIbglwF4qm2HnOUVDfBtAvRXpY4Qw4oBI4bBQ4JZTHWtm85NWwl7l1j5VgtsgiXTkpZcfTVQArY9HR25rnQiCBBEBt7es0T+vC70EOeddOVGxOJHN3o++snLblWQzyhEO6zDDndpghNCaPHXOSiHKwMHoOZ04eQWq+NP2t6tJR3hLpsnPfH7aSAUoivpj7flSTEDkUWhVOvXeJxQBhTeaVJ7uXCI8DBRt2OEDAAksEu51pde28YfJKfzGV6q+NTGBnhHK5ountu5ZRphYYvYnWRQRWR6RKD1HvEykOZEgJr4E00x2rJy6NxY0rI4cvNGroyHZLjKoQFcd6aF9j1zoX4Vox5NTSarhYhHAkA0FvO5mncHgQIJrzgA6EGkF742++BLUqnENEedTPVN5gABEIWgMjjDAqOAAtBw1tkuGCQOwA9kuZrU5o7szYheJ0XBBh6KqJN9MzRDIjx3qP7ZHMwNeqSoyPyuSnmqKq/nDT9w5vhOgPhkLcVSM00mFra+tVzZcMJLpho29Y26BAcq/DrD9jkla484PaGGO4bc3Q6eE/btD24ZsASgnXG3FjJQ5IpcHSFaHnCxzkEUAgoGpLVAyJnfAmJUVbGE7uJFevGg0nwBNM25fKOKo+w7Uhe5lwKJzEVq05K0IY27ChRCAqObIDvN+9CNAtCtH5xxkhSCGaJIo6L6BXlv8AGss82uA2Be8fWYwYCpj27mMhINrv3LTobJOdCADPQwJDvjAB50E/xnCDbfXJBNEQIXFIGwEVZKgDaAFhKcAzdAbgn3VBOhB5kqYARVcVfzrGigZsbq1kMcWZpGEBwNNBAGnQ7p6oZzhEjYVsNbMDLQcGsTSCa5wfYkFZA51BsqsNbKeMJgAqqQ0CKvmgKFofhRsSh49LTnSmBoWzvsFbrOA4ppCqCQYN0kKhgmoIXh5okY8ftuNoBA6QIm7GXXE4P2xNui+LMCPI3L2EN/IFBIAQ6A4DB1YDQgokqhR1rJShaiITfAA1MkregNRaeRNX2XGVBGljAY5E1tN42CGShHhGuvS5sX4t5egW0DnGkOQi+Ae/PJ1jRsRJHXl4Feu8SllFiAxd+Z3rHkktbPDN2pUggDbvQ5ubhlRWlS3iqFZm6DXgipwCp6YuQTXEgxMLcNec1AT4Gm5FttNJo3vFT0CldqHy153hxtN0CPTt1/OOlwJlXIb9046k1kAB4CdGjQiHg8GWV2eImJw2Ptkeh4CdHjQiHg8Gc+pbihEzoLU1gPzEx7NIi4UUySm74SpsMgyNhnlKXuoIPHKbSPGbBKlmolzw7T9txFgoItYDtTZjwd/5FwKcquRQPQG3ld3f+SM//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22" y="1077119"/>
            <a:ext cx="38290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060" y="1610518"/>
            <a:ext cx="4852612" cy="2590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8107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arn(inVertical)">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01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After Logging Defect / Developer’s Viewpoint</a:t>
            </a: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buFont typeface="Wingdings"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Developers can come across some scenarios such as:</a:t>
            </a:r>
          </a:p>
          <a:p>
            <a:pPr marL="514350" lvl="1" indent="-285750">
              <a:spcBef>
                <a:spcPts val="600"/>
              </a:spcBef>
              <a:buFont typeface="Wingdings" pitchFamily="2" charset="2"/>
              <a:buChar char="§"/>
              <a:defRPr/>
            </a:pPr>
            <a:r>
              <a:rPr lang="en-US" sz="1600" dirty="0">
                <a:latin typeface="Tahoma" panose="020B0604030504040204" pitchFamily="34" charset="0"/>
                <a:ea typeface="Tahoma" panose="020B0604030504040204" pitchFamily="34" charset="0"/>
                <a:cs typeface="Tahoma" panose="020B0604030504040204" pitchFamily="34" charset="0"/>
              </a:rPr>
              <a:t>Unable to reproduce/replicate the scenario</a:t>
            </a:r>
          </a:p>
          <a:p>
            <a:pPr marL="514350" lvl="1" indent="-285750">
              <a:spcBef>
                <a:spcPts val="600"/>
              </a:spcBef>
              <a:buFont typeface="Wingdings" pitchFamily="2" charset="2"/>
              <a:buChar char="§"/>
              <a:defRPr/>
            </a:pPr>
            <a:r>
              <a:rPr lang="en-US" sz="1600" dirty="0">
                <a:latin typeface="Tahoma" panose="020B0604030504040204" pitchFamily="34" charset="0"/>
                <a:ea typeface="Tahoma" panose="020B0604030504040204" pitchFamily="34" charset="0"/>
                <a:cs typeface="Tahoma" panose="020B0604030504040204" pitchFamily="34" charset="0"/>
              </a:rPr>
              <a:t> Not a bug (working as designed/invalid defect)</a:t>
            </a:r>
          </a:p>
          <a:p>
            <a:pPr marL="514350" lvl="1" indent="-285750">
              <a:spcBef>
                <a:spcPts val="600"/>
              </a:spcBef>
              <a:buFont typeface="Wingdings" pitchFamily="2" charset="2"/>
              <a:buChar char="§"/>
              <a:defRPr/>
            </a:pPr>
            <a:r>
              <a:rPr lang="en-US" sz="1600" dirty="0">
                <a:latin typeface="Tahoma" panose="020B0604030504040204" pitchFamily="34" charset="0"/>
                <a:ea typeface="Tahoma" panose="020B0604030504040204" pitchFamily="34" charset="0"/>
                <a:cs typeface="Tahoma" panose="020B0604030504040204" pitchFamily="34" charset="0"/>
              </a:rPr>
              <a:t> Not our bug/not in scope</a:t>
            </a:r>
          </a:p>
          <a:p>
            <a:pPr marL="514350" lvl="1" indent="-285750">
              <a:spcBef>
                <a:spcPts val="600"/>
              </a:spcBef>
              <a:buFont typeface="Wingdings" pitchFamily="2" charset="2"/>
              <a:buChar char="§"/>
              <a:defRPr/>
            </a:pPr>
            <a:r>
              <a:rPr lang="en-US" sz="1600" dirty="0">
                <a:latin typeface="Tahoma" panose="020B0604030504040204" pitchFamily="34" charset="0"/>
                <a:ea typeface="Tahoma" panose="020B0604030504040204" pitchFamily="34" charset="0"/>
                <a:cs typeface="Tahoma" panose="020B0604030504040204" pitchFamily="34" charset="0"/>
              </a:rPr>
              <a:t> Duplicate bug</a:t>
            </a:r>
          </a:p>
          <a:p>
            <a:pPr marL="514350" lvl="1" indent="-285750">
              <a:spcBef>
                <a:spcPts val="600"/>
              </a:spcBef>
              <a:buFont typeface="Wingdings" pitchFamily="2" charset="2"/>
              <a:buChar char="§"/>
              <a:defRPr/>
            </a:pPr>
            <a:r>
              <a:rPr lang="en-US" sz="1600" dirty="0">
                <a:latin typeface="Tahoma" panose="020B0604030504040204" pitchFamily="34" charset="0"/>
                <a:ea typeface="Tahoma" panose="020B0604030504040204" pitchFamily="34" charset="0"/>
                <a:cs typeface="Tahoma" panose="020B0604030504040204" pitchFamily="34" charset="0"/>
              </a:rPr>
              <a:t> Deferred</a:t>
            </a:r>
          </a:p>
          <a:p>
            <a:pPr marL="514350" lvl="1" indent="-285750">
              <a:spcBef>
                <a:spcPts val="600"/>
              </a:spcBef>
              <a:buFont typeface="Wingdings" pitchFamily="2" charset="2"/>
              <a:buChar char="§"/>
              <a:defRPr/>
            </a:pPr>
            <a:r>
              <a:rPr lang="en-US" sz="1600" dirty="0">
                <a:latin typeface="Tahoma" panose="020B0604030504040204" pitchFamily="34" charset="0"/>
                <a:ea typeface="Tahoma" panose="020B0604030504040204" pitchFamily="34" charset="0"/>
                <a:cs typeface="Tahoma" panose="020B0604030504040204" pitchFamily="34" charset="0"/>
              </a:rPr>
              <a:t> Need client clarification</a:t>
            </a:r>
          </a:p>
          <a:p>
            <a:pPr algn="l">
              <a:defRPr/>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Good Rapport with the developer helps</a:t>
            </a:r>
          </a:p>
          <a:p>
            <a:pPr marL="285750" indent="-285750"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White Box / Grey Box Tester attitude</a:t>
            </a:r>
          </a:p>
          <a:p>
            <a:pPr marL="285750" indent="-285750"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378310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01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Defect Verification</a:t>
            </a: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buFont typeface="Wingdings" pitchFamily="2" charset="2"/>
              <a:buChar char="Ø"/>
            </a:pPr>
            <a:r>
              <a:rPr lang="en-US" altLang="en-US" sz="1600" dirty="0">
                <a:latin typeface="Tahoma" panose="020B0604030504040204" pitchFamily="34" charset="0"/>
                <a:ea typeface="Tahoma" panose="020B0604030504040204" pitchFamily="34" charset="0"/>
                <a:cs typeface="Tahoma" panose="020B0604030504040204" pitchFamily="34" charset="0"/>
              </a:rPr>
              <a:t> Last step in Defect life cycle process</a:t>
            </a:r>
            <a:br>
              <a:rPr lang="en-US" altLang="en-US" sz="1600" dirty="0">
                <a:latin typeface="Tahoma" panose="020B0604030504040204" pitchFamily="34" charset="0"/>
                <a:ea typeface="Tahoma" panose="020B0604030504040204" pitchFamily="34" charset="0"/>
                <a:cs typeface="Tahoma" panose="020B0604030504040204" pitchFamily="34" charset="0"/>
              </a:rPr>
            </a:b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pPr>
            <a:r>
              <a:rPr lang="en-US" altLang="en-US" sz="1600" dirty="0">
                <a:latin typeface="Tahoma" panose="020B0604030504040204" pitchFamily="34" charset="0"/>
                <a:ea typeface="Tahoma" panose="020B0604030504040204" pitchFamily="34" charset="0"/>
                <a:cs typeface="Tahoma" panose="020B0604030504040204" pitchFamily="34" charset="0"/>
              </a:rPr>
              <a:t> Fixed defects should be tested as early as possible</a:t>
            </a:r>
            <a:br>
              <a:rPr lang="en-US" altLang="en-US" sz="1600" dirty="0">
                <a:latin typeface="Tahoma" panose="020B0604030504040204" pitchFamily="34" charset="0"/>
                <a:ea typeface="Tahoma" panose="020B0604030504040204" pitchFamily="34" charset="0"/>
                <a:cs typeface="Tahoma" panose="020B0604030504040204" pitchFamily="34" charset="0"/>
              </a:rPr>
            </a:b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pPr>
            <a:r>
              <a:rPr lang="en-US" altLang="en-US" sz="1600" dirty="0">
                <a:latin typeface="Tahoma" panose="020B0604030504040204" pitchFamily="34" charset="0"/>
                <a:ea typeface="Tahoma" panose="020B0604030504040204" pitchFamily="34" charset="0"/>
                <a:cs typeface="Tahoma" panose="020B0604030504040204" pitchFamily="34" charset="0"/>
              </a:rPr>
              <a:t> Mark defect as Failed in case of re-occurrence or partial fix and re-open it</a:t>
            </a:r>
          </a:p>
          <a:p>
            <a:pPr algn="l"/>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pPr>
            <a:r>
              <a:rPr lang="en-US" altLang="en-US" sz="1600" dirty="0">
                <a:latin typeface="Tahoma" panose="020B0604030504040204" pitchFamily="34" charset="0"/>
                <a:ea typeface="Tahoma" panose="020B0604030504040204" pitchFamily="34" charset="0"/>
                <a:cs typeface="Tahoma" panose="020B0604030504040204" pitchFamily="34" charset="0"/>
              </a:rPr>
              <a:t> Ask developers to add appropriate comments if the defect is marked as deferred, rejected, Wont Fix, not a Bug etc.</a:t>
            </a:r>
            <a:br>
              <a:rPr lang="en-US" altLang="en-US" sz="1600" dirty="0">
                <a:latin typeface="Tahoma" panose="020B0604030504040204" pitchFamily="34" charset="0"/>
                <a:ea typeface="Tahoma" panose="020B0604030504040204" pitchFamily="34" charset="0"/>
                <a:cs typeface="Tahoma" panose="020B0604030504040204" pitchFamily="34" charset="0"/>
              </a:rPr>
            </a:b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pPr>
            <a:r>
              <a:rPr lang="en-US" altLang="en-US" sz="1600" dirty="0">
                <a:latin typeface="Tahoma" panose="020B0604030504040204" pitchFamily="34" charset="0"/>
                <a:ea typeface="Tahoma" panose="020B0604030504040204" pitchFamily="34" charset="0"/>
                <a:cs typeface="Tahoma" panose="020B0604030504040204" pitchFamily="34" charset="0"/>
              </a:rPr>
              <a:t> Close the defect with appropriate comments, once verified passed.</a:t>
            </a:r>
            <a:endParaRPr lang="en-US" altLang="en-US" sz="1600" dirty="0">
              <a:solidFill>
                <a:srgbClr val="E5FC3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6058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1000"/>
                                        <p:tgtEl>
                                          <p:spTgt spid="4">
                                            <p:txEl>
                                              <p:pRg st="4" end="4"/>
                                            </p:txEl>
                                          </p:spTgt>
                                        </p:tgtEl>
                                      </p:cBhvr>
                                    </p:animEffect>
                                    <p:anim calcmode="lin" valueType="num">
                                      <p:cBhvr>
                                        <p:cTn id="3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01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Root Cause Analysis: Found a Bug, Now What?</a:t>
            </a:r>
            <a:br>
              <a:rPr lang="en-US" altLang="en-US" sz="1800" b="1" dirty="0">
                <a:latin typeface="Tahoma" panose="020B0604030504040204" pitchFamily="34" charset="0"/>
                <a:ea typeface="Tahoma" panose="020B0604030504040204" pitchFamily="34" charset="0"/>
                <a:cs typeface="Tahoma" panose="020B0604030504040204" pitchFamily="34" charset="0"/>
              </a:rPr>
            </a:b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8" y="1077119"/>
            <a:ext cx="8672741" cy="38862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r>
              <a:rPr lang="en-US" sz="1600" b="1" dirty="0">
                <a:latin typeface="Tahoma" panose="020B0604030504040204" pitchFamily="34" charset="0"/>
                <a:ea typeface="Tahoma" panose="020B0604030504040204" pitchFamily="34" charset="0"/>
                <a:cs typeface="Tahoma" panose="020B0604030504040204" pitchFamily="34" charset="0"/>
              </a:rPr>
              <a:t>A bug is identified, now what?  Report it. (That’s it ???)</a:t>
            </a:r>
          </a:p>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itchFamily="2" charset="2"/>
              <a:buChar char="q"/>
              <a:defRPr/>
            </a:pPr>
            <a:r>
              <a:rPr lang="en-US" sz="1600" dirty="0">
                <a:latin typeface="Tahoma" panose="020B0604030504040204" pitchFamily="34" charset="0"/>
                <a:ea typeface="Tahoma" panose="020B0604030504040204" pitchFamily="34" charset="0"/>
                <a:cs typeface="Tahoma" panose="020B0604030504040204" pitchFamily="34" charset="0"/>
              </a:rPr>
              <a:t>Assessing the root cause of the issue is the key here</a:t>
            </a:r>
          </a:p>
          <a:p>
            <a:pPr marL="285750" indent="-285750"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a:latin typeface="Tahoma" panose="020B0604030504040204" pitchFamily="34" charset="0"/>
                <a:ea typeface="Tahoma" panose="020B0604030504040204" pitchFamily="34" charset="0"/>
                <a:cs typeface="Tahoma" panose="020B0604030504040204" pitchFamily="34" charset="0"/>
              </a:rPr>
              <a:t>Analyze</a:t>
            </a:r>
            <a:r>
              <a:rPr lang="en-US" sz="1600" dirty="0">
                <a:latin typeface="Tahoma" panose="020B0604030504040204" pitchFamily="34" charset="0"/>
                <a:ea typeface="Tahoma" panose="020B0604030504040204" pitchFamily="34" charset="0"/>
                <a:cs typeface="Tahoma" panose="020B0604030504040204" pitchFamily="34" charset="0"/>
              </a:rPr>
              <a:t>—This is the part where we dive in and try to understand what caused the defect. </a:t>
            </a:r>
          </a:p>
          <a:p>
            <a:pPr marL="514350" lvl="1" indent="-28575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What caused the defect? (e.g. Stack trace, Error log, script disabling etc.) </a:t>
            </a:r>
          </a:p>
          <a:p>
            <a:pPr marL="514350" lvl="1" indent="-28575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Inputs / Environment ?( e.g. data type, user access/ role etc.)</a:t>
            </a:r>
          </a:p>
          <a:p>
            <a:pPr marL="514350" lvl="1" indent="-28575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Is this a new issue or a known issue?</a:t>
            </a:r>
          </a:p>
          <a:p>
            <a:pPr marL="514350" lvl="1" indent="-285750">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If known issue, what is the exact reason for the same?</a:t>
            </a:r>
          </a:p>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234313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1000"/>
                                        <p:tgtEl>
                                          <p:spTgt spid="4">
                                            <p:txEl>
                                              <p:pRg st="5" end="5"/>
                                            </p:txEl>
                                          </p:spTgt>
                                        </p:tgtEl>
                                      </p:cBhvr>
                                    </p:animEffect>
                                    <p:anim calcmode="lin" valueType="num">
                                      <p:cBhvr>
                                        <p:cTn id="3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1000"/>
                                        <p:tgtEl>
                                          <p:spTgt spid="4">
                                            <p:txEl>
                                              <p:pRg st="6" end="6"/>
                                            </p:txEl>
                                          </p:spTgt>
                                        </p:tgtEl>
                                      </p:cBhvr>
                                    </p:animEffect>
                                    <p:anim calcmode="lin" valueType="num">
                                      <p:cBhvr>
                                        <p:cTn id="3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1000"/>
                                        <p:tgtEl>
                                          <p:spTgt spid="4">
                                            <p:txEl>
                                              <p:pRg st="7" end="7"/>
                                            </p:txEl>
                                          </p:spTgt>
                                        </p:tgtEl>
                                      </p:cBhvr>
                                    </p:animEffect>
                                    <p:anim calcmode="lin" valueType="num">
                                      <p:cBhvr>
                                        <p:cTn id="4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1000"/>
                                        <p:tgtEl>
                                          <p:spTgt spid="4">
                                            <p:txEl>
                                              <p:pRg st="8" end="8"/>
                                            </p:txEl>
                                          </p:spTgt>
                                        </p:tgtEl>
                                      </p:cBhvr>
                                    </p:animEffect>
                                    <p:anim calcmode="lin" valueType="num">
                                      <p:cBhvr>
                                        <p:cTn id="4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What is a Defect?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buFont typeface="Wingdings" pitchFamily="2" charset="2"/>
              <a:buChar char="Ø"/>
              <a:defRPr/>
            </a:pP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Producer’s[Tester</a:t>
            </a:r>
            <a:r>
              <a:rPr lang="en-US" sz="1600" b="1" dirty="0">
                <a:latin typeface="Tahoma" panose="020B0604030504040204" pitchFamily="34" charset="0"/>
                <a:ea typeface="Tahoma" panose="020B0604030504040204" pitchFamily="34" charset="0"/>
                <a:cs typeface="Tahoma" panose="020B0604030504040204" pitchFamily="34" charset="0"/>
              </a:rPr>
              <a:t>] view </a:t>
            </a:r>
            <a:r>
              <a:rPr lang="en-US" sz="1600" b="1" dirty="0" smtClean="0">
                <a:latin typeface="Tahoma" panose="020B0604030504040204" pitchFamily="34" charset="0"/>
                <a:ea typeface="Tahoma" panose="020B0604030504040204" pitchFamily="34" charset="0"/>
                <a:cs typeface="Tahoma" panose="020B0604030504040204" pitchFamily="34" charset="0"/>
              </a:rPr>
              <a:t>point</a:t>
            </a:r>
            <a:r>
              <a:rPr lang="en-US" sz="1600" dirty="0" smtClean="0">
                <a:latin typeface="Tahoma" panose="020B0604030504040204" pitchFamily="34" charset="0"/>
                <a:ea typeface="Tahoma" panose="020B0604030504040204" pitchFamily="34" charset="0"/>
                <a:cs typeface="Tahoma" panose="020B0604030504040204" pitchFamily="34" charset="0"/>
              </a:rPr>
              <a:t>: </a:t>
            </a:r>
          </a:p>
          <a:p>
            <a:pPr algn="l">
              <a:defRPr/>
            </a:pPr>
            <a:r>
              <a:rPr lang="en-US" sz="1600" dirty="0" smtClean="0">
                <a:latin typeface="Tahoma" panose="020B0604030504040204" pitchFamily="34" charset="0"/>
                <a:ea typeface="Tahoma" panose="020B0604030504040204" pitchFamily="34" charset="0"/>
                <a:cs typeface="Tahoma" panose="020B0604030504040204" pitchFamily="34" charset="0"/>
              </a:rPr>
              <a:t>   A </a:t>
            </a:r>
            <a:r>
              <a:rPr lang="en-US" sz="1600" dirty="0">
                <a:latin typeface="Tahoma" panose="020B0604030504040204" pitchFamily="34" charset="0"/>
                <a:ea typeface="Tahoma" panose="020B0604030504040204" pitchFamily="34" charset="0"/>
                <a:cs typeface="Tahoma" panose="020B0604030504040204" pitchFamily="34" charset="0"/>
              </a:rPr>
              <a:t>defect is a deviation from specifications, whether missing, wrong, or extra.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defRPr/>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Missing: Field Length</a:t>
            </a:r>
          </a:p>
          <a:p>
            <a:pPr algn="l">
              <a:defRPr/>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Extra: Success messages </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600" b="1" dirty="0" smtClean="0">
                <a:latin typeface="Tahoma" panose="020B0604030504040204" pitchFamily="34" charset="0"/>
                <a:ea typeface="Tahoma" panose="020B0604030504040204" pitchFamily="34" charset="0"/>
                <a:cs typeface="Tahoma" panose="020B0604030504040204" pitchFamily="34" charset="0"/>
              </a:rPr>
              <a:t> Developers </a:t>
            </a:r>
            <a:r>
              <a:rPr lang="en-US" sz="1600" b="1" dirty="0">
                <a:latin typeface="Tahoma" panose="020B0604030504040204" pitchFamily="34" charset="0"/>
                <a:ea typeface="Tahoma" panose="020B0604030504040204" pitchFamily="34" charset="0"/>
                <a:cs typeface="Tahoma" panose="020B0604030504040204" pitchFamily="34" charset="0"/>
              </a:rPr>
              <a:t>Point of </a:t>
            </a:r>
            <a:r>
              <a:rPr lang="en-US" sz="1600" b="1" dirty="0" smtClean="0">
                <a:latin typeface="Tahoma" panose="020B0604030504040204" pitchFamily="34" charset="0"/>
                <a:ea typeface="Tahoma" panose="020B0604030504040204" pitchFamily="34" charset="0"/>
                <a:cs typeface="Tahoma" panose="020B0604030504040204" pitchFamily="34" charset="0"/>
              </a:rPr>
              <a:t>view: </a:t>
            </a:r>
          </a:p>
          <a:p>
            <a:pPr algn="l">
              <a:defRPr/>
            </a:pPr>
            <a:r>
              <a:rPr lang="en-US" sz="1600" dirty="0" smtClean="0">
                <a:latin typeface="Tahoma" panose="020B0604030504040204" pitchFamily="34" charset="0"/>
                <a:ea typeface="Tahoma" panose="020B0604030504040204" pitchFamily="34" charset="0"/>
                <a:cs typeface="Tahoma" panose="020B0604030504040204" pitchFamily="34" charset="0"/>
              </a:rPr>
              <a:t>   A </a:t>
            </a:r>
            <a:r>
              <a:rPr lang="en-US" sz="1600" dirty="0">
                <a:latin typeface="Tahoma" panose="020B0604030504040204" pitchFamily="34" charset="0"/>
                <a:ea typeface="Tahoma" panose="020B0604030504040204" pitchFamily="34" charset="0"/>
                <a:cs typeface="Tahoma" panose="020B0604030504040204" pitchFamily="34" charset="0"/>
              </a:rPr>
              <a:t>defect is an error in coding or logic that causes a program to </a:t>
            </a:r>
            <a:r>
              <a:rPr lang="en-US" sz="1600" dirty="0" smtClean="0">
                <a:latin typeface="Tahoma" panose="020B0604030504040204" pitchFamily="34" charset="0"/>
                <a:ea typeface="Tahoma" panose="020B0604030504040204" pitchFamily="34" charset="0"/>
                <a:cs typeface="Tahoma" panose="020B0604030504040204" pitchFamily="34" charset="0"/>
              </a:rPr>
              <a:t>malfunction </a:t>
            </a:r>
            <a:r>
              <a:rPr lang="en-US" sz="1600" dirty="0">
                <a:latin typeface="Tahoma" panose="020B0604030504040204" pitchFamily="34" charset="0"/>
                <a:ea typeface="Tahoma" panose="020B0604030504040204" pitchFamily="34" charset="0"/>
                <a:cs typeface="Tahoma" panose="020B0604030504040204" pitchFamily="34" charset="0"/>
              </a:rPr>
              <a:t>or to produce </a:t>
            </a:r>
            <a:r>
              <a:rPr lang="en-US" sz="1600" dirty="0" smtClean="0">
                <a:latin typeface="Tahoma" panose="020B0604030504040204" pitchFamily="34" charset="0"/>
                <a:ea typeface="Tahoma" panose="020B0604030504040204" pitchFamily="34" charset="0"/>
                <a:cs typeface="Tahoma" panose="020B0604030504040204" pitchFamily="34" charset="0"/>
              </a:rPr>
              <a:t>          incorrect/unexpected </a:t>
            </a:r>
            <a:r>
              <a:rPr lang="en-US" sz="1600" dirty="0">
                <a:latin typeface="Tahoma" panose="020B0604030504040204" pitchFamily="34" charset="0"/>
                <a:ea typeface="Tahoma" panose="020B0604030504040204" pitchFamily="34" charset="0"/>
                <a:cs typeface="Tahoma" panose="020B0604030504040204" pitchFamily="34" charset="0"/>
              </a:rPr>
              <a:t>results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600" b="1" dirty="0" smtClean="0">
                <a:latin typeface="Tahoma" panose="020B0604030504040204" pitchFamily="34" charset="0"/>
                <a:ea typeface="Tahoma" panose="020B0604030504040204" pitchFamily="34" charset="0"/>
                <a:cs typeface="Tahoma" panose="020B0604030504040204" pitchFamily="34" charset="0"/>
              </a:rPr>
              <a:t> Customer’s </a:t>
            </a:r>
            <a:r>
              <a:rPr lang="en-US" sz="1600" b="1" dirty="0">
                <a:latin typeface="Tahoma" panose="020B0604030504040204" pitchFamily="34" charset="0"/>
                <a:ea typeface="Tahoma" panose="020B0604030504040204" pitchFamily="34" charset="0"/>
                <a:cs typeface="Tahoma" panose="020B0604030504040204" pitchFamily="34" charset="0"/>
              </a:rPr>
              <a:t>view point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t>
            </a:r>
          </a:p>
          <a:p>
            <a:pPr algn="l">
              <a:defRPr/>
            </a:pPr>
            <a:r>
              <a:rPr lang="en-US" sz="1600" dirty="0" smtClean="0">
                <a:latin typeface="Tahoma" panose="020B0604030504040204" pitchFamily="34" charset="0"/>
                <a:ea typeface="Tahoma" panose="020B0604030504040204" pitchFamily="34" charset="0"/>
                <a:cs typeface="Tahoma" panose="020B0604030504040204" pitchFamily="34" charset="0"/>
              </a:rPr>
              <a:t>   A </a:t>
            </a:r>
            <a:r>
              <a:rPr lang="en-US" sz="1600" dirty="0">
                <a:latin typeface="Tahoma" panose="020B0604030504040204" pitchFamily="34" charset="0"/>
                <a:ea typeface="Tahoma" panose="020B0604030504040204" pitchFamily="34" charset="0"/>
                <a:cs typeface="Tahoma" panose="020B0604030504040204" pitchFamily="34" charset="0"/>
              </a:rPr>
              <a:t>defect is anything that causes customer </a:t>
            </a:r>
            <a:r>
              <a:rPr lang="en-US" sz="1600" dirty="0" smtClean="0">
                <a:latin typeface="Tahoma" panose="020B0604030504040204" pitchFamily="34" charset="0"/>
                <a:ea typeface="Tahoma" panose="020B0604030504040204" pitchFamily="34" charset="0"/>
                <a:cs typeface="Tahoma" panose="020B0604030504040204" pitchFamily="34" charset="0"/>
              </a:rPr>
              <a:t>dissatisfaction, whether in </a:t>
            </a:r>
            <a:r>
              <a:rPr lang="en-US" sz="1600" dirty="0">
                <a:latin typeface="Tahoma" panose="020B0604030504040204" pitchFamily="34" charset="0"/>
                <a:ea typeface="Tahoma" panose="020B0604030504040204" pitchFamily="34" charset="0"/>
                <a:cs typeface="Tahoma" panose="020B0604030504040204" pitchFamily="34" charset="0"/>
              </a:rPr>
              <a:t>the requirements or </a:t>
            </a:r>
            <a:r>
              <a:rPr lang="en-US" sz="1600" dirty="0" smtClean="0">
                <a:latin typeface="Tahoma" panose="020B0604030504040204" pitchFamily="34" charset="0"/>
                <a:ea typeface="Tahoma" panose="020B0604030504040204" pitchFamily="34" charset="0"/>
                <a:cs typeface="Tahoma" panose="020B0604030504040204" pitchFamily="34" charset="0"/>
              </a:rPr>
              <a:t>     not</a:t>
            </a:r>
            <a:r>
              <a:rPr lang="en-US" sz="1600" dirty="0">
                <a:latin typeface="Tahoma" panose="020B0604030504040204" pitchFamily="34" charset="0"/>
                <a:ea typeface="Tahoma" panose="020B0604030504040204" pitchFamily="34" charset="0"/>
                <a:cs typeface="Tahoma" panose="020B0604030504040204" pitchFamily="34" charset="0"/>
              </a:rPr>
              <a:t>; this </a:t>
            </a:r>
            <a:r>
              <a:rPr lang="en-US" sz="1600" dirty="0" smtClean="0">
                <a:latin typeface="Tahoma" panose="020B0604030504040204" pitchFamily="34" charset="0"/>
                <a:ea typeface="Tahoma" panose="020B0604030504040204" pitchFamily="34" charset="0"/>
                <a:cs typeface="Tahoma" panose="020B0604030504040204" pitchFamily="34" charset="0"/>
              </a:rPr>
              <a:t>view </a:t>
            </a:r>
            <a:r>
              <a:rPr lang="en-US" sz="1600" dirty="0">
                <a:latin typeface="Tahoma" panose="020B0604030504040204" pitchFamily="34" charset="0"/>
                <a:ea typeface="Tahoma" panose="020B0604030504040204" pitchFamily="34" charset="0"/>
                <a:cs typeface="Tahoma" panose="020B0604030504040204" pitchFamily="34" charset="0"/>
              </a:rPr>
              <a:t>is known as “fitness for use.”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defRPr/>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Eg</a:t>
            </a:r>
            <a:r>
              <a:rPr lang="en-US" sz="1600" dirty="0" smtClean="0">
                <a:latin typeface="Tahoma" panose="020B0604030504040204" pitchFamily="34" charset="0"/>
                <a:ea typeface="Tahoma" panose="020B0604030504040204" pitchFamily="34" charset="0"/>
                <a:cs typeface="Tahoma" panose="020B0604030504040204" pitchFamily="34" charset="0"/>
              </a:rPr>
              <a:t>: Alignment of buttons</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endParaRPr lang="en-US" sz="1600" b="1" dirty="0">
              <a:latin typeface="+mn-lt"/>
              <a:ea typeface="+mn-ea"/>
              <a:cs typeface="+mn-cs"/>
            </a:endParaRPr>
          </a:p>
          <a:p>
            <a:pPr>
              <a:defRPr/>
            </a:pPr>
            <a:endParaRPr lang="en-US" sz="2000" b="1" dirty="0" smtClean="0"/>
          </a:p>
          <a:p>
            <a:pPr marL="457200" indent="-457200" algn="l">
              <a:spcBef>
                <a:spcPts val="300"/>
              </a:spcBef>
              <a:spcAft>
                <a:spcPts val="300"/>
              </a:spcAft>
              <a:buClr>
                <a:srgbClr val="0075B0"/>
              </a:buClr>
              <a:defRPr/>
            </a:pPr>
            <a:endParaRPr lang="en-US" sz="1600" b="1" dirty="0">
              <a:latin typeface="+mn-lt"/>
              <a:ea typeface="+mn-ea"/>
              <a:cs typeface="+mn-cs"/>
            </a:endParaRPr>
          </a:p>
          <a:p>
            <a:pPr marL="285750" indent="-285750" algn="l">
              <a:lnSpc>
                <a:spcPct val="160000"/>
              </a:lnSpc>
              <a:buFont typeface="Arial" panose="020B0604020202020204" pitchFamily="34" charset="0"/>
              <a:buChar char="•"/>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69150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barn(inVertical)">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1000"/>
                                        <p:tgtEl>
                                          <p:spTgt spid="4">
                                            <p:txEl>
                                              <p:pRg st="7" end="7"/>
                                            </p:txEl>
                                          </p:spTgt>
                                        </p:tgtEl>
                                      </p:cBhvr>
                                    </p:animEffect>
                                    <p:anim calcmode="lin" valueType="num">
                                      <p:cBhvr>
                                        <p:cTn id="4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barn(inVertical)">
                                      <p:cBhvr>
                                        <p:cTn id="50" dur="500"/>
                                        <p:tgtEl>
                                          <p:spTgt spid="4">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Effect transition="in" filter="fade">
                                      <p:cBhvr>
                                        <p:cTn id="55" dur="1000"/>
                                        <p:tgtEl>
                                          <p:spTgt spid="4">
                                            <p:txEl>
                                              <p:pRg st="10" end="10"/>
                                            </p:txEl>
                                          </p:spTgt>
                                        </p:tgtEl>
                                      </p:cBhvr>
                                    </p:animEffect>
                                    <p:anim calcmode="lin" valueType="num">
                                      <p:cBhvr>
                                        <p:cTn id="56"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1000"/>
                                        <p:tgtEl>
                                          <p:spTgt spid="4">
                                            <p:txEl>
                                              <p:pRg st="11" end="11"/>
                                            </p:txEl>
                                          </p:spTgt>
                                        </p:tgtEl>
                                      </p:cBhvr>
                                    </p:animEffect>
                                    <p:anim calcmode="lin" valueType="num">
                                      <p:cBhvr>
                                        <p:cTn id="6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01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eaLnBrk="0" hangingPunct="0">
              <a:buNone/>
              <a:defRPr/>
            </a:pPr>
            <a:r>
              <a:rPr lang="en-US" altLang="en-US" sz="1800" b="1" dirty="0">
                <a:latin typeface="Tahoma" panose="020B0604030504040204" pitchFamily="34" charset="0"/>
                <a:ea typeface="Tahoma" panose="020B0604030504040204" pitchFamily="34" charset="0"/>
                <a:cs typeface="Tahoma" panose="020B0604030504040204" pitchFamily="34" charset="0"/>
              </a:rPr>
              <a:t>Pareto Analysis</a:t>
            </a:r>
            <a:endParaRPr 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8" y="1077119"/>
            <a:ext cx="8672741" cy="38862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buFont typeface="Wingdings" panose="05000000000000000000" pitchFamily="2" charset="2"/>
              <a:buChar char="Ø"/>
            </a:pPr>
            <a:r>
              <a:rPr lang="en-US" sz="1600" b="1" dirty="0">
                <a:latin typeface="Tahoma" panose="020B0604030504040204" pitchFamily="34" charset="0"/>
                <a:ea typeface="Tahoma" panose="020B0604030504040204" pitchFamily="34" charset="0"/>
                <a:cs typeface="Tahoma" panose="020B0604030504040204" pitchFamily="34" charset="0"/>
              </a:rPr>
              <a:t>Pareto Analysis</a:t>
            </a:r>
            <a:r>
              <a:rPr lang="en-US" sz="1600" dirty="0">
                <a:latin typeface="Tahoma" panose="020B0604030504040204" pitchFamily="34" charset="0"/>
                <a:ea typeface="Tahoma" panose="020B0604030504040204" pitchFamily="34" charset="0"/>
                <a:cs typeface="Tahoma" panose="020B0604030504040204" pitchFamily="34" charset="0"/>
              </a:rPr>
              <a:t> is a statistical technique in decision-making used for the selection of a limited number of tasks that produce significant overall effect.</a:t>
            </a:r>
          </a:p>
          <a:p>
            <a:pPr marL="285750" indent="-285750" algn="l">
              <a:buFont typeface="Wingdings" panose="05000000000000000000" pitchFamily="2" charset="2"/>
              <a:buChar char="Ø"/>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It uses the </a:t>
            </a:r>
            <a:r>
              <a:rPr lang="en-US" sz="1600" b="1" dirty="0">
                <a:latin typeface="Tahoma" panose="020B0604030504040204" pitchFamily="34" charset="0"/>
                <a:ea typeface="Tahoma" panose="020B0604030504040204" pitchFamily="34" charset="0"/>
                <a:cs typeface="Tahoma" panose="020B0604030504040204" pitchFamily="34" charset="0"/>
              </a:rPr>
              <a:t>Pareto</a:t>
            </a:r>
            <a:r>
              <a:rPr lang="en-US" sz="1600" dirty="0">
                <a:latin typeface="Tahoma" panose="020B0604030504040204" pitchFamily="34" charset="0"/>
                <a:ea typeface="Tahoma" panose="020B0604030504040204" pitchFamily="34" charset="0"/>
                <a:cs typeface="Tahoma" panose="020B0604030504040204" pitchFamily="34" charset="0"/>
              </a:rPr>
              <a:t> Principle (also known as the 80/20 rule) the idea that by doing 20% of the work you can generate 80% of the benefit of doing the entire job.</a:t>
            </a:r>
          </a:p>
          <a:p>
            <a:pPr marL="285750" indent="-285750" algn="l">
              <a:buFont typeface="Wingdings" panose="05000000000000000000" pitchFamily="2" charset="2"/>
              <a:buChar char="Ø"/>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Take quality improvement, for example, a vast majority of problems (80%) are produced by a few key causes (20%). This technique is also called the vital few and the trivial many.</a:t>
            </a:r>
          </a:p>
        </p:txBody>
      </p:sp>
    </p:spTree>
    <p:extLst>
      <p:ext uri="{BB962C8B-B14F-4D97-AF65-F5344CB8AC3E}">
        <p14:creationId xmlns:p14="http://schemas.microsoft.com/office/powerpoint/2010/main" val="18953566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496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Pareto Analysis – Review Defects:</a:t>
            </a: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574" y="1118814"/>
            <a:ext cx="6734969" cy="4125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03141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496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Defect Comparison V7.01, 7.02, 7.03, 8.01</a:t>
            </a:r>
            <a:br>
              <a:rPr lang="en-US" altLang="en-US" sz="1800" b="1" dirty="0">
                <a:latin typeface="Tahoma" panose="020B0604030504040204" pitchFamily="34" charset="0"/>
                <a:ea typeface="Tahoma" panose="020B0604030504040204" pitchFamily="34" charset="0"/>
                <a:cs typeface="Tahoma" panose="020B0604030504040204" pitchFamily="34" charset="0"/>
              </a:rPr>
            </a:br>
            <a:endParaRPr lang="en-US" alt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graphicFrame>
        <p:nvGraphicFramePr>
          <p:cNvPr id="7" name="Table 6"/>
          <p:cNvGraphicFramePr>
            <a:graphicFrameLocks noGrp="1"/>
          </p:cNvGraphicFramePr>
          <p:nvPr/>
        </p:nvGraphicFramePr>
        <p:xfrm>
          <a:off x="381000" y="2133600"/>
          <a:ext cx="3428999" cy="2547937"/>
        </p:xfrm>
        <a:graphic>
          <a:graphicData uri="http://schemas.openxmlformats.org/drawingml/2006/table">
            <a:tbl>
              <a:tblPr/>
              <a:tblGrid>
                <a:gridCol w="1256167">
                  <a:extLst>
                    <a:ext uri="{9D8B030D-6E8A-4147-A177-3AD203B41FA5}">
                      <a16:colId xmlns:a16="http://schemas.microsoft.com/office/drawing/2014/main" val="20000"/>
                    </a:ext>
                  </a:extLst>
                </a:gridCol>
                <a:gridCol w="543208">
                  <a:extLst>
                    <a:ext uri="{9D8B030D-6E8A-4147-A177-3AD203B41FA5}">
                      <a16:colId xmlns:a16="http://schemas.microsoft.com/office/drawing/2014/main" val="20001"/>
                    </a:ext>
                  </a:extLst>
                </a:gridCol>
                <a:gridCol w="543208">
                  <a:extLst>
                    <a:ext uri="{9D8B030D-6E8A-4147-A177-3AD203B41FA5}">
                      <a16:colId xmlns:a16="http://schemas.microsoft.com/office/drawing/2014/main" val="20002"/>
                    </a:ext>
                  </a:extLst>
                </a:gridCol>
                <a:gridCol w="543208">
                  <a:extLst>
                    <a:ext uri="{9D8B030D-6E8A-4147-A177-3AD203B41FA5}">
                      <a16:colId xmlns:a16="http://schemas.microsoft.com/office/drawing/2014/main" val="20003"/>
                    </a:ext>
                  </a:extLst>
                </a:gridCol>
                <a:gridCol w="543208">
                  <a:extLst>
                    <a:ext uri="{9D8B030D-6E8A-4147-A177-3AD203B41FA5}">
                      <a16:colId xmlns:a16="http://schemas.microsoft.com/office/drawing/2014/main" val="20004"/>
                    </a:ext>
                  </a:extLst>
                </a:gridCol>
              </a:tblGrid>
              <a:tr h="609591">
                <a:tc>
                  <a:txBody>
                    <a:bodyPr/>
                    <a:lstStyle/>
                    <a:p>
                      <a:pPr algn="ctr" rtl="0" fontAlgn="b"/>
                      <a:r>
                        <a:rPr lang="en-US" sz="1100" b="1" i="0" u="none" strike="noStrike" dirty="0">
                          <a:solidFill>
                            <a:srgbClr val="000000"/>
                          </a:solidFill>
                          <a:latin typeface="Calibri"/>
                        </a:rPr>
                        <a:t>Version\Priority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b"/>
                      <a:r>
                        <a:rPr lang="en-US" sz="1100" b="1" i="0" u="none" strike="noStrike" dirty="0">
                          <a:solidFill>
                            <a:srgbClr val="000000"/>
                          </a:solidFill>
                          <a:latin typeface="Calibri"/>
                        </a:rPr>
                        <a:t>P1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b"/>
                      <a:r>
                        <a:rPr lang="en-US" sz="1100" b="1" i="0" u="none" strike="noStrike" dirty="0">
                          <a:solidFill>
                            <a:srgbClr val="000000"/>
                          </a:solidFill>
                          <a:latin typeface="Calibri"/>
                        </a:rPr>
                        <a:t>P2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b"/>
                      <a:r>
                        <a:rPr lang="en-US" sz="1100" b="1" i="0" u="none" strike="noStrike" dirty="0">
                          <a:solidFill>
                            <a:srgbClr val="000000"/>
                          </a:solidFill>
                          <a:latin typeface="Calibri"/>
                        </a:rPr>
                        <a:t>P3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b"/>
                      <a:r>
                        <a:rPr lang="en-US" sz="1100" b="1" i="0" u="none" strike="noStrike" dirty="0">
                          <a:solidFill>
                            <a:srgbClr val="000000"/>
                          </a:solidFill>
                          <a:latin typeface="Calibri"/>
                        </a:rPr>
                        <a:t>Total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478604">
                <a:tc>
                  <a:txBody>
                    <a:bodyPr/>
                    <a:lstStyle/>
                    <a:p>
                      <a:pPr algn="ctr" rtl="0" fontAlgn="b"/>
                      <a:r>
                        <a:rPr lang="en-US" sz="1100" b="1" i="0" u="none" strike="noStrike" dirty="0">
                          <a:solidFill>
                            <a:srgbClr val="000000"/>
                          </a:solidFill>
                          <a:latin typeface="Calibri"/>
                        </a:rPr>
                        <a:t>V7.01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b"/>
                      <a:r>
                        <a:rPr lang="en-US" sz="1100" b="0" i="0" u="none" strike="noStrike" dirty="0">
                          <a:solidFill>
                            <a:srgbClr val="000000"/>
                          </a:solidFill>
                          <a:latin typeface="Calibri"/>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356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133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Calibri"/>
                        </a:rPr>
                        <a:t>601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1"/>
                  </a:ext>
                </a:extLst>
              </a:tr>
              <a:tr h="478604">
                <a:tc>
                  <a:txBody>
                    <a:bodyPr/>
                    <a:lstStyle/>
                    <a:p>
                      <a:pPr algn="ctr" rtl="0" fontAlgn="b"/>
                      <a:r>
                        <a:rPr lang="en-US" sz="1100" b="1" i="0" u="none" strike="noStrike" dirty="0">
                          <a:solidFill>
                            <a:srgbClr val="000000"/>
                          </a:solidFill>
                          <a:latin typeface="Calibri"/>
                        </a:rPr>
                        <a:t>V7.02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b"/>
                      <a:r>
                        <a:rPr lang="en-US" sz="1100" b="0" i="0" u="none" strike="noStrike" dirty="0">
                          <a:solidFill>
                            <a:srgbClr val="000000"/>
                          </a:solidFill>
                          <a:latin typeface="Calibri"/>
                        </a:rPr>
                        <a:t>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220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Calibri"/>
                        </a:rPr>
                        <a:t>379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478604">
                <a:tc>
                  <a:txBody>
                    <a:bodyPr/>
                    <a:lstStyle/>
                    <a:p>
                      <a:pPr algn="ctr" rtl="0" fontAlgn="b"/>
                      <a:r>
                        <a:rPr lang="en-US" sz="1100" b="1" i="0" u="none" strike="noStrike" dirty="0">
                          <a:solidFill>
                            <a:srgbClr val="000000"/>
                          </a:solidFill>
                          <a:latin typeface="Calibri"/>
                        </a:rPr>
                        <a:t>V7.03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b"/>
                      <a:r>
                        <a:rPr lang="en-US" sz="1100" b="0" i="0" u="none" strike="noStrike" dirty="0">
                          <a:solidFill>
                            <a:srgbClr val="000000"/>
                          </a:solidFill>
                          <a:latin typeface="Calibri"/>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113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Calibri"/>
                        </a:rPr>
                        <a:t>180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502534">
                <a:tc>
                  <a:txBody>
                    <a:bodyPr/>
                    <a:lstStyle/>
                    <a:p>
                      <a:pPr algn="ctr" rtl="0" fontAlgn="b"/>
                      <a:r>
                        <a:rPr lang="en-US" sz="1100" b="1" i="0" u="none" strike="noStrike" dirty="0">
                          <a:solidFill>
                            <a:srgbClr val="000000"/>
                          </a:solidFill>
                          <a:latin typeface="Calibri"/>
                        </a:rPr>
                        <a:t>V8.01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rtl="0" fontAlgn="b"/>
                      <a:r>
                        <a:rPr lang="en-US" sz="1100" b="0" i="0" u="none" strike="noStrike" dirty="0">
                          <a:solidFill>
                            <a:srgbClr val="000000"/>
                          </a:solidFill>
                          <a:latin typeface="Calibri"/>
                        </a:rPr>
                        <a:t>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latin typeface="Calibri"/>
                        </a:rPr>
                        <a:t>104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dirty="0">
                          <a:solidFill>
                            <a:srgbClr val="000000"/>
                          </a:solidFill>
                          <a:latin typeface="Calibri"/>
                        </a:rPr>
                        <a:t>507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bl>
          </a:graphicData>
        </a:graphic>
      </p:graphicFrame>
      <p:graphicFrame>
        <p:nvGraphicFramePr>
          <p:cNvPr id="8" name="Chart 7"/>
          <p:cNvGraphicFramePr/>
          <p:nvPr/>
        </p:nvGraphicFramePr>
        <p:xfrm>
          <a:off x="3962400" y="2057400"/>
          <a:ext cx="4191000"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6"/>
          <p:cNvSpPr txBox="1">
            <a:spLocks noChangeArrowheads="1"/>
          </p:cNvSpPr>
          <p:nvPr/>
        </p:nvSpPr>
        <p:spPr bwMode="auto">
          <a:xfrm>
            <a:off x="295275" y="1647825"/>
            <a:ext cx="49815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b="1" dirty="0">
                <a:latin typeface="Tahoma" panose="020B0604030504040204" pitchFamily="34" charset="0"/>
                <a:ea typeface="Tahoma" panose="020B0604030504040204" pitchFamily="34" charset="0"/>
                <a:cs typeface="Tahoma" panose="020B0604030504040204" pitchFamily="34" charset="0"/>
              </a:rPr>
              <a:t>Project Name: XXXXXXXXXX</a:t>
            </a:r>
            <a:endParaRPr lang="en-US" alt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497998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Defect Tracking in V-Model ?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defRPr/>
            </a:pPr>
            <a:endParaRPr lang="en-US" sz="2000" b="1" dirty="0"/>
          </a:p>
          <a:p>
            <a:pPr marL="457200" indent="-457200">
              <a:spcBef>
                <a:spcPts val="300"/>
              </a:spcBef>
              <a:spcAft>
                <a:spcPts val="300"/>
              </a:spcAft>
              <a:buClr>
                <a:srgbClr val="0075B0"/>
              </a:buClr>
              <a:defRPr/>
            </a:pPr>
            <a:endParaRPr lang="en-US" dirty="0"/>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153319"/>
            <a:ext cx="5865283" cy="3794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2817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Need of Bug Tracking Tools</a:t>
            </a:r>
            <a:r>
              <a:rPr lang="en-US" altLang="en-US" sz="1800" dirty="0">
                <a:latin typeface="Tahoma" panose="020B0604030504040204" pitchFamily="34" charset="0"/>
                <a:ea typeface="Tahoma" panose="020B0604030504040204" pitchFamily="34" charset="0"/>
                <a:cs typeface="Tahoma" panose="020B0604030504040204" pitchFamily="34" charset="0"/>
              </a:rPr>
              <a:t>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0" lvl="1">
              <a:spcBef>
                <a:spcPct val="0"/>
              </a:spcBef>
              <a:buFont typeface="Wingdings" pitchFamily="2" charset="2"/>
              <a:buChar char="Ø"/>
              <a:defRPr/>
            </a:pPr>
            <a:r>
              <a:rPr lang="en-US" altLang="en-US" sz="1600" b="1" dirty="0">
                <a:latin typeface="Tahoma" panose="020B0604030504040204" pitchFamily="34" charset="0"/>
                <a:ea typeface="Tahoma" panose="020B0604030504040204" pitchFamily="34" charset="0"/>
                <a:cs typeface="Tahoma" panose="020B0604030504040204" pitchFamily="34" charset="0"/>
              </a:rPr>
              <a:t> </a:t>
            </a:r>
            <a:r>
              <a:rPr lang="en-US" altLang="en-US" sz="1600" dirty="0" smtClean="0">
                <a:latin typeface="Tahoma" panose="020B0604030504040204" pitchFamily="34" charset="0"/>
                <a:ea typeface="Tahoma" panose="020B0604030504040204" pitchFamily="34" charset="0"/>
                <a:cs typeface="Tahoma" panose="020B0604030504040204" pitchFamily="34" charset="0"/>
              </a:rPr>
              <a:t>To </a:t>
            </a:r>
            <a:r>
              <a:rPr lang="en-US" altLang="en-US" sz="1600" dirty="0">
                <a:latin typeface="Tahoma" panose="020B0604030504040204" pitchFamily="34" charset="0"/>
                <a:ea typeface="Tahoma" panose="020B0604030504040204" pitchFamily="34" charset="0"/>
                <a:cs typeface="Tahoma" panose="020B0604030504040204" pitchFamily="34" charset="0"/>
              </a:rPr>
              <a:t>Easily Track Defects and Issues in all stages</a:t>
            </a:r>
            <a:r>
              <a:rPr lang="en-US" altLang="en-US" sz="1600" dirty="0" smtClean="0">
                <a:latin typeface="Tahoma" panose="020B0604030504040204" pitchFamily="34" charset="0"/>
                <a:ea typeface="Tahoma" panose="020B0604030504040204" pitchFamily="34" charset="0"/>
                <a:cs typeface="Tahoma" panose="020B0604030504040204" pitchFamily="34" charset="0"/>
              </a:rPr>
              <a:t>.</a:t>
            </a:r>
          </a:p>
          <a:p>
            <a:pPr marL="0" lvl="1">
              <a:spcBef>
                <a:spcPct val="0"/>
              </a:spcBef>
              <a:defRPr/>
            </a:pPr>
            <a:endParaRPr lang="en-US" altLang="en-US" sz="1600" dirty="0" smtClean="0">
              <a:latin typeface="Tahoma" panose="020B0604030504040204" pitchFamily="34" charset="0"/>
              <a:ea typeface="Tahoma" panose="020B0604030504040204" pitchFamily="34" charset="0"/>
              <a:cs typeface="Tahoma" panose="020B0604030504040204" pitchFamily="34" charset="0"/>
            </a:endParaRPr>
          </a:p>
          <a:p>
            <a:pPr marL="0" lvl="1">
              <a:spcBef>
                <a:spcPct val="0"/>
              </a:spcBef>
              <a:buFont typeface="Wingdings" pitchFamily="2" charset="2"/>
              <a:buChar char="Ø"/>
              <a:defRPr/>
            </a:pPr>
            <a:r>
              <a:rPr lang="en-US" altLang="en-US" sz="1600" dirty="0" smtClean="0">
                <a:latin typeface="Tahoma" panose="020B0604030504040204" pitchFamily="34" charset="0"/>
                <a:ea typeface="Tahoma" panose="020B0604030504040204" pitchFamily="34" charset="0"/>
                <a:cs typeface="Tahoma" panose="020B0604030504040204" pitchFamily="34" charset="0"/>
              </a:rPr>
              <a:t> Better </a:t>
            </a:r>
            <a:r>
              <a:rPr lang="en-US" altLang="en-US" sz="1600" dirty="0">
                <a:latin typeface="Tahoma" panose="020B0604030504040204" pitchFamily="34" charset="0"/>
                <a:ea typeface="Tahoma" panose="020B0604030504040204" pitchFamily="34" charset="0"/>
                <a:cs typeface="Tahoma" panose="020B0604030504040204" pitchFamily="34" charset="0"/>
              </a:rPr>
              <a:t>Co-ordination between Developers and </a:t>
            </a:r>
            <a:r>
              <a:rPr lang="en-US" altLang="en-US" sz="1600" dirty="0" smtClean="0">
                <a:latin typeface="Tahoma" panose="020B0604030504040204" pitchFamily="34" charset="0"/>
                <a:ea typeface="Tahoma" panose="020B0604030504040204" pitchFamily="34" charset="0"/>
                <a:cs typeface="Tahoma" panose="020B0604030504040204" pitchFamily="34" charset="0"/>
              </a:rPr>
              <a:t>QAs</a:t>
            </a:r>
          </a:p>
          <a:p>
            <a:pPr marL="0" lvl="1">
              <a:spcBef>
                <a:spcPct val="0"/>
              </a:spcBef>
              <a:defRPr/>
            </a:pPr>
            <a:endParaRPr lang="en-US" altLang="en-US" sz="1600" dirty="0" smtClean="0">
              <a:latin typeface="Tahoma" panose="020B0604030504040204" pitchFamily="34" charset="0"/>
              <a:ea typeface="Tahoma" panose="020B0604030504040204" pitchFamily="34" charset="0"/>
              <a:cs typeface="Tahoma" panose="020B0604030504040204" pitchFamily="34" charset="0"/>
            </a:endParaRPr>
          </a:p>
          <a:p>
            <a:pPr marL="0" lvl="1">
              <a:spcBef>
                <a:spcPct val="0"/>
              </a:spcBef>
              <a:buFont typeface="Wingdings" pitchFamily="2" charset="2"/>
              <a:buChar char="Ø"/>
              <a:defRPr/>
            </a:pPr>
            <a:r>
              <a:rPr lang="en-US" altLang="en-US" sz="1600" dirty="0" smtClean="0">
                <a:latin typeface="Tahoma" panose="020B0604030504040204" pitchFamily="34" charset="0"/>
                <a:ea typeface="Tahoma" panose="020B0604030504040204" pitchFamily="34" charset="0"/>
                <a:cs typeface="Tahoma" panose="020B0604030504040204" pitchFamily="34" charset="0"/>
              </a:rPr>
              <a:t> Requirements Traceability</a:t>
            </a:r>
          </a:p>
          <a:p>
            <a:pPr marL="0" lvl="1">
              <a:spcBef>
                <a:spcPct val="0"/>
              </a:spcBef>
              <a:defRPr/>
            </a:pP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marL="0" lvl="1">
              <a:spcBef>
                <a:spcPct val="0"/>
              </a:spcBef>
              <a:buFont typeface="Wingdings" pitchFamily="2" charset="2"/>
              <a:buChar char="Ø"/>
              <a:defRPr/>
            </a:pPr>
            <a:r>
              <a:rPr lang="en-US" altLang="en-US" sz="1600" dirty="0" smtClean="0">
                <a:latin typeface="Tahoma" panose="020B0604030504040204" pitchFamily="34" charset="0"/>
                <a:ea typeface="Tahoma" panose="020B0604030504040204" pitchFamily="34" charset="0"/>
                <a:cs typeface="Tahoma" panose="020B0604030504040204" pitchFamily="34" charset="0"/>
              </a:rPr>
              <a:t> Defect </a:t>
            </a:r>
            <a:r>
              <a:rPr lang="en-US" altLang="en-US" sz="1600" dirty="0">
                <a:latin typeface="Tahoma" panose="020B0604030504040204" pitchFamily="34" charset="0"/>
                <a:ea typeface="Tahoma" panose="020B0604030504040204" pitchFamily="34" charset="0"/>
                <a:cs typeface="Tahoma" panose="020B0604030504040204" pitchFamily="34" charset="0"/>
              </a:rPr>
              <a:t>reports gives the clear picture of the current state </a:t>
            </a:r>
            <a:r>
              <a:rPr lang="en-US" altLang="en-US" sz="1600" dirty="0" smtClean="0">
                <a:latin typeface="Tahoma" panose="020B0604030504040204" pitchFamily="34" charset="0"/>
                <a:ea typeface="Tahoma" panose="020B0604030504040204" pitchFamily="34" charset="0"/>
                <a:cs typeface="Tahoma" panose="020B0604030504040204" pitchFamily="34" charset="0"/>
              </a:rPr>
              <a:t>of the </a:t>
            </a:r>
            <a:r>
              <a:rPr lang="en-US" altLang="en-US" sz="1600" dirty="0">
                <a:latin typeface="Tahoma" panose="020B0604030504040204" pitchFamily="34" charset="0"/>
                <a:ea typeface="Tahoma" panose="020B0604030504040204" pitchFamily="34" charset="0"/>
                <a:cs typeface="Tahoma" panose="020B0604030504040204" pitchFamily="34" charset="0"/>
              </a:rPr>
              <a:t>software </a:t>
            </a:r>
            <a:r>
              <a:rPr lang="en-US" altLang="en-US" sz="1600" dirty="0" smtClean="0">
                <a:latin typeface="Tahoma" panose="020B0604030504040204" pitchFamily="34" charset="0"/>
                <a:ea typeface="Tahoma" panose="020B0604030504040204" pitchFamily="34" charset="0"/>
                <a:cs typeface="Tahoma" panose="020B0604030504040204" pitchFamily="34" charset="0"/>
              </a:rPr>
              <a:t> being </a:t>
            </a:r>
            <a:r>
              <a:rPr lang="en-US" altLang="en-US" sz="1600" dirty="0">
                <a:latin typeface="Tahoma" panose="020B0604030504040204" pitchFamily="34" charset="0"/>
                <a:ea typeface="Tahoma" panose="020B0604030504040204" pitchFamily="34" charset="0"/>
                <a:cs typeface="Tahoma" panose="020B0604030504040204" pitchFamily="34" charset="0"/>
              </a:rPr>
              <a:t>developed – Project </a:t>
            </a:r>
            <a:r>
              <a:rPr lang="en-US" altLang="en-US" sz="1600" dirty="0" smtClean="0">
                <a:latin typeface="Tahoma" panose="020B0604030504040204" pitchFamily="34" charset="0"/>
                <a:ea typeface="Tahoma" panose="020B0604030504040204" pitchFamily="34" charset="0"/>
                <a:cs typeface="Tahoma" panose="020B0604030504040204" pitchFamily="34" charset="0"/>
              </a:rPr>
              <a:t>Health</a:t>
            </a:r>
          </a:p>
          <a:p>
            <a:pPr marL="0" lvl="1">
              <a:spcBef>
                <a:spcPct val="0"/>
              </a:spcBef>
              <a:defRPr/>
            </a:pP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marL="0" lvl="1">
              <a:spcBef>
                <a:spcPct val="0"/>
              </a:spcBef>
              <a:buFont typeface="Wingdings" pitchFamily="2" charset="2"/>
              <a:buChar char="Ø"/>
              <a:defRPr/>
            </a:pPr>
            <a:r>
              <a:rPr lang="en-US" altLang="en-US" sz="1600" dirty="0" smtClean="0">
                <a:latin typeface="Tahoma" panose="020B0604030504040204" pitchFamily="34" charset="0"/>
                <a:ea typeface="Tahoma" panose="020B0604030504040204" pitchFamily="34" charset="0"/>
                <a:cs typeface="Tahoma" panose="020B0604030504040204" pitchFamily="34" charset="0"/>
              </a:rPr>
              <a:t> Quantitative Measurements</a:t>
            </a:r>
          </a:p>
          <a:p>
            <a:pPr marL="0" lvl="1">
              <a:spcBef>
                <a:spcPct val="0"/>
              </a:spcBef>
              <a:defRPr/>
            </a:pP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marL="0" lvl="1">
              <a:spcBef>
                <a:spcPct val="0"/>
              </a:spcBef>
              <a:buFont typeface="Wingdings" pitchFamily="2" charset="2"/>
              <a:buChar char="Ø"/>
              <a:defRPr/>
            </a:pPr>
            <a:r>
              <a:rPr lang="en-US" altLang="en-US" sz="1600" dirty="0" smtClean="0">
                <a:latin typeface="Tahoma" panose="020B0604030504040204" pitchFamily="34" charset="0"/>
                <a:ea typeface="Tahoma" panose="020B0604030504040204" pitchFamily="34" charset="0"/>
                <a:cs typeface="Tahoma" panose="020B0604030504040204" pitchFamily="34" charset="0"/>
              </a:rPr>
              <a:t> Management </a:t>
            </a:r>
            <a:r>
              <a:rPr lang="en-US" altLang="en-US" sz="1600" dirty="0">
                <a:latin typeface="Tahoma" panose="020B0604030504040204" pitchFamily="34" charset="0"/>
                <a:ea typeface="Tahoma" panose="020B0604030504040204" pitchFamily="34" charset="0"/>
                <a:cs typeface="Tahoma" panose="020B0604030504040204" pitchFamily="34" charset="0"/>
              </a:rPr>
              <a:t>Visibility</a:t>
            </a:r>
          </a:p>
          <a:p>
            <a:pPr marL="0" lvl="1">
              <a:spcBef>
                <a:spcPct val="0"/>
              </a:spcBef>
              <a:defRPr/>
            </a:pPr>
            <a:endParaRPr lang="en-US" alt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14582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1000"/>
                                        <p:tgtEl>
                                          <p:spTgt spid="4">
                                            <p:txEl>
                                              <p:pRg st="8" end="8"/>
                                            </p:txEl>
                                          </p:spTgt>
                                        </p:tgtEl>
                                      </p:cBhvr>
                                    </p:animEffect>
                                    <p:anim calcmode="lin" valueType="num">
                                      <p:cBhvr>
                                        <p:cTn id="41"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anim calcmode="lin" valueType="num">
                                      <p:cBhvr>
                                        <p:cTn id="4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01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eaLnBrk="0" hangingPunct="0">
              <a:buNone/>
              <a:defRPr/>
            </a:pPr>
            <a:r>
              <a:rPr lang="en-US" altLang="en-US" sz="1800" b="1" dirty="0">
                <a:latin typeface="Tahoma" panose="020B0604030504040204" pitchFamily="34" charset="0"/>
                <a:ea typeface="Tahoma" panose="020B0604030504040204" pitchFamily="34" charset="0"/>
                <a:cs typeface="Tahoma" panose="020B0604030504040204" pitchFamily="34" charset="0"/>
              </a:rPr>
              <a:t>Defect Tracking Tools:</a:t>
            </a:r>
            <a:endParaRPr 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8" y="1077119"/>
            <a:ext cx="8672741" cy="38862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r>
              <a:rPr lang="en-US" sz="1600" dirty="0">
                <a:latin typeface="Tahoma" panose="020B0604030504040204" pitchFamily="34" charset="0"/>
                <a:ea typeface="Tahoma" panose="020B0604030504040204" pitchFamily="34" charset="0"/>
                <a:cs typeface="Tahoma" panose="020B0604030504040204" pitchFamily="34" charset="0"/>
              </a:rPr>
              <a:t>Some of the majorly known Defect/Bug Tracking tools:</a:t>
            </a:r>
          </a:p>
          <a:p>
            <a:pPr marL="285750" indent="-285750" algn="l">
              <a:lnSpc>
                <a:spcPct val="200000"/>
              </a:lnSpc>
              <a:buFont typeface="Wingdings" panose="05000000000000000000"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Test Track Pro</a:t>
            </a:r>
            <a:r>
              <a:rPr lang="en-US" sz="1600" dirty="0">
                <a:latin typeface="Tahoma" panose="020B0604030504040204" pitchFamily="34" charset="0"/>
                <a:ea typeface="Tahoma" panose="020B0604030504040204" pitchFamily="34" charset="0"/>
                <a:cs typeface="Tahoma" panose="020B0604030504040204" pitchFamily="34" charset="0"/>
              </a:rPr>
              <a:t>: Robust Commercial tool by Seapine software</a:t>
            </a:r>
          </a:p>
          <a:p>
            <a:pPr marL="285750" indent="-285750" algn="l">
              <a:lnSpc>
                <a:spcPct val="200000"/>
              </a:lnSpc>
              <a:buFont typeface="Wingdings" panose="05000000000000000000" pitchFamily="2" charset="2"/>
              <a:buChar char="Ø"/>
              <a:defRPr/>
            </a:pPr>
            <a:r>
              <a:rPr lang="en-US" sz="1600" b="1" dirty="0" err="1">
                <a:latin typeface="Tahoma" panose="020B0604030504040204" pitchFamily="34" charset="0"/>
                <a:ea typeface="Tahoma" panose="020B0604030504040204" pitchFamily="34" charset="0"/>
                <a:cs typeface="Tahoma" panose="020B0604030504040204" pitchFamily="34" charset="0"/>
              </a:rPr>
              <a:t>BugZilla</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 Open source bug tracking system</a:t>
            </a:r>
          </a:p>
          <a:p>
            <a:pPr marL="285750" indent="-285750" algn="l">
              <a:lnSpc>
                <a:spcPct val="200000"/>
              </a:lnSpc>
              <a:buFont typeface="Wingdings" panose="05000000000000000000"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Mantis:</a:t>
            </a:r>
            <a:r>
              <a:rPr lang="en-US" sz="1600" dirty="0">
                <a:latin typeface="Tahoma" panose="020B0604030504040204" pitchFamily="34" charset="0"/>
                <a:ea typeface="Tahoma" panose="020B0604030504040204" pitchFamily="34" charset="0"/>
                <a:cs typeface="Tahoma" panose="020B0604030504040204" pitchFamily="34" charset="0"/>
              </a:rPr>
              <a:t> Open source bug tracking system</a:t>
            </a:r>
          </a:p>
          <a:p>
            <a:pPr marL="285750" indent="-285750" algn="l">
              <a:lnSpc>
                <a:spcPct val="200000"/>
              </a:lnSpc>
              <a:buFont typeface="Wingdings" panose="05000000000000000000" pitchFamily="2" charset="2"/>
              <a:buChar char="Ø"/>
              <a:defRPr/>
            </a:pPr>
            <a:r>
              <a:rPr lang="en-US" sz="1600" b="1" dirty="0">
                <a:latin typeface="Tahoma" panose="020B0604030504040204" pitchFamily="34" charset="0"/>
                <a:ea typeface="Tahoma" panose="020B0604030504040204" pitchFamily="34" charset="0"/>
                <a:cs typeface="Tahoma" panose="020B0604030504040204" pitchFamily="34" charset="0"/>
              </a:rPr>
              <a:t>JIRA: </a:t>
            </a:r>
            <a:r>
              <a:rPr lang="en-US" sz="1600" dirty="0">
                <a:latin typeface="Tahoma" panose="020B0604030504040204" pitchFamily="34" charset="0"/>
                <a:ea typeface="Tahoma" panose="020B0604030504040204" pitchFamily="34" charset="0"/>
                <a:cs typeface="Tahoma" panose="020B0604030504040204" pitchFamily="34" charset="0"/>
              </a:rPr>
              <a:t>Open source tool developed by Atlassian</a:t>
            </a:r>
          </a:p>
          <a:p>
            <a:pPr marL="285750" indent="-285750" algn="l">
              <a:lnSpc>
                <a:spcPct val="200000"/>
              </a:lnSpc>
              <a:buFont typeface="Wingdings" panose="05000000000000000000" pitchFamily="2" charset="2"/>
              <a:buChar char="Ø"/>
              <a:defRPr/>
            </a:pPr>
            <a:r>
              <a:rPr lang="en-US" sz="1600" b="1" dirty="0" smtClean="0">
                <a:latin typeface="Tahoma" panose="020B0604030504040204" pitchFamily="34" charset="0"/>
                <a:ea typeface="Tahoma" panose="020B0604030504040204" pitchFamily="34" charset="0"/>
                <a:cs typeface="Tahoma" panose="020B0604030504040204" pitchFamily="34" charset="0"/>
              </a:rPr>
              <a:t>Azure Test Plans: </a:t>
            </a:r>
            <a:r>
              <a:rPr lang="en-US" sz="1600" dirty="0" smtClean="0">
                <a:latin typeface="Tahoma" panose="020B0604030504040204" pitchFamily="34" charset="0"/>
                <a:ea typeface="Tahoma" panose="020B0604030504040204" pitchFamily="34" charset="0"/>
                <a:cs typeface="Tahoma" panose="020B0604030504040204" pitchFamily="34" charset="0"/>
              </a:rPr>
              <a:t>Licensed software test management tool</a:t>
            </a:r>
          </a:p>
          <a:p>
            <a:pPr marL="285750" indent="-285750" algn="l">
              <a:lnSpc>
                <a:spcPct val="200000"/>
              </a:lnSpc>
              <a:buFont typeface="Wingdings" panose="05000000000000000000" pitchFamily="2" charset="2"/>
              <a:buChar char="Ø"/>
              <a:defRPr/>
            </a:pPr>
            <a:r>
              <a:rPr lang="en-US" sz="1600" b="1" dirty="0" smtClean="0">
                <a:latin typeface="Tahoma" panose="020B0604030504040204" pitchFamily="34" charset="0"/>
                <a:ea typeface="Tahoma" panose="020B0604030504040204" pitchFamily="34" charset="0"/>
                <a:cs typeface="Tahoma" panose="020B0604030504040204" pitchFamily="34" charset="0"/>
              </a:rPr>
              <a:t>Bug-A-Boo</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 Open source tool for Linux</a:t>
            </a:r>
          </a:p>
          <a:p>
            <a:pPr marL="285750" indent="-285750" algn="l">
              <a:lnSpc>
                <a:spcPct val="200000"/>
              </a:lnSpc>
              <a:buFont typeface="Wingdings" panose="05000000000000000000"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94430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1000"/>
                                        <p:tgtEl>
                                          <p:spTgt spid="4">
                                            <p:txEl>
                                              <p:pRg st="5" end="5"/>
                                            </p:txEl>
                                          </p:spTgt>
                                        </p:tgtEl>
                                      </p:cBhvr>
                                    </p:animEffect>
                                    <p:anim calcmode="lin" valueType="num">
                                      <p:cBhvr>
                                        <p:cTn id="3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496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alt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sp>
        <p:nvSpPr>
          <p:cNvPr id="5" name="AutoShape 2" descr="data:image/jpeg;base64,/9j/4AAQSkZJRgABAQEASABIAAD/2wBDAAYEBQYFBAYGBQYHBwYIChAKCgkJChQODwwQFxQYGBcUFhYaHSUfGhsjHBYWICwgIyYnKSopGR8tMC0oMCUoKSj/2wBDAQcHBwoIChMKChMoGhYaKCgoKCgoKCgoKCgoKCgoKCgoKCgoKCgoKCgoKCgoKCgoKCgoKCgoKCgoKCgoKCgoKCj/wgARCAFBAZADASIAAhEBAxEB/8QAGwABAAIDAQEAAAAAAAAAAAAAAAQFAgMGBwH/xAAUAQEAAAAAAAAAAAAAAAAAAAAA/9oADAMBAAIQAxAAAAH1QAAAAAAAAAAAAAAAAAABpyNjR8JDXmfQAAAAAAAAAAAAAAAAAAAANWzUZxpkQ2Z6sjVJ0SgAAAAAAAAAAAAAAAAAAAADDHOlLzT83ldKi5mcuDOAAAAAAAAAAAAAAAAAAAAAK2fA3Ea1qbUwrbaKap/MWpZAAAAAAAAA+fPuBs1R4ZcgPn0AAAAGg3qrYWLnbIsARq+fQltZcJ3YBQWWzEltO4AAAAAAAa9nw0fIWgyhZYlx9gXwAABEl85YFmfDVQarwrpbM+6NewmyeL7Ur6XqoZ496tovgBX2EAlbdW0AAAAAAHwx1Zj5AxtiFAvKErbVeFDq6PmTpmGY17NRzVhQ2h0nz7zZEmWNiVP2ZWlnv8Tlnqmrnqw9I1184y2AB8jbPhjJ1bQAAAAABCzoC/k02RcUudkRdenEmzuImnVUcS/JAAKKN03BnVVlVcCPbV5zvo3l3qJTeYe0Uh51b3ksyq5MU7Vq2gGjL5ibNmGYAAAAABEpbuOTvtVLN2GdCXO7jphaTOZmGro6DI6RUW4AhTRwM6rvCfhG6Iy+1kYsKKxilhlIxKn7XW5IseR6YkAiZa9x93Y5AAAAADDVgbcM9Rt+bKQmQpMMm6NmwprPLec9Zfd5tswMMw+DkLvTiZc/e/DCRLwN9JnJLLj+n4c6jZrmlXdxYhB6/wAd6g7LHMbc8MwAAAACrlYZGrdHyNU2umEKdkMq6Jxx1Uen+HQyeUrD0Gj4nqCwwroB02fKRTtYEPAlWvH+pFX9uJByc+TWFfZ1vTn3Vu2lVB6GoPN+wgWB3GiVHNmyHMAAAAANUadDIthD1k3bz30mzub0F35p01ScT3vP9QSfl/fHnev0geZY+njy7R6wPJsfW/h4V7Z516ASsPvHGyZOtT5n8+kDKbiadXwcH0Pn/ppf69mo0y40kAGk3AAAA+R5OB53c1F+V/R1vSnmlf0FIQ+r4/vCB3PKWJdgAAVG/E53p+Y5Q6frYu0k5UIv/vm0Q9Vx8xsTvK3h6MrPfPHPZRpbSPJiSwBUW9QW4AAAFXaURV7pNMWHV1Fuc7xXXcsaPU/JvUjjruq0l/fed9QXoHyvrCdNp7Ez8v8AUfKT0uwhzCLU9DUG6TOFN59615GTp+/QdtJDRv07CPKjyABTXNUWoBDJjn70zA53ouPJ3Mdb9MLiBNOc869n4g5f1nzH0Em8n3eJHp9c4sqnGyMay6xKqTIxNnlXqXlx6ljIim+NhmbZ0XUT/IfUOBOn5/o+HPWgR8n0+btO4AV9hXlgACk0dEIsmpiFnx3efStlyhjl8+jhO74k5/rIXbkOYHyivhz2rphxWfZYHOY9HVmjzX03zo7Pb1H05+RL1FVC7HYQpoR/HvTOUPSFTOGWO81btO4AVtlTlwAAD5hsFDPn/D6AfDDgO6hnMd5VyySAAAAQiX5D6hUnSZVOwskeQAAAAAfH0AKe3qy1AAAAAUuBeq7WWqlkFkqtJdquEdCrYJ0CtwLVVZFm5y2Jqi2lwocy7U8A6dT5lqqRbK+rOkAAAAp7itLIAAAAEGFF1E35voDoMqyOWO+Bgb8tWJJ2c51hXVsaeXsiJTE+ZB+GjfH2kvnLSyJUGHALiyptJnI0XR8jWwAAAAU1zVloAAAACsxtRBwsRQ4dCKv5aiv2yxB37xBiXIjwrUVsqQI2meKybuFZjain+24pp8oAAAAAKS7rSyAAAAAAAAAAAAAAAAAAAAAAAAB//8QANBAAAgIBAgMHAwMEAgMBAAAAAgMBBAUAEgYRExAUFSAhIjAxMjMjJFAWNUBDNEElQkRg/9oACAEBAAEFAv8A8wRTrd6qmZhE81856kTz/jCnUDERM6V9F/jnnuGIEf4qfSF/TR896z3Ej8X1L+L2+vUDdpnpr8b1fan1/jJnbEU1NQk+ovRhzhB7jq/T+LfO4x57epHV0YwcfSymf1/4sxEn2GEqLIzER9NPV1RJtppJNgn/AIfOOzf7v8R4SYusRKFTDj7X71OWIr/xJGJ11Njsl7F9kfGxkL0RkWtq9WHNrGizDO1rJEixq+VEqhL7bC+qlc7tK/H/AIB7tvT1sKNbxthYbLsSyyKkpFpT5psJh3a0xWulZJjmKsaQk9MWncFBQ6Scz2NBu+6WQGENvS+hFzb2o9Fx6H/gleVrxJcTeNNitaAjsYxU/BYWA3KhHBdkOC9b6HvsNkWVX9aCUQGPWWknuDJ9lkOoFWitflGOdYvu+cp2xs3aYYKALyiKaqu8G5rTnINNMLuPiKDBkbrK9vtZO1cPO7iiL9fU/RTKtig8zXT7yzvI2q0GDlmUzEachTl0LI2Kuj+xf4+2foMft4ncj5p+gj6kXKF1pNvYKpdh6NcRns4jX1MQP29jOcrRIopgU9z1kT69iaNabGg6TCfjlMqsS6o6tddTmg2wNeFjN87UrYpgNDyNnko/w/RfzCbGaKwkZ7IY20y1YhETTXJSyVt7MsPXq+SwM1GZg58Po2QtJqe/NZMrCnXbVpiOFb83J1k6C79dtK1jzx7WLffbHiVxqGqV+xd5GabPJZ/Z8ruc6YXeWhWSrVWuVV18ynSwFYVI61i0ptt1yIS55mk61gmkpQKjy30mu3hrUqfUHp5jJxE0F3XkzBUjVnOy+fU0/F02QtMV0NoRAP3xil/j7Wfc77T+35SIpZVia2RiNFO2AHRFJ6rgtCx5BB0xYxi92kUZgUzMh5blZdusBdexXf1zfWbZ17adzsJvObQd4epYrr2hnukO685Da7F13TI9rmCJn+Vv4/lR9LywaoGWU6rWV2ImOpFo32mTiKdY3Ua3enIrDbdUSNhtWt1BTYRNFjyLy1k7eIpR1Qr2DrFMQQ9zWMM6SQ71yjDh+2iPY77KgTbpvTqo6YSkpkexkc7Pp1S+35CnaKomFj7jE94yoS0qxDbFmFdxD3ZH6ZqZl1mD55itM27Vtqwu44GDV8sBE5vaJHYXDEoyB13dJztIrqRrlOsJJdyif0s/aPdIwnQlPSsVedrlttJz9Y7fPnB+jR+8vt+N5wtTp9rJ9r/bXGIEZ6t7VmAqY+sAxYbzRfMJ8RQvmSlz33HVujYFEHHZBDM9r6jO8mxioVZA5dVrtZCZGN+3V28qtWpr7vXtPhCqBsda2yYskSqM+ibcE11dY5Lh5sxab9OX60/Z8dsv1AEpOTkrree/JyfcA2pXk4k1VlgEMDeVkLPWPI2Vz4m6IVkTgE3W7ZvsiPEQuGR4ncyu19NKAepsO2Mx9+wirStMK7XYOKTh6iteH1eUYijC72KrQmoiUVs2wrJ4ymVdI6lfqsp28uRUtyk8KDzWcbg581n9nx2R9pzPeBGdyThzm/uXT+pYL6xO3WaykYxY8WTzjitev6rXqeKw03ip5ajJ02HX4jx6Qs52nYLxulvZlcQWl59i3Fk1NRRfSAbsp3r9ojGp1dsQhI5Eh1iQYx5nGz/3+sTHPWTGZAUdFPBxbsVpP4/9Xxs/Hzjc3dsUuFrKDIgGAGu0mp2itLa3fKubx4VKYqSeKqYrD2hnhilr+l6Wv6Vrc54Ur6/pNev6TDU8JxqeEi1/SbNf0o3V3G+GWeft5ej2Cpaz6poUTTEdvYaeQ85HXpynTLEEXDiunT0H0KPX5OUDDInV5rE1ym6GhK6zUMuiP743m/JdLLxkzxWHt2qeLsMTZnHlKXfDla/UpDGjKB0wjyhLre7X0jsmIKPcMzIzq2QArBRyxWlzzE/v8nUHf8HLT0rsLmtU73laaU4/BVFuxvck6yQkjOZkCEakwPCFpIGxLDFHwXZki4gHYiGL3D1cpIrCNf8AfknstEmukAO08Y5DpX4+f6vk2/vvhL0HD9R7eIpmMZw5/ZtcQV5K3nYWyhW9/CFr9LVhcBkcM8rGP81wp2hWBBcQ7ZVn7pFFAv2T3wJHXceoiwI5DM2qqV8RmIxxQydJ4gOYbmbNk7Ni3anh2gXimmzyXH0H8/k90X/hyjejj8Kolvz/ALkcMz/4nWWKBnIq6XD/AAoqOm1YNW8ZQFLai8WVriXlWwXP9dOWt48ae08f7cfyjlMcobustHHU4LulblOLozLaqFcS8U1EVq+Aqot4xCFVw0c+7S/yeQeUXfhzGwqmOjlbyzd2Rxn/AB9cQ/8AFz5x4fgY/YWhNtWuw8dL6JBo7RTOGZBUOx7i3sAJIHboXJFrf68af8iqvZTjUxE6pxHfu3Kb1cS8X/2rgwpnG9n+4p5DEbS8gLiLfw5SeZ4kVqXbmszKY+yroy0I1mnq6WbIGVuHIJ00T6lS7VVcRb8So1ySlhY/3ZBrBUMy2xqF7QhE8/XQp2jE7dcacusr2oMZIucxokRJi6YPs4kMQzfEC4bh+EmevYH5G/bP5fICZB3bLS0h59QZ5x22FruKxy4PHljKxaGikdCoRjohri8IHF8ODyVR/StaKIIYpXEwvpUK4w9zwiI1znU8p1Izr3RInHLjL1ft9pL3RLSAa5btOCHKQ6ZltiFlmA7zkG/uMXwgzdd7F6L7v9vkAXdbyWa3W1AW6wqetoRPPVyxFdZIeaUv9YM5KOfLs4x/teDpsuYapjrCHDDuep+laq2vMXORtyKx1ay5oledqzHi9CdeLY9kRkqOuI3125J+aRyLKoHVXIVbLLFytV14vSnR27dk6htYnVidqOGwYu72J+3/AGz+XyRv735rqlSNS1C5KeWo5THl4s5eG8If2j4JEZ1CwibWNq2jDE0A1m1gPEvKOWrFVFga9GtX0ICEduSXactGJyNfSu9zMlK1JGRD/tnp5f8A7vNMc9EIkJVDWKZAi8hGI64waM43g8o8L+PnGs2QzxTExPzT6x5AndZ+Zob9d11FaBJUTHxQDefd/ceHQbu5xru5xpcHH+Chpkz+RR+X4rlqaje/CgRuKmbN5NdkZFPUqXFWpC8k7Nm10LrLyVz37lcG4ktPvd3vzcTAqvJa/Jk1dJA2NhZiqM2LK66GZNKllka42JyKlLnJ14nI25qAnIwNuMgkm4+1Nqt4hX2KvpYSmdcqNhrHfCsFwz4rSO8as0Ye2KHKzboS8+5BNSlVmtC8fK7FulFk4xxbmY0TbXqx4nZpE2wzGxOqaWzbuIKzWrgS1eHDzZWkqsYoV6DG9OyNEBmahC+ymHgVGC0mhKn1k9BKMeJa8PnVNHd0V6cJP4RZA2fisNevIjlCa7I2WVwG29NltxoMnKPmFZI3WQsusWruT7rZXcY402bc6U43UkWbZLLKtmMhZmtUPKOjVi+SWKba8WyHWZkxvioE5FzH23tW1eQcdmLxoY7IMEiyTFl3+z3aoZNrfHtErPxWaKLJsx9ZjLNVVnU0kSu5QF5njFMsdxr9dWPrKe+mh5hXUEhVUGkrFKl1VLgsbVKDSDFtoV2l3KtthQQ2VDLyqIJZ0a5vlYyw6NcnsoV2SeNqlMY6rrw2tsUgFfIwg73/ACPIu9fyX//EABQRAQAAAAAAAAAAAAAAAAAAAJD/2gAIAQMBAT8BA3//xAAUEQEAAAAAAAAAAAAAAAAAAACQ/9oACAECAQE/AQN//8QASRAAAgECAgcDBwkGBAUFAQAAAQIDABESIQQTIjFBUWEQMnEgIzBCgZGhBTNSYnKSscHRFDRAUOHwJEOC8TVzorLCRFNgY4OT/9oACAEBAAY/Av8A4xs8N9DrRxHiazN8z+NW4WrL+WYQc6sKTobUw6mhUlui0AN38svxPYyjeRcUeovQofa/lmdYcS35X7A3KhlstRHU1f8AlhJ3CmfUprX2rsM70G48eh7DHfPehpx7f791H+WWPzaZkczwoYt9MyixU2fr2WNJc2YZHrUy8rH+WOjC+Nbj2UmFMdzY57qcX2ZMvbw7d5VuDDhRTR0CvfC8nDLlSxygm/rX/hrHI/wowmzrmDSNubEARyrXXGAZR/r5GyXXWNYbsN6YklnGTMf4TdQjk3N3W59KScGxjYX8L5+mF953Acas0yxdF3++sOva+7v1ZJcY46z+lBWGFzw7VVFxOeFSzTNIC20yoa0bRy0ivixJnv4+Qy0D9JaAPDL+BODvV3399bLm/wBam0eYaucZ2/8AJa0pZPnY7o/jSFrs7DZRd7VjnNjwRdw8vVGVBJ9G+fkM7bhQZoyTJx+j0psAuX3i4w0NbmqgWHWiGbDj3jFa9dcOEEZWoq/zi7/17FaOxO65rzYgKnLbbfUJhjg2dlOmVX05osX0UHkIepX40Rzz/gtlZZPsITVmh0leuqNDStHlUvo7Ygw+IrTEjHzmjDLrmKeWW+tuUz4AcvQWmUGHScr8Q9SQyHE0drNzB7X0XSMUMkfqX73WoziyTdlVseqRRcnnS5bxcNzqQ73kuMRzA5ZVwO4DLd1oOcTRg4WNiBbw+PavRg3xqF7ZgeSfafjSn+B857uFFpGCoOJoC0ig5BmQgGjNgGIjCfreNTGGRIoYssbC92/ShLmm1qwqLixN+lXllEA+jHmffV103SMXU3pNH04Dznzcq7j0PI+QzAXIFM5ULOlnyPHeK0adR87sN+XbFJp5TXx943sytSuplUvYBWO6hDqwzYSzYT4Ub+ba+HNbXNqIVlNuvYSVvfO4qN9zHLCd9x2N4Uvh5NjypTxtf+AxNvrIFjyFa7Stp/VT1U7XiUgMyst+tGTeuQT3Wv2znigxih2th71sqgmwtqtVqZ7epbj+NaAG3ll7I/k9Ww6xcUhH0f60s+pXWqLA9hdbFu6TxqWFbriOIHkaELYARkL/AK0wnUtBexJ7yGkRZhJs7Oznb86VFRX03W64yXts/lyoJJE1yL7G1WKNsS+S3hTfZq3T0+JQqp141ZpYwftdp1J1cCm2PeX8KWyl5HNlQcaY3dQxxMobI1ZvmjuYcOna2jJ85Llbpx8k6TELxn55P/IUulaO482Q69axRtiAyxW31pznegRB7r1o0mjuApbAwbd0qSPRY2ilEZZmYd3oOdOmkMW0iMZMeK9mrkyb1WHCrSLiUZLKv9/A0Fi2Ac8NtlvAfpUGl6KyySxgiRRl/eVJ54RvvBJwnwvWNsIW9t9y4PG/G3kqOZpqPptWu9t55Cp4rsujaNkVX1z+lKG0eEA5bIpljJOjNmFPqH9KTR4jaWXjyXiaVEFlGQqbSCb56tOgG/41qsZj0Ze+V3seVTxxZJHopOG/WvNMUTVhgOt6VZpZFx5JuFzxHjWwPb5Qhsq6DK4Yk+of7FPFJGY4ZjrYD48K0764Rx+FTX4DEPEVOdQGgibAcPe3b6mmhjdNEsbF1tv4dv7OAbEriNst+6i0IAz3Du+6ozv2hkc7Xy31qg1j3VJ4jgD1r5QRssKHCG3jKl8PIj8fyoDmaPpsMYHVjU8UmY0jzqt13EUB7qvYnwrE3fNER/epYYyNmszU0jd+RNX4LSC2xuI6Vq5SWWQZ/VI3H8K2u8Mj5Twy9xqGjyZOkJSUWv3SLfrUccxaLTE7j4cnH98KRZ5F1QN2VR3qkZtmGfaxcA3bhh2n+ApNDRiVBx6R1HKsCLhUZACiBvypPODBLmqneORrSMYGNUa/jUet7zC4I3HyIQ29msPdUY8aPpnPNjQDXx32Cu8GraQmsA/zI/0o6snZ3gixFZNsdONNBocgiiTKWb8hUIwSSzSNYs0hvbiajgVLkgs2IlrD21qnWURoq2KyNvJtbfUMYR3x3veRtkc6MKSSwyBceNZN1Ih+UC2M7OOMGp10go2BrBlFr5eV8oSM17J+P+1EsQ4Of9neKWLSSTE3dlbnyJqxzU1aEvD/AMs157SJJOGG+Z9gq0WjS+0YRSTMbvNeUnx7BUUkODAdxO8eymiTJZYintqGOYjbAFr2KHpVm7y5Hth6XNDwo+lLcqXFv40XO4ZCgV3HPOtva8aeOIXjjG0/XlSR6Ph1Ujhdnq2dSk+ogC+2vtQfgaT62lfBBTpwWAH3k/pTq/dLs7DmFNlH50HkayaPGXb27vzoGb519thyJ4eVpZPewJb41i9bnxplmTGDvXnX7MI2JOaK9gbda8/Oy9ItmtmKNb73UfjRDbUZoBdpFZ1XwxUOtLoOj31sozb6IqONC0aEbk8KSTEWXGLFt/KssIDtfGd46V9pfwqSCRXiwNhxNu7Iz4r/AH7qPQ0fSMxNrUq/SNqtxOQpgo4WoAbhREbmHRt2Je8/hyFOIxhAFh4mo9Hi+b0Vc/tGkl/y5vNnx4fnUch7ixkXqE/RBf2tU8vMKo9n+9aZJntvlfl/ZNF2AbWOHN+Fu0gEEjf5DaRo8wV3AVg4uMq/xMa4d2JTWEYlP0ZFtQlmhXWZbW/wrZY+BoZjPdUjY1D8BffUSesqbVuNFn3AXp9IZDZm2ZDuFEPY2zuBYUcItg4crU4yPLrSDeALluQ6+6pcN8b6TsuM8jvFaVoiymWCLukixB5UrHgaPUel0dbE3e+XQVjfLktBBbCqXP5fnUa9bmptUbORYGo0yA7oqOMb2kW3sN/ypnUbUm0x5mkyyU4qLRiOSK3cLWNbXyXpHsINf8P0wX37IrZ+TdM+7X/D9KA/0/rRvoOkDxwgfjWCSXVxcUhxOx6EgUECto8lu8sbRke2m1HykdJT6GW10vQPydpDx272juxt4HiK1a/JSGXdiJUp+tRxy6RCgjsRhBJuOtCWfScpGwtHgvmOPwqHWaXO93VMN7cbVYIW+0x503me8TkCaH+HT20P2bRI9ZiDWtvHGra06sPcX4LypNDhVMXfdm9WhEzEgD1t9WIFulHA2Fvh7aMMy4JB3bHJqTK2NXHwvWjSPtuJEkt0OKtMmt35jtc6IpX4ij6QPxQ3qNeFiaeRc2v8Kd1Oymx7eNJGmca5u35V0j/GseG+CgR821RMYjJjNt9q2tFy6PX7q/3q/dX+9X7o/wB6vNQRxjmdqsenLpWktfcxAX3Vhj0eSNeQUUjxtNFKm5sIPsNf4nQ45W/9xBv9ho4dDkDH112T76CwyuIv/v2/wq7fKzrN9WOy+7fXnvlOQjeFBIsa0KLQtNeZTJdsTXpb/aNZ8rUKkkvn3VHM01tB0jCMzcr+taXp0kZOtthU7684GUfS5UL974NXSgG8RSyX2Iz5wfV3GoGdcJV5GX7KqbUwPqykfh2W6mmH0cvSN4VDJwItTxqcJZ+8OANKi90C1WGyn40FUZUupG/1zuoA91aZdJQXbNVcXwUx/YsJuPPK+z7quiP+1az6JtalCO2stmuKx9xrvS++u9L76+fm+FZaRL8K/eX91fvLfdr96P3ay0sfcrLS1+5X70n3K0WNplkdnByG6mPsoU0jkBVF86GkSZG1olOVl5+Joa2PzS7sX6fnR7H1YxXzwX49OVbQz/GuYq288OtNF6kSPEL9XAA91StweZj8bdh8afrb0pRh5s0P+78qXAV1jOEDEX3mh/iYT/8Aj0vzoqZoF5ebOeXjWHWQKRdQupPAX50qGWK+RvqzlketFo9IiO6y6rM3NqnbTTEqBu4o+NS6REwaGN7asrf/AGpdKmgEc0NtcjfQPGpNDZi2AYo2PFfRaDpkhGtaZS58aSM7+8aLMbKozoNg/wAKm0g+mef9KxXLeO8eR1qxrn+dAHO/xqJT320p5D77VBla92957L9aHiPJw8fD0RjmQOh4GtTHH/6kA5nZGHdUzwx+dts7R31FNLiaRs74zX+Z/wD0b9a0OFJJVgltdRIa0zakbR2+bxSk2I31pWLi35itBDbtIiMD+Fr1os8nzmiuYJvs7v0PoY4Q1lkJD232rRAvzWvXZG/2U74rBRtX4UFX9yxYmY5a3oByrYGEjKs8m5118p9IkHd/Go9GlI1kbWa3j/WgOXYvlYrn48vRE1o5kG8mduptv/6qfCdq+VaN4dmj6QP8lS/jYi9SPcs25D03/nWkqubCQZe0V8lu+Sq9ieV1tUsb21Omx2/1j+n4VG0nzi7DeI8tI1bC0jYbjhWKEW58zWiMW1eGcbfKg+oKJKNg7sfU/pWj4wO4MxWBVLy2uB/WrvpUt+SWAFH/ABWIDnGPjQUtozvxaO9AEJK3gQay0NSekn9KvNoMo+wb0yxKdHjA+jdqWArI2stgeUfEUkhsVS7G3Dl2G2/sPkndhP6ei0h7Xshqzix1C5cqw8lZ/cKTozD49kV7bQZM+oq+Vx5tvEGismcekf8Acp/v3UUkUMh3g1OgJcaG6TJfMheI/Gp41yjmGvT/AMvyr/MaIGxlVdge3yjKp82owqeBPGtnZ8aMcyAg8GG+tFS1hZt3srRgc/Nj8Ky7NTGcJ9ZhkQtFv2aHEd+wKt+zw2+wKudEh+7UaCJP2fEFwWyvhqOaKBF9TZFqR5VYjE2xjOH3VhhjWNeSi3Yg5nsPXybXJb8fRauS+B2AIHHpWk53whVPjv8AzoxOQI1iG/cbk/pTZWvIx+PZA1wMM6m5rSBGdmRkmHgf9qWbaBga4PD63wqRYHwSMuy3KooNKgiVJzYya25JtvN6WKSKWfRUzjaJrMB9E9KlXRdDwjDg1ckwUfdqNLnWRDVuG3g9urhtf1mPD+tWkd5H+iT+VAqthy9Wtqy/Vq2Xga0bf3TkfGoR9Qdm1WmHey4U+F/z8iORTs65B7wKH/MFSLbuyfl2+AomkHTyWysOGXT0SIptIAXXx4VOY2vHi7/0st9SPLIyglbN6uED9aJZ1XG7MAcja9C7jOot0mCQMyAYsqQxNNIQTrGZMIzoaKW81IrOR8KiPG1j4ijFMt1Pwqdlk1sa2bWHeFG8WoO0UbNwYrXyhIvcxqviQM6u7AeNXJeGPgBkzUAuwOlMTZ7n3V3Te9r2oYjl07tWts/CtFt9E5UmYsAKGE/6T+XYZoCElPH6XjQSZMBO47we2LYOIYHuOQqY78IxitKi3Zhrdr+6vGl8PJxFyw+sd3kfMv8ACsJNrGxxZk1exHkTvONl5Ai/ZX+2oYx87eS27fW57csZr1rci16yruilsPXqF1776yJfHf8AlWlQciJB7f6jsKsLg1q9F0wCDgJExFfbSxbRPDm5rWSIEAXZ42q+/qKyN6zGfSvpD3Gtk+zjW+34VoqgZ2NWtcVzty3itrbHMZGmdSNWd1qaM5E1q5hhlH/V1FW1ch8FpZRo+kEiKyFVyvnvqaBcV9UUzHSpS3eZbW8O1vGlFezyfOHEnC3ktighN/W40Sg1y/Rvn8aDKd/PLsxMkjAm2wL1gAbV2KqXg2lB9tLEIJlAGVxVtUw6kis9/aPtilEUmpdJcSvyozNpjSykYSWHCtojtJvHI53yNe9ed0TSE+sqXFZRaS7chCwoX+T9KseNq88JIzydK2NJB6WN6wvpCj7V1NEHTICPtVo+plxIAu0DcDOsUMc0ovYkIQKBmWeP7UTVhjmGPkRhJ9hoa+aONju615uQyHkiE0mq0B1Km6uWWg08Wqk4re/ZI3JaM5GyHwH29p+0aPQUvUeSblsPDlu8vvCOQ7mtnWrnMa55Mp31uyq48pb7sdf6z6HMA1kqj2VinixVs6LH7q0NFUBfN5AdatbLswzRKwptVCoxb+NbKgeA8jV6M2rB3tQEc8OrxiS1t5Fed1aeGd6LScM8q2u8cz2K3I+STzPPp5edYWAI5USsksq/QZzQI2WIzXydpgPGowpBvJwojiHPpN9aLxAMf41kR/B3wuD9k29OLYb9aOKOE36ViSOMHpW0APD0RJYUTi30ZGAxk3JtWzIwrKZ622B/gRiPstl/Mhnf6uez6PFJ8wy5dG5e2o00o+esC+FclvzpBc7UhiGXEX/SsD4sVrnCL2HWmXbspYFiuWzvpxHium8MLVqFxYrlb2yuN+dKHPmsHxuBTA4iyvq7AZk2vTq2LCUQols7m9JYm7uYwLcRvqSOQOYhCH2VvbM3/Cna+yrKt/G1vxoRLiub2OHI2qWSF8DIC3dveojJMrG92stri1ODrNnFfYPDfWtkOybAe2g0yyIbXItuFCG7YiQt7ZX5VGZCzaxmVcKcqXNiDhzC5C+69IRGz4mAyFTxzY/nVVdnu3A3+2jGmNjnuXI232rWGNlPhSPiydC+7gKVdsMWwWZbZ2vSSRN5raBHM1CHa4KMT970WxJmN6+jjDHYVwxH0qdtYypIAJEt3rUsmtOBZDKEtxP+9SlJ2jEigMAAd26p4GYlZSxJ8atrMQ4AKFFRuJmwIzMqWHGsRcqcOHLhne9az9obX48eLCOVt1GZpCZ8KhZLZgjjWkaSVI9VfzP4e6mkSdo8cerYAcM/1rCkpWE4SUtvw/7Upj1wSKNlTXR2C3/Gmh1mDFkxA4UFeQyEcSLUNvLzl+uOlhEm4WuVBvURjlsyLhuVB93KmljmYYjibZFz7ahOI+aLn71Jo8P7RhEqO102crZ39lKpNrMG91THGbySrL4Wt+lRtr2KRlsKWHGhGDe1aYWDJrnNvq+HtzrHrz+0Y8ePD0tuoR4i283pGxk4VK+839E2PCntHL0b6hBIBFchnw8aUaNo+sj2cRva16Qxx4rmxY3snU2rSZNUsi+bLkPYDLhQWCJWZpzHtP8AVvWOPRkZViMjgva1iQfwrDFBigvYyX3Voh1YSByWUh8yLcRWqMd81zvwN7n4UxjiXWanGLubWxGvk+TAskrQt69hwzNJNGi43UNhY18myFFkldG9a18hmajGj6NrJSgdlxfDdRmRMZuow333IFCNdGDaRtXQNll7Kij1Q1ky+bGLjyNSROI9UIlbI9TnWixYEaKxexYi+6sUi4YscgLFr7qVBouWQkOLu5eFRRQRq7uD3mta1CIaNcAhZDi7ptnUsUMWulMrta/C9bGj3RSgkJfcW4D31MZIlVUBshviOeVFzolmx4d5It9Ldeo3coSwvdN3pHDMeWHnl6PHKpJtbvEXFY2iz455HxHGhrQcuTEVImCyyABrdKhw5KJdY9mIO4ilxJ5hY8AUMeda3V7V77za/O1a1Es43bRsPZWOWMM2ApfoauqWODV+yo8K/NrgXoKWNO6u6ogq21Qwp0FLePui2TEZcqEbLsC2XhurEyHFe9wxBpl1K2IA926jJbbKhb9KSU99QVHtrVtGCmPHbre9a5o9veczY+ylkI2l3VrWj295zNj7KuyG9ybhiDnvoXi3WFgSBlT+bxYxY4iTlWHC32sZxe+l1d1VVwhb5ekN2wndcH+ZXzt/T+Z//8QAKxABAAEDAgUDBQEBAQEAAAAAAREAITFBUWFxgZGhELHBIDDR4fBQQPFg/9oACAEBAAE/If8A5gSgHUdKLC9kzTfJaLaTSSJqHmpgcY0AlCcP8xlsl4KiZbWoHRfn90q1GnvTUbO1JMr2P7rRpwCI/wAtCLgo5yLrOfQLAGfc/irWwBrU8TzQ2GqXkf5iGV201BJ3p6Wh422mtCQNQJx/fvRhWnvU48j5f8wlUBK0kLkeVF8Vw2QO4eiWQb/2/tKlTWCeHzTV6W/zJp7BO5TlWkLbxvVzZAbMT09OOSRMjvV0TBCMHXx70AX9j/MtBhNi79lKTwYIQ1eNBiwerAPejBNvQ4wvjlWcCdLdXEz0psiFEFtyD/jUM0I2R9AWWwP/ACqE0le3Jp4OaMymEalxGyWdO7B+/oxozoww11JqIfDIb9r/APGlLXu3LNDxYv6t3GjdK63ih6LBelJJ9sq4pF00ZyO8DySt4qD5BmiZoJAnpJt1pa8S51MnrfSdJQQZZ6lPIMwsm7tLaukgAmE6X+gl9SR2S496vW4K1MyHsf8ACVMDQtG9aInEWLirAfyzCYTUnXvWJuAFoQycEhokgUCW2PzioQtRd11frJKOGfD6FRg5alVABLHmjrzoJeCIyM3jWaMyQqfRrbpV8pKLhaKtoCCAyJBmiYeCGHYU4tVpFFpEDt2KjziEhk6YoXhY+mw9Ku5Isq3N+i8LB8BUQP8AhFgvQm0bi98Ukjlyc8FSIgH3+ZNuVIqZmxmXx2oxJQqM+A4GJ4/YdMcILItfiHcqU/FDfCnjZ9HFs1k0gs8vcj3rKhlRa98eKmCaWs8JJV9WQzAq/GIWtkPhTUmcMoOsM9KtnUMkMS2cvWNQOe4Sq3Bn2NY/f08RT7qgTt0/4DkexrVnBP650JTLpAVNxYvd0FKTsDthInFEWo4Uqt1no33narBCJ5wzM79KnDUQZ1EexVga2x2StIZjh9j/ANPoWQAQ3ojyiSEAYf7WgIJDoJPl7+ihNjnQoZEw2Ai9/mmj8DN7q/zUEJSOLhPPFWnJM60Zp04osL0BdCgERwyYyUOmJNLLCejhAmFavAfQoTtUeLLmmZsj1Zox95QkJ4FJeTpNCp6oGuwzSHLV40gl71pUwYKxcivWtNhtID1WO3rCmsNRHSps7LBL6klwkLjFI0LLcoZcmDzpFlhuQKejOUrPB0PDvSGwj4KQck04RkwLOFOw143jgfHWtLZ7EugjR0abIppyEs+bNRds3/Is5NRrUvjcdRZtUqoNoGsZoURNT6ZiUMBxe1QbIhRj72YAtrG/CpCRaEUQlsegxfNagybCbTQHBhb7uQGtACUzjcvfeoAlk1jd+fVkYw8KRLt9K2nyO2xuamvOpwqyLgxbjDQ10RWhxeKBf3BsueWojKvlzeW1yJ41aQ+aRqYTeEq/DTLsmd4ff0fWLCuvxwoflBbRoX/BRJ5G6erdhKR9mdJInDebu1MzJTECbwYnFZJHQJDLlktdvpiy6P5+KJztV/Io+64bPyA1ZQQpDFMLoKxQ7htwo3oTE8E4ttKujno48THNKBgWA0ohSLj/ALEeCoChCiNtdCMvGhVi+S9r8eaeyed2XFJZjThQE2aEQcGQ3twpxZXKZXmv1Q8DhaFXgTo3aQ89haHltw51CH29D7irKNc5h5KsZBlLYLDCXxUZmTEyCAb/APnrILoVgfI1aJJVnm2cyGlfZGXckjU51oghAuwTPBIs0NkXW4TguKmz5hnl9GV/bquJonmlE21GPuoJANocOLV90WcDA8EetCWJDJ0qV5AJajUyC6aG1BYeF4OW9QUBiJvzqxjdWV41pXi/xn4KKQGC7VERUPVERdeXePChcITqH1Emoww3ONE6MppcDbPhTHCNz/HXK1WRWZixkFnFFhECTASIeZHahEkZ9J0jWfKvxV56DiQtLdYsaFRJBAIApmFCOiNGphEwAL933qQoGBoDHKjaEMbR8PD6GScNFvJpd88VpdvvG8y7zHxUY2FVG/KEhmsN3np6TSHIUNcwNQECs/kpUCWlx9/d0oaQXTqJHLzT5SSiHaSCvzUnOEBsVnJ5rUFB0JhfeDrV+QFUmYJmS/xVpHJQbTEkUyQnmRBwrv8AU5qAYRjHQoKFlgyDpZcq1axgxsluTamwhLjcSvEgTtimw3xCu0EvKpDbibIHWpZpeLYHQgrvHWhMLYRb6UINrdmg7MT3q5lAugLPZ8U4YWug4gals70yy3O49fXlF4g+aZcN+5Ws2ox9w0MBaItHurLBLNji/wBtUXkAsYoCzznajIwmANre2dqhRYa4T9mhmKW2yfY7VOnYQeb+a2ATO5+SmYwqkJDDKeyRR6K4AxwNnVagKw7zQ7MfVKxB9PHeOFEBghErdxmoGguWerFRA2KiwZzBfuUhx2LL8veuH4uTzZqQg6zarLNHClB+OlTISQ1s05MCAxJDTKSIwCfp1prz4rBG4erVjNsYdwTifiiAk43mv21MQDfRi8YoAIyOErnbyE0N7Vh5N68ajH2zbEZati8F3nxUUGWxV6DhDjasIBFOKQuym91uJrQDoHngHlq3KWObFjtL1K1gAPUvXyw7UiAA0tVPxRaJejKf+0ZcQa6ml/GWYiMoOtDAmMrQWOkeroxgDMek1N6BOE6omMQjd1q24klkXtJ5oCxxV9m+1QACAiFv2qYXGpJ3zTNIJ6rPKjiIWxc2LUckQVYJ/mmghq5FISzjwcd/4q5NXaRy3+FpCAwXjBipSMsxtyc6d0twch7FC0LqEstwDZLvaofbs2DfkKiaBvx80Qn0/E/mjCOGtGPtxOOkeITzFdMIZjnxpLZI9ZWPZSYWvSBRA5P5bTQtRAJyxWkBbe48UhJoaqAPiucBO9IsEJHGvCM1OMDPtdRUZJDM1CgGbi7vmkTGlYYe9LaFlfeMaWYZcfIDHIam6qgVbsDzUb6ZExIzM3vjrQkR4UTJezRZO2EPGdHSmOJs/Fye1ZICUGPNzW5QtFLMSXerRMbkmdyRyoMkxACIOv8ATR3OwE3e9TMRsAbL7lutMEjYd59fCrWw2GzBzb2oj2YcDrBt5pQMTY2H6qxQhApcbDUooAc3gGzud6Y0AaEizIG5N6UhB0pYD8UUYWFDDh3qUtSKtYkJ/NOGNvuE6YDuTUAaj4/NT6uyN9niptiR/jkdGrgCNly8d+FWOcy6T/B70wSUUG/FoUuVtwX4qREUCxFAcd9m5Hall+iKv2foo5aXiT4pyJBkVHikbNKC9raKnWye9DQZI4jkFuY7UNbAiOfA71rDyQl5GauSSNkOwaWQLb4t7qsQNiszMauaJJLtkzJawa1gGi7pVuW28maM9U0hJYcl2Q1fxW4wIIIzDZTkFIcAC3KhTiNjd6yiQETNMO5xoCcnZwqRCXLSEghxyyQ4g1Hi2kwV32afJPBL59BEmgeawXVl9wyXFS0nUecfihOMA5NR8UHVkJvUpo9TP4VHQFaJBXAvpv7UPOyXeFAsViOC3X80TQJEvLdcqfDrCKOBLTWtTUzddSkNdgsVS+U/nCtNOZS78GtntKSWm4/vUzD4/vUF5HFfmlmejL81MRdI0SU3CwsOR/NFkxMy0jFCVBVwTrnS4e5DQ2eTBffdzVIgF7qa0axnUq/oK5GOJQhSSJ/mJqVbcoKSCDo7VkAlaHmRSIIhQGA/B6Wcx71aMS/D7vAyHadKGyuYN5u/NQNoEQsSlOajDK3+zV4agSd8rd/ap1ZA/wDgNKdaC1ZODSpRsz3UdHjsZLDYNEsi4xXWSiu7JJnTvCZHNmghQOyrpOsNu32VAlscaRDQs0wDgQUgpG5DnSs86nShaJJTfQXx3URzIG5w2obXub0a2N6bXrLtRAHSmTZtvFob86RyCQmLNuPCpkpOTIKjrUjA8R+fSaGq96E8b5H6RGZjm6Dr9kAQEVnp4clGvCLBZEO1OThC991X7ZcHXnW1HlU1Elpw86n6yMKOE4n2aftmcWiQOyGtk8xPNQR2pyrLvUXPsSqgUGx/E0uHxSngKSOCxKN19quIJOnOQcesVGWPGDBtypv0QVF723GtYtAO1HDtRctXF32pvZzpxocwmZMui2rVyVApkRPWaARgRS2rxprR4/H0l4XSdBGjEeftOCQgWXFEGEki9pLrhwqVoQIV5X39EYi27GDsr0q4EQGxk9Yd6ZmhNVWlCnWJI8xQhJJOD80IYMkO5Hx9cge9IQqnQ81EDMvCeIuWjBek0WszT1jxmQDrl7d1IsWXhgx4rGsgsHF0UpPZ9lBGetC0raXR0RUgPQTwm01u8gjc4Ia55LVoz2SlPvFTHRR3exUiZhojkAHNqz0tA/bmOHonIBzoQDYoTwB+PpLheQSM8n2gVWAOJFIoEpOYK+bUbaJh3+NamOEiRyR6NFi9H8X6NZpYEcK9FlrUCIJwJ9maCu2BSNMW1WvanAoogGu2mI+TrTSLg6rxoMgjI6/QsF2gMMq6j8AogRY2+FWbOsg/KpQQUNH4UVTfZc4UbzGm1NYNMNXORXzsnXrrSlcQVjtpVraMFg8Ve48tHTSJklLHap4UrjuSRty807ZXmq4oq4NJgD03jc7X9Fg0L5+loULliyM46faAJWQw57oijGSt+VRRkmCLZAzwgycKAIXCEhLvQxEregXPmh2h25hh8+VSAkfPJ+GpqQG63p7YTvaA+aFalFL53+SpCMlKERvpUw4SAmvroI4EnDGtEMP3mDwRBXDMgx31Na6CFqgQtmUk71KLHlFCJ0FHEx4rK8z5/dExq1KbMloxp3PoKwI7mL2mjI8Tw07kCw6XHrZ4vdf1USaE1Gm89vo0qAGbMM+bQ4faUbTFrWieF3s0NC9unDMuc1mIjtoc4W4ikLFF3CiRxSYCiS+aSE33BCdNYYqd7c2EgDgtY51FAmRCpEPar62eMPkrK+g6rc2aixYahohInjQvlcBTk0YLC4AWVQ3Mwbnag7pRZLfc5Zq5GWYEs8aTpUw4bv4irmQ7UwT9cqK4dvuFQLBs+DWtdVaXKhiRI4xShFaFIjiqGXua8OdZwBRkEY3FOQtjZew78/WQpBWzNNv7FWtQulf2msPt4XNvg9bl4nhWjuDzXYL4+l6x4EXk0+g8w8MEN3mlpNuxZwiIrs4OfoukG1i5f5U6sDSVk5C3CKiJI6IPehoOMkPeoBMDANB4DjBTwExvFJEo2OkAvlX6CQ38nf0FAKEdSgQoRDrYlfrUXXzCJbdfNWSlGYpyvHl3oYBLVpqQnpKL4oZsaGqRvfLrW5OKw/NIxPGPZU44VuZLpVpcAC2aMIkKRsoCpvQWD4rnChJOvKmEgWdnR71YN0xoNypTRuid64wFaFs9L5pg1FDBLZSID2M9VPVpnFM1/fX6SceOAdTP0s5RYeO8VIiGY9eGBUQE0GXGzQYI6UD1DOJqR+JIZh0zxiogYB2YDerICNA8LU1kNgz66GqUqp5VRHs0FoYmEXDhmoCx3H9elyhh0aOW9y8NfFWhMsMbtfxVlbNlHdCp2jQID4o3L8I+KLhfY/smjpyoO9BVnuPeoGZNnzONcUICfmcNGouZIxzBGo1rLL9wVGsaJnmikQT6My5xBTFgwtbUnFKzxQuqT0hgmRjpUJOfBl0z29bZc3O9F7WG/P8A8pRxj4+noYp+T4+u4FsmLopRItEcautatOpNKgkk4PqAEHqwmmkmJtWL7K734qZObgqGJzMKhRvkyqRlxYFQoBwRSCQk0bFmSS5V0EpSSe9Rw/aD6GxOYY24UZDCHGwz2rTwM+24VGexVGtb0YMS6UFzvTwNzlj6YiBoQG9t0z9YCwedKkm0i1EiTLIJGJnPOjEZyS3Xj9IOlzdFRM+up0WmTy7G1TP24tFuNOkhJvVSEPB+8JB1oID6DFTjKk7QMp+vtRefoaewi1M0CLiS33a6uOFDd2T9pBJOgsUQKJU4p90WZnvUS3HYKkTOMSke1T3ST/gcWqVC6k4QjI/6LilN5Gc/ttnKgQXG/NDycaEAlNTKg4CbdKBkvWje6p8oA1lMDDF6XALPAuCagFRTKJxQ1EhTzCzkqTkU0Cbie9RCAl1NgNbXoM8AK+krZ01xTpvbKb13as6CvxaY4CpyVQCb/iK1Sa0a6Gjbz62QNqVeKV2WES61dRsQQJxdwogiSAZcCmQpNmkxLFuW9IZoKd0klvHamo8gJVNooqIQWK4lo4qUevcAWO9JdgM4EcWkpoSDxFlcSwpUaSURhMLihJ2I7IpnbMUCMvRGr6UlrUuXkA9nvWIIc1Inj7QUuMAl2M87/bERsJ9GB6w9KjBBgQK19Nqja3440b0mYCZLlXxmohp5ZJzSVWsCjjBrTBS0tXyTnWmlgJGUB4UF5ybS5ZwQULCxUOrhvNygqNAnCwQ87JpFuQiyFWnDQpiZZcEXzopTEekiIAzjnYKMjjgqsLhNYUgEUdK1A2Zl5J8VF4iQ0hqNTj6f/MzLIm0UUQOijWnGQYuVO5hZC90+9SqrVrb3ZWNadRj/ABTTABJoyx1IaEa0Zk5/8ongpZeKvzRcag7BzzS4pq6tYJxEkJwRWDCoyFlmjdY8mfspxisxVmOAz9uOmMRF2LN61fh2oxdIsM3auMkEgiYLmrYgvICaWahTqmCylMWxV6ogJGC19lE4S50YF2IjNomaUMkUSkWLZmj6A7yhp7qCURv5BLRsTPGKmVjRJC/Fbzmi9AliTpIVE+bxDIxbpNX0srIlSDyN2Kg4RLG5OtQohlLciyXTO1OGAMHn2AnOt6VaCC2kdGWMcKAwW+YISgaTasiwQQtdd4eVW/hlN7J2Wnen5qzAg5XzV0URsB0RBO96XTJRkAEWHL0qziKQUBYGYhNW6ziYyHEPCYqGPIESE0YDGL1KEIknyn7mjhkoieX2wt3WAbCDcqC60AIhxBaHGiJ2+FmHJZxVpQAksIOVRgnJRTME1lKistyJbrhk5111Q70RPGgC0LqDMSgml64ldYoWIAI24PNYvz327FvBQgwUDhUEs4S3M+1AjXCoMllDclbUVJRBsEh8gqOMnnlE3HDBataCeWA2jNtb0Rboy0Kh5an6yxaIT7VrMBY1nelshJkgwsoXnVvxopxOfakUxJkgwsoXnUcDvuQOHak2CIbMLDDFAviQhZaEtjlW+cz0bVMcKiRAFUQ4b8fuCVgi0OJltc5/6V7qrWtHFz0/0//aAAwDAQACAAMAAAAQ888888888888888888800w888888888888888888888g4A0888888888888888888888YEcc888888888888888888888cwM48888888888U4088888848A88008888888sI0E88808wAEU808888888884w4Ms88sssAYY8wc88o8888880M8wg088g8484os88kg888888wcAwU088sY44Eok484w888880kIAgQ0c08AMc8ko8EMg88888sMggAgYs8k4soUAwgMMc88888sEE8U8sMMsYMsUoMsA4U888888Yoskcw888wYAwUQ08Y08o8888sE800E88wcg4wsM08wc8Q84088UMgM4QcYosEwUgY84884888M40c4kcc8ocIckU8o8Y08s888cM88ok88884oU888888c8488888w080ww4ww044ww48888M88888cUIYoMMoI800cEc8888Y88888MMssM88M88MM8M8888888888888888888888888888888//EABQRAQAAAAAAAAAAAAAAAAAAAJD/2gAIAQMBAT8QA3//xAAUEQEAAAAAAAAAAAAAAAAAAACQ/9oACAECAQE/EAN//8QAKhABAQACAgEDAwQCAwEAAAAAAREAITFBUWFxgRCRoSAwscFQ8EDR4fH/2gAIAQEAAT8Q/wANfpf8fckJFRrtNcswGPZINamvfeelMwggPxlNhMSs0fiZEptbu0D+82IhKrxp/wAYA5DUK+T38ZoBVeyryvlylmyR0Uh/b5wvMPnWH84B04mIuJ8EXv8A11ggJQEP8Wq8Cr4zaWnxHg+DrHJKiBwt/v5wkAA15LRH1EyobI/YRjhJvnoJ/MP8ZsxLQtHxigEeUI+LcMCwlvKv+1+MA7A7YBl+NH5+Mb/qCU/3hBBqDNlV/g/xhwkGdBgY0Y0NVktP4YXBPZihpJ2NMc9rLKJ6OZx6rCQAm5spL4T75UdFCLwlv5/xklTRQo7X2VO9dW+iR4vKYVaBiDqNeVbvi+mGbQkC0FwHpxSo4sB9B8KGdMdmHWlIPHJy/wCLMMDOqYMfJX5yOdeCXy9DrBjaAhtTO4FOI21AL5+m+UUI9ZBEdzSTKaXWgUordgKIhtmSnllkcmhvmf8AD5EHuzHQ4cg1MubruVA0+H9+5cv6ATRcoPCvQUffyYGU5Z10chvjxcMPDIr2j0u3oWYPqFTtahdsUQmiLO3ACTE2gaBo5Nfz/wAMGUGcUuFkA8aj5MrNyoAW3oJ2eQfDjEHlHQT0jfc+gUQB2swSpHik/ac4YuSrwH98HeRXFkD6qgf/AIcFCVsXZ4c8+mAN13Y0NCpHTRjcphcPAPk5iDN8fWaMqzSpDCh6qYQJGBhoIE0N3jESbWhLiTSIsDfEw+r5owRVwL1APxlITwlXd/nC626fNQ/Af8EidGhQ/wBM4rs5Z/gMfXU1neqyzF7jLUcKIShIPAGmHsEbSkF5B+86zZNIAQ0312oOVDDjSrQLrRZd8eDtP0uRCUhFeJVcPqadxH+PddTEWBrK7LoJBAVQlDVFlEAqlQ2NWNVs5AW6WNWVmj4VeHKUmShopQeZ2YqbilbABoq31fOT0qCUF7HSfZE6wqhRmnxngMwPlgEVeScYCrEj09ZN8Ea5RZYTfQi1mnuYRlBDD7o7+D74fV2Gunso+Wj75tgRPi8P9ff/AIIIoAKqyZPf+W9lffAQ0D5MUh74K5gNQEA8goruusXflREqLwMj2wO94o5Sjyb2bxMuXL+hxxtMBeqdnDSQfOMrSCBFc6lBgWD39LqR6CzBmJ0S3UXggJ4Uuwg6rkhVJwSJi0cNr5o2E5vfE7xVUEgUcaukJfC53ZgfoQSboPVuFqCN1OJVF8uJxvIOlJEpzCxg2Xq4fSIsC8JV9jNFSBgbCrz/ANv0szQweBoZayIHw0v9GH7+0buAVXgPOCsVXXYPCdvfWXSyGF7uVQa5FAJtUCy9XGwLYjYAcJbHZWc5AYRoBe4GseTAmymGjkFQT1bQURpkoOQT1vXfGjy4ILhFP6MifnAzVKnz8V8G00jdB9X1FrygUMiticwMWJB9xk9gVNVNvMoPf9N1QFqge/pgJxQiu0UK4DkEtxhJqJhLb45BehXLBUgAgFAL63ZZ3UR1MkE0RY+enAOM2ypdA3FSYFVZMpPVzZ0FumavhnGHBSECysvIjT6LdCAd6zq31idHXX6PQouc0UPTRX+cWuhrqQYVrz+8jAgpyOUgJoOHwevly5FmuRfFdHzihwqr1XEBUqylQhzNEFsS7MeXXriJ/wBwl90C4YJok3mh4IvgTluOBCAuGKaunGhZaErPqPd2yg1H7zFiHpMwHvovBdFABAI4X2IYF+foeq0YeBbpVroO0yE7+gSBONGjWus1pC0EscMUMSAu1dnA/bJATXQEMPAvutuPIWLCzGgktcmhiR2brKXN7A8IQdOLG2EVxBRMHloernMNiMQkdtudgWquNhmB0oFAAVDh5yg6QfhOROROx2fptKIo+uJ3oGH/AGFGcXt+8duGbErOOg7TnUvjBjGg1X2uMixRRNjjgL3TmgAtBpPlGHeb04ZObVkoKoGu0wdttETVHmcIdrhyMhNayJwPJw6Zqj9I8EK8o+ArfmBVw9PrM5dPpWJ+FHCzQusqpkhZ1pZ64axqGaVfJfzceAZ3nQfcxcEUkekbSJFnVywg0vAdAUhABdsxI82BWCeZG3fzcmU0CtTjfK7WnHl3ARLlaJel205RL31iBUZbTrcThq/rBelDwL6T0yATALI5hi+rq5yKdheLwoo8tr1l/Rr2hJ7XDhGsnldH5cCExw/dr+J2T+8eD1b1heKR+8uwAQRV3rTXz+LNNKmxjvHnOq1iu7g07BmkCrDAgtnsmAxGDOFAGaJfRpAA9UK+PBkhhS3tw7OENugkceLVOtQ1VWSvoxccqDiARqmyLXEVEDrlE0CknKcODHMWn+oV+X9LlYjMJERWDitApvSl8cZVdGmsQzp6Zd6JhJQ2ef7TGEpXwEH9wHJxYTCjloSRvTLxgeWqOACKJg+iJLabE5ukBvg28mVD7rusgMVXbybxtx4jCAkPzt6uMuUp2dDwxyoNu8cnqAqmThnZ73IDRat15OnP6B7BH3xsmrquiF/A4LVA5Zwe37jgpxuZ4QDezwH2w5g7QNJeQB5F4cpnNgvh8Mc4gHFg+mNJuNzuC+D+cHKIdRp+9+Nc9YUnKn70eVwQJwitT375PpGBpRUNcprg+NojGaHZh4hiik8aQXtD5yu6Bo7SU8jz85f01FhJJ0HyO8OayiFBR5gCPY5Nb4jsPC262BRA0ajkboVkShQoKHMNyjwnRMY0eA5fK7TDQg8I0fo0lA01LPKedNs6N4hDmuFaRYtjSWEs4KLBOgmAbTOdifxkkDRjwo60NO9OI4VOpvctc1pnCJzgfhehcLPc5dcXc+odKiuDahog7ct6hT2j+8KngfuOPDBknYQ/AxUjA7ondCFt0lHGG/wiPnap5D0MhuxOjsgEwm76G8eIePbLhlm4h26QPgoObBF0VkDYhAGptA84GnRAsNUACzgjEQy81cCHaDwLgyl1KMoIK2rqwgWMF5YOCuk3U4xICjP6VCYC3WFuu7AjsDS39Re/0JTB2IHM9HLaQOoSJwcO07w1cCYZ0JV7SuEvMUOhCX8mVAijs+9v4YeHKvF+Eno+2C2zXJZyq/BvznRItdJo5IntmxvVPKXEJHVoEc2+mMjBIg76FvDxF4hoxtwiN2tMJm3cZhoI77KVz0O6Lr2OB6BH5Tr6tPu3vg2PufvlORSjeNDkeBVzg9v3OQXvsFwNAmg4Ht/Lk8mEtg/t17erNx4yCEoTzhQWGxbPw/GS2hjtSa5FKOUObArto7MQnK7r74W5MHBap6qdwsBXhAqn+P3MRagQjZo/b+fAoKEcqZ/j+cOeOKFS3wB7OFwljFeTCPMSOdnnN6+fozR6CfD9V7QYPC9hNV174wfjr+ag15THisaSOg0TZNhQbhK/pSlC0eCCw1eetMVoPdRR5KRHgctLlz/xFXu3drixCW8mv5M4iGYQI9aBh8G4Q4BQMKXZ04m24UTsJuxPY3qmFAAYPSmRgEHs6piq7+AAoBpP/mawn4BUnNKIk2vTKuXKunQfefaMTaJEKbCTOlrrW0whwqiiYzuX8H9kYBbD97iH+D4c/NZxe37YpyEqCoGu9pmoBThpFv4HHJUuhUXv4BfjApi2kXTl83NCYBXozS3Vt0Eg0CaLyIRUbMqNbcu1S27VxdxYPgrLaVZbCg0KN9xFPV63ChVByfddAHfrh5EYoChF8Mb9zFRjRyAa/P456AbAiw8WX1yeHiEAPW0p6q4ZckpgtPwhw++XCimx4TEgFBeBduWEOk8Ir2yN2YojpU7RQCLoJ7sVOgRiWk0KePfE0Oc1Srnyk+PTFAXJkn0RHzcZMcEBr5Xb9+ODFCmp7tlcXlOI8ZaAo3bV621hZ627jfw34cYc6CPgByVU4EKdYMI4UAHkB5LGOBSgHcNBekL7RxyO0j9SnrjxzpN5oTUYuA76QBqnXGGnOEEv5kL4euNLMCSAoyww66hrJx1eOry+2BRENHtVfgZupZF2XOD2P2nDcCBVUZ4799hkNWCSBZVcPTWg4vOBdPIqND0lvc84uFfmA/zMZI0Tlp9gV+MvkVqCmgPYc6RWdoDV2CPxgQqSXaj8AxCog0mAQDsd8+Kd4sHH1JAGgBGHnFW58WF02zEjvFwG7bPxgI02pU5S0t7xgJIrVa6FC+mMEmoKMgxYxQ66VE7FVvJvNUjj8dg1Cm0mzzk5PRpSN3A1fVgY2jDvA9COdxMAR1QhzZFy0hckNaxkibBvAzmsh1NKbBHXPnEMlEIGiA0ps47ywLAG1gAQkvPphrwYIJ3COT8MTZIDWV9XO5fbBnXMNG9C0F16MNWJ0CgSaiseiGJOM1UiRNoxHJTZjDwBivbYg2S0SMJg07k1Xlt8nnq+N4nK6GxwVouB5OPfZneG9A8XgjIjsuaD2jKtBIOTqpxxsxWhBGuebYcGQkFGAgeXVWEDo6Mo3AY8zj5S/bOcnT1w/bjjd1mv6g4pRJwZUguHhRvkAhv12Hz6LliBEcRF+sfkwtjwdVRIppU23AnLglCPQ2CB6qX4ZTZQzayF7mvvgbSFDeonq/l9c1xNGCBWo13x75c80yhXYrfzlp5TXPxlo8RzP4z3cIQYroNhP0FNxMVJoXQWa1yuHuTRo+2Am+gJmpFRSjRHzoSoLftF29vRyRaRCXwo1vpwFFYEchF0NTa+XN2jJibwprWr75kNt9oUakGJXzgxM2szqGwri4aLryCQh+P4c8KHfSKv5Q+M180FfGcW+frbm2ngxDsu8ZKiIhYy3DEWM1alRbdXQndwgTh+QNmvX75cdepgPcgvF+5wOddnD5anHpglgtOynH8+5iqypVMrBRN14zZfoBhZWoNva3WLWuwc7/mr6NzP20Z/GMuthqsEn4mH7c7KsDyzNGaNGuYvyDCidsF7Z8PIemON8iTpDy9vrkoz7m+keB558TIYvotV7Vdrd3IYpzWVcOX7fLrHGrFavIdct6x0GhS9NR4G2PYsy4HwVeC241wl7yH77fbQOyacMCIBohwAF7k8ZVBHRDPxjtmnMM/GXqrrT+MIvLaqh9s9N3XNMbMfj/6Z7sNBx8FA1PtnVVHhDn8IAMEiTANItXS384nmVivA4TlWAO+f5w4a1yA7XEbLpqZ2d8jRIGq4Gy5ZHoHy7V9MNhr4C/L6wydjy2vDljuNBLtuX4u9byZULiCw4UYPFsdfAkU1IGycp4Tx7zDlzU8efdWU3/7m0DAobG+hScww12oqpb+u77T6GD1/ycDpt3yqfuHNuyJPQXLsjw+3jAhjzqO8psezzD1tcFaLCKlY8Uwc30AJNGbM4ZYxskBe8CNcYuq/DthE4pp7znHBuFOkGqLN5vF7yC7VQEVf4wy5TQw5CC728GL/AA3wqlhgTeywwJDlLxByiBNIaygpyD4Ls5nMU7f2XSgFVQMDmZICcfQgHuu3AwuiZFQPff2cDYwqA5V9gya/tSXsQm9nT0BJzgi+VPFetdacKOG6Js9/+87gW2DW8G1M8hs/7MRoT7g564trY+TADr2D7Img8TX/AE8ukbZ29h77GDm6CAYV80xmR0on0cISEfrEX8YpekPx/YGH6EGayESDGIMR+f2Jksh4CYgChoCbH3HEUGMS8AzdHWl9BeH5ZBIEvPOXSZxUATqa9sD5N5G4amEBEtfGqXznJhMQsEaFpl76JkODjjlA49vxhZbAI87HaT3ZCA4DyScyPariKGx2J3+u4K+WElqA2C7dLreLoN9AAydhKnpmoiBWbpeg32cIAqhsjynqF+TOh9sDXocPszQg3HHTx/44LY9ZxZrqRe2n2zTvrXoxFth2mQ+M4HKzimPaO3k8OMKcQotA40YerrBmOhXkJpp41pzhTBvgJkE+C5yJL0TnFe6PgH/aYfo0UyRIQKNjd3ydX9pXHMGiHLOs4dmsqFOS6Ohmki4o1uP/AFO30YWoYXgY7mfHvCWqKiF2k7S+Y6zRX8ihXIdqOcrR15BF42HzlNYpgpEfV+fRjiA9cb+WH5/XK9AIT0zQ1K8Ic4w8Bb5P8mU2iKhXWlKEjN4g58mpCODk8W7QE0BWwpeMUTG1i6ih+74HKb+I1PiQZE3uZaOGurooj3kxZIooNlLLFO3tmHWl1D63U9g4yDogJAVmh0zsGh4OY8H5wN8ORC6qO3gB63gJUMC1tAAK7AGTJUCf2FN7IOUV2YY+8xxXZh+XPToMsd7HpuP6f0pEQKQ67XAXU9ON1/ZgpUcywflMYE9LDWN9FfVcgWHtosDXedM3hGoR9Tj6aNlgVaQDOqC9MG9TNVQoz+whwGVgATwlMPXaww8U0fUcXL08BLqoMXqHWS7/AE2oEeGiHGWE70l08MHSlDtI4ZECgaJ+gGYBtVgY6iN5UFDJOQc7mMBlIbR/of7MLWAAm2c6h+T0xya60RQa7EePOcYW2K8F5xSpHa7XzscTb2Km0vG+fZ+MsN6eNxzKqYbEoRxkJAbQDSE4HHjF1bv8MHDHTzJoz7BMgctFltdOX285DL0FEP0qLN4bKkKBsNuj03W40eavDxYEuvoWnWl4A1959z6BpaoeUZ+h4evXJf5AZ2nQSMq1k6n7VgLnnNBNj+Rh76v1BReCMIUb3Ch92ewR3jzGSiFohoQg/TwiVKyc+mNGSjg4B1vfniBFoaWnA7I0nLg7UyKIawGNlGku2iEnCgZxTQngxTpCjQeMSOwhlwBF4OS466+0zoFeSI8I0+lyFLJgFKCinIUA29CSmo2qLpAnEL6uazPWoTU9Z6BfDnLe0kqbtXevE+cVEq4h9Dq3p/GQqBc2Xyj31+MSQBhdHY8r8Y9hxSahPXw9c1AHQfT/AL4c3UBAISA5iruXj9EwIAtBBr1AxpdLvWPPTKiq42EwfRv3+sq3rnif+HElKguDuAUvKjt+hLD3jIK7yNA8Z8jdaWfpv6Li41BRas1snt4MkMhc4V+y0vrgzwDE2UhQPdNHAXNjJBQKSMfOThQU6cU85zjjFwLPYSeB7mRX/nrDhBUbKnbUg7gQaV7HZPA4e5AG2JP4Qwr0QCG4fo84xUwy4BpQV0IryZOYfauFCmEkDqGgg+4e45aRhlLcA5V8G88EMkPK6XrQHMdZIAeQfZe1Xt59cvHsiFJpnp2Hlecu1XlGaaRSTkdmzChUHU222lvqsxAShpRV66PZ+MGwE3q/xj8eMDgSQw6GrsyieBBAuhw79R0OKgtYpH1Hx6nnxkEzskQEuCERo2co/bzmBCT0AvV+s0aJEY/VSO/EZFQoeRs/L8mcZ6RJYr0iJr6vXwBM5lf3i9H8qM39R8+o/Q4YfmkL7vZwP1ubOcDQefRhr+lmpzYqzhnAGSNhdcH1cCMaODddUUQ4SYZ3RpFdxqIfGRhhA+/M7ZEbaPuEU4MLpgD28Zy9eFn8ZCO1kII+DA1UjQa46YOEsiC+JGJ4pxcewY6iER+M9varAMIDRGtW5pqBSqe7VSrAu4YYenbkFBzIEiF2uMpj0h71ye2CQDxVE9zi/bEAq7Mifz/OXiQIGHw18p84RDQVCJ7R0BwF26Nk9j0cLBkDRGJ6MzSqm+D+THhpFL3w4G+BA8+1pvhPbGgrEAhUbNdNeRXmY2e32EiPmAfjObRF0kHsGynJd9KIZ1NIeekwNH+FUGDUFh1vTiQ+ikfN55wp4zqOu857cPpsrwH2xqSqD0hz+cvDxr/L+v0OIlwoIX2NprlPb6zHIa9ZEg1VoiXnDmgszfkBIcE3Xa5tXgGGjAwaOstMxqNjg79Pd9BS0L3hwMUeFzsjXJ3gyyq5gjUNHnI5aM5emx+MZHvUA+YfWkdro8wXAtnxD00Jahz25WsJACAmgp15cmV2WJD2dt+2GFDZEhY+cbSyv221sB6QemVGfB18fscQkuPtLDHlDJ12SnrrK7MqlPkM90PfJZCVEj2PyGWQxiIt0kCeaODDzQ9vqGOFooQmqynhc9POCLsE11oitmpu4uXwDXo9mGYobRG72D7Mli6joeRLLd/nHToA68oQTvaY6eQMpQ02Rae2VEJVLHgiR5+laVDFWLJweqCEj0bzw4fTQ133v/qYLOgPcb/DJzofyK/7/SO3Rq6RdFWjyv0z6ElioiPlzDuJrGHCKqWhEC2r4175rLDgX7OZkwl4bDgZMJBA4PqienPgrQzTni61ff6T6TJ+ioVNCbPvmhUyM/gzgQIEMCwToMkOHLcnu7wmzGQSyQ9MgBEggPjHQg8iUcHASSIcImzNEmacCG6ZOs37exC/H0n0dXhFFw0VOU32Y870T+UV4HeAVhErR3sHy3xlxq5thvQ7sycZXShFj0CHxgnbAPxnBCFTyLZ/I/GH6AuIQCBHBdjYRnOh5/VDCeBTDM9QFHtmrBy7KiSpnKc5EPs2nVg0ji6f02wBsHTzvDlpIQTqe2TjEM7qJTrTgOCPs/ttVHt4YYpsKDl/eLBraAz94QdBEyQ2wlefq4gFM7JACjAGppq39lyOAvFm/wBAep8mXjlYuD4TG8Alq8kVxkukVG+4ayOSlVKb5d/tOBFBcHUNRmRMUI9P3wJyxhGRvDg4xYdmCfFAZfXAbU0M/wDDNGaqaU+SH4/4F12msBB1QoK1qt9U8B+3cv6r9L9L+i/u3L+zyauuMEMCBRx7uvTfnWv2ynH+iULwBDxDfB9dfA7iNdg+SwubMyxlJF8Hd3rIL5DbFDR0PMfDmzXwpzbzI7NPHOXbswB3R8m5yd4aP5bnDEUc+uudZQ6dOWjz4Y487VYBHbSaAbxjRL5TnVAaC6aNmKMKQiLhyANvGzyZzAi8SpihwPRmUTR2FxHkef1y8vbwXLyMX56uKHmHKbVSVm/TBkJwv1RAhtL4wgTvtDWCSL7PnWHIbglwF4qm2HnOUVDfBtAvRXpY4Qw4oBI4bBQ4JZTHWtm85NWwl7l1j5VgtsgiXTkpZcfTVQArY9HR25rnQiCBBEBt7es0T+vC70EOeddOVGxOJHN3o++snLblWQzyhEO6zDDndpghNCaPHXOSiHKwMHoOZ04eQWq+NP2t6tJR3hLpsnPfH7aSAUoivpj7flSTEDkUWhVOvXeJxQBhTeaVJ7uXCI8DBRt2OEDAAksEu51pde28YfJKfzGV6q+NTGBnhHK5ountu5ZRphYYvYnWRQRWR6RKD1HvEykOZEgJr4E00x2rJy6NxY0rI4cvNGroyHZLjKoQFcd6aF9j1zoX4Vox5NTSarhYhHAkA0FvO5mncHgQIJrzgA6EGkF742++BLUqnENEedTPVN5gABEIWgMjjDAqOAAtBw1tkuGCQOwA9kuZrU5o7szYheJ0XBBh6KqJN9MzRDIjx3qP7ZHMwNeqSoyPyuSnmqKq/nDT9w5vhOgPhkLcVSM00mFra+tVzZcMJLpho29Y26BAcq/DrD9jkla484PaGGO4bc3Q6eE/btD24ZsASgnXG3FjJQ5IpcHSFaHnCxzkEUAgoGpLVAyJnfAmJUVbGE7uJFevGg0nwBNM25fKOKo+w7Uhe5lwKJzEVq05K0IY27ChRCAqObIDvN+9CNAtCtH5xxkhSCGaJIo6L6BXlv8AGss82uA2Be8fWYwYCpj27mMhINrv3LTobJOdCADPQwJDvjAB50E/xnCDbfXJBNEQIXFIGwEVZKgDaAFhKcAzdAbgn3VBOhB5kqYARVcVfzrGigZsbq1kMcWZpGEBwNNBAGnQ7p6oZzhEjYVsNbMDLQcGsTSCa5wfYkFZA51BsqsNbKeMJgAqqQ0CKvmgKFofhRsSh49LTnSmBoWzvsFbrOA4ppCqCQYN0kKhgmoIXh5okY8ftuNoBA6QIm7GXXE4P2xNui+LMCPI3L2EN/IFBIAQ6A4DB1YDQgokqhR1rJShaiITfAA1MkregNRaeRNX2XGVBGljAY5E1tN42CGShHhGuvS5sX4t5egW0DnGkOQi+Ae/PJ1jRsRJHXl4Feu8SllFiAxd+Z3rHkktbPDN2pUggDbvQ5ubhlRWlS3iqFZm6DXgipwCp6YuQTXEgxMLcNec1AT4Gm5FttNJo3vFT0CldqHy153hxtN0CPTt1/OOlwJlXIb9046k1kAB4CdGjQiHg8GWV2eImJw2Ptkeh4CdHjQiHg8Gc+pbihEzoLU1gPzEx7NIi4UUySm74SpsMgyNhnlKXuoIPHKbSPGbBKlmolzw7T9txFgoItYDtTZjwd/5FwKcquRQPQG3ld3f+SM//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EASABIAAD/2wBDAAYEBQYFBAYGBQYHBwYIChAKCgkJChQODwwQFxQYGBcUFhYaHSUfGhsjHBYWICwgIyYnKSopGR8tMC0oMCUoKSj/2wBDAQcHBwoIChMKChMoGhYaKCgoKCgoKCgoKCgoKCgoKCgoKCgoKCgoKCgoKCgoKCgoKCgoKCgoKCgoKCgoKCgoKCj/wgARCAFBAZADASIAAhEBAxEB/8QAGwABAAIDAQEAAAAAAAAAAAAAAAQFAgMGBwH/xAAUAQEAAAAAAAAAAAAAAAAAAAAA/9oADAMBAAIQAxAAAAH1QAAAAAAAAAAAAAAAAAABpyNjR8JDXmfQAAAAAAAAAAAAAAAAAAAANWzUZxpkQ2Z6sjVJ0SgAAAAAAAAAAAAAAAAAAAADDHOlLzT83ldKi5mcuDOAAAAAAAAAAAAAAAAAAAAAK2fA3Ea1qbUwrbaKap/MWpZAAAAAAAAA+fPuBs1R4ZcgPn0AAAAGg3qrYWLnbIsARq+fQltZcJ3YBQWWzEltO4AAAAAAAa9nw0fIWgyhZYlx9gXwAABEl85YFmfDVQarwrpbM+6NewmyeL7Ur6XqoZ496tovgBX2EAlbdW0AAAAAAHwx1Zj5AxtiFAvKErbVeFDq6PmTpmGY17NRzVhQ2h0nz7zZEmWNiVP2ZWlnv8Tlnqmrnqw9I1184y2AB8jbPhjJ1bQAAAAABCzoC/k02RcUudkRdenEmzuImnVUcS/JAAKKN03BnVVlVcCPbV5zvo3l3qJTeYe0Uh51b3ksyq5MU7Vq2gGjL5ibNmGYAAAAABEpbuOTvtVLN2GdCXO7jphaTOZmGro6DI6RUW4AhTRwM6rvCfhG6Iy+1kYsKKxilhlIxKn7XW5IseR6YkAiZa9x93Y5AAAAADDVgbcM9Rt+bKQmQpMMm6NmwprPLec9Zfd5tswMMw+DkLvTiZc/e/DCRLwN9JnJLLj+n4c6jZrmlXdxYhB6/wAd6g7LHMbc8MwAAAACrlYZGrdHyNU2umEKdkMq6Jxx1Uen+HQyeUrD0Gj4nqCwwroB02fKRTtYEPAlWvH+pFX9uJByc+TWFfZ1vTn3Vu2lVB6GoPN+wgWB3GiVHNmyHMAAAAANUadDIthD1k3bz30mzub0F35p01ScT3vP9QSfl/fHnev0geZY+njy7R6wPJsfW/h4V7Z516ASsPvHGyZOtT5n8+kDKbiadXwcH0Pn/ppf69mo0y40kAGk3AAAA+R5OB53c1F+V/R1vSnmlf0FIQ+r4/vCB3PKWJdgAAVG/E53p+Y5Q6frYu0k5UIv/vm0Q9Vx8xsTvK3h6MrPfPHPZRpbSPJiSwBUW9QW4AAAFXaURV7pNMWHV1Fuc7xXXcsaPU/JvUjjruq0l/fed9QXoHyvrCdNp7Ez8v8AUfKT0uwhzCLU9DUG6TOFN59615GTp+/QdtJDRv07CPKjyABTXNUWoBDJjn70zA53ouPJ3Mdb9MLiBNOc869n4g5f1nzH0Em8n3eJHp9c4sqnGyMay6xKqTIxNnlXqXlx6ljIim+NhmbZ0XUT/IfUOBOn5/o+HPWgR8n0+btO4AV9hXlgACk0dEIsmpiFnx3efStlyhjl8+jhO74k5/rIXbkOYHyivhz2rphxWfZYHOY9HVmjzX03zo7Pb1H05+RL1FVC7HYQpoR/HvTOUPSFTOGWO81btO4AVtlTlwAAD5hsFDPn/D6AfDDgO6hnMd5VyySAAAAQiX5D6hUnSZVOwskeQAAAAAfH0AKe3qy1AAAAAUuBeq7WWqlkFkqtJdquEdCrYJ0CtwLVVZFm5y2Jqi2lwocy7U8A6dT5lqqRbK+rOkAAAAp7itLIAAAAEGFF1E35voDoMqyOWO+Bgb8tWJJ2c51hXVsaeXsiJTE+ZB+GjfH2kvnLSyJUGHALiyptJnI0XR8jWwAAAAU1zVloAAAACsxtRBwsRQ4dCKv5aiv2yxB37xBiXIjwrUVsqQI2meKybuFZjain+24pp8oAAAAAKS7rSyAAAAAAAAAAAAAAAAAAAAAAAAB//8QANBAAAgIBAgMHAwMEAgMBAAAAAgMBBAUAEgYRExAUFSAhIjAxMjMjJFAWNUBDNEElQkRg/9oACAEBAAEFAv8A8wRTrd6qmZhE81856kTz/jCnUDERM6V9F/jnnuGIEf4qfSF/TR896z3Ej8X1L+L2+vUDdpnpr8b1fan1/jJnbEU1NQk+ovRhzhB7jq/T+LfO4x57epHV0YwcfSymf1/4sxEn2GEqLIzER9NPV1RJtppJNgn/AIfOOzf7v8R4SYusRKFTDj7X71OWIr/xJGJ11Njsl7F9kfGxkL0RkWtq9WHNrGizDO1rJEixq+VEqhL7bC+qlc7tK/H/AIB7tvT1sKNbxthYbLsSyyKkpFpT5psJh3a0xWulZJjmKsaQk9MWncFBQ6Scz2NBu+6WQGENvS+hFzb2o9Fx6H/gleVrxJcTeNNitaAjsYxU/BYWA3KhHBdkOC9b6HvsNkWVX9aCUQGPWWknuDJ9lkOoFWitflGOdYvu+cp2xs3aYYKALyiKaqu8G5rTnINNMLuPiKDBkbrK9vtZO1cPO7iiL9fU/RTKtig8zXT7yzvI2q0GDlmUzEachTl0LI2Kuj+xf4+2foMft4ncj5p+gj6kXKF1pNvYKpdh6NcRns4jX1MQP29jOcrRIopgU9z1kT69iaNabGg6TCfjlMqsS6o6tddTmg2wNeFjN87UrYpgNDyNnko/w/RfzCbGaKwkZ7IY20y1YhETTXJSyVt7MsPXq+SwM1GZg58Po2QtJqe/NZMrCnXbVpiOFb83J1k6C79dtK1jzx7WLffbHiVxqGqV+xd5GabPJZ/Z8ruc6YXeWhWSrVWuVV18ynSwFYVI61i0ptt1yIS55mk61gmkpQKjy30mu3hrUqfUHp5jJxE0F3XkzBUjVnOy+fU0/F02QtMV0NoRAP3xil/j7Wfc77T+35SIpZVia2RiNFO2AHRFJ6rgtCx5BB0xYxi92kUZgUzMh5blZdusBdexXf1zfWbZ17adzsJvObQd4epYrr2hnukO685Da7F13TI9rmCJn+Vv4/lR9LywaoGWU6rWV2ImOpFo32mTiKdY3Ua3enIrDbdUSNhtWt1BTYRNFjyLy1k7eIpR1Qr2DrFMQQ9zWMM6SQ71yjDh+2iPY77KgTbpvTqo6YSkpkexkc7Pp1S+35CnaKomFj7jE94yoS0qxDbFmFdxD3ZH6ZqZl1mD55itM27Vtqwu44GDV8sBE5vaJHYXDEoyB13dJztIrqRrlOsJJdyif0s/aPdIwnQlPSsVedrlttJz9Y7fPnB+jR+8vt+N5wtTp9rJ9r/bXGIEZ6t7VmAqY+sAxYbzRfMJ8RQvmSlz33HVujYFEHHZBDM9r6jO8mxioVZA5dVrtZCZGN+3V28qtWpr7vXtPhCqBsda2yYskSqM+ibcE11dY5Lh5sxab9OX60/Z8dsv1AEpOTkrree/JyfcA2pXk4k1VlgEMDeVkLPWPI2Vz4m6IVkTgE3W7ZvsiPEQuGR4ncyu19NKAepsO2Mx9+wirStMK7XYOKTh6iteH1eUYijC72KrQmoiUVs2wrJ4ymVdI6lfqsp28uRUtyk8KDzWcbg581n9nx2R9pzPeBGdyThzm/uXT+pYL6xO3WaykYxY8WTzjitev6rXqeKw03ip5ajJ02HX4jx6Qs52nYLxulvZlcQWl59i3Fk1NRRfSAbsp3r9ojGp1dsQhI5Eh1iQYx5nGz/3+sTHPWTGZAUdFPBxbsVpP4/9Xxs/Hzjc3dsUuFrKDIgGAGu0mp2itLa3fKubx4VKYqSeKqYrD2hnhilr+l6Wv6Vrc54Ur6/pNev6TDU8JxqeEi1/SbNf0o3V3G+GWeft5ej2Cpaz6poUTTEdvYaeQ85HXpynTLEEXDiunT0H0KPX5OUDDInV5rE1ym6GhK6zUMuiP743m/JdLLxkzxWHt2qeLsMTZnHlKXfDla/UpDGjKB0wjyhLre7X0jsmIKPcMzIzq2QArBRyxWlzzE/v8nUHf8HLT0rsLmtU73laaU4/BVFuxvck6yQkjOZkCEakwPCFpIGxLDFHwXZki4gHYiGL3D1cpIrCNf8AfknstEmukAO08Y5DpX4+f6vk2/vvhL0HD9R7eIpmMZw5/ZtcQV5K3nYWyhW9/CFr9LVhcBkcM8rGP81wp2hWBBcQ7ZVn7pFFAv2T3wJHXceoiwI5DM2qqV8RmIxxQydJ4gOYbmbNk7Ni3anh2gXimmzyXH0H8/k90X/hyjejj8Kolvz/ALkcMz/4nWWKBnIq6XD/AAoqOm1YNW8ZQFLai8WVriXlWwXP9dOWt48ae08f7cfyjlMcobustHHU4LulblOLozLaqFcS8U1EVq+Aqot4xCFVw0c+7S/yeQeUXfhzGwqmOjlbyzd2Rxn/AB9cQ/8AFz5x4fgY/YWhNtWuw8dL6JBo7RTOGZBUOx7i3sAJIHboXJFrf68af8iqvZTjUxE6pxHfu3Kb1cS8X/2rgwpnG9n+4p5DEbS8gLiLfw5SeZ4kVqXbmszKY+yroy0I1mnq6WbIGVuHIJ00T6lS7VVcRb8So1ySlhY/3ZBrBUMy2xqF7QhE8/XQp2jE7dcacusr2oMZIucxokRJi6YPs4kMQzfEC4bh+EmevYH5G/bP5fICZB3bLS0h59QZ5x22FruKxy4PHljKxaGikdCoRjohri8IHF8ODyVR/StaKIIYpXEwvpUK4w9zwiI1znU8p1Izr3RInHLjL1ft9pL3RLSAa5btOCHKQ6ZltiFlmA7zkG/uMXwgzdd7F6L7v9vkAXdbyWa3W1AW6wqetoRPPVyxFdZIeaUv9YM5KOfLs4x/teDpsuYapjrCHDDuep+laq2vMXORtyKx1ay5oledqzHi9CdeLY9kRkqOuI3125J+aRyLKoHVXIVbLLFytV14vSnR27dk6htYnVidqOGwYu72J+3/AGz+XyRv735rqlSNS1C5KeWo5THl4s5eG8If2j4JEZ1CwibWNq2jDE0A1m1gPEvKOWrFVFga9GtX0ICEduSXactGJyNfSu9zMlK1JGRD/tnp5f8A7vNMc9EIkJVDWKZAi8hGI64waM43g8o8L+PnGs2QzxTExPzT6x5AndZ+Zob9d11FaBJUTHxQDefd/ceHQbu5xru5xpcHH+Chpkz+RR+X4rlqaje/CgRuKmbN5NdkZFPUqXFWpC8k7Nm10LrLyVz37lcG4ktPvd3vzcTAqvJa/Jk1dJA2NhZiqM2LK66GZNKllka42JyKlLnJ14nI25qAnIwNuMgkm4+1Nqt4hX2KvpYSmdcqNhrHfCsFwz4rSO8as0Ye2KHKzboS8+5BNSlVmtC8fK7FulFk4xxbmY0TbXqx4nZpE2wzGxOqaWzbuIKzWrgS1eHDzZWkqsYoV6DG9OyNEBmahC+ymHgVGC0mhKn1k9BKMeJa8PnVNHd0V6cJP4RZA2fisNevIjlCa7I2WVwG29NltxoMnKPmFZI3WQsusWruT7rZXcY402bc6U43UkWbZLLKtmMhZmtUPKOjVi+SWKba8WyHWZkxvioE5FzH23tW1eQcdmLxoY7IMEiyTFl3+z3aoZNrfHtErPxWaKLJsx9ZjLNVVnU0kSu5QF5njFMsdxr9dWPrKe+mh5hXUEhVUGkrFKl1VLgsbVKDSDFtoV2l3KtthQQ2VDLyqIJZ0a5vlYyw6NcnsoV2SeNqlMY6rrw2tsUgFfIwg73/ACPIu9fyX//EABQRAQAAAAAAAAAAAAAAAAAAAJD/2gAIAQMBAT8BA3//xAAUEQEAAAAAAAAAAAAAAAAAAACQ/9oACAECAQE/AQN//8QASRAAAgECAgcDBwkGBAUFAQAAAQIDABESIQQTIjFBUWEQMnEgIzBCgZGhBTNSYnKSscHRFDRAUOHwJEOC8TVzorLCRFNgY4OT/9oACAEBAAY/Av8A4xs8N9DrRxHiazN8z+NW4WrL+WYQc6sKTobUw6mhUlui0AN38svxPYyjeRcUeovQofa/lmdYcS35X7A3KhlstRHU1f8AlhJ3CmfUprX2rsM70G48eh7DHfPehpx7f791H+WWPzaZkczwoYt9MyixU2fr2WNJc2YZHrUy8rH+WOjC+Nbj2UmFMdzY57qcX2ZMvbw7d5VuDDhRTR0CvfC8nDLlSxygm/rX/hrHI/wowmzrmDSNubEARyrXXGAZR/r5GyXXWNYbsN6YklnGTMf4TdQjk3N3W59KScGxjYX8L5+mF953Acas0yxdF3++sOva+7v1ZJcY46z+lBWGFzw7VVFxOeFSzTNIC20yoa0bRy0ivixJnv4+Qy0D9JaAPDL+BODvV3399bLm/wBam0eYaucZ2/8AJa0pZPnY7o/jSFrs7DZRd7VjnNjwRdw8vVGVBJ9G+fkM7bhQZoyTJx+j0psAuX3i4w0NbmqgWHWiGbDj3jFa9dcOEEZWoq/zi7/17FaOxO65rzYgKnLbbfUJhjg2dlOmVX05osX0UHkIepX40Rzz/gtlZZPsITVmh0leuqNDStHlUvo7Ygw+IrTEjHzmjDLrmKeWW+tuUz4AcvQWmUGHScr8Q9SQyHE0drNzB7X0XSMUMkfqX73WoziyTdlVseqRRcnnS5bxcNzqQ73kuMRzA5ZVwO4DLd1oOcTRg4WNiBbw+PavRg3xqF7ZgeSfafjSn+B857uFFpGCoOJoC0ig5BmQgGjNgGIjCfreNTGGRIoYssbC92/ShLmm1qwqLixN+lXllEA+jHmffV103SMXU3pNH04Dznzcq7j0PI+QzAXIFM5ULOlnyPHeK0adR87sN+XbFJp5TXx943sytSuplUvYBWO6hDqwzYSzYT4Ub+ba+HNbXNqIVlNuvYSVvfO4qN9zHLCd9x2N4Uvh5NjypTxtf+AxNvrIFjyFa7Stp/VT1U7XiUgMyst+tGTeuQT3Wv2znigxih2th71sqgmwtqtVqZ7epbj+NaAG3ll7I/k9Ww6xcUhH0f60s+pXWqLA9hdbFu6TxqWFbriOIHkaELYARkL/AK0wnUtBexJ7yGkRZhJs7Oznb86VFRX03W64yXts/lyoJJE1yL7G1WKNsS+S3hTfZq3T0+JQqp141ZpYwftdp1J1cCm2PeX8KWyl5HNlQcaY3dQxxMobI1ZvmjuYcOna2jJ85Llbpx8k6TELxn55P/IUulaO482Q69axRtiAyxW31pznegRB7r1o0mjuApbAwbd0qSPRY2ilEZZmYd3oOdOmkMW0iMZMeK9mrkyb1WHCrSLiUZLKv9/A0Fi2Ac8NtlvAfpUGl6KyySxgiRRl/eVJ54RvvBJwnwvWNsIW9t9y4PG/G3kqOZpqPptWu9t55Cp4rsujaNkVX1z+lKG0eEA5bIpljJOjNmFPqH9KTR4jaWXjyXiaVEFlGQqbSCb56tOgG/41qsZj0Ze+V3seVTxxZJHopOG/WvNMUTVhgOt6VZpZFx5JuFzxHjWwPb5Qhsq6DK4Yk+of7FPFJGY4ZjrYD48K0764Rx+FTX4DEPEVOdQGgibAcPe3b6mmhjdNEsbF1tv4dv7OAbEriNst+6i0IAz3Du+6ozv2hkc7Xy31qg1j3VJ4jgD1r5QRssKHCG3jKl8PIj8fyoDmaPpsMYHVjU8UmY0jzqt13EUB7qvYnwrE3fNER/epYYyNmszU0jd+RNX4LSC2xuI6Vq5SWWQZ/VI3H8K2u8Mj5Twy9xqGjyZOkJSUWv3SLfrUccxaLTE7j4cnH98KRZ5F1QN2VR3qkZtmGfaxcA3bhh2n+ApNDRiVBx6R1HKsCLhUZACiBvypPODBLmqneORrSMYGNUa/jUet7zC4I3HyIQ29msPdUY8aPpnPNjQDXx32Cu8GraQmsA/zI/0o6snZ3gixFZNsdONNBocgiiTKWb8hUIwSSzSNYs0hvbiajgVLkgs2IlrD21qnWURoq2KyNvJtbfUMYR3x3veRtkc6MKSSwyBceNZN1Ih+UC2M7OOMGp10go2BrBlFr5eV8oSM17J+P+1EsQ4Of9neKWLSSTE3dlbnyJqxzU1aEvD/AMs157SJJOGG+Z9gq0WjS+0YRSTMbvNeUnx7BUUkODAdxO8eymiTJZYintqGOYjbAFr2KHpVm7y5Hth6XNDwo+lLcqXFv40XO4ZCgV3HPOtva8aeOIXjjG0/XlSR6Ph1Ujhdnq2dSk+ogC+2vtQfgaT62lfBBTpwWAH3k/pTq/dLs7DmFNlH50HkayaPGXb27vzoGb519thyJ4eVpZPewJb41i9bnxplmTGDvXnX7MI2JOaK9gbda8/Oy9ItmtmKNb73UfjRDbUZoBdpFZ1XwxUOtLoOj31sozb6IqONC0aEbk8KSTEWXGLFt/KssIDtfGd46V9pfwqSCRXiwNhxNu7Iz4r/AH7qPQ0fSMxNrUq/SNqtxOQpgo4WoAbhREbmHRt2Je8/hyFOIxhAFh4mo9Hi+b0Vc/tGkl/y5vNnx4fnUch7ixkXqE/RBf2tU8vMKo9n+9aZJntvlfl/ZNF2AbWOHN+Fu0gEEjf5DaRo8wV3AVg4uMq/xMa4d2JTWEYlP0ZFtQlmhXWZbW/wrZY+BoZjPdUjY1D8BffUSesqbVuNFn3AXp9IZDZm2ZDuFEPY2zuBYUcItg4crU4yPLrSDeALluQ6+6pcN8b6TsuM8jvFaVoiymWCLukixB5UrHgaPUel0dbE3e+XQVjfLktBBbCqXP5fnUa9bmptUbORYGo0yA7oqOMb2kW3sN/ypnUbUm0x5mkyyU4qLRiOSK3cLWNbXyXpHsINf8P0wX37IrZ+TdM+7X/D9KA/0/rRvoOkDxwgfjWCSXVxcUhxOx6EgUECto8lu8sbRke2m1HykdJT6GW10vQPydpDx272juxt4HiK1a/JSGXdiJUp+tRxy6RCgjsRhBJuOtCWfScpGwtHgvmOPwqHWaXO93VMN7cbVYIW+0x503me8TkCaH+HT20P2bRI9ZiDWtvHGra06sPcX4LypNDhVMXfdm9WhEzEgD1t9WIFulHA2Fvh7aMMy4JB3bHJqTK2NXHwvWjSPtuJEkt0OKtMmt35jtc6IpX4ij6QPxQ3qNeFiaeRc2v8Kd1Oymx7eNJGmca5u35V0j/GseG+CgR821RMYjJjNt9q2tFy6PX7q/3q/dX+9X7o/wB6vNQRxjmdqsenLpWktfcxAX3Vhj0eSNeQUUjxtNFKm5sIPsNf4nQ45W/9xBv9ho4dDkDH112T76CwyuIv/v2/wq7fKzrN9WOy+7fXnvlOQjeFBIsa0KLQtNeZTJdsTXpb/aNZ8rUKkkvn3VHM01tB0jCMzcr+taXp0kZOtthU7684GUfS5UL974NXSgG8RSyX2Iz5wfV3GoGdcJV5GX7KqbUwPqykfh2W6mmH0cvSN4VDJwItTxqcJZ+8OANKi90C1WGyn40FUZUupG/1zuoA91aZdJQXbNVcXwUx/YsJuPPK+z7quiP+1az6JtalCO2stmuKx9xrvS++u9L76+fm+FZaRL8K/eX91fvLfdr96P3ay0sfcrLS1+5X70n3K0WNplkdnByG6mPsoU0jkBVF86GkSZG1olOVl5+Joa2PzS7sX6fnR7H1YxXzwX49OVbQz/GuYq288OtNF6kSPEL9XAA91StweZj8bdh8afrb0pRh5s0P+78qXAV1jOEDEX3mh/iYT/8Aj0vzoqZoF5ebOeXjWHWQKRdQupPAX50qGWK+RvqzlketFo9IiO6y6rM3NqnbTTEqBu4o+NS6REwaGN7asrf/AGpdKmgEc0NtcjfQPGpNDZi2AYo2PFfRaDpkhGtaZS58aSM7+8aLMbKozoNg/wAKm0g+mef9KxXLeO8eR1qxrn+dAHO/xqJT320p5D77VBla92957L9aHiPJw8fD0RjmQOh4GtTHH/6kA5nZGHdUzwx+dts7R31FNLiaRs74zX+Z/wD0b9a0OFJJVgltdRIa0zakbR2+bxSk2I31pWLi35itBDbtIiMD+Fr1os8nzmiuYJvs7v0PoY4Q1lkJD232rRAvzWvXZG/2U74rBRtX4UFX9yxYmY5a3oByrYGEjKs8m5118p9IkHd/Go9GlI1kbWa3j/WgOXYvlYrn48vRE1o5kG8mduptv/6qfCdq+VaN4dmj6QP8lS/jYi9SPcs25D03/nWkqubCQZe0V8lu+Sq9ieV1tUsb21Omx2/1j+n4VG0nzi7DeI8tI1bC0jYbjhWKEW58zWiMW1eGcbfKg+oKJKNg7sfU/pWj4wO4MxWBVLy2uB/WrvpUt+SWAFH/ABWIDnGPjQUtozvxaO9AEJK3gQay0NSekn9KvNoMo+wb0yxKdHjA+jdqWArI2stgeUfEUkhsVS7G3Dl2G2/sPkndhP6ei0h7Xshqzix1C5cqw8lZ/cKTozD49kV7bQZM+oq+Vx5tvEGismcekf8Acp/v3UUkUMh3g1OgJcaG6TJfMheI/Gp41yjmGvT/AMvyr/MaIGxlVdge3yjKp82owqeBPGtnZ8aMcyAg8GG+tFS1hZt3srRgc/Nj8Ky7NTGcJ9ZhkQtFv2aHEd+wKt+zw2+wKudEh+7UaCJP2fEFwWyvhqOaKBF9TZFqR5VYjE2xjOH3VhhjWNeSi3Yg5nsPXybXJb8fRauS+B2AIHHpWk53whVPjv8AzoxOQI1iG/cbk/pTZWvIx+PZA1wMM6m5rSBGdmRkmHgf9qWbaBga4PD63wqRYHwSMuy3KooNKgiVJzYya25JtvN6WKSKWfRUzjaJrMB9E9KlXRdDwjDg1ckwUfdqNLnWRDVuG3g9urhtf1mPD+tWkd5H+iT+VAqthy9Wtqy/Vq2Xga0bf3TkfGoR9Qdm1WmHey4U+F/z8iORTs65B7wKH/MFSLbuyfl2+AomkHTyWysOGXT0SIptIAXXx4VOY2vHi7/0st9SPLIyglbN6uED9aJZ1XG7MAcja9C7jOot0mCQMyAYsqQxNNIQTrGZMIzoaKW81IrOR8KiPG1j4ijFMt1Pwqdlk1sa2bWHeFG8WoO0UbNwYrXyhIvcxqviQM6u7AeNXJeGPgBkzUAuwOlMTZ7n3V3Te9r2oYjl07tWts/CtFt9E5UmYsAKGE/6T+XYZoCElPH6XjQSZMBO47we2LYOIYHuOQqY78IxitKi3Zhrdr+6vGl8PJxFyw+sd3kfMv8ACsJNrGxxZk1exHkTvONl5Ai/ZX+2oYx87eS27fW57csZr1rci16yruilsPXqF1776yJfHf8AlWlQciJB7f6jsKsLg1q9F0wCDgJExFfbSxbRPDm5rWSIEAXZ42q+/qKyN6zGfSvpD3Gtk+zjW+34VoqgZ2NWtcVzty3itrbHMZGmdSNWd1qaM5E1q5hhlH/V1FW1ch8FpZRo+kEiKyFVyvnvqaBcV9UUzHSpS3eZbW8O1vGlFezyfOHEnC3ktighN/W40Sg1y/Rvn8aDKd/PLsxMkjAm2wL1gAbV2KqXg2lB9tLEIJlAGVxVtUw6kis9/aPtilEUmpdJcSvyozNpjSykYSWHCtojtJvHI53yNe9ed0TSE+sqXFZRaS7chCwoX+T9KseNq88JIzydK2NJB6WN6wvpCj7V1NEHTICPtVo+plxIAu0DcDOsUMc0ovYkIQKBmWeP7UTVhjmGPkRhJ9hoa+aONju615uQyHkiE0mq0B1Km6uWWg08Wqk4re/ZI3JaM5GyHwH29p+0aPQUvUeSblsPDlu8vvCOQ7mtnWrnMa55Mp31uyq48pb7sdf6z6HMA1kqj2VinixVs6LH7q0NFUBfN5AdatbLswzRKwptVCoxb+NbKgeA8jV6M2rB3tQEc8OrxiS1t5Fed1aeGd6LScM8q2u8cz2K3I+STzPPp5edYWAI5USsksq/QZzQI2WIzXydpgPGowpBvJwojiHPpN9aLxAMf41kR/B3wuD9k29OLYb9aOKOE36ViSOMHpW0APD0RJYUTi30ZGAxk3JtWzIwrKZ622B/gRiPstl/Mhnf6uez6PFJ8wy5dG5e2o00o+esC+FclvzpBc7UhiGXEX/SsD4sVrnCL2HWmXbspYFiuWzvpxHium8MLVqFxYrlb2yuN+dKHPmsHxuBTA4iyvq7AZk2vTq2LCUQols7m9JYm7uYwLcRvqSOQOYhCH2VvbM3/Cna+yrKt/G1vxoRLiub2OHI2qWSF8DIC3dveojJMrG92stri1ODrNnFfYPDfWtkOybAe2g0yyIbXItuFCG7YiQt7ZX5VGZCzaxmVcKcqXNiDhzC5C+69IRGz4mAyFTxzY/nVVdnu3A3+2jGmNjnuXI232rWGNlPhSPiydC+7gKVdsMWwWZbZ2vSSRN5raBHM1CHa4KMT970WxJmN6+jjDHYVwxH0qdtYypIAJEt3rUsmtOBZDKEtxP+9SlJ2jEigMAAd26p4GYlZSxJ8atrMQ4AKFFRuJmwIzMqWHGsRcqcOHLhne9az9obX48eLCOVt1GZpCZ8KhZLZgjjWkaSVI9VfzP4e6mkSdo8cerYAcM/1rCkpWE4SUtvw/7Upj1wSKNlTXR2C3/Gmh1mDFkxA4UFeQyEcSLUNvLzl+uOlhEm4WuVBvURjlsyLhuVB93KmljmYYjibZFz7ahOI+aLn71Jo8P7RhEqO102crZ39lKpNrMG91THGbySrL4Wt+lRtr2KRlsKWHGhGDe1aYWDJrnNvq+HtzrHrz+0Y8ePD0tuoR4i283pGxk4VK+839E2PCntHL0b6hBIBFchnw8aUaNo+sj2cRva16Qxx4rmxY3snU2rSZNUsi+bLkPYDLhQWCJWZpzHtP8AVvWOPRkZViMjgva1iQfwrDFBigvYyX3Voh1YSByWUh8yLcRWqMd81zvwN7n4UxjiXWanGLubWxGvk+TAskrQt69hwzNJNGi43UNhY18myFFkldG9a18hmajGj6NrJSgdlxfDdRmRMZuow333IFCNdGDaRtXQNll7Kij1Q1ky+bGLjyNSROI9UIlbI9TnWixYEaKxexYi+6sUi4YscgLFr7qVBouWQkOLu5eFRRQRq7uD3mta1CIaNcAhZDi7ptnUsUMWulMrta/C9bGj3RSgkJfcW4D31MZIlVUBshviOeVFzolmx4d5It9Ldeo3coSwvdN3pHDMeWHnl6PHKpJtbvEXFY2iz455HxHGhrQcuTEVImCyyABrdKhw5KJdY9mIO4ilxJ5hY8AUMeda3V7V77za/O1a1Es43bRsPZWOWMM2ApfoauqWODV+yo8K/NrgXoKWNO6u6ogq21Qwp0FLePui2TEZcqEbLsC2XhurEyHFe9wxBpl1K2IA926jJbbKhb9KSU99QVHtrVtGCmPHbre9a5o9veczY+ylkI2l3VrWj295zNj7KuyG9ybhiDnvoXi3WFgSBlT+bxYxY4iTlWHC32sZxe+l1d1VVwhb5ekN2wndcH+ZXzt/T+Z//8QAKxABAAEDAgUDBQEBAQEAAAAAAREAITFBUWFxgZGhELHBIDDR4fBQQPFg/9oACAEBAAE/If8A5gSgHUdKLC9kzTfJaLaTSSJqHmpgcY0AlCcP8xlsl4KiZbWoHRfn90q1GnvTUbO1JMr2P7rRpwCI/wAtCLgo5yLrOfQLAGfc/irWwBrU8TzQ2GqXkf5iGV201BJ3p6Wh422mtCQNQJx/fvRhWnvU48j5f8wlUBK0kLkeVF8Vw2QO4eiWQb/2/tKlTWCeHzTV6W/zJp7BO5TlWkLbxvVzZAbMT09OOSRMjvV0TBCMHXx70AX9j/MtBhNi79lKTwYIQ1eNBiwerAPejBNvQ4wvjlWcCdLdXEz0psiFEFtyD/jUM0I2R9AWWwP/ACqE0le3Jp4OaMymEalxGyWdO7B+/oxozoww11JqIfDIb9r/APGlLXu3LNDxYv6t3GjdK63ih6LBelJJ9sq4pF00ZyO8DySt4qD5BmiZoJAnpJt1pa8S51MnrfSdJQQZZ6lPIMwsm7tLaukgAmE6X+gl9SR2S496vW4K1MyHsf8ACVMDQtG9aInEWLirAfyzCYTUnXvWJuAFoQycEhokgUCW2PzioQtRd11frJKOGfD6FRg5alVABLHmjrzoJeCIyM3jWaMyQqfRrbpV8pKLhaKtoCCAyJBmiYeCGHYU4tVpFFpEDt2KjziEhk6YoXhY+mw9Ku5Isq3N+i8LB8BUQP8AhFgvQm0bi98Ukjlyc8FSIgH3+ZNuVIqZmxmXx2oxJQqM+A4GJ4/YdMcILItfiHcqU/FDfCnjZ9HFs1k0gs8vcj3rKhlRa98eKmCaWs8JJV9WQzAq/GIWtkPhTUmcMoOsM9KtnUMkMS2cvWNQOe4Sq3Bn2NY/f08RT7qgTt0/4DkexrVnBP650JTLpAVNxYvd0FKTsDthInFEWo4Uqt1no33narBCJ5wzM79KnDUQZ1EexVga2x2StIZjh9j/ANPoWQAQ3ojyiSEAYf7WgIJDoJPl7+ihNjnQoZEw2Ai9/mmj8DN7q/zUEJSOLhPPFWnJM60Zp04osL0BdCgERwyYyUOmJNLLCejhAmFavAfQoTtUeLLmmZsj1Zox95QkJ4FJeTpNCp6oGuwzSHLV40gl71pUwYKxcivWtNhtID1WO3rCmsNRHSps7LBL6klwkLjFI0LLcoZcmDzpFlhuQKejOUrPB0PDvSGwj4KQck04RkwLOFOw143jgfHWtLZ7EugjR0abIppyEs+bNRds3/Is5NRrUvjcdRZtUqoNoGsZoURNT6ZiUMBxe1QbIhRj72YAtrG/CpCRaEUQlsegxfNagybCbTQHBhb7uQGtACUzjcvfeoAlk1jd+fVkYw8KRLt9K2nyO2xuamvOpwqyLgxbjDQ10RWhxeKBf3BsueWojKvlzeW1yJ41aQ+aRqYTeEq/DTLsmd4ff0fWLCuvxwoflBbRoX/BRJ5G6erdhKR9mdJInDebu1MzJTECbwYnFZJHQJDLlktdvpiy6P5+KJztV/Io+64bPyA1ZQQpDFMLoKxQ7htwo3oTE8E4ttKujno48THNKBgWA0ohSLj/ALEeCoChCiNtdCMvGhVi+S9r8eaeyed2XFJZjThQE2aEQcGQ3twpxZXKZXmv1Q8DhaFXgTo3aQ89haHltw51CH29D7irKNc5h5KsZBlLYLDCXxUZmTEyCAb/APnrILoVgfI1aJJVnm2cyGlfZGXckjU51oghAuwTPBIs0NkXW4TguKmz5hnl9GV/bquJonmlE21GPuoJANocOLV90WcDA8EetCWJDJ0qV5AJajUyC6aG1BYeF4OW9QUBiJvzqxjdWV41pXi/xn4KKQGC7VERUPVERdeXePChcITqH1Emoww3ONE6MppcDbPhTHCNz/HXK1WRWZixkFnFFhECTASIeZHahEkZ9J0jWfKvxV56DiQtLdYsaFRJBAIApmFCOiNGphEwAL933qQoGBoDHKjaEMbR8PD6GScNFvJpd88VpdvvG8y7zHxUY2FVG/KEhmsN3np6TSHIUNcwNQECs/kpUCWlx9/d0oaQXTqJHLzT5SSiHaSCvzUnOEBsVnJ5rUFB0JhfeDrV+QFUmYJmS/xVpHJQbTEkUyQnmRBwrv8AU5qAYRjHQoKFlgyDpZcq1axgxsluTamwhLjcSvEgTtimw3xCu0EvKpDbibIHWpZpeLYHQgrvHWhMLYRb6UINrdmg7MT3q5lAugLPZ8U4YWug4gals70yy3O49fXlF4g+aZcN+5Ws2ox9w0MBaItHurLBLNji/wBtUXkAsYoCzznajIwmANre2dqhRYa4T9mhmKW2yfY7VOnYQeb+a2ATO5+SmYwqkJDDKeyRR6K4AxwNnVagKw7zQ7MfVKxB9PHeOFEBghErdxmoGguWerFRA2KiwZzBfuUhx2LL8veuH4uTzZqQg6zarLNHClB+OlTISQ1s05MCAxJDTKSIwCfp1prz4rBG4erVjNsYdwTifiiAk43mv21MQDfRi8YoAIyOErnbyE0N7Vh5N68ajH2zbEZati8F3nxUUGWxV6DhDjasIBFOKQuym91uJrQDoHngHlq3KWObFjtL1K1gAPUvXyw7UiAA0tVPxRaJejKf+0ZcQa6ml/GWYiMoOtDAmMrQWOkeroxgDMek1N6BOE6omMQjd1q24klkXtJ5oCxxV9m+1QACAiFv2qYXGpJ3zTNIJ6rPKjiIWxc2LUckQVYJ/mmghq5FISzjwcd/4q5NXaRy3+FpCAwXjBipSMsxtyc6d0twch7FC0LqEstwDZLvaofbs2DfkKiaBvx80Qn0/E/mjCOGtGPtxOOkeITzFdMIZjnxpLZI9ZWPZSYWvSBRA5P5bTQtRAJyxWkBbe48UhJoaqAPiucBO9IsEJHGvCM1OMDPtdRUZJDM1CgGbi7vmkTGlYYe9LaFlfeMaWYZcfIDHIam6qgVbsDzUb6ZExIzM3vjrQkR4UTJezRZO2EPGdHSmOJs/Fye1ZICUGPNzW5QtFLMSXerRMbkmdyRyoMkxACIOv8ATR3OwE3e9TMRsAbL7lutMEjYd59fCrWw2GzBzb2oj2YcDrBt5pQMTY2H6qxQhApcbDUooAc3gGzud6Y0AaEizIG5N6UhB0pYD8UUYWFDDh3qUtSKtYkJ/NOGNvuE6YDuTUAaj4/NT6uyN9niptiR/jkdGrgCNly8d+FWOcy6T/B70wSUUG/FoUuVtwX4qREUCxFAcd9m5Hall+iKv2foo5aXiT4pyJBkVHikbNKC9raKnWye9DQZI4jkFuY7UNbAiOfA71rDyQl5GauSSNkOwaWQLb4t7qsQNiszMauaJJLtkzJawa1gGi7pVuW28maM9U0hJYcl2Q1fxW4wIIIzDZTkFIcAC3KhTiNjd6yiQETNMO5xoCcnZwqRCXLSEghxyyQ4g1Hi2kwV32afJPBL59BEmgeawXVl9wyXFS0nUecfihOMA5NR8UHVkJvUpo9TP4VHQFaJBXAvpv7UPOyXeFAsViOC3X80TQJEvLdcqfDrCKOBLTWtTUzddSkNdgsVS+U/nCtNOZS78GtntKSWm4/vUzD4/vUF5HFfmlmejL81MRdI0SU3CwsOR/NFkxMy0jFCVBVwTrnS4e5DQ2eTBffdzVIgF7qa0axnUq/oK5GOJQhSSJ/mJqVbcoKSCDo7VkAlaHmRSIIhQGA/B6Wcx71aMS/D7vAyHadKGyuYN5u/NQNoEQsSlOajDK3+zV4agSd8rd/ap1ZA/wDgNKdaC1ZODSpRsz3UdHjsZLDYNEsi4xXWSiu7JJnTvCZHNmghQOyrpOsNu32VAlscaRDQs0wDgQUgpG5DnSs86nShaJJTfQXx3URzIG5w2obXub0a2N6bXrLtRAHSmTZtvFob86RyCQmLNuPCpkpOTIKjrUjA8R+fSaGq96E8b5H6RGZjm6Dr9kAQEVnp4clGvCLBZEO1OThC991X7ZcHXnW1HlU1Elpw86n6yMKOE4n2aftmcWiQOyGtk8xPNQR2pyrLvUXPsSqgUGx/E0uHxSngKSOCxKN19quIJOnOQcesVGWPGDBtypv0QVF723GtYtAO1HDtRctXF32pvZzpxocwmZMui2rVyVApkRPWaARgRS2rxprR4/H0l4XSdBGjEeftOCQgWXFEGEki9pLrhwqVoQIV5X39EYi27GDsr0q4EQGxk9Yd6ZmhNVWlCnWJI8xQhJJOD80IYMkO5Hx9cge9IQqnQ81EDMvCeIuWjBek0WszT1jxmQDrl7d1IsWXhgx4rGsgsHF0UpPZ9lBGetC0raXR0RUgPQTwm01u8gjc4Ia55LVoz2SlPvFTHRR3exUiZhojkAHNqz0tA/bmOHonIBzoQDYoTwB+PpLheQSM8n2gVWAOJFIoEpOYK+bUbaJh3+NamOEiRyR6NFi9H8X6NZpYEcK9FlrUCIJwJ9maCu2BSNMW1WvanAoogGu2mI+TrTSLg6rxoMgjI6/QsF2gMMq6j8AogRY2+FWbOsg/KpQQUNH4UVTfZc4UbzGm1NYNMNXORXzsnXrrSlcQVjtpVraMFg8Ve48tHTSJklLHap4UrjuSRty807ZXmq4oq4NJgD03jc7X9Fg0L5+loULliyM46faAJWQw57oijGSt+VRRkmCLZAzwgycKAIXCEhLvQxEregXPmh2h25hh8+VSAkfPJ+GpqQG63p7YTvaA+aFalFL53+SpCMlKERvpUw4SAmvroI4EnDGtEMP3mDwRBXDMgx31Na6CFqgQtmUk71KLHlFCJ0FHEx4rK8z5/dExq1KbMloxp3PoKwI7mL2mjI8Tw07kCw6XHrZ4vdf1USaE1Gm89vo0qAGbMM+bQ4faUbTFrWieF3s0NC9unDMuc1mIjtoc4W4ikLFF3CiRxSYCiS+aSE33BCdNYYqd7c2EgDgtY51FAmRCpEPar62eMPkrK+g6rc2aixYahohInjQvlcBTk0YLC4AWVQ3Mwbnag7pRZLfc5Zq5GWYEs8aTpUw4bv4irmQ7UwT9cqK4dvuFQLBs+DWtdVaXKhiRI4xShFaFIjiqGXua8OdZwBRkEY3FOQtjZew78/WQpBWzNNv7FWtQulf2msPt4XNvg9bl4nhWjuDzXYL4+l6x4EXk0+g8w8MEN3mlpNuxZwiIrs4OfoukG1i5f5U6sDSVk5C3CKiJI6IPehoOMkPeoBMDANB4DjBTwExvFJEo2OkAvlX6CQ38nf0FAKEdSgQoRDrYlfrUXXzCJbdfNWSlGYpyvHl3oYBLVpqQnpKL4oZsaGqRvfLrW5OKw/NIxPGPZU44VuZLpVpcAC2aMIkKRsoCpvQWD4rnChJOvKmEgWdnR71YN0xoNypTRuid64wFaFs9L5pg1FDBLZSID2M9VPVpnFM1/fX6SceOAdTP0s5RYeO8VIiGY9eGBUQE0GXGzQYI6UD1DOJqR+JIZh0zxiogYB2YDerICNA8LU1kNgz66GqUqp5VRHs0FoYmEXDhmoCx3H9elyhh0aOW9y8NfFWhMsMbtfxVlbNlHdCp2jQID4o3L8I+KLhfY/smjpyoO9BVnuPeoGZNnzONcUICfmcNGouZIxzBGo1rLL9wVGsaJnmikQT6My5xBTFgwtbUnFKzxQuqT0hgmRjpUJOfBl0z29bZc3O9F7WG/P8A8pRxj4+noYp+T4+u4FsmLopRItEcautatOpNKgkk4PqAEHqwmmkmJtWL7K734qZObgqGJzMKhRvkyqRlxYFQoBwRSCQk0bFmSS5V0EpSSe9Rw/aD6GxOYY24UZDCHGwz2rTwM+24VGexVGtb0YMS6UFzvTwNzlj6YiBoQG9t0z9YCwedKkm0i1EiTLIJGJnPOjEZyS3Xj9IOlzdFRM+up0WmTy7G1TP24tFuNOkhJvVSEPB+8JB1oID6DFTjKk7QMp+vtRefoaewi1M0CLiS33a6uOFDd2T9pBJOgsUQKJU4p90WZnvUS3HYKkTOMSke1T3ST/gcWqVC6k4QjI/6LilN5Gc/ttnKgQXG/NDycaEAlNTKg4CbdKBkvWje6p8oA1lMDDF6XALPAuCagFRTKJxQ1EhTzCzkqTkU0Cbie9RCAl1NgNbXoM8AK+krZ01xTpvbKb13as6CvxaY4CpyVQCb/iK1Sa0a6Gjbz62QNqVeKV2WES61dRsQQJxdwogiSAZcCmQpNmkxLFuW9IZoKd0klvHamo8gJVNooqIQWK4lo4qUevcAWO9JdgM4EcWkpoSDxFlcSwpUaSURhMLihJ2I7IpnbMUCMvRGr6UlrUuXkA9nvWIIc1Inj7QUuMAl2M87/bERsJ9GB6w9KjBBgQK19Nqja3440b0mYCZLlXxmohp5ZJzSVWsCjjBrTBS0tXyTnWmlgJGUB4UF5ybS5ZwQULCxUOrhvNygqNAnCwQ87JpFuQiyFWnDQpiZZcEXzopTEekiIAzjnYKMjjgqsLhNYUgEUdK1A2Zl5J8VF4iQ0hqNTj6f/MzLIm0UUQOijWnGQYuVO5hZC90+9SqrVrb3ZWNadRj/ABTTABJoyx1IaEa0Zk5/8ongpZeKvzRcag7BzzS4pq6tYJxEkJwRWDCoyFlmjdY8mfspxisxVmOAz9uOmMRF2LN61fh2oxdIsM3auMkEgiYLmrYgvICaWahTqmCylMWxV6ogJGC19lE4S50YF2IjNomaUMkUSkWLZmj6A7yhp7qCURv5BLRsTPGKmVjRJC/Fbzmi9AliTpIVE+bxDIxbpNX0srIlSDyN2Kg4RLG5OtQohlLciyXTO1OGAMHn2AnOt6VaCC2kdGWMcKAwW+YISgaTasiwQQtdd4eVW/hlN7J2Wnen5qzAg5XzV0URsB0RBO96XTJRkAEWHL0qziKQUBYGYhNW6ziYyHEPCYqGPIESE0YDGL1KEIknyn7mjhkoieX2wt3WAbCDcqC60AIhxBaHGiJ2+FmHJZxVpQAksIOVRgnJRTME1lKistyJbrhk5111Q70RPGgC0LqDMSgml64ldYoWIAI24PNYvz327FvBQgwUDhUEs4S3M+1AjXCoMllDclbUVJRBsEh8gqOMnnlE3HDBataCeWA2jNtb0Rboy0Kh5an6yxaIT7VrMBY1nelshJkgwsoXnVvxopxOfakUxJkgwsoXnUcDvuQOHak2CIbMLDDFAviQhZaEtjlW+cz0bVMcKiRAFUQ4b8fuCVgi0OJltc5/6V7qrWtHFz0/0//aAAwDAQACAAMAAAAQ888888888888888888800w888888888888888888888g4A0888888888888888888888YEcc888888888888888888888cwM48888888888U4088888848A88008888888sI0E88808wAEU808888888884w4Ms88sssAYY8wc88o8888880M8wg088g8484os88kg888888wcAwU088sY44Eok484w888880kIAgQ0c08AMc8ko8EMg88888sMggAgYs8k4soUAwgMMc88888sEE8U8sMMsYMsUoMsA4U888888Yoskcw888wYAwUQ08Y08o8888sE800E88wcg4wsM08wc8Q84088UMgM4QcYosEwUgY84884888M40c4kcc8ocIckU8o8Y08s888cM88ok88884oU888888c8488888w080ww4ww044ww48888M88888cUIYoMMoI800cEc8888Y88888MMssM88M88MM8M8888888888888888888888888888888//EABQRAQAAAAAAAAAAAAAAAAAAAJD/2gAIAQMBAT8QA3//xAAUEQEAAAAAAAAAAAAAAAAAAACQ/9oACAECAQE/EAN//8QAKhABAQACAgEDAwQCAwEAAAAAAREAITFBUWFxgRCRoSAwscFQ8EDR4fH/2gAIAQEAAT8Q/wANfpf8fckJFRrtNcswGPZINamvfeelMwggPxlNhMSs0fiZEptbu0D+82IhKrxp/wAYA5DUK+T38ZoBVeyryvlylmyR0Uh/b5wvMPnWH84B04mIuJ8EXv8A11ggJQEP8Wq8Cr4zaWnxHg+DrHJKiBwt/v5wkAA15LRH1EyobI/YRjhJvnoJ/MP8ZsxLQtHxigEeUI+LcMCwlvKv+1+MA7A7YBl+NH5+Mb/qCU/3hBBqDNlV/g/xhwkGdBgY0Y0NVktP4YXBPZihpJ2NMc9rLKJ6OZx6rCQAm5spL4T75UdFCLwlv5/xklTRQo7X2VO9dW+iR4vKYVaBiDqNeVbvi+mGbQkC0FwHpxSo4sB9B8KGdMdmHWlIPHJy/wCLMMDOqYMfJX5yOdeCXy9DrBjaAhtTO4FOI21AL5+m+UUI9ZBEdzSTKaXWgUordgKIhtmSnllkcmhvmf8AD5EHuzHQ4cg1MubruVA0+H9+5cv6ATRcoPCvQUffyYGU5Z10chvjxcMPDIr2j0u3oWYPqFTtahdsUQmiLO3ACTE2gaBo5Nfz/wAMGUGcUuFkA8aj5MrNyoAW3oJ2eQfDjEHlHQT0jfc+gUQB2swSpHik/ac4YuSrwH98HeRXFkD6qgf/AIcFCVsXZ4c8+mAN13Y0NCpHTRjcphcPAPk5iDN8fWaMqzSpDCh6qYQJGBhoIE0N3jESbWhLiTSIsDfEw+r5owRVwL1APxlITwlXd/nC626fNQ/Af8EidGhQ/wBM4rs5Z/gMfXU1neqyzF7jLUcKIShIPAGmHsEbSkF5B+86zZNIAQ0312oOVDDjSrQLrRZd8eDtP0uRCUhFeJVcPqadxH+PddTEWBrK7LoJBAVQlDVFlEAqlQ2NWNVs5AW6WNWVmj4VeHKUmShopQeZ2YqbilbABoq31fOT0qCUF7HSfZE6wqhRmnxngMwPlgEVeScYCrEj09ZN8Ea5RZYTfQi1mnuYRlBDD7o7+D74fV2Gunso+Wj75tgRPi8P9ff/AIIIoAKqyZPf+W9lffAQ0D5MUh74K5gNQEA8goruusXflREqLwMj2wO94o5Sjyb2bxMuXL+hxxtMBeqdnDSQfOMrSCBFc6lBgWD39LqR6CzBmJ0S3UXggJ4Uuwg6rkhVJwSJi0cNr5o2E5vfE7xVUEgUcaukJfC53ZgfoQSboPVuFqCN1OJVF8uJxvIOlJEpzCxg2Xq4fSIsC8JV9jNFSBgbCrz/ANv0szQweBoZayIHw0v9GH7+0buAVXgPOCsVXXYPCdvfWXSyGF7uVQa5FAJtUCy9XGwLYjYAcJbHZWc5AYRoBe4GseTAmymGjkFQT1bQURpkoOQT1vXfGjy4ILhFP6MifnAzVKnz8V8G00jdB9X1FrygUMiticwMWJB9xk9gVNVNvMoPf9N1QFqge/pgJxQiu0UK4DkEtxhJqJhLb45BehXLBUgAgFAL63ZZ3UR1MkE0RY+enAOM2ypdA3FSYFVZMpPVzZ0FumavhnGHBSECysvIjT6LdCAd6zq31idHXX6PQouc0UPTRX+cWuhrqQYVrz+8jAgpyOUgJoOHwevly5FmuRfFdHzihwqr1XEBUqylQhzNEFsS7MeXXriJ/wBwl90C4YJok3mh4IvgTluOBCAuGKaunGhZaErPqPd2yg1H7zFiHpMwHvovBdFABAI4X2IYF+foeq0YeBbpVroO0yE7+gSBONGjWus1pC0EscMUMSAu1dnA/bJATXQEMPAvutuPIWLCzGgktcmhiR2brKXN7A8IQdOLG2EVxBRMHloernMNiMQkdtudgWquNhmB0oFAAVDh5yg6QfhOROROx2fptKIo+uJ3oGH/AGFGcXt+8duGbErOOg7TnUvjBjGg1X2uMixRRNjjgL3TmgAtBpPlGHeb04ZObVkoKoGu0wdttETVHmcIdrhyMhNayJwPJw6Zqj9I8EK8o+ArfmBVw9PrM5dPpWJ+FHCzQusqpkhZ1pZ64axqGaVfJfzceAZ3nQfcxcEUkekbSJFnVywg0vAdAUhABdsxI82BWCeZG3fzcmU0CtTjfK7WnHl3ARLlaJel205RL31iBUZbTrcThq/rBelDwL6T0yATALI5hi+rq5yKdheLwoo8tr1l/Rr2hJ7XDhGsnldH5cCExw/dr+J2T+8eD1b1heKR+8uwAQRV3rTXz+LNNKmxjvHnOq1iu7g07BmkCrDAgtnsmAxGDOFAGaJfRpAA9UK+PBkhhS3tw7OENugkceLVOtQ1VWSvoxccqDiARqmyLXEVEDrlE0CknKcODHMWn+oV+X9LlYjMJERWDitApvSl8cZVdGmsQzp6Zd6JhJQ2ef7TGEpXwEH9wHJxYTCjloSRvTLxgeWqOACKJg+iJLabE5ukBvg28mVD7rusgMVXbybxtx4jCAkPzt6uMuUp2dDwxyoNu8cnqAqmThnZ73IDRat15OnP6B7BH3xsmrquiF/A4LVA5Zwe37jgpxuZ4QDezwH2w5g7QNJeQB5F4cpnNgvh8Mc4gHFg+mNJuNzuC+D+cHKIdRp+9+Nc9YUnKn70eVwQJwitT375PpGBpRUNcprg+NojGaHZh4hiik8aQXtD5yu6Bo7SU8jz85f01FhJJ0HyO8OayiFBR5gCPY5Nb4jsPC262BRA0ajkboVkShQoKHMNyjwnRMY0eA5fK7TDQg8I0fo0lA01LPKedNs6N4hDmuFaRYtjSWEs4KLBOgmAbTOdifxkkDRjwo60NO9OI4VOpvctc1pnCJzgfhehcLPc5dcXc+odKiuDahog7ct6hT2j+8KngfuOPDBknYQ/AxUjA7ondCFt0lHGG/wiPnap5D0MhuxOjsgEwm76G8eIePbLhlm4h26QPgoObBF0VkDYhAGptA84GnRAsNUACzgjEQy81cCHaDwLgyl1KMoIK2rqwgWMF5YOCuk3U4xICjP6VCYC3WFuu7AjsDS39Re/0JTB2IHM9HLaQOoSJwcO07w1cCYZ0JV7SuEvMUOhCX8mVAijs+9v4YeHKvF+Eno+2C2zXJZyq/BvznRItdJo5IntmxvVPKXEJHVoEc2+mMjBIg76FvDxF4hoxtwiN2tMJm3cZhoI77KVz0O6Lr2OB6BH5Tr6tPu3vg2PufvlORSjeNDkeBVzg9v3OQXvsFwNAmg4Ht/Lk8mEtg/t17erNx4yCEoTzhQWGxbPw/GS2hjtSa5FKOUObArto7MQnK7r74W5MHBap6qdwsBXhAqn+P3MRagQjZo/b+fAoKEcqZ/j+cOeOKFS3wB7OFwljFeTCPMSOdnnN6+fozR6CfD9V7QYPC9hNV174wfjr+ag15THisaSOg0TZNhQbhK/pSlC0eCCw1eetMVoPdRR5KRHgctLlz/xFXu3drixCW8mv5M4iGYQI9aBh8G4Q4BQMKXZ04m24UTsJuxPY3qmFAAYPSmRgEHs6piq7+AAoBpP/mawn4BUnNKIk2vTKuXKunQfefaMTaJEKbCTOlrrW0whwqiiYzuX8H9kYBbD97iH+D4c/NZxe37YpyEqCoGu9pmoBThpFv4HHJUuhUXv4BfjApi2kXTl83NCYBXozS3Vt0Eg0CaLyIRUbMqNbcu1S27VxdxYPgrLaVZbCg0KN9xFPV63ChVByfddAHfrh5EYoChF8Mb9zFRjRyAa/P456AbAiw8WX1yeHiEAPW0p6q4ZckpgtPwhw++XCimx4TEgFBeBduWEOk8Ir2yN2YojpU7RQCLoJ7sVOgRiWk0KePfE0Oc1Srnyk+PTFAXJkn0RHzcZMcEBr5Xb9+ODFCmp7tlcXlOI8ZaAo3bV621hZ627jfw34cYc6CPgByVU4EKdYMI4UAHkB5LGOBSgHcNBekL7RxyO0j9SnrjxzpN5oTUYuA76QBqnXGGnOEEv5kL4euNLMCSAoyww66hrJx1eOry+2BRENHtVfgZupZF2XOD2P2nDcCBVUZ4799hkNWCSBZVcPTWg4vOBdPIqND0lvc84uFfmA/zMZI0Tlp9gV+MvkVqCmgPYc6RWdoDV2CPxgQqSXaj8AxCog0mAQDsd8+Kd4sHH1JAGgBGHnFW58WF02zEjvFwG7bPxgI02pU5S0t7xgJIrVa6FC+mMEmoKMgxYxQ66VE7FVvJvNUjj8dg1Cm0mzzk5PRpSN3A1fVgY2jDvA9COdxMAR1QhzZFy0hckNaxkibBvAzmsh1NKbBHXPnEMlEIGiA0ps47ywLAG1gAQkvPphrwYIJ3COT8MTZIDWV9XO5fbBnXMNG9C0F16MNWJ0CgSaiseiGJOM1UiRNoxHJTZjDwBivbYg2S0SMJg07k1Xlt8nnq+N4nK6GxwVouB5OPfZneG9A8XgjIjsuaD2jKtBIOTqpxxsxWhBGuebYcGQkFGAgeXVWEDo6Mo3AY8zj5S/bOcnT1w/bjjd1mv6g4pRJwZUguHhRvkAhv12Hz6LliBEcRF+sfkwtjwdVRIppU23AnLglCPQ2CB6qX4ZTZQzayF7mvvgbSFDeonq/l9c1xNGCBWo13x75c80yhXYrfzlp5TXPxlo8RzP4z3cIQYroNhP0FNxMVJoXQWa1yuHuTRo+2Am+gJmpFRSjRHzoSoLftF29vRyRaRCXwo1vpwFFYEchF0NTa+XN2jJibwprWr75kNt9oUakGJXzgxM2szqGwri4aLryCQh+P4c8KHfSKv5Q+M180FfGcW+frbm2ngxDsu8ZKiIhYy3DEWM1alRbdXQndwgTh+QNmvX75cdepgPcgvF+5wOddnD5anHpglgtOynH8+5iqypVMrBRN14zZfoBhZWoNva3WLWuwc7/mr6NzP20Z/GMuthqsEn4mH7c7KsDyzNGaNGuYvyDCidsF7Z8PIemON8iTpDy9vrkoz7m+keB558TIYvotV7Vdrd3IYpzWVcOX7fLrHGrFavIdct6x0GhS9NR4G2PYsy4HwVeC241wl7yH77fbQOyacMCIBohwAF7k8ZVBHRDPxjtmnMM/GXqrrT+MIvLaqh9s9N3XNMbMfj/6Z7sNBx8FA1PtnVVHhDn8IAMEiTANItXS384nmVivA4TlWAO+f5w4a1yA7XEbLpqZ2d8jRIGq4Gy5ZHoHy7V9MNhr4C/L6wydjy2vDljuNBLtuX4u9byZULiCw4UYPFsdfAkU1IGycp4Tx7zDlzU8efdWU3/7m0DAobG+hScww12oqpb+u77T6GD1/ycDpt3yqfuHNuyJPQXLsjw+3jAhjzqO8psezzD1tcFaLCKlY8Uwc30AJNGbM4ZYxskBe8CNcYuq/DthE4pp7znHBuFOkGqLN5vF7yC7VQEVf4wy5TQw5CC728GL/AA3wqlhgTeywwJDlLxByiBNIaygpyD4Ls5nMU7f2XSgFVQMDmZICcfQgHuu3AwuiZFQPff2cDYwqA5V9gya/tSXsQm9nT0BJzgi+VPFetdacKOG6Js9/+87gW2DW8G1M8hs/7MRoT7g564trY+TADr2D7Img8TX/AE8ukbZ29h77GDm6CAYV80xmR0on0cISEfrEX8YpekPx/YGH6EGayESDGIMR+f2Jksh4CYgChoCbH3HEUGMS8AzdHWl9BeH5ZBIEvPOXSZxUATqa9sD5N5G4amEBEtfGqXznJhMQsEaFpl76JkODjjlA49vxhZbAI87HaT3ZCA4DyScyPariKGx2J3+u4K+WElqA2C7dLreLoN9AAydhKnpmoiBWbpeg32cIAqhsjynqF+TOh9sDXocPszQg3HHTx/44LY9ZxZrqRe2n2zTvrXoxFth2mQ+M4HKzimPaO3k8OMKcQotA40YerrBmOhXkJpp41pzhTBvgJkE+C5yJL0TnFe6PgH/aYfo0UyRIQKNjd3ydX9pXHMGiHLOs4dmsqFOS6Ohmki4o1uP/AFO30YWoYXgY7mfHvCWqKiF2k7S+Y6zRX8ihXIdqOcrR15BF42HzlNYpgpEfV+fRjiA9cb+WH5/XK9AIT0zQ1K8Ic4w8Bb5P8mU2iKhXWlKEjN4g58mpCODk8W7QE0BWwpeMUTG1i6ih+74HKb+I1PiQZE3uZaOGurooj3kxZIooNlLLFO3tmHWl1D63U9g4yDogJAVmh0zsGh4OY8H5wN8ORC6qO3gB63gJUMC1tAAK7AGTJUCf2FN7IOUV2YY+8xxXZh+XPToMsd7HpuP6f0pEQKQ67XAXU9ON1/ZgpUcywflMYE9LDWN9FfVcgWHtosDXedM3hGoR9Tj6aNlgVaQDOqC9MG9TNVQoz+whwGVgATwlMPXaww8U0fUcXL08BLqoMXqHWS7/AE2oEeGiHGWE70l08MHSlDtI4ZECgaJ+gGYBtVgY6iN5UFDJOQc7mMBlIbR/of7MLWAAm2c6h+T0xya60RQa7EePOcYW2K8F5xSpHa7XzscTb2Km0vG+fZ+MsN6eNxzKqYbEoRxkJAbQDSE4HHjF1bv8MHDHTzJoz7BMgctFltdOX285DL0FEP0qLN4bKkKBsNuj03W40eavDxYEuvoWnWl4A1959z6BpaoeUZ+h4evXJf5AZ2nQSMq1k6n7VgLnnNBNj+Rh76v1BReCMIUb3Ch92ewR3jzGSiFohoQg/TwiVKyc+mNGSjg4B1vfniBFoaWnA7I0nLg7UyKIawGNlGku2iEnCgZxTQngxTpCjQeMSOwhlwBF4OS466+0zoFeSI8I0+lyFLJgFKCinIUA29CSmo2qLpAnEL6uazPWoTU9Z6BfDnLe0kqbtXevE+cVEq4h9Dq3p/GQqBc2Xyj31+MSQBhdHY8r8Y9hxSahPXw9c1AHQfT/AL4c3UBAISA5iruXj9EwIAtBBr1AxpdLvWPPTKiq42EwfRv3+sq3rnif+HElKguDuAUvKjt+hLD3jIK7yNA8Z8jdaWfpv6Li41BRas1snt4MkMhc4V+y0vrgzwDE2UhQPdNHAXNjJBQKSMfOThQU6cU85zjjFwLPYSeB7mRX/nrDhBUbKnbUg7gQaV7HZPA4e5AG2JP4Qwr0QCG4fo84xUwy4BpQV0IryZOYfauFCmEkDqGgg+4e45aRhlLcA5V8G88EMkPK6XrQHMdZIAeQfZe1Xt59cvHsiFJpnp2Hlecu1XlGaaRSTkdmzChUHU222lvqsxAShpRV66PZ+MGwE3q/xj8eMDgSQw6GrsyieBBAuhw79R0OKgtYpH1Hx6nnxkEzskQEuCERo2co/bzmBCT0AvV+s0aJEY/VSO/EZFQoeRs/L8mcZ6RJYr0iJr6vXwBM5lf3i9H8qM39R8+o/Q4YfmkL7vZwP1ubOcDQefRhr+lmpzYqzhnAGSNhdcH1cCMaODddUUQ4SYZ3RpFdxqIfGRhhA+/M7ZEbaPuEU4MLpgD28Zy9eFn8ZCO1kII+DA1UjQa46YOEsiC+JGJ4pxcewY6iER+M9varAMIDRGtW5pqBSqe7VSrAu4YYenbkFBzIEiF2uMpj0h71ye2CQDxVE9zi/bEAq7Mifz/OXiQIGHw18p84RDQVCJ7R0BwF26Nk9j0cLBkDRGJ6MzSqm+D+THhpFL3w4G+BA8+1pvhPbGgrEAhUbNdNeRXmY2e32EiPmAfjObRF0kHsGynJd9KIZ1NIeekwNH+FUGDUFh1vTiQ+ikfN55wp4zqOu857cPpsrwH2xqSqD0hz+cvDxr/L+v0OIlwoIX2NprlPb6zHIa9ZEg1VoiXnDmgszfkBIcE3Xa5tXgGGjAwaOstMxqNjg79Pd9BS0L3hwMUeFzsjXJ3gyyq5gjUNHnI5aM5emx+MZHvUA+YfWkdro8wXAtnxD00Jahz25WsJACAmgp15cmV2WJD2dt+2GFDZEhY+cbSyv221sB6QemVGfB18fscQkuPtLDHlDJ12SnrrK7MqlPkM90PfJZCVEj2PyGWQxiIt0kCeaODDzQ9vqGOFooQmqynhc9POCLsE11oitmpu4uXwDXo9mGYobRG72D7Mli6joeRLLd/nHToA68oQTvaY6eQMpQ02Rae2VEJVLHgiR5+laVDFWLJweqCEj0bzw4fTQ133v/qYLOgPcb/DJzofyK/7/SO3Rq6RdFWjyv0z6ElioiPlzDuJrGHCKqWhEC2r4175rLDgX7OZkwl4bDgZMJBA4PqienPgrQzTni61ff6T6TJ+ioVNCbPvmhUyM/gzgQIEMCwToMkOHLcnu7wmzGQSyQ9MgBEggPjHQg8iUcHASSIcImzNEmacCG6ZOs37exC/H0n0dXhFFw0VOU32Y870T+UV4HeAVhErR3sHy3xlxq5thvQ7sycZXShFj0CHxgnbAPxnBCFTyLZ/I/GH6AuIQCBHBdjYRnOh5/VDCeBTDM9QFHtmrBy7KiSpnKc5EPs2nVg0ji6f02wBsHTzvDlpIQTqe2TjEM7qJTrTgOCPs/ttVHt4YYpsKDl/eLBraAz94QdBEyQ2wlefq4gFM7JACjAGppq39lyOAvFm/wBAep8mXjlYuD4TG8Alq8kVxkukVG+4ayOSlVKb5d/tOBFBcHUNRmRMUI9P3wJyxhGRvDg4xYdmCfFAZfXAbU0M/wDDNGaqaU+SH4/4F12msBB1QoK1qt9U8B+3cv6r9L9L+i/u3L+zyauuMEMCBRx7uvTfnWv2ynH+iULwBDxDfB9dfA7iNdg+SwubMyxlJF8Hd3rIL5DbFDR0PMfDmzXwpzbzI7NPHOXbswB3R8m5yd4aP5bnDEUc+uudZQ6dOWjz4Y487VYBHbSaAbxjRL5TnVAaC6aNmKMKQiLhyANvGzyZzAi8SpihwPRmUTR2FxHkef1y8vbwXLyMX56uKHmHKbVSVm/TBkJwv1RAhtL4wgTvtDWCSL7PnWHIbglwF4qm2HnOUVDfBtAvRXpY4Qw4oBI4bBQ4JZTHWtm85NWwl7l1j5VgtsgiXTkpZcfTVQArY9HR25rnQiCBBEBt7es0T+vC70EOeddOVGxOJHN3o++snLblWQzyhEO6zDDndpghNCaPHXOSiHKwMHoOZ04eQWq+NP2t6tJR3hLpsnPfH7aSAUoivpj7flSTEDkUWhVOvXeJxQBhTeaVJ7uXCI8DBRt2OEDAAksEu51pde28YfJKfzGV6q+NTGBnhHK5ountu5ZRphYYvYnWRQRWR6RKD1HvEykOZEgJr4E00x2rJy6NxY0rI4cvNGroyHZLjKoQFcd6aF9j1zoX4Vox5NTSarhYhHAkA0FvO5mncHgQIJrzgA6EGkF742++BLUqnENEedTPVN5gABEIWgMjjDAqOAAtBw1tkuGCQOwA9kuZrU5o7szYheJ0XBBh6KqJN9MzRDIjx3qP7ZHMwNeqSoyPyuSnmqKq/nDT9w5vhOgPhkLcVSM00mFra+tVzZcMJLpho29Y26BAcq/DrD9jkla484PaGGO4bc3Q6eE/btD24ZsASgnXG3FjJQ5IpcHSFaHnCxzkEUAgoGpLVAyJnfAmJUVbGE7uJFevGg0nwBNM25fKOKo+w7Uhe5lwKJzEVq05K0IY27ChRCAqObIDvN+9CNAtCtH5xxkhSCGaJIo6L6BXlv8AGss82uA2Be8fWYwYCpj27mMhINrv3LTobJOdCADPQwJDvjAB50E/xnCDbfXJBNEQIXFIGwEVZKgDaAFhKcAzdAbgn3VBOhB5kqYARVcVfzrGigZsbq1kMcWZpGEBwNNBAGnQ7p6oZzhEjYVsNbMDLQcGsTSCa5wfYkFZA51BsqsNbKeMJgAqqQ0CKvmgKFofhRsSh49LTnSmBoWzvsFbrOA4ppCqCQYN0kKhgmoIXh5okY8ftuNoBA6QIm7GXXE4P2xNui+LMCPI3L2EN/IFBIAQ6A4DB1YDQgokqhR1rJShaiITfAA1MkregNRaeRNX2XGVBGljAY5E1tN42CGShHhGuvS5sX4t5egW0DnGkOQi+Ae/PJ1jRsRJHXl4Feu8SllFiAxd+Z3rHkktbPDN2pUggDbvQ5ubhlRWlS3iqFZm6DXgipwCp6YuQTXEgxMLcNec1AT4Gm5FttNJo3vFT0CldqHy153hxtN0CPTt1/OOlwJlXIb9046k1kAB4CdGjQiHg8GWV2eImJw2Ptkeh4CdHjQiHg8Gc+pbihEzoLU1gPzEx7NIi4UUySm74SpsMgyNhnlKXuoIPHKbSPGbBKlmolzw7T9txFgoItYDtTZjwd/5FwKcquRQPQG3ld3f+SM//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Is the glass half empty or half full? | by Moyosore Quadri | Cuble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181567"/>
            <a:ext cx="4050404" cy="36472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136553" y="2244199"/>
            <a:ext cx="4864996" cy="1323439"/>
          </a:xfrm>
          <a:prstGeom prst="rect">
            <a:avLst/>
          </a:prstGeom>
        </p:spPr>
        <p:txBody>
          <a:bodyPr wrap="square">
            <a:spAutoFit/>
          </a:bodyPr>
          <a:lstStyle/>
          <a:p>
            <a:pPr marL="342900" indent="-342900">
              <a:buFont typeface="Arial" panose="020B0604020202020204" pitchFamily="34" charset="0"/>
              <a:buChar char="•"/>
            </a:pPr>
            <a:r>
              <a:rPr lang="en-US" dirty="0"/>
              <a:t>To an optimist, the glass is half full. </a:t>
            </a:r>
          </a:p>
          <a:p>
            <a:pPr marL="342900" indent="-342900">
              <a:buFont typeface="Arial" panose="020B0604020202020204" pitchFamily="34" charset="0"/>
              <a:buChar char="•"/>
            </a:pPr>
            <a:r>
              <a:rPr lang="en-US" dirty="0"/>
              <a:t>To a pessimist, the glass is half empty. </a:t>
            </a:r>
          </a:p>
          <a:p>
            <a:pPr marL="342900" indent="-342900">
              <a:buFont typeface="Arial" panose="020B0604020202020204" pitchFamily="34" charset="0"/>
              <a:buChar char="•"/>
            </a:pPr>
            <a:r>
              <a:rPr lang="en-US" dirty="0"/>
              <a:t>To a good tester, the glass is twice as big as it needs to be. </a:t>
            </a:r>
          </a:p>
        </p:txBody>
      </p:sp>
    </p:spTree>
    <p:extLst>
      <p:ext uri="{BB962C8B-B14F-4D97-AF65-F5344CB8AC3E}">
        <p14:creationId xmlns:p14="http://schemas.microsoft.com/office/powerpoint/2010/main" val="28890843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496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alt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sp>
        <p:nvSpPr>
          <p:cNvPr id="5" name="AutoShape 2" descr="data:image/jpeg;base64,/9j/4AAQSkZJRgABAQEASABIAAD/2wBDAAYEBQYFBAYGBQYHBwYIChAKCgkJChQODwwQFxQYGBcUFhYaHSUfGhsjHBYWICwgIyYnKSopGR8tMC0oMCUoKSj/2wBDAQcHBwoIChMKChMoGhYaKCgoKCgoKCgoKCgoKCgoKCgoKCgoKCgoKCgoKCgoKCgoKCgoKCgoKCgoKCgoKCgoKCj/wgARCAFBAZADASIAAhEBAxEB/8QAGwABAAIDAQEAAAAAAAAAAAAAAAQFAgMGBwH/xAAUAQEAAAAAAAAAAAAAAAAAAAAA/9oADAMBAAIQAxAAAAH1QAAAAAAAAAAAAAAAAAABpyNjR8JDXmfQAAAAAAAAAAAAAAAAAAAANWzUZxpkQ2Z6sjVJ0SgAAAAAAAAAAAAAAAAAAAADDHOlLzT83ldKi5mcuDOAAAAAAAAAAAAAAAAAAAAAK2fA3Ea1qbUwrbaKap/MWpZAAAAAAAAA+fPuBs1R4ZcgPn0AAAAGg3qrYWLnbIsARq+fQltZcJ3YBQWWzEltO4AAAAAAAa9nw0fIWgyhZYlx9gXwAABEl85YFmfDVQarwrpbM+6NewmyeL7Ur6XqoZ496tovgBX2EAlbdW0AAAAAAHwx1Zj5AxtiFAvKErbVeFDq6PmTpmGY17NRzVhQ2h0nz7zZEmWNiVP2ZWlnv8Tlnqmrnqw9I1184y2AB8jbPhjJ1bQAAAAABCzoC/k02RcUudkRdenEmzuImnVUcS/JAAKKN03BnVVlVcCPbV5zvo3l3qJTeYe0Uh51b3ksyq5MU7Vq2gGjL5ibNmGYAAAAABEpbuOTvtVLN2GdCXO7jphaTOZmGro6DI6RUW4AhTRwM6rvCfhG6Iy+1kYsKKxilhlIxKn7XW5IseR6YkAiZa9x93Y5AAAAADDVgbcM9Rt+bKQmQpMMm6NmwprPLec9Zfd5tswMMw+DkLvTiZc/e/DCRLwN9JnJLLj+n4c6jZrmlXdxYhB6/wAd6g7LHMbc8MwAAAACrlYZGrdHyNU2umEKdkMq6Jxx1Uen+HQyeUrD0Gj4nqCwwroB02fKRTtYEPAlWvH+pFX9uJByc+TWFfZ1vTn3Vu2lVB6GoPN+wgWB3GiVHNmyHMAAAAANUadDIthD1k3bz30mzub0F35p01ScT3vP9QSfl/fHnev0geZY+njy7R6wPJsfW/h4V7Z516ASsPvHGyZOtT5n8+kDKbiadXwcH0Pn/ppf69mo0y40kAGk3AAAA+R5OB53c1F+V/R1vSnmlf0FIQ+r4/vCB3PKWJdgAAVG/E53p+Y5Q6frYu0k5UIv/vm0Q9Vx8xsTvK3h6MrPfPHPZRpbSPJiSwBUW9QW4AAAFXaURV7pNMWHV1Fuc7xXXcsaPU/JvUjjruq0l/fed9QXoHyvrCdNp7Ez8v8AUfKT0uwhzCLU9DUG6TOFN59615GTp+/QdtJDRv07CPKjyABTXNUWoBDJjn70zA53ouPJ3Mdb9MLiBNOc869n4g5f1nzH0Em8n3eJHp9c4sqnGyMay6xKqTIxNnlXqXlx6ljIim+NhmbZ0XUT/IfUOBOn5/o+HPWgR8n0+btO4AV9hXlgACk0dEIsmpiFnx3efStlyhjl8+jhO74k5/rIXbkOYHyivhz2rphxWfZYHOY9HVmjzX03zo7Pb1H05+RL1FVC7HYQpoR/HvTOUPSFTOGWO81btO4AVtlTlwAAD5hsFDPn/D6AfDDgO6hnMd5VyySAAAAQiX5D6hUnSZVOwskeQAAAAAfH0AKe3qy1AAAAAUuBeq7WWqlkFkqtJdquEdCrYJ0CtwLVVZFm5y2Jqi2lwocy7U8A6dT5lqqRbK+rOkAAAAp7itLIAAAAEGFF1E35voDoMqyOWO+Bgb8tWJJ2c51hXVsaeXsiJTE+ZB+GjfH2kvnLSyJUGHALiyptJnI0XR8jWwAAAAU1zVloAAAACsxtRBwsRQ4dCKv5aiv2yxB37xBiXIjwrUVsqQI2meKybuFZjain+24pp8oAAAAAKS7rSyAAAAAAAAAAAAAAAAAAAAAAAAB//8QANBAAAgIBAgMHAwMEAgMBAAAAAgMBBAUAEgYRExAUFSAhIjAxMjMjJFAWNUBDNEElQkRg/9oACAEBAAEFAv8A8wRTrd6qmZhE81856kTz/jCnUDERM6V9F/jnnuGIEf4qfSF/TR896z3Ej8X1L+L2+vUDdpnpr8b1fan1/jJnbEU1NQk+ovRhzhB7jq/T+LfO4x57epHV0YwcfSymf1/4sxEn2GEqLIzER9NPV1RJtppJNgn/AIfOOzf7v8R4SYusRKFTDj7X71OWIr/xJGJ11Njsl7F9kfGxkL0RkWtq9WHNrGizDO1rJEixq+VEqhL7bC+qlc7tK/H/AIB7tvT1sKNbxthYbLsSyyKkpFpT5psJh3a0xWulZJjmKsaQk9MWncFBQ6Scz2NBu+6WQGENvS+hFzb2o9Fx6H/gleVrxJcTeNNitaAjsYxU/BYWA3KhHBdkOC9b6HvsNkWVX9aCUQGPWWknuDJ9lkOoFWitflGOdYvu+cp2xs3aYYKALyiKaqu8G5rTnINNMLuPiKDBkbrK9vtZO1cPO7iiL9fU/RTKtig8zXT7yzvI2q0GDlmUzEachTl0LI2Kuj+xf4+2foMft4ncj5p+gj6kXKF1pNvYKpdh6NcRns4jX1MQP29jOcrRIopgU9z1kT69iaNabGg6TCfjlMqsS6o6tddTmg2wNeFjN87UrYpgNDyNnko/w/RfzCbGaKwkZ7IY20y1YhETTXJSyVt7MsPXq+SwM1GZg58Po2QtJqe/NZMrCnXbVpiOFb83J1k6C79dtK1jzx7WLffbHiVxqGqV+xd5GabPJZ/Z8ruc6YXeWhWSrVWuVV18ynSwFYVI61i0ptt1yIS55mk61gmkpQKjy30mu3hrUqfUHp5jJxE0F3XkzBUjVnOy+fU0/F02QtMV0NoRAP3xil/j7Wfc77T+35SIpZVia2RiNFO2AHRFJ6rgtCx5BB0xYxi92kUZgUzMh5blZdusBdexXf1zfWbZ17adzsJvObQd4epYrr2hnukO685Da7F13TI9rmCJn+Vv4/lR9LywaoGWU6rWV2ImOpFo32mTiKdY3Ua3enIrDbdUSNhtWt1BTYRNFjyLy1k7eIpR1Qr2DrFMQQ9zWMM6SQ71yjDh+2iPY77KgTbpvTqo6YSkpkexkc7Pp1S+35CnaKomFj7jE94yoS0qxDbFmFdxD3ZH6ZqZl1mD55itM27Vtqwu44GDV8sBE5vaJHYXDEoyB13dJztIrqRrlOsJJdyif0s/aPdIwnQlPSsVedrlttJz9Y7fPnB+jR+8vt+N5wtTp9rJ9r/bXGIEZ6t7VmAqY+sAxYbzRfMJ8RQvmSlz33HVujYFEHHZBDM9r6jO8mxioVZA5dVrtZCZGN+3V28qtWpr7vXtPhCqBsda2yYskSqM+ibcE11dY5Lh5sxab9OX60/Z8dsv1AEpOTkrree/JyfcA2pXk4k1VlgEMDeVkLPWPI2Vz4m6IVkTgE3W7ZvsiPEQuGR4ncyu19NKAepsO2Mx9+wirStMK7XYOKTh6iteH1eUYijC72KrQmoiUVs2wrJ4ymVdI6lfqsp28uRUtyk8KDzWcbg581n9nx2R9pzPeBGdyThzm/uXT+pYL6xO3WaykYxY8WTzjitev6rXqeKw03ip5ajJ02HX4jx6Qs52nYLxulvZlcQWl59i3Fk1NRRfSAbsp3r9ojGp1dsQhI5Eh1iQYx5nGz/3+sTHPWTGZAUdFPBxbsVpP4/9Xxs/Hzjc3dsUuFrKDIgGAGu0mp2itLa3fKubx4VKYqSeKqYrD2hnhilr+l6Wv6Vrc54Ur6/pNev6TDU8JxqeEi1/SbNf0o3V3G+GWeft5ej2Cpaz6poUTTEdvYaeQ85HXpynTLEEXDiunT0H0KPX5OUDDInV5rE1ym6GhK6zUMuiP743m/JdLLxkzxWHt2qeLsMTZnHlKXfDla/UpDGjKB0wjyhLre7X0jsmIKPcMzIzq2QArBRyxWlzzE/v8nUHf8HLT0rsLmtU73laaU4/BVFuxvck6yQkjOZkCEakwPCFpIGxLDFHwXZki4gHYiGL3D1cpIrCNf8AfknstEmukAO08Y5DpX4+f6vk2/vvhL0HD9R7eIpmMZw5/ZtcQV5K3nYWyhW9/CFr9LVhcBkcM8rGP81wp2hWBBcQ7ZVn7pFFAv2T3wJHXceoiwI5DM2qqV8RmIxxQydJ4gOYbmbNk7Ni3anh2gXimmzyXH0H8/k90X/hyjejj8Kolvz/ALkcMz/4nWWKBnIq6XD/AAoqOm1YNW8ZQFLai8WVriXlWwXP9dOWt48ae08f7cfyjlMcobustHHU4LulblOLozLaqFcS8U1EVq+Aqot4xCFVw0c+7S/yeQeUXfhzGwqmOjlbyzd2Rxn/AB9cQ/8AFz5x4fgY/YWhNtWuw8dL6JBo7RTOGZBUOx7i3sAJIHboXJFrf68af8iqvZTjUxE6pxHfu3Kb1cS8X/2rgwpnG9n+4p5DEbS8gLiLfw5SeZ4kVqXbmszKY+yroy0I1mnq6WbIGVuHIJ00T6lS7VVcRb8So1ySlhY/3ZBrBUMy2xqF7QhE8/XQp2jE7dcacusr2oMZIucxokRJi6YPs4kMQzfEC4bh+EmevYH5G/bP5fICZB3bLS0h59QZ5x22FruKxy4PHljKxaGikdCoRjohri8IHF8ODyVR/StaKIIYpXEwvpUK4w9zwiI1znU8p1Izr3RInHLjL1ft9pL3RLSAa5btOCHKQ6ZltiFlmA7zkG/uMXwgzdd7F6L7v9vkAXdbyWa3W1AW6wqetoRPPVyxFdZIeaUv9YM5KOfLs4x/teDpsuYapjrCHDDuep+laq2vMXORtyKx1ay5oledqzHi9CdeLY9kRkqOuI3125J+aRyLKoHVXIVbLLFytV14vSnR27dk6htYnVidqOGwYu72J+3/AGz+XyRv735rqlSNS1C5KeWo5THl4s5eG8If2j4JEZ1CwibWNq2jDE0A1m1gPEvKOWrFVFga9GtX0ICEduSXactGJyNfSu9zMlK1JGRD/tnp5f8A7vNMc9EIkJVDWKZAi8hGI64waM43g8o8L+PnGs2QzxTExPzT6x5AndZ+Zob9d11FaBJUTHxQDefd/ceHQbu5xru5xpcHH+Chpkz+RR+X4rlqaje/CgRuKmbN5NdkZFPUqXFWpC8k7Nm10LrLyVz37lcG4ktPvd3vzcTAqvJa/Jk1dJA2NhZiqM2LK66GZNKllka42JyKlLnJ14nI25qAnIwNuMgkm4+1Nqt4hX2KvpYSmdcqNhrHfCsFwz4rSO8as0Ye2KHKzboS8+5BNSlVmtC8fK7FulFk4xxbmY0TbXqx4nZpE2wzGxOqaWzbuIKzWrgS1eHDzZWkqsYoV6DG9OyNEBmahC+ymHgVGC0mhKn1k9BKMeJa8PnVNHd0V6cJP4RZA2fisNevIjlCa7I2WVwG29NltxoMnKPmFZI3WQsusWruT7rZXcY402bc6U43UkWbZLLKtmMhZmtUPKOjVi+SWKba8WyHWZkxvioE5FzH23tW1eQcdmLxoY7IMEiyTFl3+z3aoZNrfHtErPxWaKLJsx9ZjLNVVnU0kSu5QF5njFMsdxr9dWPrKe+mh5hXUEhVUGkrFKl1VLgsbVKDSDFtoV2l3KtthQQ2VDLyqIJZ0a5vlYyw6NcnsoV2SeNqlMY6rrw2tsUgFfIwg73/ACPIu9fyX//EABQRAQAAAAAAAAAAAAAAAAAAAJD/2gAIAQMBAT8BA3//xAAUEQEAAAAAAAAAAAAAAAAAAACQ/9oACAECAQE/AQN//8QASRAAAgECAgcDBwkGBAUFAQAAAQIDABESIQQTIjFBUWEQMnEgIzBCgZGhBTNSYnKSscHRFDRAUOHwJEOC8TVzorLCRFNgY4OT/9oACAEBAAY/Av8A4xs8N9DrRxHiazN8z+NW4WrL+WYQc6sKTobUw6mhUlui0AN38svxPYyjeRcUeovQofa/lmdYcS35X7A3KhlstRHU1f8AlhJ3CmfUprX2rsM70G48eh7DHfPehpx7f791H+WWPzaZkczwoYt9MyixU2fr2WNJc2YZHrUy8rH+WOjC+Nbj2UmFMdzY57qcX2ZMvbw7d5VuDDhRTR0CvfC8nDLlSxygm/rX/hrHI/wowmzrmDSNubEARyrXXGAZR/r5GyXXWNYbsN6YklnGTMf4TdQjk3N3W59KScGxjYX8L5+mF953Acas0yxdF3++sOva+7v1ZJcY46z+lBWGFzw7VVFxOeFSzTNIC20yoa0bRy0ivixJnv4+Qy0D9JaAPDL+BODvV3399bLm/wBam0eYaucZ2/8AJa0pZPnY7o/jSFrs7DZRd7VjnNjwRdw8vVGVBJ9G+fkM7bhQZoyTJx+j0psAuX3i4w0NbmqgWHWiGbDj3jFa9dcOEEZWoq/zi7/17FaOxO65rzYgKnLbbfUJhjg2dlOmVX05osX0UHkIepX40Rzz/gtlZZPsITVmh0leuqNDStHlUvo7Ygw+IrTEjHzmjDLrmKeWW+tuUz4AcvQWmUGHScr8Q9SQyHE0drNzB7X0XSMUMkfqX73WoziyTdlVseqRRcnnS5bxcNzqQ73kuMRzA5ZVwO4DLd1oOcTRg4WNiBbw+PavRg3xqF7ZgeSfafjSn+B857uFFpGCoOJoC0ig5BmQgGjNgGIjCfreNTGGRIoYssbC92/ShLmm1qwqLixN+lXllEA+jHmffV103SMXU3pNH04Dznzcq7j0PI+QzAXIFM5ULOlnyPHeK0adR87sN+XbFJp5TXx943sytSuplUvYBWO6hDqwzYSzYT4Ub+ba+HNbXNqIVlNuvYSVvfO4qN9zHLCd9x2N4Uvh5NjypTxtf+AxNvrIFjyFa7Stp/VT1U7XiUgMyst+tGTeuQT3Wv2znigxih2th71sqgmwtqtVqZ7epbj+NaAG3ll7I/k9Ww6xcUhH0f60s+pXWqLA9hdbFu6TxqWFbriOIHkaELYARkL/AK0wnUtBexJ7yGkRZhJs7Oznb86VFRX03W64yXts/lyoJJE1yL7G1WKNsS+S3hTfZq3T0+JQqp141ZpYwftdp1J1cCm2PeX8KWyl5HNlQcaY3dQxxMobI1ZvmjuYcOna2jJ85Llbpx8k6TELxn55P/IUulaO482Q69axRtiAyxW31pznegRB7r1o0mjuApbAwbd0qSPRY2ilEZZmYd3oOdOmkMW0iMZMeK9mrkyb1WHCrSLiUZLKv9/A0Fi2Ac8NtlvAfpUGl6KyySxgiRRl/eVJ54RvvBJwnwvWNsIW9t9y4PG/G3kqOZpqPptWu9t55Cp4rsujaNkVX1z+lKG0eEA5bIpljJOjNmFPqH9KTR4jaWXjyXiaVEFlGQqbSCb56tOgG/41qsZj0Ze+V3seVTxxZJHopOG/WvNMUTVhgOt6VZpZFx5JuFzxHjWwPb5Qhsq6DK4Yk+of7FPFJGY4ZjrYD48K0764Rx+FTX4DEPEVOdQGgibAcPe3b6mmhjdNEsbF1tv4dv7OAbEriNst+6i0IAz3Du+6ozv2hkc7Xy31qg1j3VJ4jgD1r5QRssKHCG3jKl8PIj8fyoDmaPpsMYHVjU8UmY0jzqt13EUB7qvYnwrE3fNER/epYYyNmszU0jd+RNX4LSC2xuI6Vq5SWWQZ/VI3H8K2u8Mj5Twy9xqGjyZOkJSUWv3SLfrUccxaLTE7j4cnH98KRZ5F1QN2VR3qkZtmGfaxcA3bhh2n+ApNDRiVBx6R1HKsCLhUZACiBvypPODBLmqneORrSMYGNUa/jUet7zC4I3HyIQ29msPdUY8aPpnPNjQDXx32Cu8GraQmsA/zI/0o6snZ3gixFZNsdONNBocgiiTKWb8hUIwSSzSNYs0hvbiajgVLkgs2IlrD21qnWURoq2KyNvJtbfUMYR3x3veRtkc6MKSSwyBceNZN1Ih+UC2M7OOMGp10go2BrBlFr5eV8oSM17J+P+1EsQ4Of9neKWLSSTE3dlbnyJqxzU1aEvD/AMs157SJJOGG+Z9gq0WjS+0YRSTMbvNeUnx7BUUkODAdxO8eymiTJZYintqGOYjbAFr2KHpVm7y5Hth6XNDwo+lLcqXFv40XO4ZCgV3HPOtva8aeOIXjjG0/XlSR6Ph1Ujhdnq2dSk+ogC+2vtQfgaT62lfBBTpwWAH3k/pTq/dLs7DmFNlH50HkayaPGXb27vzoGb519thyJ4eVpZPewJb41i9bnxplmTGDvXnX7MI2JOaK9gbda8/Oy9ItmtmKNb73UfjRDbUZoBdpFZ1XwxUOtLoOj31sozb6IqONC0aEbk8KSTEWXGLFt/KssIDtfGd46V9pfwqSCRXiwNhxNu7Iz4r/AH7qPQ0fSMxNrUq/SNqtxOQpgo4WoAbhREbmHRt2Je8/hyFOIxhAFh4mo9Hi+b0Vc/tGkl/y5vNnx4fnUch7ixkXqE/RBf2tU8vMKo9n+9aZJntvlfl/ZNF2AbWOHN+Fu0gEEjf5DaRo8wV3AVg4uMq/xMa4d2JTWEYlP0ZFtQlmhXWZbW/wrZY+BoZjPdUjY1D8BffUSesqbVuNFn3AXp9IZDZm2ZDuFEPY2zuBYUcItg4crU4yPLrSDeALluQ6+6pcN8b6TsuM8jvFaVoiymWCLukixB5UrHgaPUel0dbE3e+XQVjfLktBBbCqXP5fnUa9bmptUbORYGo0yA7oqOMb2kW3sN/ypnUbUm0x5mkyyU4qLRiOSK3cLWNbXyXpHsINf8P0wX37IrZ+TdM+7X/D9KA/0/rRvoOkDxwgfjWCSXVxcUhxOx6EgUECto8lu8sbRke2m1HykdJT6GW10vQPydpDx272juxt4HiK1a/JSGXdiJUp+tRxy6RCgjsRhBJuOtCWfScpGwtHgvmOPwqHWaXO93VMN7cbVYIW+0x503me8TkCaH+HT20P2bRI9ZiDWtvHGra06sPcX4LypNDhVMXfdm9WhEzEgD1t9WIFulHA2Fvh7aMMy4JB3bHJqTK2NXHwvWjSPtuJEkt0OKtMmt35jtc6IpX4ij6QPxQ3qNeFiaeRc2v8Kd1Oymx7eNJGmca5u35V0j/GseG+CgR821RMYjJjNt9q2tFy6PX7q/3q/dX+9X7o/wB6vNQRxjmdqsenLpWktfcxAX3Vhj0eSNeQUUjxtNFKm5sIPsNf4nQ45W/9xBv9ho4dDkDH112T76CwyuIv/v2/wq7fKzrN9WOy+7fXnvlOQjeFBIsa0KLQtNeZTJdsTXpb/aNZ8rUKkkvn3VHM01tB0jCMzcr+taXp0kZOtthU7684GUfS5UL974NXSgG8RSyX2Iz5wfV3GoGdcJV5GX7KqbUwPqykfh2W6mmH0cvSN4VDJwItTxqcJZ+8OANKi90C1WGyn40FUZUupG/1zuoA91aZdJQXbNVcXwUx/YsJuPPK+z7quiP+1az6JtalCO2stmuKx9xrvS++u9L76+fm+FZaRL8K/eX91fvLfdr96P3ay0sfcrLS1+5X70n3K0WNplkdnByG6mPsoU0jkBVF86GkSZG1olOVl5+Joa2PzS7sX6fnR7H1YxXzwX49OVbQz/GuYq288OtNF6kSPEL9XAA91StweZj8bdh8afrb0pRh5s0P+78qXAV1jOEDEX3mh/iYT/8Aj0vzoqZoF5ebOeXjWHWQKRdQupPAX50qGWK+RvqzlketFo9IiO6y6rM3NqnbTTEqBu4o+NS6REwaGN7asrf/AGpdKmgEc0NtcjfQPGpNDZi2AYo2PFfRaDpkhGtaZS58aSM7+8aLMbKozoNg/wAKm0g+mef9KxXLeO8eR1qxrn+dAHO/xqJT320p5D77VBla92957L9aHiPJw8fD0RjmQOh4GtTHH/6kA5nZGHdUzwx+dts7R31FNLiaRs74zX+Z/wD0b9a0OFJJVgltdRIa0zakbR2+bxSk2I31pWLi35itBDbtIiMD+Fr1os8nzmiuYJvs7v0PoY4Q1lkJD232rRAvzWvXZG/2U74rBRtX4UFX9yxYmY5a3oByrYGEjKs8m5118p9IkHd/Go9GlI1kbWa3j/WgOXYvlYrn48vRE1o5kG8mduptv/6qfCdq+VaN4dmj6QP8lS/jYi9SPcs25D03/nWkqubCQZe0V8lu+Sq9ieV1tUsb21Omx2/1j+n4VG0nzi7DeI8tI1bC0jYbjhWKEW58zWiMW1eGcbfKg+oKJKNg7sfU/pWj4wO4MxWBVLy2uB/WrvpUt+SWAFH/ABWIDnGPjQUtozvxaO9AEJK3gQay0NSekn9KvNoMo+wb0yxKdHjA+jdqWArI2stgeUfEUkhsVS7G3Dl2G2/sPkndhP6ei0h7Xshqzix1C5cqw8lZ/cKTozD49kV7bQZM+oq+Vx5tvEGismcekf8Acp/v3UUkUMh3g1OgJcaG6TJfMheI/Gp41yjmGvT/AMvyr/MaIGxlVdge3yjKp82owqeBPGtnZ8aMcyAg8GG+tFS1hZt3srRgc/Nj8Ky7NTGcJ9ZhkQtFv2aHEd+wKt+zw2+wKudEh+7UaCJP2fEFwWyvhqOaKBF9TZFqR5VYjE2xjOH3VhhjWNeSi3Yg5nsPXybXJb8fRauS+B2AIHHpWk53whVPjv8AzoxOQI1iG/cbk/pTZWvIx+PZA1wMM6m5rSBGdmRkmHgf9qWbaBga4PD63wqRYHwSMuy3KooNKgiVJzYya25JtvN6WKSKWfRUzjaJrMB9E9KlXRdDwjDg1ckwUfdqNLnWRDVuG3g9urhtf1mPD+tWkd5H+iT+VAqthy9Wtqy/Vq2Xga0bf3TkfGoR9Qdm1WmHey4U+F/z8iORTs65B7wKH/MFSLbuyfl2+AomkHTyWysOGXT0SIptIAXXx4VOY2vHi7/0st9SPLIyglbN6uED9aJZ1XG7MAcja9C7jOot0mCQMyAYsqQxNNIQTrGZMIzoaKW81IrOR8KiPG1j4ijFMt1Pwqdlk1sa2bWHeFG8WoO0UbNwYrXyhIvcxqviQM6u7AeNXJeGPgBkzUAuwOlMTZ7n3V3Te9r2oYjl07tWts/CtFt9E5UmYsAKGE/6T+XYZoCElPH6XjQSZMBO47we2LYOIYHuOQqY78IxitKi3Zhrdr+6vGl8PJxFyw+sd3kfMv8ACsJNrGxxZk1exHkTvONl5Ai/ZX+2oYx87eS27fW57csZr1rci16yruilsPXqF1776yJfHf8AlWlQciJB7f6jsKsLg1q9F0wCDgJExFfbSxbRPDm5rWSIEAXZ42q+/qKyN6zGfSvpD3Gtk+zjW+34VoqgZ2NWtcVzty3itrbHMZGmdSNWd1qaM5E1q5hhlH/V1FW1ch8FpZRo+kEiKyFVyvnvqaBcV9UUzHSpS3eZbW8O1vGlFezyfOHEnC3ktighN/W40Sg1y/Rvn8aDKd/PLsxMkjAm2wL1gAbV2KqXg2lB9tLEIJlAGVxVtUw6kis9/aPtilEUmpdJcSvyozNpjSykYSWHCtojtJvHI53yNe9ed0TSE+sqXFZRaS7chCwoX+T9KseNq88JIzydK2NJB6WN6wvpCj7V1NEHTICPtVo+plxIAu0DcDOsUMc0ovYkIQKBmWeP7UTVhjmGPkRhJ9hoa+aONju615uQyHkiE0mq0B1Km6uWWg08Wqk4re/ZI3JaM5GyHwH29p+0aPQUvUeSblsPDlu8vvCOQ7mtnWrnMa55Mp31uyq48pb7sdf6z6HMA1kqj2VinixVs6LH7q0NFUBfN5AdatbLswzRKwptVCoxb+NbKgeA8jV6M2rB3tQEc8OrxiS1t5Fed1aeGd6LScM8q2u8cz2K3I+STzPPp5edYWAI5USsksq/QZzQI2WIzXydpgPGowpBvJwojiHPpN9aLxAMf41kR/B3wuD9k29OLYb9aOKOE36ViSOMHpW0APD0RJYUTi30ZGAxk3JtWzIwrKZ622B/gRiPstl/Mhnf6uez6PFJ8wy5dG5e2o00o+esC+FclvzpBc7UhiGXEX/SsD4sVrnCL2HWmXbspYFiuWzvpxHium8MLVqFxYrlb2yuN+dKHPmsHxuBTA4iyvq7AZk2vTq2LCUQols7m9JYm7uYwLcRvqSOQOYhCH2VvbM3/Cna+yrKt/G1vxoRLiub2OHI2qWSF8DIC3dveojJMrG92stri1ODrNnFfYPDfWtkOybAe2g0yyIbXItuFCG7YiQt7ZX5VGZCzaxmVcKcqXNiDhzC5C+69IRGz4mAyFTxzY/nVVdnu3A3+2jGmNjnuXI232rWGNlPhSPiydC+7gKVdsMWwWZbZ2vSSRN5raBHM1CHa4KMT970WxJmN6+jjDHYVwxH0qdtYypIAJEt3rUsmtOBZDKEtxP+9SlJ2jEigMAAd26p4GYlZSxJ8atrMQ4AKFFRuJmwIzMqWHGsRcqcOHLhne9az9obX48eLCOVt1GZpCZ8KhZLZgjjWkaSVI9VfzP4e6mkSdo8cerYAcM/1rCkpWE4SUtvw/7Upj1wSKNlTXR2C3/Gmh1mDFkxA4UFeQyEcSLUNvLzl+uOlhEm4WuVBvURjlsyLhuVB93KmljmYYjibZFz7ahOI+aLn71Jo8P7RhEqO102crZ39lKpNrMG91THGbySrL4Wt+lRtr2KRlsKWHGhGDe1aYWDJrnNvq+HtzrHrz+0Y8ePD0tuoR4i283pGxk4VK+839E2PCntHL0b6hBIBFchnw8aUaNo+sj2cRva16Qxx4rmxY3snU2rSZNUsi+bLkPYDLhQWCJWZpzHtP8AVvWOPRkZViMjgva1iQfwrDFBigvYyX3Voh1YSByWUh8yLcRWqMd81zvwN7n4UxjiXWanGLubWxGvk+TAskrQt69hwzNJNGi43UNhY18myFFkldG9a18hmajGj6NrJSgdlxfDdRmRMZuow333IFCNdGDaRtXQNll7Kij1Q1ky+bGLjyNSROI9UIlbI9TnWixYEaKxexYi+6sUi4YscgLFr7qVBouWQkOLu5eFRRQRq7uD3mta1CIaNcAhZDi7ptnUsUMWulMrta/C9bGj3RSgkJfcW4D31MZIlVUBshviOeVFzolmx4d5It9Ldeo3coSwvdN3pHDMeWHnl6PHKpJtbvEXFY2iz455HxHGhrQcuTEVImCyyABrdKhw5KJdY9mIO4ilxJ5hY8AUMeda3V7V77za/O1a1Es43bRsPZWOWMM2ApfoauqWODV+yo8K/NrgXoKWNO6u6ogq21Qwp0FLePui2TEZcqEbLsC2XhurEyHFe9wxBpl1K2IA926jJbbKhb9KSU99QVHtrVtGCmPHbre9a5o9veczY+ylkI2l3VrWj295zNj7KuyG9ybhiDnvoXi3WFgSBlT+bxYxY4iTlWHC32sZxe+l1d1VVwhb5ekN2wndcH+ZXzt/T+Z//8QAKxABAAEDAgUDBQEBAQEAAAAAAREAITFBUWFxgZGhELHBIDDR4fBQQPFg/9oACAEBAAE/If8A5gSgHUdKLC9kzTfJaLaTSSJqHmpgcY0AlCcP8xlsl4KiZbWoHRfn90q1GnvTUbO1JMr2P7rRpwCI/wAtCLgo5yLrOfQLAGfc/irWwBrU8TzQ2GqXkf5iGV201BJ3p6Wh422mtCQNQJx/fvRhWnvU48j5f8wlUBK0kLkeVF8Vw2QO4eiWQb/2/tKlTWCeHzTV6W/zJp7BO5TlWkLbxvVzZAbMT09OOSRMjvV0TBCMHXx70AX9j/MtBhNi79lKTwYIQ1eNBiwerAPejBNvQ4wvjlWcCdLdXEz0psiFEFtyD/jUM0I2R9AWWwP/ACqE0le3Jp4OaMymEalxGyWdO7B+/oxozoww11JqIfDIb9r/APGlLXu3LNDxYv6t3GjdK63ih6LBelJJ9sq4pF00ZyO8DySt4qD5BmiZoJAnpJt1pa8S51MnrfSdJQQZZ6lPIMwsm7tLaukgAmE6X+gl9SR2S496vW4K1MyHsf8ACVMDQtG9aInEWLirAfyzCYTUnXvWJuAFoQycEhokgUCW2PzioQtRd11frJKOGfD6FRg5alVABLHmjrzoJeCIyM3jWaMyQqfRrbpV8pKLhaKtoCCAyJBmiYeCGHYU4tVpFFpEDt2KjziEhk6YoXhY+mw9Ku5Isq3N+i8LB8BUQP8AhFgvQm0bi98Ukjlyc8FSIgH3+ZNuVIqZmxmXx2oxJQqM+A4GJ4/YdMcILItfiHcqU/FDfCnjZ9HFs1k0gs8vcj3rKhlRa98eKmCaWs8JJV9WQzAq/GIWtkPhTUmcMoOsM9KtnUMkMS2cvWNQOe4Sq3Bn2NY/f08RT7qgTt0/4DkexrVnBP650JTLpAVNxYvd0FKTsDthInFEWo4Uqt1no33narBCJ5wzM79KnDUQZ1EexVga2x2StIZjh9j/ANPoWQAQ3ojyiSEAYf7WgIJDoJPl7+ihNjnQoZEw2Ai9/mmj8DN7q/zUEJSOLhPPFWnJM60Zp04osL0BdCgERwyYyUOmJNLLCejhAmFavAfQoTtUeLLmmZsj1Zox95QkJ4FJeTpNCp6oGuwzSHLV40gl71pUwYKxcivWtNhtID1WO3rCmsNRHSps7LBL6klwkLjFI0LLcoZcmDzpFlhuQKejOUrPB0PDvSGwj4KQck04RkwLOFOw143jgfHWtLZ7EugjR0abIppyEs+bNRds3/Is5NRrUvjcdRZtUqoNoGsZoURNT6ZiUMBxe1QbIhRj72YAtrG/CpCRaEUQlsegxfNagybCbTQHBhb7uQGtACUzjcvfeoAlk1jd+fVkYw8KRLt9K2nyO2xuamvOpwqyLgxbjDQ10RWhxeKBf3BsueWojKvlzeW1yJ41aQ+aRqYTeEq/DTLsmd4ff0fWLCuvxwoflBbRoX/BRJ5G6erdhKR9mdJInDebu1MzJTECbwYnFZJHQJDLlktdvpiy6P5+KJztV/Io+64bPyA1ZQQpDFMLoKxQ7htwo3oTE8E4ttKujno48THNKBgWA0ohSLj/ALEeCoChCiNtdCMvGhVi+S9r8eaeyed2XFJZjThQE2aEQcGQ3twpxZXKZXmv1Q8DhaFXgTo3aQ89haHltw51CH29D7irKNc5h5KsZBlLYLDCXxUZmTEyCAb/APnrILoVgfI1aJJVnm2cyGlfZGXckjU51oghAuwTPBIs0NkXW4TguKmz5hnl9GV/bquJonmlE21GPuoJANocOLV90WcDA8EetCWJDJ0qV5AJajUyC6aG1BYeF4OW9QUBiJvzqxjdWV41pXi/xn4KKQGC7VERUPVERdeXePChcITqH1Emoww3ONE6MppcDbPhTHCNz/HXK1WRWZixkFnFFhECTASIeZHahEkZ9J0jWfKvxV56DiQtLdYsaFRJBAIApmFCOiNGphEwAL933qQoGBoDHKjaEMbR8PD6GScNFvJpd88VpdvvG8y7zHxUY2FVG/KEhmsN3np6TSHIUNcwNQECs/kpUCWlx9/d0oaQXTqJHLzT5SSiHaSCvzUnOEBsVnJ5rUFB0JhfeDrV+QFUmYJmS/xVpHJQbTEkUyQnmRBwrv8AU5qAYRjHQoKFlgyDpZcq1axgxsluTamwhLjcSvEgTtimw3xCu0EvKpDbibIHWpZpeLYHQgrvHWhMLYRb6UINrdmg7MT3q5lAugLPZ8U4YWug4gals70yy3O49fXlF4g+aZcN+5Ws2ox9w0MBaItHurLBLNji/wBtUXkAsYoCzznajIwmANre2dqhRYa4T9mhmKW2yfY7VOnYQeb+a2ATO5+SmYwqkJDDKeyRR6K4AxwNnVagKw7zQ7MfVKxB9PHeOFEBghErdxmoGguWerFRA2KiwZzBfuUhx2LL8veuH4uTzZqQg6zarLNHClB+OlTISQ1s05MCAxJDTKSIwCfp1prz4rBG4erVjNsYdwTifiiAk43mv21MQDfRi8YoAIyOErnbyE0N7Vh5N68ajH2zbEZati8F3nxUUGWxV6DhDjasIBFOKQuym91uJrQDoHngHlq3KWObFjtL1K1gAPUvXyw7UiAA0tVPxRaJejKf+0ZcQa6ml/GWYiMoOtDAmMrQWOkeroxgDMek1N6BOE6omMQjd1q24klkXtJ5oCxxV9m+1QACAiFv2qYXGpJ3zTNIJ6rPKjiIWxc2LUckQVYJ/mmghq5FISzjwcd/4q5NXaRy3+FpCAwXjBipSMsxtyc6d0twch7FC0LqEstwDZLvaofbs2DfkKiaBvx80Qn0/E/mjCOGtGPtxOOkeITzFdMIZjnxpLZI9ZWPZSYWvSBRA5P5bTQtRAJyxWkBbe48UhJoaqAPiucBO9IsEJHGvCM1OMDPtdRUZJDM1CgGbi7vmkTGlYYe9LaFlfeMaWYZcfIDHIam6qgVbsDzUb6ZExIzM3vjrQkR4UTJezRZO2EPGdHSmOJs/Fye1ZICUGPNzW5QtFLMSXerRMbkmdyRyoMkxACIOv8ATR3OwE3e9TMRsAbL7lutMEjYd59fCrWw2GzBzb2oj2YcDrBt5pQMTY2H6qxQhApcbDUooAc3gGzud6Y0AaEizIG5N6UhB0pYD8UUYWFDDh3qUtSKtYkJ/NOGNvuE6YDuTUAaj4/NT6uyN9niptiR/jkdGrgCNly8d+FWOcy6T/B70wSUUG/FoUuVtwX4qREUCxFAcd9m5Hall+iKv2foo5aXiT4pyJBkVHikbNKC9raKnWye9DQZI4jkFuY7UNbAiOfA71rDyQl5GauSSNkOwaWQLb4t7qsQNiszMauaJJLtkzJawa1gGi7pVuW28maM9U0hJYcl2Q1fxW4wIIIzDZTkFIcAC3KhTiNjd6yiQETNMO5xoCcnZwqRCXLSEghxyyQ4g1Hi2kwV32afJPBL59BEmgeawXVl9wyXFS0nUecfihOMA5NR8UHVkJvUpo9TP4VHQFaJBXAvpv7UPOyXeFAsViOC3X80TQJEvLdcqfDrCKOBLTWtTUzddSkNdgsVS+U/nCtNOZS78GtntKSWm4/vUzD4/vUF5HFfmlmejL81MRdI0SU3CwsOR/NFkxMy0jFCVBVwTrnS4e5DQ2eTBffdzVIgF7qa0axnUq/oK5GOJQhSSJ/mJqVbcoKSCDo7VkAlaHmRSIIhQGA/B6Wcx71aMS/D7vAyHadKGyuYN5u/NQNoEQsSlOajDK3+zV4agSd8rd/ap1ZA/wDgNKdaC1ZODSpRsz3UdHjsZLDYNEsi4xXWSiu7JJnTvCZHNmghQOyrpOsNu32VAlscaRDQs0wDgQUgpG5DnSs86nShaJJTfQXx3URzIG5w2obXub0a2N6bXrLtRAHSmTZtvFob86RyCQmLNuPCpkpOTIKjrUjA8R+fSaGq96E8b5H6RGZjm6Dr9kAQEVnp4clGvCLBZEO1OThC991X7ZcHXnW1HlU1Elpw86n6yMKOE4n2aftmcWiQOyGtk8xPNQR2pyrLvUXPsSqgUGx/E0uHxSngKSOCxKN19quIJOnOQcesVGWPGDBtypv0QVF723GtYtAO1HDtRctXF32pvZzpxocwmZMui2rVyVApkRPWaARgRS2rxprR4/H0l4XSdBGjEeftOCQgWXFEGEki9pLrhwqVoQIV5X39EYi27GDsr0q4EQGxk9Yd6ZmhNVWlCnWJI8xQhJJOD80IYMkO5Hx9cge9IQqnQ81EDMvCeIuWjBek0WszT1jxmQDrl7d1IsWXhgx4rGsgsHF0UpPZ9lBGetC0raXR0RUgPQTwm01u8gjc4Ia55LVoz2SlPvFTHRR3exUiZhojkAHNqz0tA/bmOHonIBzoQDYoTwB+PpLheQSM8n2gVWAOJFIoEpOYK+bUbaJh3+NamOEiRyR6NFi9H8X6NZpYEcK9FlrUCIJwJ9maCu2BSNMW1WvanAoogGu2mI+TrTSLg6rxoMgjI6/QsF2gMMq6j8AogRY2+FWbOsg/KpQQUNH4UVTfZc4UbzGm1NYNMNXORXzsnXrrSlcQVjtpVraMFg8Ve48tHTSJklLHap4UrjuSRty807ZXmq4oq4NJgD03jc7X9Fg0L5+loULliyM46faAJWQw57oijGSt+VRRkmCLZAzwgycKAIXCEhLvQxEregXPmh2h25hh8+VSAkfPJ+GpqQG63p7YTvaA+aFalFL53+SpCMlKERvpUw4SAmvroI4EnDGtEMP3mDwRBXDMgx31Na6CFqgQtmUk71KLHlFCJ0FHEx4rK8z5/dExq1KbMloxp3PoKwI7mL2mjI8Tw07kCw6XHrZ4vdf1USaE1Gm89vo0qAGbMM+bQ4faUbTFrWieF3s0NC9unDMuc1mIjtoc4W4ikLFF3CiRxSYCiS+aSE33BCdNYYqd7c2EgDgtY51FAmRCpEPar62eMPkrK+g6rc2aixYahohInjQvlcBTk0YLC4AWVQ3Mwbnag7pRZLfc5Zq5GWYEs8aTpUw4bv4irmQ7UwT9cqK4dvuFQLBs+DWtdVaXKhiRI4xShFaFIjiqGXua8OdZwBRkEY3FOQtjZew78/WQpBWzNNv7FWtQulf2msPt4XNvg9bl4nhWjuDzXYL4+l6x4EXk0+g8w8MEN3mlpNuxZwiIrs4OfoukG1i5f5U6sDSVk5C3CKiJI6IPehoOMkPeoBMDANB4DjBTwExvFJEo2OkAvlX6CQ38nf0FAKEdSgQoRDrYlfrUXXzCJbdfNWSlGYpyvHl3oYBLVpqQnpKL4oZsaGqRvfLrW5OKw/NIxPGPZU44VuZLpVpcAC2aMIkKRsoCpvQWD4rnChJOvKmEgWdnR71YN0xoNypTRuid64wFaFs9L5pg1FDBLZSID2M9VPVpnFM1/fX6SceOAdTP0s5RYeO8VIiGY9eGBUQE0GXGzQYI6UD1DOJqR+JIZh0zxiogYB2YDerICNA8LU1kNgz66GqUqp5VRHs0FoYmEXDhmoCx3H9elyhh0aOW9y8NfFWhMsMbtfxVlbNlHdCp2jQID4o3L8I+KLhfY/smjpyoO9BVnuPeoGZNnzONcUICfmcNGouZIxzBGo1rLL9wVGsaJnmikQT6My5xBTFgwtbUnFKzxQuqT0hgmRjpUJOfBl0z29bZc3O9F7WG/P8A8pRxj4+noYp+T4+u4FsmLopRItEcautatOpNKgkk4PqAEHqwmmkmJtWL7K734qZObgqGJzMKhRvkyqRlxYFQoBwRSCQk0bFmSS5V0EpSSe9Rw/aD6GxOYY24UZDCHGwz2rTwM+24VGexVGtb0YMS6UFzvTwNzlj6YiBoQG9t0z9YCwedKkm0i1EiTLIJGJnPOjEZyS3Xj9IOlzdFRM+up0WmTy7G1TP24tFuNOkhJvVSEPB+8JB1oID6DFTjKk7QMp+vtRefoaewi1M0CLiS33a6uOFDd2T9pBJOgsUQKJU4p90WZnvUS3HYKkTOMSke1T3ST/gcWqVC6k4QjI/6LilN5Gc/ttnKgQXG/NDycaEAlNTKg4CbdKBkvWje6p8oA1lMDDF6XALPAuCagFRTKJxQ1EhTzCzkqTkU0Cbie9RCAl1NgNbXoM8AK+krZ01xTpvbKb13as6CvxaY4CpyVQCb/iK1Sa0a6Gjbz62QNqVeKV2WES61dRsQQJxdwogiSAZcCmQpNmkxLFuW9IZoKd0klvHamo8gJVNooqIQWK4lo4qUevcAWO9JdgM4EcWkpoSDxFlcSwpUaSURhMLihJ2I7IpnbMUCMvRGr6UlrUuXkA9nvWIIc1Inj7QUuMAl2M87/bERsJ9GB6w9KjBBgQK19Nqja3440b0mYCZLlXxmohp5ZJzSVWsCjjBrTBS0tXyTnWmlgJGUB4UF5ybS5ZwQULCxUOrhvNygqNAnCwQ87JpFuQiyFWnDQpiZZcEXzopTEekiIAzjnYKMjjgqsLhNYUgEUdK1A2Zl5J8VF4iQ0hqNTj6f/MzLIm0UUQOijWnGQYuVO5hZC90+9SqrVrb3ZWNadRj/ABTTABJoyx1IaEa0Zk5/8ongpZeKvzRcag7BzzS4pq6tYJxEkJwRWDCoyFlmjdY8mfspxisxVmOAz9uOmMRF2LN61fh2oxdIsM3auMkEgiYLmrYgvICaWahTqmCylMWxV6ogJGC19lE4S50YF2IjNomaUMkUSkWLZmj6A7yhp7qCURv5BLRsTPGKmVjRJC/Fbzmi9AliTpIVE+bxDIxbpNX0srIlSDyN2Kg4RLG5OtQohlLciyXTO1OGAMHn2AnOt6VaCC2kdGWMcKAwW+YISgaTasiwQQtdd4eVW/hlN7J2Wnen5qzAg5XzV0URsB0RBO96XTJRkAEWHL0qziKQUBYGYhNW6ziYyHEPCYqGPIESE0YDGL1KEIknyn7mjhkoieX2wt3WAbCDcqC60AIhxBaHGiJ2+FmHJZxVpQAksIOVRgnJRTME1lKistyJbrhk5111Q70RPGgC0LqDMSgml64ldYoWIAI24PNYvz327FvBQgwUDhUEs4S3M+1AjXCoMllDclbUVJRBsEh8gqOMnnlE3HDBataCeWA2jNtb0Rboy0Kh5an6yxaIT7VrMBY1nelshJkgwsoXnVvxopxOfakUxJkgwsoXnUcDvuQOHak2CIbMLDDFAviQhZaEtjlW+cz0bVMcKiRAFUQ4b8fuCVgi0OJltc5/6V7qrWtHFz0/0//aAAwDAQACAAMAAAAQ888888888888888888800w888888888888888888888g4A0888888888888888888888YEcc888888888888888888888cwM48888888888U4088888848A88008888888sI0E88808wAEU808888888884w4Ms88sssAYY8wc88o8888880M8wg088g8484os88kg888888wcAwU088sY44Eok484w888880kIAgQ0c08AMc8ko8EMg88888sMggAgYs8k4soUAwgMMc88888sEE8U8sMMsYMsUoMsA4U888888Yoskcw888wYAwUQ08Y08o8888sE800E88wcg4wsM08wc8Q84088UMgM4QcYosEwUgY84884888M40c4kcc8ocIckU8o8Y08s888cM88ok88884oU888888c8488888w080ww4ww044ww48888M88888cUIYoMMoI800cEc8888Y88888MMssM88M88MM8M8888888888888888888888888888888//EABQRAQAAAAAAAAAAAAAAAAAAAJD/2gAIAQMBAT8QA3//xAAUEQEAAAAAAAAAAAAAAAAAAACQ/9oACAECAQE/EAN//8QAKhABAQACAgEDAwQCAwEAAAAAAREAITFBUWFxgRCRoSAwscFQ8EDR4fH/2gAIAQEAAT8Q/wANfpf8fckJFRrtNcswGPZINamvfeelMwggPxlNhMSs0fiZEptbu0D+82IhKrxp/wAYA5DUK+T38ZoBVeyryvlylmyR0Uh/b5wvMPnWH84B04mIuJ8EXv8A11ggJQEP8Wq8Cr4zaWnxHg+DrHJKiBwt/v5wkAA15LRH1EyobI/YRjhJvnoJ/MP8ZsxLQtHxigEeUI+LcMCwlvKv+1+MA7A7YBl+NH5+Mb/qCU/3hBBqDNlV/g/xhwkGdBgY0Y0NVktP4YXBPZihpJ2NMc9rLKJ6OZx6rCQAm5spL4T75UdFCLwlv5/xklTRQo7X2VO9dW+iR4vKYVaBiDqNeVbvi+mGbQkC0FwHpxSo4sB9B8KGdMdmHWlIPHJy/wCLMMDOqYMfJX5yOdeCXy9DrBjaAhtTO4FOI21AL5+m+UUI9ZBEdzSTKaXWgUordgKIhtmSnllkcmhvmf8AD5EHuzHQ4cg1MubruVA0+H9+5cv6ATRcoPCvQUffyYGU5Z10chvjxcMPDIr2j0u3oWYPqFTtahdsUQmiLO3ACTE2gaBo5Nfz/wAMGUGcUuFkA8aj5MrNyoAW3oJ2eQfDjEHlHQT0jfc+gUQB2swSpHik/ac4YuSrwH98HeRXFkD6qgf/AIcFCVsXZ4c8+mAN13Y0NCpHTRjcphcPAPk5iDN8fWaMqzSpDCh6qYQJGBhoIE0N3jESbWhLiTSIsDfEw+r5owRVwL1APxlITwlXd/nC626fNQ/Af8EidGhQ/wBM4rs5Z/gMfXU1neqyzF7jLUcKIShIPAGmHsEbSkF5B+86zZNIAQ0312oOVDDjSrQLrRZd8eDtP0uRCUhFeJVcPqadxH+PddTEWBrK7LoJBAVQlDVFlEAqlQ2NWNVs5AW6WNWVmj4VeHKUmShopQeZ2YqbilbABoq31fOT0qCUF7HSfZE6wqhRmnxngMwPlgEVeScYCrEj09ZN8Ea5RZYTfQi1mnuYRlBDD7o7+D74fV2Gunso+Wj75tgRPi8P9ff/AIIIoAKqyZPf+W9lffAQ0D5MUh74K5gNQEA8goruusXflREqLwMj2wO94o5Sjyb2bxMuXL+hxxtMBeqdnDSQfOMrSCBFc6lBgWD39LqR6CzBmJ0S3UXggJ4Uuwg6rkhVJwSJi0cNr5o2E5vfE7xVUEgUcaukJfC53ZgfoQSboPVuFqCN1OJVF8uJxvIOlJEpzCxg2Xq4fSIsC8JV9jNFSBgbCrz/ANv0szQweBoZayIHw0v9GH7+0buAVXgPOCsVXXYPCdvfWXSyGF7uVQa5FAJtUCy9XGwLYjYAcJbHZWc5AYRoBe4GseTAmymGjkFQT1bQURpkoOQT1vXfGjy4ILhFP6MifnAzVKnz8V8G00jdB9X1FrygUMiticwMWJB9xk9gVNVNvMoPf9N1QFqge/pgJxQiu0UK4DkEtxhJqJhLb45BehXLBUgAgFAL63ZZ3UR1MkE0RY+enAOM2ypdA3FSYFVZMpPVzZ0FumavhnGHBSECysvIjT6LdCAd6zq31idHXX6PQouc0UPTRX+cWuhrqQYVrz+8jAgpyOUgJoOHwevly5FmuRfFdHzihwqr1XEBUqylQhzNEFsS7MeXXriJ/wBwl90C4YJok3mh4IvgTluOBCAuGKaunGhZaErPqPd2yg1H7zFiHpMwHvovBdFABAI4X2IYF+foeq0YeBbpVroO0yE7+gSBONGjWus1pC0EscMUMSAu1dnA/bJATXQEMPAvutuPIWLCzGgktcmhiR2brKXN7A8IQdOLG2EVxBRMHloernMNiMQkdtudgWquNhmB0oFAAVDh5yg6QfhOROROx2fptKIo+uJ3oGH/AGFGcXt+8duGbErOOg7TnUvjBjGg1X2uMixRRNjjgL3TmgAtBpPlGHeb04ZObVkoKoGu0wdttETVHmcIdrhyMhNayJwPJw6Zqj9I8EK8o+ArfmBVw9PrM5dPpWJ+FHCzQusqpkhZ1pZ64axqGaVfJfzceAZ3nQfcxcEUkekbSJFnVywg0vAdAUhABdsxI82BWCeZG3fzcmU0CtTjfK7WnHl3ARLlaJel205RL31iBUZbTrcThq/rBelDwL6T0yATALI5hi+rq5yKdheLwoo8tr1l/Rr2hJ7XDhGsnldH5cCExw/dr+J2T+8eD1b1heKR+8uwAQRV3rTXz+LNNKmxjvHnOq1iu7g07BmkCrDAgtnsmAxGDOFAGaJfRpAA9UK+PBkhhS3tw7OENugkceLVOtQ1VWSvoxccqDiARqmyLXEVEDrlE0CknKcODHMWn+oV+X9LlYjMJERWDitApvSl8cZVdGmsQzp6Zd6JhJQ2ef7TGEpXwEH9wHJxYTCjloSRvTLxgeWqOACKJg+iJLabE5ukBvg28mVD7rusgMVXbybxtx4jCAkPzt6uMuUp2dDwxyoNu8cnqAqmThnZ73IDRat15OnP6B7BH3xsmrquiF/A4LVA5Zwe37jgpxuZ4QDezwH2w5g7QNJeQB5F4cpnNgvh8Mc4gHFg+mNJuNzuC+D+cHKIdRp+9+Nc9YUnKn70eVwQJwitT375PpGBpRUNcprg+NojGaHZh4hiik8aQXtD5yu6Bo7SU8jz85f01FhJJ0HyO8OayiFBR5gCPY5Nb4jsPC262BRA0ajkboVkShQoKHMNyjwnRMY0eA5fK7TDQg8I0fo0lA01LPKedNs6N4hDmuFaRYtjSWEs4KLBOgmAbTOdifxkkDRjwo60NO9OI4VOpvctc1pnCJzgfhehcLPc5dcXc+odKiuDahog7ct6hT2j+8KngfuOPDBknYQ/AxUjA7ondCFt0lHGG/wiPnap5D0MhuxOjsgEwm76G8eIePbLhlm4h26QPgoObBF0VkDYhAGptA84GnRAsNUACzgjEQy81cCHaDwLgyl1KMoIK2rqwgWMF5YOCuk3U4xICjP6VCYC3WFuu7AjsDS39Re/0JTB2IHM9HLaQOoSJwcO07w1cCYZ0JV7SuEvMUOhCX8mVAijs+9v4YeHKvF+Eno+2C2zXJZyq/BvznRItdJo5IntmxvVPKXEJHVoEc2+mMjBIg76FvDxF4hoxtwiN2tMJm3cZhoI77KVz0O6Lr2OB6BH5Tr6tPu3vg2PufvlORSjeNDkeBVzg9v3OQXvsFwNAmg4Ht/Lk8mEtg/t17erNx4yCEoTzhQWGxbPw/GS2hjtSa5FKOUObArto7MQnK7r74W5MHBap6qdwsBXhAqn+P3MRagQjZo/b+fAoKEcqZ/j+cOeOKFS3wB7OFwljFeTCPMSOdnnN6+fozR6CfD9V7QYPC9hNV174wfjr+ag15THisaSOg0TZNhQbhK/pSlC0eCCw1eetMVoPdRR5KRHgctLlz/xFXu3drixCW8mv5M4iGYQI9aBh8G4Q4BQMKXZ04m24UTsJuxPY3qmFAAYPSmRgEHs6piq7+AAoBpP/mawn4BUnNKIk2vTKuXKunQfefaMTaJEKbCTOlrrW0whwqiiYzuX8H9kYBbD97iH+D4c/NZxe37YpyEqCoGu9pmoBThpFv4HHJUuhUXv4BfjApi2kXTl83NCYBXozS3Vt0Eg0CaLyIRUbMqNbcu1S27VxdxYPgrLaVZbCg0KN9xFPV63ChVByfddAHfrh5EYoChF8Mb9zFRjRyAa/P456AbAiw8WX1yeHiEAPW0p6q4ZckpgtPwhw++XCimx4TEgFBeBduWEOk8Ir2yN2YojpU7RQCLoJ7sVOgRiWk0KePfE0Oc1Srnyk+PTFAXJkn0RHzcZMcEBr5Xb9+ODFCmp7tlcXlOI8ZaAo3bV621hZ627jfw34cYc6CPgByVU4EKdYMI4UAHkB5LGOBSgHcNBekL7RxyO0j9SnrjxzpN5oTUYuA76QBqnXGGnOEEv5kL4euNLMCSAoyww66hrJx1eOry+2BRENHtVfgZupZF2XOD2P2nDcCBVUZ4799hkNWCSBZVcPTWg4vOBdPIqND0lvc84uFfmA/zMZI0Tlp9gV+MvkVqCmgPYc6RWdoDV2CPxgQqSXaj8AxCog0mAQDsd8+Kd4sHH1JAGgBGHnFW58WF02zEjvFwG7bPxgI02pU5S0t7xgJIrVa6FC+mMEmoKMgxYxQ66VE7FVvJvNUjj8dg1Cm0mzzk5PRpSN3A1fVgY2jDvA9COdxMAR1QhzZFy0hckNaxkibBvAzmsh1NKbBHXPnEMlEIGiA0ps47ywLAG1gAQkvPphrwYIJ3COT8MTZIDWV9XO5fbBnXMNG9C0F16MNWJ0CgSaiseiGJOM1UiRNoxHJTZjDwBivbYg2S0SMJg07k1Xlt8nnq+N4nK6GxwVouB5OPfZneG9A8XgjIjsuaD2jKtBIOTqpxxsxWhBGuebYcGQkFGAgeXVWEDo6Mo3AY8zj5S/bOcnT1w/bjjd1mv6g4pRJwZUguHhRvkAhv12Hz6LliBEcRF+sfkwtjwdVRIppU23AnLglCPQ2CB6qX4ZTZQzayF7mvvgbSFDeonq/l9c1xNGCBWo13x75c80yhXYrfzlp5TXPxlo8RzP4z3cIQYroNhP0FNxMVJoXQWa1yuHuTRo+2Am+gJmpFRSjRHzoSoLftF29vRyRaRCXwo1vpwFFYEchF0NTa+XN2jJibwprWr75kNt9oUakGJXzgxM2szqGwri4aLryCQh+P4c8KHfSKv5Q+M180FfGcW+frbm2ngxDsu8ZKiIhYy3DEWM1alRbdXQndwgTh+QNmvX75cdepgPcgvF+5wOddnD5anHpglgtOynH8+5iqypVMrBRN14zZfoBhZWoNva3WLWuwc7/mr6NzP20Z/GMuthqsEn4mH7c7KsDyzNGaNGuYvyDCidsF7Z8PIemON8iTpDy9vrkoz7m+keB558TIYvotV7Vdrd3IYpzWVcOX7fLrHGrFavIdct6x0GhS9NR4G2PYsy4HwVeC241wl7yH77fbQOyacMCIBohwAF7k8ZVBHRDPxjtmnMM/GXqrrT+MIvLaqh9s9N3XNMbMfj/6Z7sNBx8FA1PtnVVHhDn8IAMEiTANItXS384nmVivA4TlWAO+f5w4a1yA7XEbLpqZ2d8jRIGq4Gy5ZHoHy7V9MNhr4C/L6wydjy2vDljuNBLtuX4u9byZULiCw4UYPFsdfAkU1IGycp4Tx7zDlzU8efdWU3/7m0DAobG+hScww12oqpb+u77T6GD1/ycDpt3yqfuHNuyJPQXLsjw+3jAhjzqO8psezzD1tcFaLCKlY8Uwc30AJNGbM4ZYxskBe8CNcYuq/DthE4pp7znHBuFOkGqLN5vF7yC7VQEVf4wy5TQw5CC728GL/AA3wqlhgTeywwJDlLxByiBNIaygpyD4Ls5nMU7f2XSgFVQMDmZICcfQgHuu3AwuiZFQPff2cDYwqA5V9gya/tSXsQm9nT0BJzgi+VPFetdacKOG6Js9/+87gW2DW8G1M8hs/7MRoT7g564trY+TADr2D7Img8TX/AE8ukbZ29h77GDm6CAYV80xmR0on0cISEfrEX8YpekPx/YGH6EGayESDGIMR+f2Jksh4CYgChoCbH3HEUGMS8AzdHWl9BeH5ZBIEvPOXSZxUATqa9sD5N5G4amEBEtfGqXznJhMQsEaFpl76JkODjjlA49vxhZbAI87HaT3ZCA4DyScyPariKGx2J3+u4K+WElqA2C7dLreLoN9AAydhKnpmoiBWbpeg32cIAqhsjynqF+TOh9sDXocPszQg3HHTx/44LY9ZxZrqRe2n2zTvrXoxFth2mQ+M4HKzimPaO3k8OMKcQotA40YerrBmOhXkJpp41pzhTBvgJkE+C5yJL0TnFe6PgH/aYfo0UyRIQKNjd3ydX9pXHMGiHLOs4dmsqFOS6Ohmki4o1uP/AFO30YWoYXgY7mfHvCWqKiF2k7S+Y6zRX8ihXIdqOcrR15BF42HzlNYpgpEfV+fRjiA9cb+WH5/XK9AIT0zQ1K8Ic4w8Bb5P8mU2iKhXWlKEjN4g58mpCODk8W7QE0BWwpeMUTG1i6ih+74HKb+I1PiQZE3uZaOGurooj3kxZIooNlLLFO3tmHWl1D63U9g4yDogJAVmh0zsGh4OY8H5wN8ORC6qO3gB63gJUMC1tAAK7AGTJUCf2FN7IOUV2YY+8xxXZh+XPToMsd7HpuP6f0pEQKQ67XAXU9ON1/ZgpUcywflMYE9LDWN9FfVcgWHtosDXedM3hGoR9Tj6aNlgVaQDOqC9MG9TNVQoz+whwGVgATwlMPXaww8U0fUcXL08BLqoMXqHWS7/AE2oEeGiHGWE70l08MHSlDtI4ZECgaJ+gGYBtVgY6iN5UFDJOQc7mMBlIbR/of7MLWAAm2c6h+T0xya60RQa7EePOcYW2K8F5xSpHa7XzscTb2Km0vG+fZ+MsN6eNxzKqYbEoRxkJAbQDSE4HHjF1bv8MHDHTzJoz7BMgctFltdOX285DL0FEP0qLN4bKkKBsNuj03W40eavDxYEuvoWnWl4A1959z6BpaoeUZ+h4evXJf5AZ2nQSMq1k6n7VgLnnNBNj+Rh76v1BReCMIUb3Ch92ewR3jzGSiFohoQg/TwiVKyc+mNGSjg4B1vfniBFoaWnA7I0nLg7UyKIawGNlGku2iEnCgZxTQngxTpCjQeMSOwhlwBF4OS466+0zoFeSI8I0+lyFLJgFKCinIUA29CSmo2qLpAnEL6uazPWoTU9Z6BfDnLe0kqbtXevE+cVEq4h9Dq3p/GQqBc2Xyj31+MSQBhdHY8r8Y9hxSahPXw9c1AHQfT/AL4c3UBAISA5iruXj9EwIAtBBr1AxpdLvWPPTKiq42EwfRv3+sq3rnif+HElKguDuAUvKjt+hLD3jIK7yNA8Z8jdaWfpv6Li41BRas1snt4MkMhc4V+y0vrgzwDE2UhQPdNHAXNjJBQKSMfOThQU6cU85zjjFwLPYSeB7mRX/nrDhBUbKnbUg7gQaV7HZPA4e5AG2JP4Qwr0QCG4fo84xUwy4BpQV0IryZOYfauFCmEkDqGgg+4e45aRhlLcA5V8G88EMkPK6XrQHMdZIAeQfZe1Xt59cvHsiFJpnp2Hlecu1XlGaaRSTkdmzChUHU222lvqsxAShpRV66PZ+MGwE3q/xj8eMDgSQw6GrsyieBBAuhw79R0OKgtYpH1Hx6nnxkEzskQEuCERo2co/bzmBCT0AvV+s0aJEY/VSO/EZFQoeRs/L8mcZ6RJYr0iJr6vXwBM5lf3i9H8qM39R8+o/Q4YfmkL7vZwP1ubOcDQefRhr+lmpzYqzhnAGSNhdcH1cCMaODddUUQ4SYZ3RpFdxqIfGRhhA+/M7ZEbaPuEU4MLpgD28Zy9eFn8ZCO1kII+DA1UjQa46YOEsiC+JGJ4pxcewY6iER+M9varAMIDRGtW5pqBSqe7VSrAu4YYenbkFBzIEiF2uMpj0h71ye2CQDxVE9zi/bEAq7Mifz/OXiQIGHw18p84RDQVCJ7R0BwF26Nk9j0cLBkDRGJ6MzSqm+D+THhpFL3w4G+BA8+1pvhPbGgrEAhUbNdNeRXmY2e32EiPmAfjObRF0kHsGynJd9KIZ1NIeekwNH+FUGDUFh1vTiQ+ikfN55wp4zqOu857cPpsrwH2xqSqD0hz+cvDxr/L+v0OIlwoIX2NprlPb6zHIa9ZEg1VoiXnDmgszfkBIcE3Xa5tXgGGjAwaOstMxqNjg79Pd9BS0L3hwMUeFzsjXJ3gyyq5gjUNHnI5aM5emx+MZHvUA+YfWkdro8wXAtnxD00Jahz25WsJACAmgp15cmV2WJD2dt+2GFDZEhY+cbSyv221sB6QemVGfB18fscQkuPtLDHlDJ12SnrrK7MqlPkM90PfJZCVEj2PyGWQxiIt0kCeaODDzQ9vqGOFooQmqynhc9POCLsE11oitmpu4uXwDXo9mGYobRG72D7Mli6joeRLLd/nHToA68oQTvaY6eQMpQ02Rae2VEJVLHgiR5+laVDFWLJweqCEj0bzw4fTQ133v/qYLOgPcb/DJzofyK/7/SO3Rq6RdFWjyv0z6ElioiPlzDuJrGHCKqWhEC2r4175rLDgX7OZkwl4bDgZMJBA4PqienPgrQzTni61ff6T6TJ+ioVNCbPvmhUyM/gzgQIEMCwToMkOHLcnu7wmzGQSyQ9MgBEggPjHQg8iUcHASSIcImzNEmacCG6ZOs37exC/H0n0dXhFFw0VOU32Y870T+UV4HeAVhErR3sHy3xlxq5thvQ7sycZXShFj0CHxgnbAPxnBCFTyLZ/I/GH6AuIQCBHBdjYRnOh5/VDCeBTDM9QFHtmrBy7KiSpnKc5EPs2nVg0ji6f02wBsHTzvDlpIQTqe2TjEM7qJTrTgOCPs/ttVHt4YYpsKDl/eLBraAz94QdBEyQ2wlefq4gFM7JACjAGppq39lyOAvFm/wBAep8mXjlYuD4TG8Alq8kVxkukVG+4ayOSlVKb5d/tOBFBcHUNRmRMUI9P3wJyxhGRvDg4xYdmCfFAZfXAbU0M/wDDNGaqaU+SH4/4F12msBB1QoK1qt9U8B+3cv6r9L9L+i/u3L+zyauuMEMCBRx7uvTfnWv2ynH+iULwBDxDfB9dfA7iNdg+SwubMyxlJF8Hd3rIL5DbFDR0PMfDmzXwpzbzI7NPHOXbswB3R8m5yd4aP5bnDEUc+uudZQ6dOWjz4Y487VYBHbSaAbxjRL5TnVAaC6aNmKMKQiLhyANvGzyZzAi8SpihwPRmUTR2FxHkef1y8vbwXLyMX56uKHmHKbVSVm/TBkJwv1RAhtL4wgTvtDWCSL7PnWHIbglwF4qm2HnOUVDfBtAvRXpY4Qw4oBI4bBQ4JZTHWtm85NWwl7l1j5VgtsgiXTkpZcfTVQArY9HR25rnQiCBBEBt7es0T+vC70EOeddOVGxOJHN3o++snLblWQzyhEO6zDDndpghNCaPHXOSiHKwMHoOZ04eQWq+NP2t6tJR3hLpsnPfH7aSAUoivpj7flSTEDkUWhVOvXeJxQBhTeaVJ7uXCI8DBRt2OEDAAksEu51pde28YfJKfzGV6q+NTGBnhHK5ountu5ZRphYYvYnWRQRWR6RKD1HvEykOZEgJr4E00x2rJy6NxY0rI4cvNGroyHZLjKoQFcd6aF9j1zoX4Vox5NTSarhYhHAkA0FvO5mncHgQIJrzgA6EGkF742++BLUqnENEedTPVN5gABEIWgMjjDAqOAAtBw1tkuGCQOwA9kuZrU5o7szYheJ0XBBh6KqJN9MzRDIjx3qP7ZHMwNeqSoyPyuSnmqKq/nDT9w5vhOgPhkLcVSM00mFra+tVzZcMJLpho29Y26BAcq/DrD9jkla484PaGGO4bc3Q6eE/btD24ZsASgnXG3FjJQ5IpcHSFaHnCxzkEUAgoGpLVAyJnfAmJUVbGE7uJFevGg0nwBNM25fKOKo+w7Uhe5lwKJzEVq05K0IY27ChRCAqObIDvN+9CNAtCtH5xxkhSCGaJIo6L6BXlv8AGss82uA2Be8fWYwYCpj27mMhINrv3LTobJOdCADPQwJDvjAB50E/xnCDbfXJBNEQIXFIGwEVZKgDaAFhKcAzdAbgn3VBOhB5kqYARVcVfzrGigZsbq1kMcWZpGEBwNNBAGnQ7p6oZzhEjYVsNbMDLQcGsTSCa5wfYkFZA51BsqsNbKeMJgAqqQ0CKvmgKFofhRsSh49LTnSmBoWzvsFbrOA4ppCqCQYN0kKhgmoIXh5okY8ftuNoBA6QIm7GXXE4P2xNui+LMCPI3L2EN/IFBIAQ6A4DB1YDQgokqhR1rJShaiITfAA1MkregNRaeRNX2XGVBGljAY5E1tN42CGShHhGuvS5sX4t5egW0DnGkOQi+Ae/PJ1jRsRJHXl4Feu8SllFiAxd+Z3rHkktbPDN2pUggDbvQ5ubhlRWlS3iqFZm6DXgipwCp6YuQTXEgxMLcNec1AT4Gm5FttNJo3vFT0CldqHy153hxtN0CPTt1/OOlwJlXIb9046k1kAB4CdGjQiHg8GWV2eImJw2Ptkeh4CdHjQiHg8Gc+pbihEzoLU1gPzEx7NIi4UUySm74SpsMgyNhnlKXuoIPHKbSPGbBKlmolzw7T9txFgoItYDtTZjwd/5FwKcquRQPQG3ld3f+SM//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EASABIAAD/2wBDAAYEBQYFBAYGBQYHBwYIChAKCgkJChQODwwQFxQYGBcUFhYaHSUfGhsjHBYWICwgIyYnKSopGR8tMC0oMCUoKSj/2wBDAQcHBwoIChMKChMoGhYaKCgoKCgoKCgoKCgoKCgoKCgoKCgoKCgoKCgoKCgoKCgoKCgoKCgoKCgoKCgoKCgoKCj/wgARCAFBAZADASIAAhEBAxEB/8QAGwABAAIDAQEAAAAAAAAAAAAAAAQFAgMGBwH/xAAUAQEAAAAAAAAAAAAAAAAAAAAA/9oADAMBAAIQAxAAAAH1QAAAAAAAAAAAAAAAAAABpyNjR8JDXmfQAAAAAAAAAAAAAAAAAAAANWzUZxpkQ2Z6sjVJ0SgAAAAAAAAAAAAAAAAAAAADDHOlLzT83ldKi5mcuDOAAAAAAAAAAAAAAAAAAAAAK2fA3Ea1qbUwrbaKap/MWpZAAAAAAAAA+fPuBs1R4ZcgPn0AAAAGg3qrYWLnbIsARq+fQltZcJ3YBQWWzEltO4AAAAAAAa9nw0fIWgyhZYlx9gXwAABEl85YFmfDVQarwrpbM+6NewmyeL7Ur6XqoZ496tovgBX2EAlbdW0AAAAAAHwx1Zj5AxtiFAvKErbVeFDq6PmTpmGY17NRzVhQ2h0nz7zZEmWNiVP2ZWlnv8Tlnqmrnqw9I1184y2AB8jbPhjJ1bQAAAAABCzoC/k02RcUudkRdenEmzuImnVUcS/JAAKKN03BnVVlVcCPbV5zvo3l3qJTeYe0Uh51b3ksyq5MU7Vq2gGjL5ibNmGYAAAAABEpbuOTvtVLN2GdCXO7jphaTOZmGro6DI6RUW4AhTRwM6rvCfhG6Iy+1kYsKKxilhlIxKn7XW5IseR6YkAiZa9x93Y5AAAAADDVgbcM9Rt+bKQmQpMMm6NmwprPLec9Zfd5tswMMw+DkLvTiZc/e/DCRLwN9JnJLLj+n4c6jZrmlXdxYhB6/wAd6g7LHMbc8MwAAAACrlYZGrdHyNU2umEKdkMq6Jxx1Uen+HQyeUrD0Gj4nqCwwroB02fKRTtYEPAlWvH+pFX9uJByc+TWFfZ1vTn3Vu2lVB6GoPN+wgWB3GiVHNmyHMAAAAANUadDIthD1k3bz30mzub0F35p01ScT3vP9QSfl/fHnev0geZY+njy7R6wPJsfW/h4V7Z516ASsPvHGyZOtT5n8+kDKbiadXwcH0Pn/ppf69mo0y40kAGk3AAAA+R5OB53c1F+V/R1vSnmlf0FIQ+r4/vCB3PKWJdgAAVG/E53p+Y5Q6frYu0k5UIv/vm0Q9Vx8xsTvK3h6MrPfPHPZRpbSPJiSwBUW9QW4AAAFXaURV7pNMWHV1Fuc7xXXcsaPU/JvUjjruq0l/fed9QXoHyvrCdNp7Ez8v8AUfKT0uwhzCLU9DUG6TOFN59615GTp+/QdtJDRv07CPKjyABTXNUWoBDJjn70zA53ouPJ3Mdb9MLiBNOc869n4g5f1nzH0Em8n3eJHp9c4sqnGyMay6xKqTIxNnlXqXlx6ljIim+NhmbZ0XUT/IfUOBOn5/o+HPWgR8n0+btO4AV9hXlgACk0dEIsmpiFnx3efStlyhjl8+jhO74k5/rIXbkOYHyivhz2rphxWfZYHOY9HVmjzX03zo7Pb1H05+RL1FVC7HYQpoR/HvTOUPSFTOGWO81btO4AVtlTlwAAD5hsFDPn/D6AfDDgO6hnMd5VyySAAAAQiX5D6hUnSZVOwskeQAAAAAfH0AKe3qy1AAAAAUuBeq7WWqlkFkqtJdquEdCrYJ0CtwLVVZFm5y2Jqi2lwocy7U8A6dT5lqqRbK+rOkAAAAp7itLIAAAAEGFF1E35voDoMqyOWO+Bgb8tWJJ2c51hXVsaeXsiJTE+ZB+GjfH2kvnLSyJUGHALiyptJnI0XR8jWwAAAAU1zVloAAAACsxtRBwsRQ4dCKv5aiv2yxB37xBiXIjwrUVsqQI2meKybuFZjain+24pp8oAAAAAKS7rSyAAAAAAAAAAAAAAAAAAAAAAAAB//8QANBAAAgIBAgMHAwMEAgMBAAAAAgMBBAUAEgYRExAUFSAhIjAxMjMjJFAWNUBDNEElQkRg/9oACAEBAAEFAv8A8wRTrd6qmZhE81856kTz/jCnUDERM6V9F/jnnuGIEf4qfSF/TR896z3Ej8X1L+L2+vUDdpnpr8b1fan1/jJnbEU1NQk+ovRhzhB7jq/T+LfO4x57epHV0YwcfSymf1/4sxEn2GEqLIzER9NPV1RJtppJNgn/AIfOOzf7v8R4SYusRKFTDj7X71OWIr/xJGJ11Njsl7F9kfGxkL0RkWtq9WHNrGizDO1rJEixq+VEqhL7bC+qlc7tK/H/AIB7tvT1sKNbxthYbLsSyyKkpFpT5psJh3a0xWulZJjmKsaQk9MWncFBQ6Scz2NBu+6WQGENvS+hFzb2o9Fx6H/gleVrxJcTeNNitaAjsYxU/BYWA3KhHBdkOC9b6HvsNkWVX9aCUQGPWWknuDJ9lkOoFWitflGOdYvu+cp2xs3aYYKALyiKaqu8G5rTnINNMLuPiKDBkbrK9vtZO1cPO7iiL9fU/RTKtig8zXT7yzvI2q0GDlmUzEachTl0LI2Kuj+xf4+2foMft4ncj5p+gj6kXKF1pNvYKpdh6NcRns4jX1MQP29jOcrRIopgU9z1kT69iaNabGg6TCfjlMqsS6o6tddTmg2wNeFjN87UrYpgNDyNnko/w/RfzCbGaKwkZ7IY20y1YhETTXJSyVt7MsPXq+SwM1GZg58Po2QtJqe/NZMrCnXbVpiOFb83J1k6C79dtK1jzx7WLffbHiVxqGqV+xd5GabPJZ/Z8ruc6YXeWhWSrVWuVV18ynSwFYVI61i0ptt1yIS55mk61gmkpQKjy30mu3hrUqfUHp5jJxE0F3XkzBUjVnOy+fU0/F02QtMV0NoRAP3xil/j7Wfc77T+35SIpZVia2RiNFO2AHRFJ6rgtCx5BB0xYxi92kUZgUzMh5blZdusBdexXf1zfWbZ17adzsJvObQd4epYrr2hnukO685Da7F13TI9rmCJn+Vv4/lR9LywaoGWU6rWV2ImOpFo32mTiKdY3Ua3enIrDbdUSNhtWt1BTYRNFjyLy1k7eIpR1Qr2DrFMQQ9zWMM6SQ71yjDh+2iPY77KgTbpvTqo6YSkpkexkc7Pp1S+35CnaKomFj7jE94yoS0qxDbFmFdxD3ZH6ZqZl1mD55itM27Vtqwu44GDV8sBE5vaJHYXDEoyB13dJztIrqRrlOsJJdyif0s/aPdIwnQlPSsVedrlttJz9Y7fPnB+jR+8vt+N5wtTp9rJ9r/bXGIEZ6t7VmAqY+sAxYbzRfMJ8RQvmSlz33HVujYFEHHZBDM9r6jO8mxioVZA5dVrtZCZGN+3V28qtWpr7vXtPhCqBsda2yYskSqM+ibcE11dY5Lh5sxab9OX60/Z8dsv1AEpOTkrree/JyfcA2pXk4k1VlgEMDeVkLPWPI2Vz4m6IVkTgE3W7ZvsiPEQuGR4ncyu19NKAepsO2Mx9+wirStMK7XYOKTh6iteH1eUYijC72KrQmoiUVs2wrJ4ymVdI6lfqsp28uRUtyk8KDzWcbg581n9nx2R9pzPeBGdyThzm/uXT+pYL6xO3WaykYxY8WTzjitev6rXqeKw03ip5ajJ02HX4jx6Qs52nYLxulvZlcQWl59i3Fk1NRRfSAbsp3r9ojGp1dsQhI5Eh1iQYx5nGz/3+sTHPWTGZAUdFPBxbsVpP4/9Xxs/Hzjc3dsUuFrKDIgGAGu0mp2itLa3fKubx4VKYqSeKqYrD2hnhilr+l6Wv6Vrc54Ur6/pNev6TDU8JxqeEi1/SbNf0o3V3G+GWeft5ej2Cpaz6poUTTEdvYaeQ85HXpynTLEEXDiunT0H0KPX5OUDDInV5rE1ym6GhK6zUMuiP743m/JdLLxkzxWHt2qeLsMTZnHlKXfDla/UpDGjKB0wjyhLre7X0jsmIKPcMzIzq2QArBRyxWlzzE/v8nUHf8HLT0rsLmtU73laaU4/BVFuxvck6yQkjOZkCEakwPCFpIGxLDFHwXZki4gHYiGL3D1cpIrCNf8AfknstEmukAO08Y5DpX4+f6vk2/vvhL0HD9R7eIpmMZw5/ZtcQV5K3nYWyhW9/CFr9LVhcBkcM8rGP81wp2hWBBcQ7ZVn7pFFAv2T3wJHXceoiwI5DM2qqV8RmIxxQydJ4gOYbmbNk7Ni3anh2gXimmzyXH0H8/k90X/hyjejj8Kolvz/ALkcMz/4nWWKBnIq6XD/AAoqOm1YNW8ZQFLai8WVriXlWwXP9dOWt48ae08f7cfyjlMcobustHHU4LulblOLozLaqFcS8U1EVq+Aqot4xCFVw0c+7S/yeQeUXfhzGwqmOjlbyzd2Rxn/AB9cQ/8AFz5x4fgY/YWhNtWuw8dL6JBo7RTOGZBUOx7i3sAJIHboXJFrf68af8iqvZTjUxE6pxHfu3Kb1cS8X/2rgwpnG9n+4p5DEbS8gLiLfw5SeZ4kVqXbmszKY+yroy0I1mnq6WbIGVuHIJ00T6lS7VVcRb8So1ySlhY/3ZBrBUMy2xqF7QhE8/XQp2jE7dcacusr2oMZIucxokRJi6YPs4kMQzfEC4bh+EmevYH5G/bP5fICZB3bLS0h59QZ5x22FruKxy4PHljKxaGikdCoRjohri8IHF8ODyVR/StaKIIYpXEwvpUK4w9zwiI1znU8p1Izr3RInHLjL1ft9pL3RLSAa5btOCHKQ6ZltiFlmA7zkG/uMXwgzdd7F6L7v9vkAXdbyWa3W1AW6wqetoRPPVyxFdZIeaUv9YM5KOfLs4x/teDpsuYapjrCHDDuep+laq2vMXORtyKx1ay5oledqzHi9CdeLY9kRkqOuI3125J+aRyLKoHVXIVbLLFytV14vSnR27dk6htYnVidqOGwYu72J+3/AGz+XyRv735rqlSNS1C5KeWo5THl4s5eG8If2j4JEZ1CwibWNq2jDE0A1m1gPEvKOWrFVFga9GtX0ICEduSXactGJyNfSu9zMlK1JGRD/tnp5f8A7vNMc9EIkJVDWKZAi8hGI64waM43g8o8L+PnGs2QzxTExPzT6x5AndZ+Zob9d11FaBJUTHxQDefd/ceHQbu5xru5xpcHH+Chpkz+RR+X4rlqaje/CgRuKmbN5NdkZFPUqXFWpC8k7Nm10LrLyVz37lcG4ktPvd3vzcTAqvJa/Jk1dJA2NhZiqM2LK66GZNKllka42JyKlLnJ14nI25qAnIwNuMgkm4+1Nqt4hX2KvpYSmdcqNhrHfCsFwz4rSO8as0Ye2KHKzboS8+5BNSlVmtC8fK7FulFk4xxbmY0TbXqx4nZpE2wzGxOqaWzbuIKzWrgS1eHDzZWkqsYoV6DG9OyNEBmahC+ymHgVGC0mhKn1k9BKMeJa8PnVNHd0V6cJP4RZA2fisNevIjlCa7I2WVwG29NltxoMnKPmFZI3WQsusWruT7rZXcY402bc6U43UkWbZLLKtmMhZmtUPKOjVi+SWKba8WyHWZkxvioE5FzH23tW1eQcdmLxoY7IMEiyTFl3+z3aoZNrfHtErPxWaKLJsx9ZjLNVVnU0kSu5QF5njFMsdxr9dWPrKe+mh5hXUEhVUGkrFKl1VLgsbVKDSDFtoV2l3KtthQQ2VDLyqIJZ0a5vlYyw6NcnsoV2SeNqlMY6rrw2tsUgFfIwg73/ACPIu9fyX//EABQRAQAAAAAAAAAAAAAAAAAAAJD/2gAIAQMBAT8BA3//xAAUEQEAAAAAAAAAAAAAAAAAAACQ/9oACAECAQE/AQN//8QASRAAAgECAgcDBwkGBAUFAQAAAQIDABESIQQTIjFBUWEQMnEgIzBCgZGhBTNSYnKSscHRFDRAUOHwJEOC8TVzorLCRFNgY4OT/9oACAEBAAY/Av8A4xs8N9DrRxHiazN8z+NW4WrL+WYQc6sKTobUw6mhUlui0AN38svxPYyjeRcUeovQofa/lmdYcS35X7A3KhlstRHU1f8AlhJ3CmfUprX2rsM70G48eh7DHfPehpx7f791H+WWPzaZkczwoYt9MyixU2fr2WNJc2YZHrUy8rH+WOjC+Nbj2UmFMdzY57qcX2ZMvbw7d5VuDDhRTR0CvfC8nDLlSxygm/rX/hrHI/wowmzrmDSNubEARyrXXGAZR/r5GyXXWNYbsN6YklnGTMf4TdQjk3N3W59KScGxjYX8L5+mF953Acas0yxdF3++sOva+7v1ZJcY46z+lBWGFzw7VVFxOeFSzTNIC20yoa0bRy0ivixJnv4+Qy0D9JaAPDL+BODvV3399bLm/wBam0eYaucZ2/8AJa0pZPnY7o/jSFrs7DZRd7VjnNjwRdw8vVGVBJ9G+fkM7bhQZoyTJx+j0psAuX3i4w0NbmqgWHWiGbDj3jFa9dcOEEZWoq/zi7/17FaOxO65rzYgKnLbbfUJhjg2dlOmVX05osX0UHkIepX40Rzz/gtlZZPsITVmh0leuqNDStHlUvo7Ygw+IrTEjHzmjDLrmKeWW+tuUz4AcvQWmUGHScr8Q9SQyHE0drNzB7X0XSMUMkfqX73WoziyTdlVseqRRcnnS5bxcNzqQ73kuMRzA5ZVwO4DLd1oOcTRg4WNiBbw+PavRg3xqF7ZgeSfafjSn+B857uFFpGCoOJoC0ig5BmQgGjNgGIjCfreNTGGRIoYssbC92/ShLmm1qwqLixN+lXllEA+jHmffV103SMXU3pNH04Dznzcq7j0PI+QzAXIFM5ULOlnyPHeK0adR87sN+XbFJp5TXx943sytSuplUvYBWO6hDqwzYSzYT4Ub+ba+HNbXNqIVlNuvYSVvfO4qN9zHLCd9x2N4Uvh5NjypTxtf+AxNvrIFjyFa7Stp/VT1U7XiUgMyst+tGTeuQT3Wv2znigxih2th71sqgmwtqtVqZ7epbj+NaAG3ll7I/k9Ww6xcUhH0f60s+pXWqLA9hdbFu6TxqWFbriOIHkaELYARkL/AK0wnUtBexJ7yGkRZhJs7Oznb86VFRX03W64yXts/lyoJJE1yL7G1WKNsS+S3hTfZq3T0+JQqp141ZpYwftdp1J1cCm2PeX8KWyl5HNlQcaY3dQxxMobI1ZvmjuYcOna2jJ85Llbpx8k6TELxn55P/IUulaO482Q69axRtiAyxW31pznegRB7r1o0mjuApbAwbd0qSPRY2ilEZZmYd3oOdOmkMW0iMZMeK9mrkyb1WHCrSLiUZLKv9/A0Fi2Ac8NtlvAfpUGl6KyySxgiRRl/eVJ54RvvBJwnwvWNsIW9t9y4PG/G3kqOZpqPptWu9t55Cp4rsujaNkVX1z+lKG0eEA5bIpljJOjNmFPqH9KTR4jaWXjyXiaVEFlGQqbSCb56tOgG/41qsZj0Ze+V3seVTxxZJHopOG/WvNMUTVhgOt6VZpZFx5JuFzxHjWwPb5Qhsq6DK4Yk+of7FPFJGY4ZjrYD48K0764Rx+FTX4DEPEVOdQGgibAcPe3b6mmhjdNEsbF1tv4dv7OAbEriNst+6i0IAz3Du+6ozv2hkc7Xy31qg1j3VJ4jgD1r5QRssKHCG3jKl8PIj8fyoDmaPpsMYHVjU8UmY0jzqt13EUB7qvYnwrE3fNER/epYYyNmszU0jd+RNX4LSC2xuI6Vq5SWWQZ/VI3H8K2u8Mj5Twy9xqGjyZOkJSUWv3SLfrUccxaLTE7j4cnH98KRZ5F1QN2VR3qkZtmGfaxcA3bhh2n+ApNDRiVBx6R1HKsCLhUZACiBvypPODBLmqneORrSMYGNUa/jUet7zC4I3HyIQ29msPdUY8aPpnPNjQDXx32Cu8GraQmsA/zI/0o6snZ3gixFZNsdONNBocgiiTKWb8hUIwSSzSNYs0hvbiajgVLkgs2IlrD21qnWURoq2KyNvJtbfUMYR3x3veRtkc6MKSSwyBceNZN1Ih+UC2M7OOMGp10go2BrBlFr5eV8oSM17J+P+1EsQ4Of9neKWLSSTE3dlbnyJqxzU1aEvD/AMs157SJJOGG+Z9gq0WjS+0YRSTMbvNeUnx7BUUkODAdxO8eymiTJZYintqGOYjbAFr2KHpVm7y5Hth6XNDwo+lLcqXFv40XO4ZCgV3HPOtva8aeOIXjjG0/XlSR6Ph1Ujhdnq2dSk+ogC+2vtQfgaT62lfBBTpwWAH3k/pTq/dLs7DmFNlH50HkayaPGXb27vzoGb519thyJ4eVpZPewJb41i9bnxplmTGDvXnX7MI2JOaK9gbda8/Oy9ItmtmKNb73UfjRDbUZoBdpFZ1XwxUOtLoOj31sozb6IqONC0aEbk8KSTEWXGLFt/KssIDtfGd46V9pfwqSCRXiwNhxNu7Iz4r/AH7qPQ0fSMxNrUq/SNqtxOQpgo4WoAbhREbmHRt2Je8/hyFOIxhAFh4mo9Hi+b0Vc/tGkl/y5vNnx4fnUch7ixkXqE/RBf2tU8vMKo9n+9aZJntvlfl/ZNF2AbWOHN+Fu0gEEjf5DaRo8wV3AVg4uMq/xMa4d2JTWEYlP0ZFtQlmhXWZbW/wrZY+BoZjPdUjY1D8BffUSesqbVuNFn3AXp9IZDZm2ZDuFEPY2zuBYUcItg4crU4yPLrSDeALluQ6+6pcN8b6TsuM8jvFaVoiymWCLukixB5UrHgaPUel0dbE3e+XQVjfLktBBbCqXP5fnUa9bmptUbORYGo0yA7oqOMb2kW3sN/ypnUbUm0x5mkyyU4qLRiOSK3cLWNbXyXpHsINf8P0wX37IrZ+TdM+7X/D9KA/0/rRvoOkDxwgfjWCSXVxcUhxOx6EgUECto8lu8sbRke2m1HykdJT6GW10vQPydpDx272juxt4HiK1a/JSGXdiJUp+tRxy6RCgjsRhBJuOtCWfScpGwtHgvmOPwqHWaXO93VMN7cbVYIW+0x503me8TkCaH+HT20P2bRI9ZiDWtvHGra06sPcX4LypNDhVMXfdm9WhEzEgD1t9WIFulHA2Fvh7aMMy4JB3bHJqTK2NXHwvWjSPtuJEkt0OKtMmt35jtc6IpX4ij6QPxQ3qNeFiaeRc2v8Kd1Oymx7eNJGmca5u35V0j/GseG+CgR821RMYjJjNt9q2tFy6PX7q/3q/dX+9X7o/wB6vNQRxjmdqsenLpWktfcxAX3Vhj0eSNeQUUjxtNFKm5sIPsNf4nQ45W/9xBv9ho4dDkDH112T76CwyuIv/v2/wq7fKzrN9WOy+7fXnvlOQjeFBIsa0KLQtNeZTJdsTXpb/aNZ8rUKkkvn3VHM01tB0jCMzcr+taXp0kZOtthU7684GUfS5UL974NXSgG8RSyX2Iz5wfV3GoGdcJV5GX7KqbUwPqykfh2W6mmH0cvSN4VDJwItTxqcJZ+8OANKi90C1WGyn40FUZUupG/1zuoA91aZdJQXbNVcXwUx/YsJuPPK+z7quiP+1az6JtalCO2stmuKx9xrvS++u9L76+fm+FZaRL8K/eX91fvLfdr96P3ay0sfcrLS1+5X70n3K0WNplkdnByG6mPsoU0jkBVF86GkSZG1olOVl5+Joa2PzS7sX6fnR7H1YxXzwX49OVbQz/GuYq288OtNF6kSPEL9XAA91StweZj8bdh8afrb0pRh5s0P+78qXAV1jOEDEX3mh/iYT/8Aj0vzoqZoF5ebOeXjWHWQKRdQupPAX50qGWK+RvqzlketFo9IiO6y6rM3NqnbTTEqBu4o+NS6REwaGN7asrf/AGpdKmgEc0NtcjfQPGpNDZi2AYo2PFfRaDpkhGtaZS58aSM7+8aLMbKozoNg/wAKm0g+mef9KxXLeO8eR1qxrn+dAHO/xqJT320p5D77VBla92957L9aHiPJw8fD0RjmQOh4GtTHH/6kA5nZGHdUzwx+dts7R31FNLiaRs74zX+Z/wD0b9a0OFJJVgltdRIa0zakbR2+bxSk2I31pWLi35itBDbtIiMD+Fr1os8nzmiuYJvs7v0PoY4Q1lkJD232rRAvzWvXZG/2U74rBRtX4UFX9yxYmY5a3oByrYGEjKs8m5118p9IkHd/Go9GlI1kbWa3j/WgOXYvlYrn48vRE1o5kG8mduptv/6qfCdq+VaN4dmj6QP8lS/jYi9SPcs25D03/nWkqubCQZe0V8lu+Sq9ieV1tUsb21Omx2/1j+n4VG0nzi7DeI8tI1bC0jYbjhWKEW58zWiMW1eGcbfKg+oKJKNg7sfU/pWj4wO4MxWBVLy2uB/WrvpUt+SWAFH/ABWIDnGPjQUtozvxaO9AEJK3gQay0NSekn9KvNoMo+wb0yxKdHjA+jdqWArI2stgeUfEUkhsVS7G3Dl2G2/sPkndhP6ei0h7Xshqzix1C5cqw8lZ/cKTozD49kV7bQZM+oq+Vx5tvEGismcekf8Acp/v3UUkUMh3g1OgJcaG6TJfMheI/Gp41yjmGvT/AMvyr/MaIGxlVdge3yjKp82owqeBPGtnZ8aMcyAg8GG+tFS1hZt3srRgc/Nj8Ky7NTGcJ9ZhkQtFv2aHEd+wKt+zw2+wKudEh+7UaCJP2fEFwWyvhqOaKBF9TZFqR5VYjE2xjOH3VhhjWNeSi3Yg5nsPXybXJb8fRauS+B2AIHHpWk53whVPjv8AzoxOQI1iG/cbk/pTZWvIx+PZA1wMM6m5rSBGdmRkmHgf9qWbaBga4PD63wqRYHwSMuy3KooNKgiVJzYya25JtvN6WKSKWfRUzjaJrMB9E9KlXRdDwjDg1ckwUfdqNLnWRDVuG3g9urhtf1mPD+tWkd5H+iT+VAqthy9Wtqy/Vq2Xga0bf3TkfGoR9Qdm1WmHey4U+F/z8iORTs65B7wKH/MFSLbuyfl2+AomkHTyWysOGXT0SIptIAXXx4VOY2vHi7/0st9SPLIyglbN6uED9aJZ1XG7MAcja9C7jOot0mCQMyAYsqQxNNIQTrGZMIzoaKW81IrOR8KiPG1j4ijFMt1Pwqdlk1sa2bWHeFG8WoO0UbNwYrXyhIvcxqviQM6u7AeNXJeGPgBkzUAuwOlMTZ7n3V3Te9r2oYjl07tWts/CtFt9E5UmYsAKGE/6T+XYZoCElPH6XjQSZMBO47we2LYOIYHuOQqY78IxitKi3Zhrdr+6vGl8PJxFyw+sd3kfMv8ACsJNrGxxZk1exHkTvONl5Ai/ZX+2oYx87eS27fW57csZr1rci16yruilsPXqF1776yJfHf8AlWlQciJB7f6jsKsLg1q9F0wCDgJExFfbSxbRPDm5rWSIEAXZ42q+/qKyN6zGfSvpD3Gtk+zjW+34VoqgZ2NWtcVzty3itrbHMZGmdSNWd1qaM5E1q5hhlH/V1FW1ch8FpZRo+kEiKyFVyvnvqaBcV9UUzHSpS3eZbW8O1vGlFezyfOHEnC3ktighN/W40Sg1y/Rvn8aDKd/PLsxMkjAm2wL1gAbV2KqXg2lB9tLEIJlAGVxVtUw6kis9/aPtilEUmpdJcSvyozNpjSykYSWHCtojtJvHI53yNe9ed0TSE+sqXFZRaS7chCwoX+T9KseNq88JIzydK2NJB6WN6wvpCj7V1NEHTICPtVo+plxIAu0DcDOsUMc0ovYkIQKBmWeP7UTVhjmGPkRhJ9hoa+aONju615uQyHkiE0mq0B1Km6uWWg08Wqk4re/ZI3JaM5GyHwH29p+0aPQUvUeSblsPDlu8vvCOQ7mtnWrnMa55Mp31uyq48pb7sdf6z6HMA1kqj2VinixVs6LH7q0NFUBfN5AdatbLswzRKwptVCoxb+NbKgeA8jV6M2rB3tQEc8OrxiS1t5Fed1aeGd6LScM8q2u8cz2K3I+STzPPp5edYWAI5USsksq/QZzQI2WIzXydpgPGowpBvJwojiHPpN9aLxAMf41kR/B3wuD9k29OLYb9aOKOE36ViSOMHpW0APD0RJYUTi30ZGAxk3JtWzIwrKZ622B/gRiPstl/Mhnf6uez6PFJ8wy5dG5e2o00o+esC+FclvzpBc7UhiGXEX/SsD4sVrnCL2HWmXbspYFiuWzvpxHium8MLVqFxYrlb2yuN+dKHPmsHxuBTA4iyvq7AZk2vTq2LCUQols7m9JYm7uYwLcRvqSOQOYhCH2VvbM3/Cna+yrKt/G1vxoRLiub2OHI2qWSF8DIC3dveojJMrG92stri1ODrNnFfYPDfWtkOybAe2g0yyIbXItuFCG7YiQt7ZX5VGZCzaxmVcKcqXNiDhzC5C+69IRGz4mAyFTxzY/nVVdnu3A3+2jGmNjnuXI232rWGNlPhSPiydC+7gKVdsMWwWZbZ2vSSRN5raBHM1CHa4KMT970WxJmN6+jjDHYVwxH0qdtYypIAJEt3rUsmtOBZDKEtxP+9SlJ2jEigMAAd26p4GYlZSxJ8atrMQ4AKFFRuJmwIzMqWHGsRcqcOHLhne9az9obX48eLCOVt1GZpCZ8KhZLZgjjWkaSVI9VfzP4e6mkSdo8cerYAcM/1rCkpWE4SUtvw/7Upj1wSKNlTXR2C3/Gmh1mDFkxA4UFeQyEcSLUNvLzl+uOlhEm4WuVBvURjlsyLhuVB93KmljmYYjibZFz7ahOI+aLn71Jo8P7RhEqO102crZ39lKpNrMG91THGbySrL4Wt+lRtr2KRlsKWHGhGDe1aYWDJrnNvq+HtzrHrz+0Y8ePD0tuoR4i283pGxk4VK+839E2PCntHL0b6hBIBFchnw8aUaNo+sj2cRva16Qxx4rmxY3snU2rSZNUsi+bLkPYDLhQWCJWZpzHtP8AVvWOPRkZViMjgva1iQfwrDFBigvYyX3Voh1YSByWUh8yLcRWqMd81zvwN7n4UxjiXWanGLubWxGvk+TAskrQt69hwzNJNGi43UNhY18myFFkldG9a18hmajGj6NrJSgdlxfDdRmRMZuow333IFCNdGDaRtXQNll7Kij1Q1ky+bGLjyNSROI9UIlbI9TnWixYEaKxexYi+6sUi4YscgLFr7qVBouWQkOLu5eFRRQRq7uD3mta1CIaNcAhZDi7ptnUsUMWulMrta/C9bGj3RSgkJfcW4D31MZIlVUBshviOeVFzolmx4d5It9Ldeo3coSwvdN3pHDMeWHnl6PHKpJtbvEXFY2iz455HxHGhrQcuTEVImCyyABrdKhw5KJdY9mIO4ilxJ5hY8AUMeda3V7V77za/O1a1Es43bRsPZWOWMM2ApfoauqWODV+yo8K/NrgXoKWNO6u6ogq21Qwp0FLePui2TEZcqEbLsC2XhurEyHFe9wxBpl1K2IA926jJbbKhb9KSU99QVHtrVtGCmPHbre9a5o9veczY+ylkI2l3VrWj295zNj7KuyG9ybhiDnvoXi3WFgSBlT+bxYxY4iTlWHC32sZxe+l1d1VVwhb5ekN2wndcH+ZXzt/T+Z//8QAKxABAAEDAgUDBQEBAQEAAAAAAREAITFBUWFxgZGhELHBIDDR4fBQQPFg/9oACAEBAAE/If8A5gSgHUdKLC9kzTfJaLaTSSJqHmpgcY0AlCcP8xlsl4KiZbWoHRfn90q1GnvTUbO1JMr2P7rRpwCI/wAtCLgo5yLrOfQLAGfc/irWwBrU8TzQ2GqXkf5iGV201BJ3p6Wh422mtCQNQJx/fvRhWnvU48j5f8wlUBK0kLkeVF8Vw2QO4eiWQb/2/tKlTWCeHzTV6W/zJp7BO5TlWkLbxvVzZAbMT09OOSRMjvV0TBCMHXx70AX9j/MtBhNi79lKTwYIQ1eNBiwerAPejBNvQ4wvjlWcCdLdXEz0psiFEFtyD/jUM0I2R9AWWwP/ACqE0le3Jp4OaMymEalxGyWdO7B+/oxozoww11JqIfDIb9r/APGlLXu3LNDxYv6t3GjdK63ih6LBelJJ9sq4pF00ZyO8DySt4qD5BmiZoJAnpJt1pa8S51MnrfSdJQQZZ6lPIMwsm7tLaukgAmE6X+gl9SR2S496vW4K1MyHsf8ACVMDQtG9aInEWLirAfyzCYTUnXvWJuAFoQycEhokgUCW2PzioQtRd11frJKOGfD6FRg5alVABLHmjrzoJeCIyM3jWaMyQqfRrbpV8pKLhaKtoCCAyJBmiYeCGHYU4tVpFFpEDt2KjziEhk6YoXhY+mw9Ku5Isq3N+i8LB8BUQP8AhFgvQm0bi98Ukjlyc8FSIgH3+ZNuVIqZmxmXx2oxJQqM+A4GJ4/YdMcILItfiHcqU/FDfCnjZ9HFs1k0gs8vcj3rKhlRa98eKmCaWs8JJV9WQzAq/GIWtkPhTUmcMoOsM9KtnUMkMS2cvWNQOe4Sq3Bn2NY/f08RT7qgTt0/4DkexrVnBP650JTLpAVNxYvd0FKTsDthInFEWo4Uqt1no33narBCJ5wzM79KnDUQZ1EexVga2x2StIZjh9j/ANPoWQAQ3ojyiSEAYf7WgIJDoJPl7+ihNjnQoZEw2Ai9/mmj8DN7q/zUEJSOLhPPFWnJM60Zp04osL0BdCgERwyYyUOmJNLLCejhAmFavAfQoTtUeLLmmZsj1Zox95QkJ4FJeTpNCp6oGuwzSHLV40gl71pUwYKxcivWtNhtID1WO3rCmsNRHSps7LBL6klwkLjFI0LLcoZcmDzpFlhuQKejOUrPB0PDvSGwj4KQck04RkwLOFOw143jgfHWtLZ7EugjR0abIppyEs+bNRds3/Is5NRrUvjcdRZtUqoNoGsZoURNT6ZiUMBxe1QbIhRj72YAtrG/CpCRaEUQlsegxfNagybCbTQHBhb7uQGtACUzjcvfeoAlk1jd+fVkYw8KRLt9K2nyO2xuamvOpwqyLgxbjDQ10RWhxeKBf3BsueWojKvlzeW1yJ41aQ+aRqYTeEq/DTLsmd4ff0fWLCuvxwoflBbRoX/BRJ5G6erdhKR9mdJInDebu1MzJTECbwYnFZJHQJDLlktdvpiy6P5+KJztV/Io+64bPyA1ZQQpDFMLoKxQ7htwo3oTE8E4ttKujno48THNKBgWA0ohSLj/ALEeCoChCiNtdCMvGhVi+S9r8eaeyed2XFJZjThQE2aEQcGQ3twpxZXKZXmv1Q8DhaFXgTo3aQ89haHltw51CH29D7irKNc5h5KsZBlLYLDCXxUZmTEyCAb/APnrILoVgfI1aJJVnm2cyGlfZGXckjU51oghAuwTPBIs0NkXW4TguKmz5hnl9GV/bquJonmlE21GPuoJANocOLV90WcDA8EetCWJDJ0qV5AJajUyC6aG1BYeF4OW9QUBiJvzqxjdWV41pXi/xn4KKQGC7VERUPVERdeXePChcITqH1Emoww3ONE6MppcDbPhTHCNz/HXK1WRWZixkFnFFhECTASIeZHahEkZ9J0jWfKvxV56DiQtLdYsaFRJBAIApmFCOiNGphEwAL933qQoGBoDHKjaEMbR8PD6GScNFvJpd88VpdvvG8y7zHxUY2FVG/KEhmsN3np6TSHIUNcwNQECs/kpUCWlx9/d0oaQXTqJHLzT5SSiHaSCvzUnOEBsVnJ5rUFB0JhfeDrV+QFUmYJmS/xVpHJQbTEkUyQnmRBwrv8AU5qAYRjHQoKFlgyDpZcq1axgxsluTamwhLjcSvEgTtimw3xCu0EvKpDbibIHWpZpeLYHQgrvHWhMLYRb6UINrdmg7MT3q5lAugLPZ8U4YWug4gals70yy3O49fXlF4g+aZcN+5Ws2ox9w0MBaItHurLBLNji/wBtUXkAsYoCzznajIwmANre2dqhRYa4T9mhmKW2yfY7VOnYQeb+a2ATO5+SmYwqkJDDKeyRR6K4AxwNnVagKw7zQ7MfVKxB9PHeOFEBghErdxmoGguWerFRA2KiwZzBfuUhx2LL8veuH4uTzZqQg6zarLNHClB+OlTISQ1s05MCAxJDTKSIwCfp1prz4rBG4erVjNsYdwTifiiAk43mv21MQDfRi8YoAIyOErnbyE0N7Vh5N68ajH2zbEZati8F3nxUUGWxV6DhDjasIBFOKQuym91uJrQDoHngHlq3KWObFjtL1K1gAPUvXyw7UiAA0tVPxRaJejKf+0ZcQa6ml/GWYiMoOtDAmMrQWOkeroxgDMek1N6BOE6omMQjd1q24klkXtJ5oCxxV9m+1QACAiFv2qYXGpJ3zTNIJ6rPKjiIWxc2LUckQVYJ/mmghq5FISzjwcd/4q5NXaRy3+FpCAwXjBipSMsxtyc6d0twch7FC0LqEstwDZLvaofbs2DfkKiaBvx80Qn0/E/mjCOGtGPtxOOkeITzFdMIZjnxpLZI9ZWPZSYWvSBRA5P5bTQtRAJyxWkBbe48UhJoaqAPiucBO9IsEJHGvCM1OMDPtdRUZJDM1CgGbi7vmkTGlYYe9LaFlfeMaWYZcfIDHIam6qgVbsDzUb6ZExIzM3vjrQkR4UTJezRZO2EPGdHSmOJs/Fye1ZICUGPNzW5QtFLMSXerRMbkmdyRyoMkxACIOv8ATR3OwE3e9TMRsAbL7lutMEjYd59fCrWw2GzBzb2oj2YcDrBt5pQMTY2H6qxQhApcbDUooAc3gGzud6Y0AaEizIG5N6UhB0pYD8UUYWFDDh3qUtSKtYkJ/NOGNvuE6YDuTUAaj4/NT6uyN9niptiR/jkdGrgCNly8d+FWOcy6T/B70wSUUG/FoUuVtwX4qREUCxFAcd9m5Hall+iKv2foo5aXiT4pyJBkVHikbNKC9raKnWye9DQZI4jkFuY7UNbAiOfA71rDyQl5GauSSNkOwaWQLb4t7qsQNiszMauaJJLtkzJawa1gGi7pVuW28maM9U0hJYcl2Q1fxW4wIIIzDZTkFIcAC3KhTiNjd6yiQETNMO5xoCcnZwqRCXLSEghxyyQ4g1Hi2kwV32afJPBL59BEmgeawXVl9wyXFS0nUecfihOMA5NR8UHVkJvUpo9TP4VHQFaJBXAvpv7UPOyXeFAsViOC3X80TQJEvLdcqfDrCKOBLTWtTUzddSkNdgsVS+U/nCtNOZS78GtntKSWm4/vUzD4/vUF5HFfmlmejL81MRdI0SU3CwsOR/NFkxMy0jFCVBVwTrnS4e5DQ2eTBffdzVIgF7qa0axnUq/oK5GOJQhSSJ/mJqVbcoKSCDo7VkAlaHmRSIIhQGA/B6Wcx71aMS/D7vAyHadKGyuYN5u/NQNoEQsSlOajDK3+zV4agSd8rd/ap1ZA/wDgNKdaC1ZODSpRsz3UdHjsZLDYNEsi4xXWSiu7JJnTvCZHNmghQOyrpOsNu32VAlscaRDQs0wDgQUgpG5DnSs86nShaJJTfQXx3URzIG5w2obXub0a2N6bXrLtRAHSmTZtvFob86RyCQmLNuPCpkpOTIKjrUjA8R+fSaGq96E8b5H6RGZjm6Dr9kAQEVnp4clGvCLBZEO1OThC991X7ZcHXnW1HlU1Elpw86n6yMKOE4n2aftmcWiQOyGtk8xPNQR2pyrLvUXPsSqgUGx/E0uHxSngKSOCxKN19quIJOnOQcesVGWPGDBtypv0QVF723GtYtAO1HDtRctXF32pvZzpxocwmZMui2rVyVApkRPWaARgRS2rxprR4/H0l4XSdBGjEeftOCQgWXFEGEki9pLrhwqVoQIV5X39EYi27GDsr0q4EQGxk9Yd6ZmhNVWlCnWJI8xQhJJOD80IYMkO5Hx9cge9IQqnQ81EDMvCeIuWjBek0WszT1jxmQDrl7d1IsWXhgx4rGsgsHF0UpPZ9lBGetC0raXR0RUgPQTwm01u8gjc4Ia55LVoz2SlPvFTHRR3exUiZhojkAHNqz0tA/bmOHonIBzoQDYoTwB+PpLheQSM8n2gVWAOJFIoEpOYK+bUbaJh3+NamOEiRyR6NFi9H8X6NZpYEcK9FlrUCIJwJ9maCu2BSNMW1WvanAoogGu2mI+TrTSLg6rxoMgjI6/QsF2gMMq6j8AogRY2+FWbOsg/KpQQUNH4UVTfZc4UbzGm1NYNMNXORXzsnXrrSlcQVjtpVraMFg8Ve48tHTSJklLHap4UrjuSRty807ZXmq4oq4NJgD03jc7X9Fg0L5+loULliyM46faAJWQw57oijGSt+VRRkmCLZAzwgycKAIXCEhLvQxEregXPmh2h25hh8+VSAkfPJ+GpqQG63p7YTvaA+aFalFL53+SpCMlKERvpUw4SAmvroI4EnDGtEMP3mDwRBXDMgx31Na6CFqgQtmUk71KLHlFCJ0FHEx4rK8z5/dExq1KbMloxp3PoKwI7mL2mjI8Tw07kCw6XHrZ4vdf1USaE1Gm89vo0qAGbMM+bQ4faUbTFrWieF3s0NC9unDMuc1mIjtoc4W4ikLFF3CiRxSYCiS+aSE33BCdNYYqd7c2EgDgtY51FAmRCpEPar62eMPkrK+g6rc2aixYahohInjQvlcBTk0YLC4AWVQ3Mwbnag7pRZLfc5Zq5GWYEs8aTpUw4bv4irmQ7UwT9cqK4dvuFQLBs+DWtdVaXKhiRI4xShFaFIjiqGXua8OdZwBRkEY3FOQtjZew78/WQpBWzNNv7FWtQulf2msPt4XNvg9bl4nhWjuDzXYL4+l6x4EXk0+g8w8MEN3mlpNuxZwiIrs4OfoukG1i5f5U6sDSVk5C3CKiJI6IPehoOMkPeoBMDANB4DjBTwExvFJEo2OkAvlX6CQ38nf0FAKEdSgQoRDrYlfrUXXzCJbdfNWSlGYpyvHl3oYBLVpqQnpKL4oZsaGqRvfLrW5OKw/NIxPGPZU44VuZLpVpcAC2aMIkKRsoCpvQWD4rnChJOvKmEgWdnR71YN0xoNypTRuid64wFaFs9L5pg1FDBLZSID2M9VPVpnFM1/fX6SceOAdTP0s5RYeO8VIiGY9eGBUQE0GXGzQYI6UD1DOJqR+JIZh0zxiogYB2YDerICNA8LU1kNgz66GqUqp5VRHs0FoYmEXDhmoCx3H9elyhh0aOW9y8NfFWhMsMbtfxVlbNlHdCp2jQID4o3L8I+KLhfY/smjpyoO9BVnuPeoGZNnzONcUICfmcNGouZIxzBGo1rLL9wVGsaJnmikQT6My5xBTFgwtbUnFKzxQuqT0hgmRjpUJOfBl0z29bZc3O9F7WG/P8A8pRxj4+noYp+T4+u4FsmLopRItEcautatOpNKgkk4PqAEHqwmmkmJtWL7K734qZObgqGJzMKhRvkyqRlxYFQoBwRSCQk0bFmSS5V0EpSSe9Rw/aD6GxOYY24UZDCHGwz2rTwM+24VGexVGtb0YMS6UFzvTwNzlj6YiBoQG9t0z9YCwedKkm0i1EiTLIJGJnPOjEZyS3Xj9IOlzdFRM+up0WmTy7G1TP24tFuNOkhJvVSEPB+8JB1oID6DFTjKk7QMp+vtRefoaewi1M0CLiS33a6uOFDd2T9pBJOgsUQKJU4p90WZnvUS3HYKkTOMSke1T3ST/gcWqVC6k4QjI/6LilN5Gc/ttnKgQXG/NDycaEAlNTKg4CbdKBkvWje6p8oA1lMDDF6XALPAuCagFRTKJxQ1EhTzCzkqTkU0Cbie9RCAl1NgNbXoM8AK+krZ01xTpvbKb13as6CvxaY4CpyVQCb/iK1Sa0a6Gjbz62QNqVeKV2WES61dRsQQJxdwogiSAZcCmQpNmkxLFuW9IZoKd0klvHamo8gJVNooqIQWK4lo4qUevcAWO9JdgM4EcWkpoSDxFlcSwpUaSURhMLihJ2I7IpnbMUCMvRGr6UlrUuXkA9nvWIIc1Inj7QUuMAl2M87/bERsJ9GB6w9KjBBgQK19Nqja3440b0mYCZLlXxmohp5ZJzSVWsCjjBrTBS0tXyTnWmlgJGUB4UF5ybS5ZwQULCxUOrhvNygqNAnCwQ87JpFuQiyFWnDQpiZZcEXzopTEekiIAzjnYKMjjgqsLhNYUgEUdK1A2Zl5J8VF4iQ0hqNTj6f/MzLIm0UUQOijWnGQYuVO5hZC90+9SqrVrb3ZWNadRj/ABTTABJoyx1IaEa0Zk5/8ongpZeKvzRcag7BzzS4pq6tYJxEkJwRWDCoyFlmjdY8mfspxisxVmOAz9uOmMRF2LN61fh2oxdIsM3auMkEgiYLmrYgvICaWahTqmCylMWxV6ogJGC19lE4S50YF2IjNomaUMkUSkWLZmj6A7yhp7qCURv5BLRsTPGKmVjRJC/Fbzmi9AliTpIVE+bxDIxbpNX0srIlSDyN2Kg4RLG5OtQohlLciyXTO1OGAMHn2AnOt6VaCC2kdGWMcKAwW+YISgaTasiwQQtdd4eVW/hlN7J2Wnen5qzAg5XzV0URsB0RBO96XTJRkAEWHL0qziKQUBYGYhNW6ziYyHEPCYqGPIESE0YDGL1KEIknyn7mjhkoieX2wt3WAbCDcqC60AIhxBaHGiJ2+FmHJZxVpQAksIOVRgnJRTME1lKistyJbrhk5111Q70RPGgC0LqDMSgml64ldYoWIAI24PNYvz327FvBQgwUDhUEs4S3M+1AjXCoMllDclbUVJRBsEh8gqOMnnlE3HDBataCeWA2jNtb0Rboy0Kh5an6yxaIT7VrMBY1nelshJkgwsoXnVvxopxOfakUxJkgwsoXnUcDvuQOHak2CIbMLDDFAviQhZaEtjlW+cz0bVMcKiRAFUQ4b8fuCVgi0OJltc5/6V7qrWtHFz0/0//aAAwDAQACAAMAAAAQ888888888888888888800w888888888888888888888g4A0888888888888888888888YEcc888888888888888888888cwM48888888888U4088888848A88008888888sI0E88808wAEU808888888884w4Ms88sssAYY8wc88o8888880M8wg088g8484os88kg888888wcAwU088sY44Eok484w888880kIAgQ0c08AMc8ko8EMg88888sMggAgYs8k4soUAwgMMc88888sEE8U8sMMsYMsUoMsA4U888888Yoskcw888wYAwUQ08Y08o8888sE800E88wcg4wsM08wc8Q84088UMgM4QcYosEwUgY84884888M40c4kcc8ocIckU8o8Y08s888cM88ok88884oU888888c8488888w080ww4ww044ww48888M88888cUIYoMMoI800cEc8888Y88888MMssM88M88MM8M8888888888888888888888888888888//EABQRAQAAAAAAAAAAAAAAAAAAAJD/2gAIAQMBAT8QA3//xAAUEQEAAAAAAAAAAAAAAAAAAACQ/9oACAECAQE/EAN//8QAKhABAQACAgEDAwQCAwEAAAAAAREAITFBUWFxgRCRoSAwscFQ8EDR4fH/2gAIAQEAAT8Q/wANfpf8fckJFRrtNcswGPZINamvfeelMwggPxlNhMSs0fiZEptbu0D+82IhKrxp/wAYA5DUK+T38ZoBVeyryvlylmyR0Uh/b5wvMPnWH84B04mIuJ8EXv8A11ggJQEP8Wq8Cr4zaWnxHg+DrHJKiBwt/v5wkAA15LRH1EyobI/YRjhJvnoJ/MP8ZsxLQtHxigEeUI+LcMCwlvKv+1+MA7A7YBl+NH5+Mb/qCU/3hBBqDNlV/g/xhwkGdBgY0Y0NVktP4YXBPZihpJ2NMc9rLKJ6OZx6rCQAm5spL4T75UdFCLwlv5/xklTRQo7X2VO9dW+iR4vKYVaBiDqNeVbvi+mGbQkC0FwHpxSo4sB9B8KGdMdmHWlIPHJy/wCLMMDOqYMfJX5yOdeCXy9DrBjaAhtTO4FOI21AL5+m+UUI9ZBEdzSTKaXWgUordgKIhtmSnllkcmhvmf8AD5EHuzHQ4cg1MubruVA0+H9+5cv6ATRcoPCvQUffyYGU5Z10chvjxcMPDIr2j0u3oWYPqFTtahdsUQmiLO3ACTE2gaBo5Nfz/wAMGUGcUuFkA8aj5MrNyoAW3oJ2eQfDjEHlHQT0jfc+gUQB2swSpHik/ac4YuSrwH98HeRXFkD6qgf/AIcFCVsXZ4c8+mAN13Y0NCpHTRjcphcPAPk5iDN8fWaMqzSpDCh6qYQJGBhoIE0N3jESbWhLiTSIsDfEw+r5owRVwL1APxlITwlXd/nC626fNQ/Af8EidGhQ/wBM4rs5Z/gMfXU1neqyzF7jLUcKIShIPAGmHsEbSkF5B+86zZNIAQ0312oOVDDjSrQLrRZd8eDtP0uRCUhFeJVcPqadxH+PddTEWBrK7LoJBAVQlDVFlEAqlQ2NWNVs5AW6WNWVmj4VeHKUmShopQeZ2YqbilbABoq31fOT0qCUF7HSfZE6wqhRmnxngMwPlgEVeScYCrEj09ZN8Ea5RZYTfQi1mnuYRlBDD7o7+D74fV2Gunso+Wj75tgRPi8P9ff/AIIIoAKqyZPf+W9lffAQ0D5MUh74K5gNQEA8goruusXflREqLwMj2wO94o5Sjyb2bxMuXL+hxxtMBeqdnDSQfOMrSCBFc6lBgWD39LqR6CzBmJ0S3UXggJ4Uuwg6rkhVJwSJi0cNr5o2E5vfE7xVUEgUcaukJfC53ZgfoQSboPVuFqCN1OJVF8uJxvIOlJEpzCxg2Xq4fSIsC8JV9jNFSBgbCrz/ANv0szQweBoZayIHw0v9GH7+0buAVXgPOCsVXXYPCdvfWXSyGF7uVQa5FAJtUCy9XGwLYjYAcJbHZWc5AYRoBe4GseTAmymGjkFQT1bQURpkoOQT1vXfGjy4ILhFP6MifnAzVKnz8V8G00jdB9X1FrygUMiticwMWJB9xk9gVNVNvMoPf9N1QFqge/pgJxQiu0UK4DkEtxhJqJhLb45BehXLBUgAgFAL63ZZ3UR1MkE0RY+enAOM2ypdA3FSYFVZMpPVzZ0FumavhnGHBSECysvIjT6LdCAd6zq31idHXX6PQouc0UPTRX+cWuhrqQYVrz+8jAgpyOUgJoOHwevly5FmuRfFdHzihwqr1XEBUqylQhzNEFsS7MeXXriJ/wBwl90C4YJok3mh4IvgTluOBCAuGKaunGhZaErPqPd2yg1H7zFiHpMwHvovBdFABAI4X2IYF+foeq0YeBbpVroO0yE7+gSBONGjWus1pC0EscMUMSAu1dnA/bJATXQEMPAvutuPIWLCzGgktcmhiR2brKXN7A8IQdOLG2EVxBRMHloernMNiMQkdtudgWquNhmB0oFAAVDh5yg6QfhOROROx2fptKIo+uJ3oGH/AGFGcXt+8duGbErOOg7TnUvjBjGg1X2uMixRRNjjgL3TmgAtBpPlGHeb04ZObVkoKoGu0wdttETVHmcIdrhyMhNayJwPJw6Zqj9I8EK8o+ArfmBVw9PrM5dPpWJ+FHCzQusqpkhZ1pZ64axqGaVfJfzceAZ3nQfcxcEUkekbSJFnVywg0vAdAUhABdsxI82BWCeZG3fzcmU0CtTjfK7WnHl3ARLlaJel205RL31iBUZbTrcThq/rBelDwL6T0yATALI5hi+rq5yKdheLwoo8tr1l/Rr2hJ7XDhGsnldH5cCExw/dr+J2T+8eD1b1heKR+8uwAQRV3rTXz+LNNKmxjvHnOq1iu7g07BmkCrDAgtnsmAxGDOFAGaJfRpAA9UK+PBkhhS3tw7OENugkceLVOtQ1VWSvoxccqDiARqmyLXEVEDrlE0CknKcODHMWn+oV+X9LlYjMJERWDitApvSl8cZVdGmsQzp6Zd6JhJQ2ef7TGEpXwEH9wHJxYTCjloSRvTLxgeWqOACKJg+iJLabE5ukBvg28mVD7rusgMVXbybxtx4jCAkPzt6uMuUp2dDwxyoNu8cnqAqmThnZ73IDRat15OnP6B7BH3xsmrquiF/A4LVA5Zwe37jgpxuZ4QDezwH2w5g7QNJeQB5F4cpnNgvh8Mc4gHFg+mNJuNzuC+D+cHKIdRp+9+Nc9YUnKn70eVwQJwitT375PpGBpRUNcprg+NojGaHZh4hiik8aQXtD5yu6Bo7SU8jz85f01FhJJ0HyO8OayiFBR5gCPY5Nb4jsPC262BRA0ajkboVkShQoKHMNyjwnRMY0eA5fK7TDQg8I0fo0lA01LPKedNs6N4hDmuFaRYtjSWEs4KLBOgmAbTOdifxkkDRjwo60NO9OI4VOpvctc1pnCJzgfhehcLPc5dcXc+odKiuDahog7ct6hT2j+8KngfuOPDBknYQ/AxUjA7ondCFt0lHGG/wiPnap5D0MhuxOjsgEwm76G8eIePbLhlm4h26QPgoObBF0VkDYhAGptA84GnRAsNUACzgjEQy81cCHaDwLgyl1KMoIK2rqwgWMF5YOCuk3U4xICjP6VCYC3WFuu7AjsDS39Re/0JTB2IHM9HLaQOoSJwcO07w1cCYZ0JV7SuEvMUOhCX8mVAijs+9v4YeHKvF+Eno+2C2zXJZyq/BvznRItdJo5IntmxvVPKXEJHVoEc2+mMjBIg76FvDxF4hoxtwiN2tMJm3cZhoI77KVz0O6Lr2OB6BH5Tr6tPu3vg2PufvlORSjeNDkeBVzg9v3OQXvsFwNAmg4Ht/Lk8mEtg/t17erNx4yCEoTzhQWGxbPw/GS2hjtSa5FKOUObArto7MQnK7r74W5MHBap6qdwsBXhAqn+P3MRagQjZo/b+fAoKEcqZ/j+cOeOKFS3wB7OFwljFeTCPMSOdnnN6+fozR6CfD9V7QYPC9hNV174wfjr+ag15THisaSOg0TZNhQbhK/pSlC0eCCw1eetMVoPdRR5KRHgctLlz/xFXu3drixCW8mv5M4iGYQI9aBh8G4Q4BQMKXZ04m24UTsJuxPY3qmFAAYPSmRgEHs6piq7+AAoBpP/mawn4BUnNKIk2vTKuXKunQfefaMTaJEKbCTOlrrW0whwqiiYzuX8H9kYBbD97iH+D4c/NZxe37YpyEqCoGu9pmoBThpFv4HHJUuhUXv4BfjApi2kXTl83NCYBXozS3Vt0Eg0CaLyIRUbMqNbcu1S27VxdxYPgrLaVZbCg0KN9xFPV63ChVByfddAHfrh5EYoChF8Mb9zFRjRyAa/P456AbAiw8WX1yeHiEAPW0p6q4ZckpgtPwhw++XCimx4TEgFBeBduWEOk8Ir2yN2YojpU7RQCLoJ7sVOgRiWk0KePfE0Oc1Srnyk+PTFAXJkn0RHzcZMcEBr5Xb9+ODFCmp7tlcXlOI8ZaAo3bV621hZ627jfw34cYc6CPgByVU4EKdYMI4UAHkB5LGOBSgHcNBekL7RxyO0j9SnrjxzpN5oTUYuA76QBqnXGGnOEEv5kL4euNLMCSAoyww66hrJx1eOry+2BRENHtVfgZupZF2XOD2P2nDcCBVUZ4799hkNWCSBZVcPTWg4vOBdPIqND0lvc84uFfmA/zMZI0Tlp9gV+MvkVqCmgPYc6RWdoDV2CPxgQqSXaj8AxCog0mAQDsd8+Kd4sHH1JAGgBGHnFW58WF02zEjvFwG7bPxgI02pU5S0t7xgJIrVa6FC+mMEmoKMgxYxQ66VE7FVvJvNUjj8dg1Cm0mzzk5PRpSN3A1fVgY2jDvA9COdxMAR1QhzZFy0hckNaxkibBvAzmsh1NKbBHXPnEMlEIGiA0ps47ywLAG1gAQkvPphrwYIJ3COT8MTZIDWV9XO5fbBnXMNG9C0F16MNWJ0CgSaiseiGJOM1UiRNoxHJTZjDwBivbYg2S0SMJg07k1Xlt8nnq+N4nK6GxwVouB5OPfZneG9A8XgjIjsuaD2jKtBIOTqpxxsxWhBGuebYcGQkFGAgeXVWEDo6Mo3AY8zj5S/bOcnT1w/bjjd1mv6g4pRJwZUguHhRvkAhv12Hz6LliBEcRF+sfkwtjwdVRIppU23AnLglCPQ2CB6qX4ZTZQzayF7mvvgbSFDeonq/l9c1xNGCBWo13x75c80yhXYrfzlp5TXPxlo8RzP4z3cIQYroNhP0FNxMVJoXQWa1yuHuTRo+2Am+gJmpFRSjRHzoSoLftF29vRyRaRCXwo1vpwFFYEchF0NTa+XN2jJibwprWr75kNt9oUakGJXzgxM2szqGwri4aLryCQh+P4c8KHfSKv5Q+M180FfGcW+frbm2ngxDsu8ZKiIhYy3DEWM1alRbdXQndwgTh+QNmvX75cdepgPcgvF+5wOddnD5anHpglgtOynH8+5iqypVMrBRN14zZfoBhZWoNva3WLWuwc7/mr6NzP20Z/GMuthqsEn4mH7c7KsDyzNGaNGuYvyDCidsF7Z8PIemON8iTpDy9vrkoz7m+keB558TIYvotV7Vdrd3IYpzWVcOX7fLrHGrFavIdct6x0GhS9NR4G2PYsy4HwVeC241wl7yH77fbQOyacMCIBohwAF7k8ZVBHRDPxjtmnMM/GXqrrT+MIvLaqh9s9N3XNMbMfj/6Z7sNBx8FA1PtnVVHhDn8IAMEiTANItXS384nmVivA4TlWAO+f5w4a1yA7XEbLpqZ2d8jRIGq4Gy5ZHoHy7V9MNhr4C/L6wydjy2vDljuNBLtuX4u9byZULiCw4UYPFsdfAkU1IGycp4Tx7zDlzU8efdWU3/7m0DAobG+hScww12oqpb+u77T6GD1/ycDpt3yqfuHNuyJPQXLsjw+3jAhjzqO8psezzD1tcFaLCKlY8Uwc30AJNGbM4ZYxskBe8CNcYuq/DthE4pp7znHBuFOkGqLN5vF7yC7VQEVf4wy5TQw5CC728GL/AA3wqlhgTeywwJDlLxByiBNIaygpyD4Ls5nMU7f2XSgFVQMDmZICcfQgHuu3AwuiZFQPff2cDYwqA5V9gya/tSXsQm9nT0BJzgi+VPFetdacKOG6Js9/+87gW2DW8G1M8hs/7MRoT7g564trY+TADr2D7Img8TX/AE8ukbZ29h77GDm6CAYV80xmR0on0cISEfrEX8YpekPx/YGH6EGayESDGIMR+f2Jksh4CYgChoCbH3HEUGMS8AzdHWl9BeH5ZBIEvPOXSZxUATqa9sD5N5G4amEBEtfGqXznJhMQsEaFpl76JkODjjlA49vxhZbAI87HaT3ZCA4DyScyPariKGx2J3+u4K+WElqA2C7dLreLoN9AAydhKnpmoiBWbpeg32cIAqhsjynqF+TOh9sDXocPszQg3HHTx/44LY9ZxZrqRe2n2zTvrXoxFth2mQ+M4HKzimPaO3k8OMKcQotA40YerrBmOhXkJpp41pzhTBvgJkE+C5yJL0TnFe6PgH/aYfo0UyRIQKNjd3ydX9pXHMGiHLOs4dmsqFOS6Ohmki4o1uP/AFO30YWoYXgY7mfHvCWqKiF2k7S+Y6zRX8ihXIdqOcrR15BF42HzlNYpgpEfV+fRjiA9cb+WH5/XK9AIT0zQ1K8Ic4w8Bb5P8mU2iKhXWlKEjN4g58mpCODk8W7QE0BWwpeMUTG1i6ih+74HKb+I1PiQZE3uZaOGurooj3kxZIooNlLLFO3tmHWl1D63U9g4yDogJAVmh0zsGh4OY8H5wN8ORC6qO3gB63gJUMC1tAAK7AGTJUCf2FN7IOUV2YY+8xxXZh+XPToMsd7HpuP6f0pEQKQ67XAXU9ON1/ZgpUcywflMYE9LDWN9FfVcgWHtosDXedM3hGoR9Tj6aNlgVaQDOqC9MG9TNVQoz+whwGVgATwlMPXaww8U0fUcXL08BLqoMXqHWS7/AE2oEeGiHGWE70l08MHSlDtI4ZECgaJ+gGYBtVgY6iN5UFDJOQc7mMBlIbR/of7MLWAAm2c6h+T0xya60RQa7EePOcYW2K8F5xSpHa7XzscTb2Km0vG+fZ+MsN6eNxzKqYbEoRxkJAbQDSE4HHjF1bv8MHDHTzJoz7BMgctFltdOX285DL0FEP0qLN4bKkKBsNuj03W40eavDxYEuvoWnWl4A1959z6BpaoeUZ+h4evXJf5AZ2nQSMq1k6n7VgLnnNBNj+Rh76v1BReCMIUb3Ch92ewR3jzGSiFohoQg/TwiVKyc+mNGSjg4B1vfniBFoaWnA7I0nLg7UyKIawGNlGku2iEnCgZxTQngxTpCjQeMSOwhlwBF4OS466+0zoFeSI8I0+lyFLJgFKCinIUA29CSmo2qLpAnEL6uazPWoTU9Z6BfDnLe0kqbtXevE+cVEq4h9Dq3p/GQqBc2Xyj31+MSQBhdHY8r8Y9hxSahPXw9c1AHQfT/AL4c3UBAISA5iruXj9EwIAtBBr1AxpdLvWPPTKiq42EwfRv3+sq3rnif+HElKguDuAUvKjt+hLD3jIK7yNA8Z8jdaWfpv6Li41BRas1snt4MkMhc4V+y0vrgzwDE2UhQPdNHAXNjJBQKSMfOThQU6cU85zjjFwLPYSeB7mRX/nrDhBUbKnbUg7gQaV7HZPA4e5AG2JP4Qwr0QCG4fo84xUwy4BpQV0IryZOYfauFCmEkDqGgg+4e45aRhlLcA5V8G88EMkPK6XrQHMdZIAeQfZe1Xt59cvHsiFJpnp2Hlecu1XlGaaRSTkdmzChUHU222lvqsxAShpRV66PZ+MGwE3q/xj8eMDgSQw6GrsyieBBAuhw79R0OKgtYpH1Hx6nnxkEzskQEuCERo2co/bzmBCT0AvV+s0aJEY/VSO/EZFQoeRs/L8mcZ6RJYr0iJr6vXwBM5lf3i9H8qM39R8+o/Q4YfmkL7vZwP1ubOcDQefRhr+lmpzYqzhnAGSNhdcH1cCMaODddUUQ4SYZ3RpFdxqIfGRhhA+/M7ZEbaPuEU4MLpgD28Zy9eFn8ZCO1kII+DA1UjQa46YOEsiC+JGJ4pxcewY6iER+M9varAMIDRGtW5pqBSqe7VSrAu4YYenbkFBzIEiF2uMpj0h71ye2CQDxVE9zi/bEAq7Mifz/OXiQIGHw18p84RDQVCJ7R0BwF26Nk9j0cLBkDRGJ6MzSqm+D+THhpFL3w4G+BA8+1pvhPbGgrEAhUbNdNeRXmY2e32EiPmAfjObRF0kHsGynJd9KIZ1NIeekwNH+FUGDUFh1vTiQ+ikfN55wp4zqOu857cPpsrwH2xqSqD0hz+cvDxr/L+v0OIlwoIX2NprlPb6zHIa9ZEg1VoiXnDmgszfkBIcE3Xa5tXgGGjAwaOstMxqNjg79Pd9BS0L3hwMUeFzsjXJ3gyyq5gjUNHnI5aM5emx+MZHvUA+YfWkdro8wXAtnxD00Jahz25WsJACAmgp15cmV2WJD2dt+2GFDZEhY+cbSyv221sB6QemVGfB18fscQkuPtLDHlDJ12SnrrK7MqlPkM90PfJZCVEj2PyGWQxiIt0kCeaODDzQ9vqGOFooQmqynhc9POCLsE11oitmpu4uXwDXo9mGYobRG72D7Mli6joeRLLd/nHToA68oQTvaY6eQMpQ02Rae2VEJVLHgiR5+laVDFWLJweqCEj0bzw4fTQ133v/qYLOgPcb/DJzofyK/7/SO3Rq6RdFWjyv0z6ElioiPlzDuJrGHCKqWhEC2r4175rLDgX7OZkwl4bDgZMJBA4PqienPgrQzTni61ff6T6TJ+ioVNCbPvmhUyM/gzgQIEMCwToMkOHLcnu7wmzGQSyQ9MgBEggPjHQg8iUcHASSIcImzNEmacCG6ZOs37exC/H0n0dXhFFw0VOU32Y870T+UV4HeAVhErR3sHy3xlxq5thvQ7sycZXShFj0CHxgnbAPxnBCFTyLZ/I/GH6AuIQCBHBdjYRnOh5/VDCeBTDM9QFHtmrBy7KiSpnKc5EPs2nVg0ji6f02wBsHTzvDlpIQTqe2TjEM7qJTrTgOCPs/ttVHt4YYpsKDl/eLBraAz94QdBEyQ2wlefq4gFM7JACjAGppq39lyOAvFm/wBAep8mXjlYuD4TG8Alq8kVxkukVG+4ayOSlVKb5d/tOBFBcHUNRmRMUI9P3wJyxhGRvDg4xYdmCfFAZfXAbU0M/wDDNGaqaU+SH4/4F12msBB1QoK1qt9U8B+3cv6r9L9L+i/u3L+zyauuMEMCBRx7uvTfnWv2ynH+iULwBDxDfB9dfA7iNdg+SwubMyxlJF8Hd3rIL5DbFDR0PMfDmzXwpzbzI7NPHOXbswB3R8m5yd4aP5bnDEUc+uudZQ6dOWjz4Y487VYBHbSaAbxjRL5TnVAaC6aNmKMKQiLhyANvGzyZzAi8SpihwPRmUTR2FxHkef1y8vbwXLyMX56uKHmHKbVSVm/TBkJwv1RAhtL4wgTvtDWCSL7PnWHIbglwF4qm2HnOUVDfBtAvRXpY4Qw4oBI4bBQ4JZTHWtm85NWwl7l1j5VgtsgiXTkpZcfTVQArY9HR25rnQiCBBEBt7es0T+vC70EOeddOVGxOJHN3o++snLblWQzyhEO6zDDndpghNCaPHXOSiHKwMHoOZ04eQWq+NP2t6tJR3hLpsnPfH7aSAUoivpj7flSTEDkUWhVOvXeJxQBhTeaVJ7uXCI8DBRt2OEDAAksEu51pde28YfJKfzGV6q+NTGBnhHK5ountu5ZRphYYvYnWRQRWR6RKD1HvEykOZEgJr4E00x2rJy6NxY0rI4cvNGroyHZLjKoQFcd6aF9j1zoX4Vox5NTSarhYhHAkA0FvO5mncHgQIJrzgA6EGkF742++BLUqnENEedTPVN5gABEIWgMjjDAqOAAtBw1tkuGCQOwA9kuZrU5o7szYheJ0XBBh6KqJN9MzRDIjx3qP7ZHMwNeqSoyPyuSnmqKq/nDT9w5vhOgPhkLcVSM00mFra+tVzZcMJLpho29Y26BAcq/DrD9jkla484PaGGO4bc3Q6eE/btD24ZsASgnXG3FjJQ5IpcHSFaHnCxzkEUAgoGpLVAyJnfAmJUVbGE7uJFevGg0nwBNM25fKOKo+w7Uhe5lwKJzEVq05K0IY27ChRCAqObIDvN+9CNAtCtH5xxkhSCGaJIo6L6BXlv8AGss82uA2Be8fWYwYCpj27mMhINrv3LTobJOdCADPQwJDvjAB50E/xnCDbfXJBNEQIXFIGwEVZKgDaAFhKcAzdAbgn3VBOhB5kqYARVcVfzrGigZsbq1kMcWZpGEBwNNBAGnQ7p6oZzhEjYVsNbMDLQcGsTSCa5wfYkFZA51BsqsNbKeMJgAqqQ0CKvmgKFofhRsSh49LTnSmBoWzvsFbrOA4ppCqCQYN0kKhgmoIXh5okY8ftuNoBA6QIm7GXXE4P2xNui+LMCPI3L2EN/IFBIAQ6A4DB1YDQgokqhR1rJShaiITfAA1MkregNRaeRNX2XGVBGljAY5E1tN42CGShHhGuvS5sX4t5egW0DnGkOQi+Ae/PJ1jRsRJHXl4Feu8SllFiAxd+Z3rHkktbPDN2pUggDbvQ5ubhlRWlS3iqFZm6DXgipwCp6YuQTXEgxMLcNec1AT4Gm5FttNJo3vFT0CldqHy153hxtN0CPTt1/OOlwJlXIb9046k1kAB4CdGjQiHg8GWV2eImJw2Ptkeh4CdHjQiHg8Gc+pbihEzoLU1gPzEx7NIi4UUySm74SpsMgyNhnlKXuoIPHKbSPGbBKlmolzw7T9txFgoItYDtTZjwd/5FwKcquRQPQG3ld3f+SM//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951400"/>
            <a:ext cx="4811122" cy="390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13882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heel(1)">
                                      <p:cBhvr>
                                        <p:cTn id="7" dur="2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496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alt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sp>
        <p:nvSpPr>
          <p:cNvPr id="5" name="AutoShape 2" descr="data:image/jpeg;base64,/9j/4AAQSkZJRgABAQEASABIAAD/2wBDAAYEBQYFBAYGBQYHBwYIChAKCgkJChQODwwQFxQYGBcUFhYaHSUfGhsjHBYWICwgIyYnKSopGR8tMC0oMCUoKSj/2wBDAQcHBwoIChMKChMoGhYaKCgoKCgoKCgoKCgoKCgoKCgoKCgoKCgoKCgoKCgoKCgoKCgoKCgoKCgoKCgoKCgoKCj/wgARCAFBAZADASIAAhEBAxEB/8QAGwABAAIDAQEAAAAAAAAAAAAAAAQFAgMGBwH/xAAUAQEAAAAAAAAAAAAAAAAAAAAA/9oADAMBAAIQAxAAAAH1QAAAAAAAAAAAAAAAAAABpyNjR8JDXmfQAAAAAAAAAAAAAAAAAAAANWzUZxpkQ2Z6sjVJ0SgAAAAAAAAAAAAAAAAAAAADDHOlLzT83ldKi5mcuDOAAAAAAAAAAAAAAAAAAAAAK2fA3Ea1qbUwrbaKap/MWpZAAAAAAAAA+fPuBs1R4ZcgPn0AAAAGg3qrYWLnbIsARq+fQltZcJ3YBQWWzEltO4AAAAAAAa9nw0fIWgyhZYlx9gXwAABEl85YFmfDVQarwrpbM+6NewmyeL7Ur6XqoZ496tovgBX2EAlbdW0AAAAAAHwx1Zj5AxtiFAvKErbVeFDq6PmTpmGY17NRzVhQ2h0nz7zZEmWNiVP2ZWlnv8Tlnqmrnqw9I1184y2AB8jbPhjJ1bQAAAAABCzoC/k02RcUudkRdenEmzuImnVUcS/JAAKKN03BnVVlVcCPbV5zvo3l3qJTeYe0Uh51b3ksyq5MU7Vq2gGjL5ibNmGYAAAAABEpbuOTvtVLN2GdCXO7jphaTOZmGro6DI6RUW4AhTRwM6rvCfhG6Iy+1kYsKKxilhlIxKn7XW5IseR6YkAiZa9x93Y5AAAAADDVgbcM9Rt+bKQmQpMMm6NmwprPLec9Zfd5tswMMw+DkLvTiZc/e/DCRLwN9JnJLLj+n4c6jZrmlXdxYhB6/wAd6g7LHMbc8MwAAAACrlYZGrdHyNU2umEKdkMq6Jxx1Uen+HQyeUrD0Gj4nqCwwroB02fKRTtYEPAlWvH+pFX9uJByc+TWFfZ1vTn3Vu2lVB6GoPN+wgWB3GiVHNmyHMAAAAANUadDIthD1k3bz30mzub0F35p01ScT3vP9QSfl/fHnev0geZY+njy7R6wPJsfW/h4V7Z516ASsPvHGyZOtT5n8+kDKbiadXwcH0Pn/ppf69mo0y40kAGk3AAAA+R5OB53c1F+V/R1vSnmlf0FIQ+r4/vCB3PKWJdgAAVG/E53p+Y5Q6frYu0k5UIv/vm0Q9Vx8xsTvK3h6MrPfPHPZRpbSPJiSwBUW9QW4AAAFXaURV7pNMWHV1Fuc7xXXcsaPU/JvUjjruq0l/fed9QXoHyvrCdNp7Ez8v8AUfKT0uwhzCLU9DUG6TOFN59615GTp+/QdtJDRv07CPKjyABTXNUWoBDJjn70zA53ouPJ3Mdb9MLiBNOc869n4g5f1nzH0Em8n3eJHp9c4sqnGyMay6xKqTIxNnlXqXlx6ljIim+NhmbZ0XUT/IfUOBOn5/o+HPWgR8n0+btO4AV9hXlgACk0dEIsmpiFnx3efStlyhjl8+jhO74k5/rIXbkOYHyivhz2rphxWfZYHOY9HVmjzX03zo7Pb1H05+RL1FVC7HYQpoR/HvTOUPSFTOGWO81btO4AVtlTlwAAD5hsFDPn/D6AfDDgO6hnMd5VyySAAAAQiX5D6hUnSZVOwskeQAAAAAfH0AKe3qy1AAAAAUuBeq7WWqlkFkqtJdquEdCrYJ0CtwLVVZFm5y2Jqi2lwocy7U8A6dT5lqqRbK+rOkAAAAp7itLIAAAAEGFF1E35voDoMqyOWO+Bgb8tWJJ2c51hXVsaeXsiJTE+ZB+GjfH2kvnLSyJUGHALiyptJnI0XR8jWwAAAAU1zVloAAAACsxtRBwsRQ4dCKv5aiv2yxB37xBiXIjwrUVsqQI2meKybuFZjain+24pp8oAAAAAKS7rSyAAAAAAAAAAAAAAAAAAAAAAAAB//8QANBAAAgIBAgMHAwMEAgMBAAAAAgMBBAUAEgYRExAUFSAhIjAxMjMjJFAWNUBDNEElQkRg/9oACAEBAAEFAv8A8wRTrd6qmZhE81856kTz/jCnUDERM6V9F/jnnuGIEf4qfSF/TR896z3Ej8X1L+L2+vUDdpnpr8b1fan1/jJnbEU1NQk+ovRhzhB7jq/T+LfO4x57epHV0YwcfSymf1/4sxEn2GEqLIzER9NPV1RJtppJNgn/AIfOOzf7v8R4SYusRKFTDj7X71OWIr/xJGJ11Njsl7F9kfGxkL0RkWtq9WHNrGizDO1rJEixq+VEqhL7bC+qlc7tK/H/AIB7tvT1sKNbxthYbLsSyyKkpFpT5psJh3a0xWulZJjmKsaQk9MWncFBQ6Scz2NBu+6WQGENvS+hFzb2o9Fx6H/gleVrxJcTeNNitaAjsYxU/BYWA3KhHBdkOC9b6HvsNkWVX9aCUQGPWWknuDJ9lkOoFWitflGOdYvu+cp2xs3aYYKALyiKaqu8G5rTnINNMLuPiKDBkbrK9vtZO1cPO7iiL9fU/RTKtig8zXT7yzvI2q0GDlmUzEachTl0LI2Kuj+xf4+2foMft4ncj5p+gj6kXKF1pNvYKpdh6NcRns4jX1MQP29jOcrRIopgU9z1kT69iaNabGg6TCfjlMqsS6o6tddTmg2wNeFjN87UrYpgNDyNnko/w/RfzCbGaKwkZ7IY20y1YhETTXJSyVt7MsPXq+SwM1GZg58Po2QtJqe/NZMrCnXbVpiOFb83J1k6C79dtK1jzx7WLffbHiVxqGqV+xd5GabPJZ/Z8ruc6YXeWhWSrVWuVV18ynSwFYVI61i0ptt1yIS55mk61gmkpQKjy30mu3hrUqfUHp5jJxE0F3XkzBUjVnOy+fU0/F02QtMV0NoRAP3xil/j7Wfc77T+35SIpZVia2RiNFO2AHRFJ6rgtCx5BB0xYxi92kUZgUzMh5blZdusBdexXf1zfWbZ17adzsJvObQd4epYrr2hnukO685Da7F13TI9rmCJn+Vv4/lR9LywaoGWU6rWV2ImOpFo32mTiKdY3Ua3enIrDbdUSNhtWt1BTYRNFjyLy1k7eIpR1Qr2DrFMQQ9zWMM6SQ71yjDh+2iPY77KgTbpvTqo6YSkpkexkc7Pp1S+35CnaKomFj7jE94yoS0qxDbFmFdxD3ZH6ZqZl1mD55itM27Vtqwu44GDV8sBE5vaJHYXDEoyB13dJztIrqRrlOsJJdyif0s/aPdIwnQlPSsVedrlttJz9Y7fPnB+jR+8vt+N5wtTp9rJ9r/bXGIEZ6t7VmAqY+sAxYbzRfMJ8RQvmSlz33HVujYFEHHZBDM9r6jO8mxioVZA5dVrtZCZGN+3V28qtWpr7vXtPhCqBsda2yYskSqM+ibcE11dY5Lh5sxab9OX60/Z8dsv1AEpOTkrree/JyfcA2pXk4k1VlgEMDeVkLPWPI2Vz4m6IVkTgE3W7ZvsiPEQuGR4ncyu19NKAepsO2Mx9+wirStMK7XYOKTh6iteH1eUYijC72KrQmoiUVs2wrJ4ymVdI6lfqsp28uRUtyk8KDzWcbg581n9nx2R9pzPeBGdyThzm/uXT+pYL6xO3WaykYxY8WTzjitev6rXqeKw03ip5ajJ02HX4jx6Qs52nYLxulvZlcQWl59i3Fk1NRRfSAbsp3r9ojGp1dsQhI5Eh1iQYx5nGz/3+sTHPWTGZAUdFPBxbsVpP4/9Xxs/Hzjc3dsUuFrKDIgGAGu0mp2itLa3fKubx4VKYqSeKqYrD2hnhilr+l6Wv6Vrc54Ur6/pNev6TDU8JxqeEi1/SbNf0o3V3G+GWeft5ej2Cpaz6poUTTEdvYaeQ85HXpynTLEEXDiunT0H0KPX5OUDDInV5rE1ym6GhK6zUMuiP743m/JdLLxkzxWHt2qeLsMTZnHlKXfDla/UpDGjKB0wjyhLre7X0jsmIKPcMzIzq2QArBRyxWlzzE/v8nUHf8HLT0rsLmtU73laaU4/BVFuxvck6yQkjOZkCEakwPCFpIGxLDFHwXZki4gHYiGL3D1cpIrCNf8AfknstEmukAO08Y5DpX4+f6vk2/vvhL0HD9R7eIpmMZw5/ZtcQV5K3nYWyhW9/CFr9LVhcBkcM8rGP81wp2hWBBcQ7ZVn7pFFAv2T3wJHXceoiwI5DM2qqV8RmIxxQydJ4gOYbmbNk7Ni3anh2gXimmzyXH0H8/k90X/hyjejj8Kolvz/ALkcMz/4nWWKBnIq6XD/AAoqOm1YNW8ZQFLai8WVriXlWwXP9dOWt48ae08f7cfyjlMcobustHHU4LulblOLozLaqFcS8U1EVq+Aqot4xCFVw0c+7S/yeQeUXfhzGwqmOjlbyzd2Rxn/AB9cQ/8AFz5x4fgY/YWhNtWuw8dL6JBo7RTOGZBUOx7i3sAJIHboXJFrf68af8iqvZTjUxE6pxHfu3Kb1cS8X/2rgwpnG9n+4p5DEbS8gLiLfw5SeZ4kVqXbmszKY+yroy0I1mnq6WbIGVuHIJ00T6lS7VVcRb8So1ySlhY/3ZBrBUMy2xqF7QhE8/XQp2jE7dcacusr2oMZIucxokRJi6YPs4kMQzfEC4bh+EmevYH5G/bP5fICZB3bLS0h59QZ5x22FruKxy4PHljKxaGikdCoRjohri8IHF8ODyVR/StaKIIYpXEwvpUK4w9zwiI1znU8p1Izr3RInHLjL1ft9pL3RLSAa5btOCHKQ6ZltiFlmA7zkG/uMXwgzdd7F6L7v9vkAXdbyWa3W1AW6wqetoRPPVyxFdZIeaUv9YM5KOfLs4x/teDpsuYapjrCHDDuep+laq2vMXORtyKx1ay5oledqzHi9CdeLY9kRkqOuI3125J+aRyLKoHVXIVbLLFytV14vSnR27dk6htYnVidqOGwYu72J+3/AGz+XyRv735rqlSNS1C5KeWo5THl4s5eG8If2j4JEZ1CwibWNq2jDE0A1m1gPEvKOWrFVFga9GtX0ICEduSXactGJyNfSu9zMlK1JGRD/tnp5f8A7vNMc9EIkJVDWKZAi8hGI64waM43g8o8L+PnGs2QzxTExPzT6x5AndZ+Zob9d11FaBJUTHxQDefd/ceHQbu5xru5xpcHH+Chpkz+RR+X4rlqaje/CgRuKmbN5NdkZFPUqXFWpC8k7Nm10LrLyVz37lcG4ktPvd3vzcTAqvJa/Jk1dJA2NhZiqM2LK66GZNKllka42JyKlLnJ14nI25qAnIwNuMgkm4+1Nqt4hX2KvpYSmdcqNhrHfCsFwz4rSO8as0Ye2KHKzboS8+5BNSlVmtC8fK7FulFk4xxbmY0TbXqx4nZpE2wzGxOqaWzbuIKzWrgS1eHDzZWkqsYoV6DG9OyNEBmahC+ymHgVGC0mhKn1k9BKMeJa8PnVNHd0V6cJP4RZA2fisNevIjlCa7I2WVwG29NltxoMnKPmFZI3WQsusWruT7rZXcY402bc6U43UkWbZLLKtmMhZmtUPKOjVi+SWKba8WyHWZkxvioE5FzH23tW1eQcdmLxoY7IMEiyTFl3+z3aoZNrfHtErPxWaKLJsx9ZjLNVVnU0kSu5QF5njFMsdxr9dWPrKe+mh5hXUEhVUGkrFKl1VLgsbVKDSDFtoV2l3KtthQQ2VDLyqIJZ0a5vlYyw6NcnsoV2SeNqlMY6rrw2tsUgFfIwg73/ACPIu9fyX//EABQRAQAAAAAAAAAAAAAAAAAAAJD/2gAIAQMBAT8BA3//xAAUEQEAAAAAAAAAAAAAAAAAAACQ/9oACAECAQE/AQN//8QASRAAAgECAgcDBwkGBAUFAQAAAQIDABESIQQTIjFBUWEQMnEgIzBCgZGhBTNSYnKSscHRFDRAUOHwJEOC8TVzorLCRFNgY4OT/9oACAEBAAY/Av8A4xs8N9DrRxHiazN8z+NW4WrL+WYQc6sKTobUw6mhUlui0AN38svxPYyjeRcUeovQofa/lmdYcS35X7A3KhlstRHU1f8AlhJ3CmfUprX2rsM70G48eh7DHfPehpx7f791H+WWPzaZkczwoYt9MyixU2fr2WNJc2YZHrUy8rH+WOjC+Nbj2UmFMdzY57qcX2ZMvbw7d5VuDDhRTR0CvfC8nDLlSxygm/rX/hrHI/wowmzrmDSNubEARyrXXGAZR/r5GyXXWNYbsN6YklnGTMf4TdQjk3N3W59KScGxjYX8L5+mF953Acas0yxdF3++sOva+7v1ZJcY46z+lBWGFzw7VVFxOeFSzTNIC20yoa0bRy0ivixJnv4+Qy0D9JaAPDL+BODvV3399bLm/wBam0eYaucZ2/8AJa0pZPnY7o/jSFrs7DZRd7VjnNjwRdw8vVGVBJ9G+fkM7bhQZoyTJx+j0psAuX3i4w0NbmqgWHWiGbDj3jFa9dcOEEZWoq/zi7/17FaOxO65rzYgKnLbbfUJhjg2dlOmVX05osX0UHkIepX40Rzz/gtlZZPsITVmh0leuqNDStHlUvo7Ygw+IrTEjHzmjDLrmKeWW+tuUz4AcvQWmUGHScr8Q9SQyHE0drNzB7X0XSMUMkfqX73WoziyTdlVseqRRcnnS5bxcNzqQ73kuMRzA5ZVwO4DLd1oOcTRg4WNiBbw+PavRg3xqF7ZgeSfafjSn+B857uFFpGCoOJoC0ig5BmQgGjNgGIjCfreNTGGRIoYssbC92/ShLmm1qwqLixN+lXllEA+jHmffV103SMXU3pNH04Dznzcq7j0PI+QzAXIFM5ULOlnyPHeK0adR87sN+XbFJp5TXx943sytSuplUvYBWO6hDqwzYSzYT4Ub+ba+HNbXNqIVlNuvYSVvfO4qN9zHLCd9x2N4Uvh5NjypTxtf+AxNvrIFjyFa7Stp/VT1U7XiUgMyst+tGTeuQT3Wv2znigxih2th71sqgmwtqtVqZ7epbj+NaAG3ll7I/k9Ww6xcUhH0f60s+pXWqLA9hdbFu6TxqWFbriOIHkaELYARkL/AK0wnUtBexJ7yGkRZhJs7Oznb86VFRX03W64yXts/lyoJJE1yL7G1WKNsS+S3hTfZq3T0+JQqp141ZpYwftdp1J1cCm2PeX8KWyl5HNlQcaY3dQxxMobI1ZvmjuYcOna2jJ85Llbpx8k6TELxn55P/IUulaO482Q69axRtiAyxW31pznegRB7r1o0mjuApbAwbd0qSPRY2ilEZZmYd3oOdOmkMW0iMZMeK9mrkyb1WHCrSLiUZLKv9/A0Fi2Ac8NtlvAfpUGl6KyySxgiRRl/eVJ54RvvBJwnwvWNsIW9t9y4PG/G3kqOZpqPptWu9t55Cp4rsujaNkVX1z+lKG0eEA5bIpljJOjNmFPqH9KTR4jaWXjyXiaVEFlGQqbSCb56tOgG/41qsZj0Ze+V3seVTxxZJHopOG/WvNMUTVhgOt6VZpZFx5JuFzxHjWwPb5Qhsq6DK4Yk+of7FPFJGY4ZjrYD48K0764Rx+FTX4DEPEVOdQGgibAcPe3b6mmhjdNEsbF1tv4dv7OAbEriNst+6i0IAz3Du+6ozv2hkc7Xy31qg1j3VJ4jgD1r5QRssKHCG3jKl8PIj8fyoDmaPpsMYHVjU8UmY0jzqt13EUB7qvYnwrE3fNER/epYYyNmszU0jd+RNX4LSC2xuI6Vq5SWWQZ/VI3H8K2u8Mj5Twy9xqGjyZOkJSUWv3SLfrUccxaLTE7j4cnH98KRZ5F1QN2VR3qkZtmGfaxcA3bhh2n+ApNDRiVBx6R1HKsCLhUZACiBvypPODBLmqneORrSMYGNUa/jUet7zC4I3HyIQ29msPdUY8aPpnPNjQDXx32Cu8GraQmsA/zI/0o6snZ3gixFZNsdONNBocgiiTKWb8hUIwSSzSNYs0hvbiajgVLkgs2IlrD21qnWURoq2KyNvJtbfUMYR3x3veRtkc6MKSSwyBceNZN1Ih+UC2M7OOMGp10go2BrBlFr5eV8oSM17J+P+1EsQ4Of9neKWLSSTE3dlbnyJqxzU1aEvD/AMs157SJJOGG+Z9gq0WjS+0YRSTMbvNeUnx7BUUkODAdxO8eymiTJZYintqGOYjbAFr2KHpVm7y5Hth6XNDwo+lLcqXFv40XO4ZCgV3HPOtva8aeOIXjjG0/XlSR6Ph1Ujhdnq2dSk+ogC+2vtQfgaT62lfBBTpwWAH3k/pTq/dLs7DmFNlH50HkayaPGXb27vzoGb519thyJ4eVpZPewJb41i9bnxplmTGDvXnX7MI2JOaK9gbda8/Oy9ItmtmKNb73UfjRDbUZoBdpFZ1XwxUOtLoOj31sozb6IqONC0aEbk8KSTEWXGLFt/KssIDtfGd46V9pfwqSCRXiwNhxNu7Iz4r/AH7qPQ0fSMxNrUq/SNqtxOQpgo4WoAbhREbmHRt2Je8/hyFOIxhAFh4mo9Hi+b0Vc/tGkl/y5vNnx4fnUch7ixkXqE/RBf2tU8vMKo9n+9aZJntvlfl/ZNF2AbWOHN+Fu0gEEjf5DaRo8wV3AVg4uMq/xMa4d2JTWEYlP0ZFtQlmhXWZbW/wrZY+BoZjPdUjY1D8BffUSesqbVuNFn3AXp9IZDZm2ZDuFEPY2zuBYUcItg4crU4yPLrSDeALluQ6+6pcN8b6TsuM8jvFaVoiymWCLukixB5UrHgaPUel0dbE3e+XQVjfLktBBbCqXP5fnUa9bmptUbORYGo0yA7oqOMb2kW3sN/ypnUbUm0x5mkyyU4qLRiOSK3cLWNbXyXpHsINf8P0wX37IrZ+TdM+7X/D9KA/0/rRvoOkDxwgfjWCSXVxcUhxOx6EgUECto8lu8sbRke2m1HykdJT6GW10vQPydpDx272juxt4HiK1a/JSGXdiJUp+tRxy6RCgjsRhBJuOtCWfScpGwtHgvmOPwqHWaXO93VMN7cbVYIW+0x503me8TkCaH+HT20P2bRI9ZiDWtvHGra06sPcX4LypNDhVMXfdm9WhEzEgD1t9WIFulHA2Fvh7aMMy4JB3bHJqTK2NXHwvWjSPtuJEkt0OKtMmt35jtc6IpX4ij6QPxQ3qNeFiaeRc2v8Kd1Oymx7eNJGmca5u35V0j/GseG+CgR821RMYjJjNt9q2tFy6PX7q/3q/dX+9X7o/wB6vNQRxjmdqsenLpWktfcxAX3Vhj0eSNeQUUjxtNFKm5sIPsNf4nQ45W/9xBv9ho4dDkDH112T76CwyuIv/v2/wq7fKzrN9WOy+7fXnvlOQjeFBIsa0KLQtNeZTJdsTXpb/aNZ8rUKkkvn3VHM01tB0jCMzcr+taXp0kZOtthU7684GUfS5UL974NXSgG8RSyX2Iz5wfV3GoGdcJV5GX7KqbUwPqykfh2W6mmH0cvSN4VDJwItTxqcJZ+8OANKi90C1WGyn40FUZUupG/1zuoA91aZdJQXbNVcXwUx/YsJuPPK+z7quiP+1az6JtalCO2stmuKx9xrvS++u9L76+fm+FZaRL8K/eX91fvLfdr96P3ay0sfcrLS1+5X70n3K0WNplkdnByG6mPsoU0jkBVF86GkSZG1olOVl5+Joa2PzS7sX6fnR7H1YxXzwX49OVbQz/GuYq288OtNF6kSPEL9XAA91StweZj8bdh8afrb0pRh5s0P+78qXAV1jOEDEX3mh/iYT/8Aj0vzoqZoF5ebOeXjWHWQKRdQupPAX50qGWK+RvqzlketFo9IiO6y6rM3NqnbTTEqBu4o+NS6REwaGN7asrf/AGpdKmgEc0NtcjfQPGpNDZi2AYo2PFfRaDpkhGtaZS58aSM7+8aLMbKozoNg/wAKm0g+mef9KxXLeO8eR1qxrn+dAHO/xqJT320p5D77VBla92957L9aHiPJw8fD0RjmQOh4GtTHH/6kA5nZGHdUzwx+dts7R31FNLiaRs74zX+Z/wD0b9a0OFJJVgltdRIa0zakbR2+bxSk2I31pWLi35itBDbtIiMD+Fr1os8nzmiuYJvs7v0PoY4Q1lkJD232rRAvzWvXZG/2U74rBRtX4UFX9yxYmY5a3oByrYGEjKs8m5118p9IkHd/Go9GlI1kbWa3j/WgOXYvlYrn48vRE1o5kG8mduptv/6qfCdq+VaN4dmj6QP8lS/jYi9SPcs25D03/nWkqubCQZe0V8lu+Sq9ieV1tUsb21Omx2/1j+n4VG0nzi7DeI8tI1bC0jYbjhWKEW58zWiMW1eGcbfKg+oKJKNg7sfU/pWj4wO4MxWBVLy2uB/WrvpUt+SWAFH/ABWIDnGPjQUtozvxaO9AEJK3gQay0NSekn9KvNoMo+wb0yxKdHjA+jdqWArI2stgeUfEUkhsVS7G3Dl2G2/sPkndhP6ei0h7Xshqzix1C5cqw8lZ/cKTozD49kV7bQZM+oq+Vx5tvEGismcekf8Acp/v3UUkUMh3g1OgJcaG6TJfMheI/Gp41yjmGvT/AMvyr/MaIGxlVdge3yjKp82owqeBPGtnZ8aMcyAg8GG+tFS1hZt3srRgc/Nj8Ky7NTGcJ9ZhkQtFv2aHEd+wKt+zw2+wKudEh+7UaCJP2fEFwWyvhqOaKBF9TZFqR5VYjE2xjOH3VhhjWNeSi3Yg5nsPXybXJb8fRauS+B2AIHHpWk53whVPjv8AzoxOQI1iG/cbk/pTZWvIx+PZA1wMM6m5rSBGdmRkmHgf9qWbaBga4PD63wqRYHwSMuy3KooNKgiVJzYya25JtvN6WKSKWfRUzjaJrMB9E9KlXRdDwjDg1ckwUfdqNLnWRDVuG3g9urhtf1mPD+tWkd5H+iT+VAqthy9Wtqy/Vq2Xga0bf3TkfGoR9Qdm1WmHey4U+F/z8iORTs65B7wKH/MFSLbuyfl2+AomkHTyWysOGXT0SIptIAXXx4VOY2vHi7/0st9SPLIyglbN6uED9aJZ1XG7MAcja9C7jOot0mCQMyAYsqQxNNIQTrGZMIzoaKW81IrOR8KiPG1j4ijFMt1Pwqdlk1sa2bWHeFG8WoO0UbNwYrXyhIvcxqviQM6u7AeNXJeGPgBkzUAuwOlMTZ7n3V3Te9r2oYjl07tWts/CtFt9E5UmYsAKGE/6T+XYZoCElPH6XjQSZMBO47we2LYOIYHuOQqY78IxitKi3Zhrdr+6vGl8PJxFyw+sd3kfMv8ACsJNrGxxZk1exHkTvONl5Ai/ZX+2oYx87eS27fW57csZr1rci16yruilsPXqF1776yJfHf8AlWlQciJB7f6jsKsLg1q9F0wCDgJExFfbSxbRPDm5rWSIEAXZ42q+/qKyN6zGfSvpD3Gtk+zjW+34VoqgZ2NWtcVzty3itrbHMZGmdSNWd1qaM5E1q5hhlH/V1FW1ch8FpZRo+kEiKyFVyvnvqaBcV9UUzHSpS3eZbW8O1vGlFezyfOHEnC3ktighN/W40Sg1y/Rvn8aDKd/PLsxMkjAm2wL1gAbV2KqXg2lB9tLEIJlAGVxVtUw6kis9/aPtilEUmpdJcSvyozNpjSykYSWHCtojtJvHI53yNe9ed0TSE+sqXFZRaS7chCwoX+T9KseNq88JIzydK2NJB6WN6wvpCj7V1NEHTICPtVo+plxIAu0DcDOsUMc0ovYkIQKBmWeP7UTVhjmGPkRhJ9hoa+aONju615uQyHkiE0mq0B1Km6uWWg08Wqk4re/ZI3JaM5GyHwH29p+0aPQUvUeSblsPDlu8vvCOQ7mtnWrnMa55Mp31uyq48pb7sdf6z6HMA1kqj2VinixVs6LH7q0NFUBfN5AdatbLswzRKwptVCoxb+NbKgeA8jV6M2rB3tQEc8OrxiS1t5Fed1aeGd6LScM8q2u8cz2K3I+STzPPp5edYWAI5USsksq/QZzQI2WIzXydpgPGowpBvJwojiHPpN9aLxAMf41kR/B3wuD9k29OLYb9aOKOE36ViSOMHpW0APD0RJYUTi30ZGAxk3JtWzIwrKZ622B/gRiPstl/Mhnf6uez6PFJ8wy5dG5e2o00o+esC+FclvzpBc7UhiGXEX/SsD4sVrnCL2HWmXbspYFiuWzvpxHium8MLVqFxYrlb2yuN+dKHPmsHxuBTA4iyvq7AZk2vTq2LCUQols7m9JYm7uYwLcRvqSOQOYhCH2VvbM3/Cna+yrKt/G1vxoRLiub2OHI2qWSF8DIC3dveojJMrG92stri1ODrNnFfYPDfWtkOybAe2g0yyIbXItuFCG7YiQt7ZX5VGZCzaxmVcKcqXNiDhzC5C+69IRGz4mAyFTxzY/nVVdnu3A3+2jGmNjnuXI232rWGNlPhSPiydC+7gKVdsMWwWZbZ2vSSRN5raBHM1CHa4KMT970WxJmN6+jjDHYVwxH0qdtYypIAJEt3rUsmtOBZDKEtxP+9SlJ2jEigMAAd26p4GYlZSxJ8atrMQ4AKFFRuJmwIzMqWHGsRcqcOHLhne9az9obX48eLCOVt1GZpCZ8KhZLZgjjWkaSVI9VfzP4e6mkSdo8cerYAcM/1rCkpWE4SUtvw/7Upj1wSKNlTXR2C3/Gmh1mDFkxA4UFeQyEcSLUNvLzl+uOlhEm4WuVBvURjlsyLhuVB93KmljmYYjibZFz7ahOI+aLn71Jo8P7RhEqO102crZ39lKpNrMG91THGbySrL4Wt+lRtr2KRlsKWHGhGDe1aYWDJrnNvq+HtzrHrz+0Y8ePD0tuoR4i283pGxk4VK+839E2PCntHL0b6hBIBFchnw8aUaNo+sj2cRva16Qxx4rmxY3snU2rSZNUsi+bLkPYDLhQWCJWZpzHtP8AVvWOPRkZViMjgva1iQfwrDFBigvYyX3Voh1YSByWUh8yLcRWqMd81zvwN7n4UxjiXWanGLubWxGvk+TAskrQt69hwzNJNGi43UNhY18myFFkldG9a18hmajGj6NrJSgdlxfDdRmRMZuow333IFCNdGDaRtXQNll7Kij1Q1ky+bGLjyNSROI9UIlbI9TnWixYEaKxexYi+6sUi4YscgLFr7qVBouWQkOLu5eFRRQRq7uD3mta1CIaNcAhZDi7ptnUsUMWulMrta/C9bGj3RSgkJfcW4D31MZIlVUBshviOeVFzolmx4d5It9Ldeo3coSwvdN3pHDMeWHnl6PHKpJtbvEXFY2iz455HxHGhrQcuTEVImCyyABrdKhw5KJdY9mIO4ilxJ5hY8AUMeda3V7V77za/O1a1Es43bRsPZWOWMM2ApfoauqWODV+yo8K/NrgXoKWNO6u6ogq21Qwp0FLePui2TEZcqEbLsC2XhurEyHFe9wxBpl1K2IA926jJbbKhb9KSU99QVHtrVtGCmPHbre9a5o9veczY+ylkI2l3VrWj295zNj7KuyG9ybhiDnvoXi3WFgSBlT+bxYxY4iTlWHC32sZxe+l1d1VVwhb5ekN2wndcH+ZXzt/T+Z//8QAKxABAAEDAgUDBQEBAQEAAAAAAREAITFBUWFxgZGhELHBIDDR4fBQQPFg/9oACAEBAAE/If8A5gSgHUdKLC9kzTfJaLaTSSJqHmpgcY0AlCcP8xlsl4KiZbWoHRfn90q1GnvTUbO1JMr2P7rRpwCI/wAtCLgo5yLrOfQLAGfc/irWwBrU8TzQ2GqXkf5iGV201BJ3p6Wh422mtCQNQJx/fvRhWnvU48j5f8wlUBK0kLkeVF8Vw2QO4eiWQb/2/tKlTWCeHzTV6W/zJp7BO5TlWkLbxvVzZAbMT09OOSRMjvV0TBCMHXx70AX9j/MtBhNi79lKTwYIQ1eNBiwerAPejBNvQ4wvjlWcCdLdXEz0psiFEFtyD/jUM0I2R9AWWwP/ACqE0le3Jp4OaMymEalxGyWdO7B+/oxozoww11JqIfDIb9r/APGlLXu3LNDxYv6t3GjdK63ih6LBelJJ9sq4pF00ZyO8DySt4qD5BmiZoJAnpJt1pa8S51MnrfSdJQQZZ6lPIMwsm7tLaukgAmE6X+gl9SR2S496vW4K1MyHsf8ACVMDQtG9aInEWLirAfyzCYTUnXvWJuAFoQycEhokgUCW2PzioQtRd11frJKOGfD6FRg5alVABLHmjrzoJeCIyM3jWaMyQqfRrbpV8pKLhaKtoCCAyJBmiYeCGHYU4tVpFFpEDt2KjziEhk6YoXhY+mw9Ku5Isq3N+i8LB8BUQP8AhFgvQm0bi98Ukjlyc8FSIgH3+ZNuVIqZmxmXx2oxJQqM+A4GJ4/YdMcILItfiHcqU/FDfCnjZ9HFs1k0gs8vcj3rKhlRa98eKmCaWs8JJV9WQzAq/GIWtkPhTUmcMoOsM9KtnUMkMS2cvWNQOe4Sq3Bn2NY/f08RT7qgTt0/4DkexrVnBP650JTLpAVNxYvd0FKTsDthInFEWo4Uqt1no33narBCJ5wzM79KnDUQZ1EexVga2x2StIZjh9j/ANPoWQAQ3ojyiSEAYf7WgIJDoJPl7+ihNjnQoZEw2Ai9/mmj8DN7q/zUEJSOLhPPFWnJM60Zp04osL0BdCgERwyYyUOmJNLLCejhAmFavAfQoTtUeLLmmZsj1Zox95QkJ4FJeTpNCp6oGuwzSHLV40gl71pUwYKxcivWtNhtID1WO3rCmsNRHSps7LBL6klwkLjFI0LLcoZcmDzpFlhuQKejOUrPB0PDvSGwj4KQck04RkwLOFOw143jgfHWtLZ7EugjR0abIppyEs+bNRds3/Is5NRrUvjcdRZtUqoNoGsZoURNT6ZiUMBxe1QbIhRj72YAtrG/CpCRaEUQlsegxfNagybCbTQHBhb7uQGtACUzjcvfeoAlk1jd+fVkYw8KRLt9K2nyO2xuamvOpwqyLgxbjDQ10RWhxeKBf3BsueWojKvlzeW1yJ41aQ+aRqYTeEq/DTLsmd4ff0fWLCuvxwoflBbRoX/BRJ5G6erdhKR9mdJInDebu1MzJTECbwYnFZJHQJDLlktdvpiy6P5+KJztV/Io+64bPyA1ZQQpDFMLoKxQ7htwo3oTE8E4ttKujno48THNKBgWA0ohSLj/ALEeCoChCiNtdCMvGhVi+S9r8eaeyed2XFJZjThQE2aEQcGQ3twpxZXKZXmv1Q8DhaFXgTo3aQ89haHltw51CH29D7irKNc5h5KsZBlLYLDCXxUZmTEyCAb/APnrILoVgfI1aJJVnm2cyGlfZGXckjU51oghAuwTPBIs0NkXW4TguKmz5hnl9GV/bquJonmlE21GPuoJANocOLV90WcDA8EetCWJDJ0qV5AJajUyC6aG1BYeF4OW9QUBiJvzqxjdWV41pXi/xn4KKQGC7VERUPVERdeXePChcITqH1Emoww3ONE6MppcDbPhTHCNz/HXK1WRWZixkFnFFhECTASIeZHahEkZ9J0jWfKvxV56DiQtLdYsaFRJBAIApmFCOiNGphEwAL933qQoGBoDHKjaEMbR8PD6GScNFvJpd88VpdvvG8y7zHxUY2FVG/KEhmsN3np6TSHIUNcwNQECs/kpUCWlx9/d0oaQXTqJHLzT5SSiHaSCvzUnOEBsVnJ5rUFB0JhfeDrV+QFUmYJmS/xVpHJQbTEkUyQnmRBwrv8AU5qAYRjHQoKFlgyDpZcq1axgxsluTamwhLjcSvEgTtimw3xCu0EvKpDbibIHWpZpeLYHQgrvHWhMLYRb6UINrdmg7MT3q5lAugLPZ8U4YWug4gals70yy3O49fXlF4g+aZcN+5Ws2ox9w0MBaItHurLBLNji/wBtUXkAsYoCzznajIwmANre2dqhRYa4T9mhmKW2yfY7VOnYQeb+a2ATO5+SmYwqkJDDKeyRR6K4AxwNnVagKw7zQ7MfVKxB9PHeOFEBghErdxmoGguWerFRA2KiwZzBfuUhx2LL8veuH4uTzZqQg6zarLNHClB+OlTISQ1s05MCAxJDTKSIwCfp1prz4rBG4erVjNsYdwTifiiAk43mv21MQDfRi8YoAIyOErnbyE0N7Vh5N68ajH2zbEZati8F3nxUUGWxV6DhDjasIBFOKQuym91uJrQDoHngHlq3KWObFjtL1K1gAPUvXyw7UiAA0tVPxRaJejKf+0ZcQa6ml/GWYiMoOtDAmMrQWOkeroxgDMek1N6BOE6omMQjd1q24klkXtJ5oCxxV9m+1QACAiFv2qYXGpJ3zTNIJ6rPKjiIWxc2LUckQVYJ/mmghq5FISzjwcd/4q5NXaRy3+FpCAwXjBipSMsxtyc6d0twch7FC0LqEstwDZLvaofbs2DfkKiaBvx80Qn0/E/mjCOGtGPtxOOkeITzFdMIZjnxpLZI9ZWPZSYWvSBRA5P5bTQtRAJyxWkBbe48UhJoaqAPiucBO9IsEJHGvCM1OMDPtdRUZJDM1CgGbi7vmkTGlYYe9LaFlfeMaWYZcfIDHIam6qgVbsDzUb6ZExIzM3vjrQkR4UTJezRZO2EPGdHSmOJs/Fye1ZICUGPNzW5QtFLMSXerRMbkmdyRyoMkxACIOv8ATR3OwE3e9TMRsAbL7lutMEjYd59fCrWw2GzBzb2oj2YcDrBt5pQMTY2H6qxQhApcbDUooAc3gGzud6Y0AaEizIG5N6UhB0pYD8UUYWFDDh3qUtSKtYkJ/NOGNvuE6YDuTUAaj4/NT6uyN9niptiR/jkdGrgCNly8d+FWOcy6T/B70wSUUG/FoUuVtwX4qREUCxFAcd9m5Hall+iKv2foo5aXiT4pyJBkVHikbNKC9raKnWye9DQZI4jkFuY7UNbAiOfA71rDyQl5GauSSNkOwaWQLb4t7qsQNiszMauaJJLtkzJawa1gGi7pVuW28maM9U0hJYcl2Q1fxW4wIIIzDZTkFIcAC3KhTiNjd6yiQETNMO5xoCcnZwqRCXLSEghxyyQ4g1Hi2kwV32afJPBL59BEmgeawXVl9wyXFS0nUecfihOMA5NR8UHVkJvUpo9TP4VHQFaJBXAvpv7UPOyXeFAsViOC3X80TQJEvLdcqfDrCKOBLTWtTUzddSkNdgsVS+U/nCtNOZS78GtntKSWm4/vUzD4/vUF5HFfmlmejL81MRdI0SU3CwsOR/NFkxMy0jFCVBVwTrnS4e5DQ2eTBffdzVIgF7qa0axnUq/oK5GOJQhSSJ/mJqVbcoKSCDo7VkAlaHmRSIIhQGA/B6Wcx71aMS/D7vAyHadKGyuYN5u/NQNoEQsSlOajDK3+zV4agSd8rd/ap1ZA/wDgNKdaC1ZODSpRsz3UdHjsZLDYNEsi4xXWSiu7JJnTvCZHNmghQOyrpOsNu32VAlscaRDQs0wDgQUgpG5DnSs86nShaJJTfQXx3URzIG5w2obXub0a2N6bXrLtRAHSmTZtvFob86RyCQmLNuPCpkpOTIKjrUjA8R+fSaGq96E8b5H6RGZjm6Dr9kAQEVnp4clGvCLBZEO1OThC991X7ZcHXnW1HlU1Elpw86n6yMKOE4n2aftmcWiQOyGtk8xPNQR2pyrLvUXPsSqgUGx/E0uHxSngKSOCxKN19quIJOnOQcesVGWPGDBtypv0QVF723GtYtAO1HDtRctXF32pvZzpxocwmZMui2rVyVApkRPWaARgRS2rxprR4/H0l4XSdBGjEeftOCQgWXFEGEki9pLrhwqVoQIV5X39EYi27GDsr0q4EQGxk9Yd6ZmhNVWlCnWJI8xQhJJOD80IYMkO5Hx9cge9IQqnQ81EDMvCeIuWjBek0WszT1jxmQDrl7d1IsWXhgx4rGsgsHF0UpPZ9lBGetC0raXR0RUgPQTwm01u8gjc4Ia55LVoz2SlPvFTHRR3exUiZhojkAHNqz0tA/bmOHonIBzoQDYoTwB+PpLheQSM8n2gVWAOJFIoEpOYK+bUbaJh3+NamOEiRyR6NFi9H8X6NZpYEcK9FlrUCIJwJ9maCu2BSNMW1WvanAoogGu2mI+TrTSLg6rxoMgjI6/QsF2gMMq6j8AogRY2+FWbOsg/KpQQUNH4UVTfZc4UbzGm1NYNMNXORXzsnXrrSlcQVjtpVraMFg8Ve48tHTSJklLHap4UrjuSRty807ZXmq4oq4NJgD03jc7X9Fg0L5+loULliyM46faAJWQw57oijGSt+VRRkmCLZAzwgycKAIXCEhLvQxEregXPmh2h25hh8+VSAkfPJ+GpqQG63p7YTvaA+aFalFL53+SpCMlKERvpUw4SAmvroI4EnDGtEMP3mDwRBXDMgx31Na6CFqgQtmUk71KLHlFCJ0FHEx4rK8z5/dExq1KbMloxp3PoKwI7mL2mjI8Tw07kCw6XHrZ4vdf1USaE1Gm89vo0qAGbMM+bQ4faUbTFrWieF3s0NC9unDMuc1mIjtoc4W4ikLFF3CiRxSYCiS+aSE33BCdNYYqd7c2EgDgtY51FAmRCpEPar62eMPkrK+g6rc2aixYahohInjQvlcBTk0YLC4AWVQ3Mwbnag7pRZLfc5Zq5GWYEs8aTpUw4bv4irmQ7UwT9cqK4dvuFQLBs+DWtdVaXKhiRI4xShFaFIjiqGXua8OdZwBRkEY3FOQtjZew78/WQpBWzNNv7FWtQulf2msPt4XNvg9bl4nhWjuDzXYL4+l6x4EXk0+g8w8MEN3mlpNuxZwiIrs4OfoukG1i5f5U6sDSVk5C3CKiJI6IPehoOMkPeoBMDANB4DjBTwExvFJEo2OkAvlX6CQ38nf0FAKEdSgQoRDrYlfrUXXzCJbdfNWSlGYpyvHl3oYBLVpqQnpKL4oZsaGqRvfLrW5OKw/NIxPGPZU44VuZLpVpcAC2aMIkKRsoCpvQWD4rnChJOvKmEgWdnR71YN0xoNypTRuid64wFaFs9L5pg1FDBLZSID2M9VPVpnFM1/fX6SceOAdTP0s5RYeO8VIiGY9eGBUQE0GXGzQYI6UD1DOJqR+JIZh0zxiogYB2YDerICNA8LU1kNgz66GqUqp5VRHs0FoYmEXDhmoCx3H9elyhh0aOW9y8NfFWhMsMbtfxVlbNlHdCp2jQID4o3L8I+KLhfY/smjpyoO9BVnuPeoGZNnzONcUICfmcNGouZIxzBGo1rLL9wVGsaJnmikQT6My5xBTFgwtbUnFKzxQuqT0hgmRjpUJOfBl0z29bZc3O9F7WG/P8A8pRxj4+noYp+T4+u4FsmLopRItEcautatOpNKgkk4PqAEHqwmmkmJtWL7K734qZObgqGJzMKhRvkyqRlxYFQoBwRSCQk0bFmSS5V0EpSSe9Rw/aD6GxOYY24UZDCHGwz2rTwM+24VGexVGtb0YMS6UFzvTwNzlj6YiBoQG9t0z9YCwedKkm0i1EiTLIJGJnPOjEZyS3Xj9IOlzdFRM+up0WmTy7G1TP24tFuNOkhJvVSEPB+8JB1oID6DFTjKk7QMp+vtRefoaewi1M0CLiS33a6uOFDd2T9pBJOgsUQKJU4p90WZnvUS3HYKkTOMSke1T3ST/gcWqVC6k4QjI/6LilN5Gc/ttnKgQXG/NDycaEAlNTKg4CbdKBkvWje6p8oA1lMDDF6XALPAuCagFRTKJxQ1EhTzCzkqTkU0Cbie9RCAl1NgNbXoM8AK+krZ01xTpvbKb13as6CvxaY4CpyVQCb/iK1Sa0a6Gjbz62QNqVeKV2WES61dRsQQJxdwogiSAZcCmQpNmkxLFuW9IZoKd0klvHamo8gJVNooqIQWK4lo4qUevcAWO9JdgM4EcWkpoSDxFlcSwpUaSURhMLihJ2I7IpnbMUCMvRGr6UlrUuXkA9nvWIIc1Inj7QUuMAl2M87/bERsJ9GB6w9KjBBgQK19Nqja3440b0mYCZLlXxmohp5ZJzSVWsCjjBrTBS0tXyTnWmlgJGUB4UF5ybS5ZwQULCxUOrhvNygqNAnCwQ87JpFuQiyFWnDQpiZZcEXzopTEekiIAzjnYKMjjgqsLhNYUgEUdK1A2Zl5J8VF4iQ0hqNTj6f/MzLIm0UUQOijWnGQYuVO5hZC90+9SqrVrb3ZWNadRj/ABTTABJoyx1IaEa0Zk5/8ongpZeKvzRcag7BzzS4pq6tYJxEkJwRWDCoyFlmjdY8mfspxisxVmOAz9uOmMRF2LN61fh2oxdIsM3auMkEgiYLmrYgvICaWahTqmCylMWxV6ogJGC19lE4S50YF2IjNomaUMkUSkWLZmj6A7yhp7qCURv5BLRsTPGKmVjRJC/Fbzmi9AliTpIVE+bxDIxbpNX0srIlSDyN2Kg4RLG5OtQohlLciyXTO1OGAMHn2AnOt6VaCC2kdGWMcKAwW+YISgaTasiwQQtdd4eVW/hlN7J2Wnen5qzAg5XzV0URsB0RBO96XTJRkAEWHL0qziKQUBYGYhNW6ziYyHEPCYqGPIESE0YDGL1KEIknyn7mjhkoieX2wt3WAbCDcqC60AIhxBaHGiJ2+FmHJZxVpQAksIOVRgnJRTME1lKistyJbrhk5111Q70RPGgC0LqDMSgml64ldYoWIAI24PNYvz327FvBQgwUDhUEs4S3M+1AjXCoMllDclbUVJRBsEh8gqOMnnlE3HDBataCeWA2jNtb0Rboy0Kh5an6yxaIT7VrMBY1nelshJkgwsoXnVvxopxOfakUxJkgwsoXnUcDvuQOHak2CIbMLDDFAviQhZaEtjlW+cz0bVMcKiRAFUQ4b8fuCVgi0OJltc5/6V7qrWtHFz0/0//aAAwDAQACAAMAAAAQ888888888888888888800w888888888888888888888g4A0888888888888888888888YEcc888888888888888888888cwM48888888888U4088888848A88008888888sI0E88808wAEU808888888884w4Ms88sssAYY8wc88o8888880M8wg088g8484os88kg888888wcAwU088sY44Eok484w888880kIAgQ0c08AMc8ko8EMg88888sMggAgYs8k4soUAwgMMc88888sEE8U8sMMsYMsUoMsA4U888888Yoskcw888wYAwUQ08Y08o8888sE800E88wcg4wsM08wc8Q84088UMgM4QcYosEwUgY84884888M40c4kcc8ocIckU8o8Y08s888cM88ok88884oU888888c8488888w080ww4ww044ww48888M88888cUIYoMMoI800cEc8888Y88888MMssM88M88MM8M8888888888888888888888888888888//EABQRAQAAAAAAAAAAAAAAAAAAAJD/2gAIAQMBAT8QA3//xAAUEQEAAAAAAAAAAAAAAAAAAACQ/9oACAECAQE/EAN//8QAKhABAQACAgEDAwQCAwEAAAAAAREAITFBUWFxgRCRoSAwscFQ8EDR4fH/2gAIAQEAAT8Q/wANfpf8fckJFRrtNcswGPZINamvfeelMwggPxlNhMSs0fiZEptbu0D+82IhKrxp/wAYA5DUK+T38ZoBVeyryvlylmyR0Uh/b5wvMPnWH84B04mIuJ8EXv8A11ggJQEP8Wq8Cr4zaWnxHg+DrHJKiBwt/v5wkAA15LRH1EyobI/YRjhJvnoJ/MP8ZsxLQtHxigEeUI+LcMCwlvKv+1+MA7A7YBl+NH5+Mb/qCU/3hBBqDNlV/g/xhwkGdBgY0Y0NVktP4YXBPZihpJ2NMc9rLKJ6OZx6rCQAm5spL4T75UdFCLwlv5/xklTRQo7X2VO9dW+iR4vKYVaBiDqNeVbvi+mGbQkC0FwHpxSo4sB9B8KGdMdmHWlIPHJy/wCLMMDOqYMfJX5yOdeCXy9DrBjaAhtTO4FOI21AL5+m+UUI9ZBEdzSTKaXWgUordgKIhtmSnllkcmhvmf8AD5EHuzHQ4cg1MubruVA0+H9+5cv6ATRcoPCvQUffyYGU5Z10chvjxcMPDIr2j0u3oWYPqFTtahdsUQmiLO3ACTE2gaBo5Nfz/wAMGUGcUuFkA8aj5MrNyoAW3oJ2eQfDjEHlHQT0jfc+gUQB2swSpHik/ac4YuSrwH98HeRXFkD6qgf/AIcFCVsXZ4c8+mAN13Y0NCpHTRjcphcPAPk5iDN8fWaMqzSpDCh6qYQJGBhoIE0N3jESbWhLiTSIsDfEw+r5owRVwL1APxlITwlXd/nC626fNQ/Af8EidGhQ/wBM4rs5Z/gMfXU1neqyzF7jLUcKIShIPAGmHsEbSkF5B+86zZNIAQ0312oOVDDjSrQLrRZd8eDtP0uRCUhFeJVcPqadxH+PddTEWBrK7LoJBAVQlDVFlEAqlQ2NWNVs5AW6WNWVmj4VeHKUmShopQeZ2YqbilbABoq31fOT0qCUF7HSfZE6wqhRmnxngMwPlgEVeScYCrEj09ZN8Ea5RZYTfQi1mnuYRlBDD7o7+D74fV2Gunso+Wj75tgRPi8P9ff/AIIIoAKqyZPf+W9lffAQ0D5MUh74K5gNQEA8goruusXflREqLwMj2wO94o5Sjyb2bxMuXL+hxxtMBeqdnDSQfOMrSCBFc6lBgWD39LqR6CzBmJ0S3UXggJ4Uuwg6rkhVJwSJi0cNr5o2E5vfE7xVUEgUcaukJfC53ZgfoQSboPVuFqCN1OJVF8uJxvIOlJEpzCxg2Xq4fSIsC8JV9jNFSBgbCrz/ANv0szQweBoZayIHw0v9GH7+0buAVXgPOCsVXXYPCdvfWXSyGF7uVQa5FAJtUCy9XGwLYjYAcJbHZWc5AYRoBe4GseTAmymGjkFQT1bQURpkoOQT1vXfGjy4ILhFP6MifnAzVKnz8V8G00jdB9X1FrygUMiticwMWJB9xk9gVNVNvMoPf9N1QFqge/pgJxQiu0UK4DkEtxhJqJhLb45BehXLBUgAgFAL63ZZ3UR1MkE0RY+enAOM2ypdA3FSYFVZMpPVzZ0FumavhnGHBSECysvIjT6LdCAd6zq31idHXX6PQouc0UPTRX+cWuhrqQYVrz+8jAgpyOUgJoOHwevly5FmuRfFdHzihwqr1XEBUqylQhzNEFsS7MeXXriJ/wBwl90C4YJok3mh4IvgTluOBCAuGKaunGhZaErPqPd2yg1H7zFiHpMwHvovBdFABAI4X2IYF+foeq0YeBbpVroO0yE7+gSBONGjWus1pC0EscMUMSAu1dnA/bJATXQEMPAvutuPIWLCzGgktcmhiR2brKXN7A8IQdOLG2EVxBRMHloernMNiMQkdtudgWquNhmB0oFAAVDh5yg6QfhOROROx2fptKIo+uJ3oGH/AGFGcXt+8duGbErOOg7TnUvjBjGg1X2uMixRRNjjgL3TmgAtBpPlGHeb04ZObVkoKoGu0wdttETVHmcIdrhyMhNayJwPJw6Zqj9I8EK8o+ArfmBVw9PrM5dPpWJ+FHCzQusqpkhZ1pZ64axqGaVfJfzceAZ3nQfcxcEUkekbSJFnVywg0vAdAUhABdsxI82BWCeZG3fzcmU0CtTjfK7WnHl3ARLlaJel205RL31iBUZbTrcThq/rBelDwL6T0yATALI5hi+rq5yKdheLwoo8tr1l/Rr2hJ7XDhGsnldH5cCExw/dr+J2T+8eD1b1heKR+8uwAQRV3rTXz+LNNKmxjvHnOq1iu7g07BmkCrDAgtnsmAxGDOFAGaJfRpAA9UK+PBkhhS3tw7OENugkceLVOtQ1VWSvoxccqDiARqmyLXEVEDrlE0CknKcODHMWn+oV+X9LlYjMJERWDitApvSl8cZVdGmsQzp6Zd6JhJQ2ef7TGEpXwEH9wHJxYTCjloSRvTLxgeWqOACKJg+iJLabE5ukBvg28mVD7rusgMVXbybxtx4jCAkPzt6uMuUp2dDwxyoNu8cnqAqmThnZ73IDRat15OnP6B7BH3xsmrquiF/A4LVA5Zwe37jgpxuZ4QDezwH2w5g7QNJeQB5F4cpnNgvh8Mc4gHFg+mNJuNzuC+D+cHKIdRp+9+Nc9YUnKn70eVwQJwitT375PpGBpRUNcprg+NojGaHZh4hiik8aQXtD5yu6Bo7SU8jz85f01FhJJ0HyO8OayiFBR5gCPY5Nb4jsPC262BRA0ajkboVkShQoKHMNyjwnRMY0eA5fK7TDQg8I0fo0lA01LPKedNs6N4hDmuFaRYtjSWEs4KLBOgmAbTOdifxkkDRjwo60NO9OI4VOpvctc1pnCJzgfhehcLPc5dcXc+odKiuDahog7ct6hT2j+8KngfuOPDBknYQ/AxUjA7ondCFt0lHGG/wiPnap5D0MhuxOjsgEwm76G8eIePbLhlm4h26QPgoObBF0VkDYhAGptA84GnRAsNUACzgjEQy81cCHaDwLgyl1KMoIK2rqwgWMF5YOCuk3U4xICjP6VCYC3WFuu7AjsDS39Re/0JTB2IHM9HLaQOoSJwcO07w1cCYZ0JV7SuEvMUOhCX8mVAijs+9v4YeHKvF+Eno+2C2zXJZyq/BvznRItdJo5IntmxvVPKXEJHVoEc2+mMjBIg76FvDxF4hoxtwiN2tMJm3cZhoI77KVz0O6Lr2OB6BH5Tr6tPu3vg2PufvlORSjeNDkeBVzg9v3OQXvsFwNAmg4Ht/Lk8mEtg/t17erNx4yCEoTzhQWGxbPw/GS2hjtSa5FKOUObArto7MQnK7r74W5MHBap6qdwsBXhAqn+P3MRagQjZo/b+fAoKEcqZ/j+cOeOKFS3wB7OFwljFeTCPMSOdnnN6+fozR6CfD9V7QYPC9hNV174wfjr+ag15THisaSOg0TZNhQbhK/pSlC0eCCw1eetMVoPdRR5KRHgctLlz/xFXu3drixCW8mv5M4iGYQI9aBh8G4Q4BQMKXZ04m24UTsJuxPY3qmFAAYPSmRgEHs6piq7+AAoBpP/mawn4BUnNKIk2vTKuXKunQfefaMTaJEKbCTOlrrW0whwqiiYzuX8H9kYBbD97iH+D4c/NZxe37YpyEqCoGu9pmoBThpFv4HHJUuhUXv4BfjApi2kXTl83NCYBXozS3Vt0Eg0CaLyIRUbMqNbcu1S27VxdxYPgrLaVZbCg0KN9xFPV63ChVByfddAHfrh5EYoChF8Mb9zFRjRyAa/P456AbAiw8WX1yeHiEAPW0p6q4ZckpgtPwhw++XCimx4TEgFBeBduWEOk8Ir2yN2YojpU7RQCLoJ7sVOgRiWk0KePfE0Oc1Srnyk+PTFAXJkn0RHzcZMcEBr5Xb9+ODFCmp7tlcXlOI8ZaAo3bV621hZ627jfw34cYc6CPgByVU4EKdYMI4UAHkB5LGOBSgHcNBekL7RxyO0j9SnrjxzpN5oTUYuA76QBqnXGGnOEEv5kL4euNLMCSAoyww66hrJx1eOry+2BRENHtVfgZupZF2XOD2P2nDcCBVUZ4799hkNWCSBZVcPTWg4vOBdPIqND0lvc84uFfmA/zMZI0Tlp9gV+MvkVqCmgPYc6RWdoDV2CPxgQqSXaj8AxCog0mAQDsd8+Kd4sHH1JAGgBGHnFW58WF02zEjvFwG7bPxgI02pU5S0t7xgJIrVa6FC+mMEmoKMgxYxQ66VE7FVvJvNUjj8dg1Cm0mzzk5PRpSN3A1fVgY2jDvA9COdxMAR1QhzZFy0hckNaxkibBvAzmsh1NKbBHXPnEMlEIGiA0ps47ywLAG1gAQkvPphrwYIJ3COT8MTZIDWV9XO5fbBnXMNG9C0F16MNWJ0CgSaiseiGJOM1UiRNoxHJTZjDwBivbYg2S0SMJg07k1Xlt8nnq+N4nK6GxwVouB5OPfZneG9A8XgjIjsuaD2jKtBIOTqpxxsxWhBGuebYcGQkFGAgeXVWEDo6Mo3AY8zj5S/bOcnT1w/bjjd1mv6g4pRJwZUguHhRvkAhv12Hz6LliBEcRF+sfkwtjwdVRIppU23AnLglCPQ2CB6qX4ZTZQzayF7mvvgbSFDeonq/l9c1xNGCBWo13x75c80yhXYrfzlp5TXPxlo8RzP4z3cIQYroNhP0FNxMVJoXQWa1yuHuTRo+2Am+gJmpFRSjRHzoSoLftF29vRyRaRCXwo1vpwFFYEchF0NTa+XN2jJibwprWr75kNt9oUakGJXzgxM2szqGwri4aLryCQh+P4c8KHfSKv5Q+M180FfGcW+frbm2ngxDsu8ZKiIhYy3DEWM1alRbdXQndwgTh+QNmvX75cdepgPcgvF+5wOddnD5anHpglgtOynH8+5iqypVMrBRN14zZfoBhZWoNva3WLWuwc7/mr6NzP20Z/GMuthqsEn4mH7c7KsDyzNGaNGuYvyDCidsF7Z8PIemON8iTpDy9vrkoz7m+keB558TIYvotV7Vdrd3IYpzWVcOX7fLrHGrFavIdct6x0GhS9NR4G2PYsy4HwVeC241wl7yH77fbQOyacMCIBohwAF7k8ZVBHRDPxjtmnMM/GXqrrT+MIvLaqh9s9N3XNMbMfj/6Z7sNBx8FA1PtnVVHhDn8IAMEiTANItXS384nmVivA4TlWAO+f5w4a1yA7XEbLpqZ2d8jRIGq4Gy5ZHoHy7V9MNhr4C/L6wydjy2vDljuNBLtuX4u9byZULiCw4UYPFsdfAkU1IGycp4Tx7zDlzU8efdWU3/7m0DAobG+hScww12oqpb+u77T6GD1/ycDpt3yqfuHNuyJPQXLsjw+3jAhjzqO8psezzD1tcFaLCKlY8Uwc30AJNGbM4ZYxskBe8CNcYuq/DthE4pp7znHBuFOkGqLN5vF7yC7VQEVf4wy5TQw5CC728GL/AA3wqlhgTeywwJDlLxByiBNIaygpyD4Ls5nMU7f2XSgFVQMDmZICcfQgHuu3AwuiZFQPff2cDYwqA5V9gya/tSXsQm9nT0BJzgi+VPFetdacKOG6Js9/+87gW2DW8G1M8hs/7MRoT7g564trY+TADr2D7Img8TX/AE8ukbZ29h77GDm6CAYV80xmR0on0cISEfrEX8YpekPx/YGH6EGayESDGIMR+f2Jksh4CYgChoCbH3HEUGMS8AzdHWl9BeH5ZBIEvPOXSZxUATqa9sD5N5G4amEBEtfGqXznJhMQsEaFpl76JkODjjlA49vxhZbAI87HaT3ZCA4DyScyPariKGx2J3+u4K+WElqA2C7dLreLoN9AAydhKnpmoiBWbpeg32cIAqhsjynqF+TOh9sDXocPszQg3HHTx/44LY9ZxZrqRe2n2zTvrXoxFth2mQ+M4HKzimPaO3k8OMKcQotA40YerrBmOhXkJpp41pzhTBvgJkE+C5yJL0TnFe6PgH/aYfo0UyRIQKNjd3ydX9pXHMGiHLOs4dmsqFOS6Ohmki4o1uP/AFO30YWoYXgY7mfHvCWqKiF2k7S+Y6zRX8ihXIdqOcrR15BF42HzlNYpgpEfV+fRjiA9cb+WH5/XK9AIT0zQ1K8Ic4w8Bb5P8mU2iKhXWlKEjN4g58mpCODk8W7QE0BWwpeMUTG1i6ih+74HKb+I1PiQZE3uZaOGurooj3kxZIooNlLLFO3tmHWl1D63U9g4yDogJAVmh0zsGh4OY8H5wN8ORC6qO3gB63gJUMC1tAAK7AGTJUCf2FN7IOUV2YY+8xxXZh+XPToMsd7HpuP6f0pEQKQ67XAXU9ON1/ZgpUcywflMYE9LDWN9FfVcgWHtosDXedM3hGoR9Tj6aNlgVaQDOqC9MG9TNVQoz+whwGVgATwlMPXaww8U0fUcXL08BLqoMXqHWS7/AE2oEeGiHGWE70l08MHSlDtI4ZECgaJ+gGYBtVgY6iN5UFDJOQc7mMBlIbR/of7MLWAAm2c6h+T0xya60RQa7EePOcYW2K8F5xSpHa7XzscTb2Km0vG+fZ+MsN6eNxzKqYbEoRxkJAbQDSE4HHjF1bv8MHDHTzJoz7BMgctFltdOX285DL0FEP0qLN4bKkKBsNuj03W40eavDxYEuvoWnWl4A1959z6BpaoeUZ+h4evXJf5AZ2nQSMq1k6n7VgLnnNBNj+Rh76v1BReCMIUb3Ch92ewR3jzGSiFohoQg/TwiVKyc+mNGSjg4B1vfniBFoaWnA7I0nLg7UyKIawGNlGku2iEnCgZxTQngxTpCjQeMSOwhlwBF4OS466+0zoFeSI8I0+lyFLJgFKCinIUA29CSmo2qLpAnEL6uazPWoTU9Z6BfDnLe0kqbtXevE+cVEq4h9Dq3p/GQqBc2Xyj31+MSQBhdHY8r8Y9hxSahPXw9c1AHQfT/AL4c3UBAISA5iruXj9EwIAtBBr1AxpdLvWPPTKiq42EwfRv3+sq3rnif+HElKguDuAUvKjt+hLD3jIK7yNA8Z8jdaWfpv6Li41BRas1snt4MkMhc4V+y0vrgzwDE2UhQPdNHAXNjJBQKSMfOThQU6cU85zjjFwLPYSeB7mRX/nrDhBUbKnbUg7gQaV7HZPA4e5AG2JP4Qwr0QCG4fo84xUwy4BpQV0IryZOYfauFCmEkDqGgg+4e45aRhlLcA5V8G88EMkPK6XrQHMdZIAeQfZe1Xt59cvHsiFJpnp2Hlecu1XlGaaRSTkdmzChUHU222lvqsxAShpRV66PZ+MGwE3q/xj8eMDgSQw6GrsyieBBAuhw79R0OKgtYpH1Hx6nnxkEzskQEuCERo2co/bzmBCT0AvV+s0aJEY/VSO/EZFQoeRs/L8mcZ6RJYr0iJr6vXwBM5lf3i9H8qM39R8+o/Q4YfmkL7vZwP1ubOcDQefRhr+lmpzYqzhnAGSNhdcH1cCMaODddUUQ4SYZ3RpFdxqIfGRhhA+/M7ZEbaPuEU4MLpgD28Zy9eFn8ZCO1kII+DA1UjQa46YOEsiC+JGJ4pxcewY6iER+M9varAMIDRGtW5pqBSqe7VSrAu4YYenbkFBzIEiF2uMpj0h71ye2CQDxVE9zi/bEAq7Mifz/OXiQIGHw18p84RDQVCJ7R0BwF26Nk9j0cLBkDRGJ6MzSqm+D+THhpFL3w4G+BA8+1pvhPbGgrEAhUbNdNeRXmY2e32EiPmAfjObRF0kHsGynJd9KIZ1NIeekwNH+FUGDUFh1vTiQ+ikfN55wp4zqOu857cPpsrwH2xqSqD0hz+cvDxr/L+v0OIlwoIX2NprlPb6zHIa9ZEg1VoiXnDmgszfkBIcE3Xa5tXgGGjAwaOstMxqNjg79Pd9BS0L3hwMUeFzsjXJ3gyyq5gjUNHnI5aM5emx+MZHvUA+YfWkdro8wXAtnxD00Jahz25WsJACAmgp15cmV2WJD2dt+2GFDZEhY+cbSyv221sB6QemVGfB18fscQkuPtLDHlDJ12SnrrK7MqlPkM90PfJZCVEj2PyGWQxiIt0kCeaODDzQ9vqGOFooQmqynhc9POCLsE11oitmpu4uXwDXo9mGYobRG72D7Mli6joeRLLd/nHToA68oQTvaY6eQMpQ02Rae2VEJVLHgiR5+laVDFWLJweqCEj0bzw4fTQ133v/qYLOgPcb/DJzofyK/7/SO3Rq6RdFWjyv0z6ElioiPlzDuJrGHCKqWhEC2r4175rLDgX7OZkwl4bDgZMJBA4PqienPgrQzTni61ff6T6TJ+ioVNCbPvmhUyM/gzgQIEMCwToMkOHLcnu7wmzGQSyQ9MgBEggPjHQg8iUcHASSIcImzNEmacCG6ZOs37exC/H0n0dXhFFw0VOU32Y870T+UV4HeAVhErR3sHy3xlxq5thvQ7sycZXShFj0CHxgnbAPxnBCFTyLZ/I/GH6AuIQCBHBdjYRnOh5/VDCeBTDM9QFHtmrBy7KiSpnKc5EPs2nVg0ji6f02wBsHTzvDlpIQTqe2TjEM7qJTrTgOCPs/ttVHt4YYpsKDl/eLBraAz94QdBEyQ2wlefq4gFM7JACjAGppq39lyOAvFm/wBAep8mXjlYuD4TG8Alq8kVxkukVG+4ayOSlVKb5d/tOBFBcHUNRmRMUI9P3wJyxhGRvDg4xYdmCfFAZfXAbU0M/wDDNGaqaU+SH4/4F12msBB1QoK1qt9U8B+3cv6r9L9L+i/u3L+zyauuMEMCBRx7uvTfnWv2ynH+iULwBDxDfB9dfA7iNdg+SwubMyxlJF8Hd3rIL5DbFDR0PMfDmzXwpzbzI7NPHOXbswB3R8m5yd4aP5bnDEUc+uudZQ6dOWjz4Y487VYBHbSaAbxjRL5TnVAaC6aNmKMKQiLhyANvGzyZzAi8SpihwPRmUTR2FxHkef1y8vbwXLyMX56uKHmHKbVSVm/TBkJwv1RAhtL4wgTvtDWCSL7PnWHIbglwF4qm2HnOUVDfBtAvRXpY4Qw4oBI4bBQ4JZTHWtm85NWwl7l1j5VgtsgiXTkpZcfTVQArY9HR25rnQiCBBEBt7es0T+vC70EOeddOVGxOJHN3o++snLblWQzyhEO6zDDndpghNCaPHXOSiHKwMHoOZ04eQWq+NP2t6tJR3hLpsnPfH7aSAUoivpj7flSTEDkUWhVOvXeJxQBhTeaVJ7uXCI8DBRt2OEDAAksEu51pde28YfJKfzGV6q+NTGBnhHK5ountu5ZRphYYvYnWRQRWR6RKD1HvEykOZEgJr4E00x2rJy6NxY0rI4cvNGroyHZLjKoQFcd6aF9j1zoX4Vox5NTSarhYhHAkA0FvO5mncHgQIJrzgA6EGkF742++BLUqnENEedTPVN5gABEIWgMjjDAqOAAtBw1tkuGCQOwA9kuZrU5o7szYheJ0XBBh6KqJN9MzRDIjx3qP7ZHMwNeqSoyPyuSnmqKq/nDT9w5vhOgPhkLcVSM00mFra+tVzZcMJLpho29Y26BAcq/DrD9jkla484PaGGO4bc3Q6eE/btD24ZsASgnXG3FjJQ5IpcHSFaHnCxzkEUAgoGpLVAyJnfAmJUVbGE7uJFevGg0nwBNM25fKOKo+w7Uhe5lwKJzEVq05K0IY27ChRCAqObIDvN+9CNAtCtH5xxkhSCGaJIo6L6BXlv8AGss82uA2Be8fWYwYCpj27mMhINrv3LTobJOdCADPQwJDvjAB50E/xnCDbfXJBNEQIXFIGwEVZKgDaAFhKcAzdAbgn3VBOhB5kqYARVcVfzrGigZsbq1kMcWZpGEBwNNBAGnQ7p6oZzhEjYVsNbMDLQcGsTSCa5wfYkFZA51BsqsNbKeMJgAqqQ0CKvmgKFofhRsSh49LTnSmBoWzvsFbrOA4ppCqCQYN0kKhgmoIXh5okY8ftuNoBA6QIm7GXXE4P2xNui+LMCPI3L2EN/IFBIAQ6A4DB1YDQgokqhR1rJShaiITfAA1MkregNRaeRNX2XGVBGljAY5E1tN42CGShHhGuvS5sX4t5egW0DnGkOQi+Ae/PJ1jRsRJHXl4Feu8SllFiAxd+Z3rHkktbPDN2pUggDbvQ5ubhlRWlS3iqFZm6DXgipwCp6YuQTXEgxMLcNec1AT4Gm5FttNJo3vFT0CldqHy153hxtN0CPTt1/OOlwJlXIb9046k1kAB4CdGjQiHg8GWV2eImJw2Ptkeh4CdHjQiHg8Gc+pbihEzoLU1gPzEx7NIi4UUySm74SpsMgyNhnlKXuoIPHKbSPGbBKlmolzw7T9txFgoItYDtTZjwd/5FwKcquRQPQG3ld3f+SM//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EASABIAAD/2wBDAAYEBQYFBAYGBQYHBwYIChAKCgkJChQODwwQFxQYGBcUFhYaHSUfGhsjHBYWICwgIyYnKSopGR8tMC0oMCUoKSj/2wBDAQcHBwoIChMKChMoGhYaKCgoKCgoKCgoKCgoKCgoKCgoKCgoKCgoKCgoKCgoKCgoKCgoKCgoKCgoKCgoKCgoKCj/wgARCAFBAZADASIAAhEBAxEB/8QAGwABAAIDAQEAAAAAAAAAAAAAAAQFAgMGBwH/xAAUAQEAAAAAAAAAAAAAAAAAAAAA/9oADAMBAAIQAxAAAAH1QAAAAAAAAAAAAAAAAAABpyNjR8JDXmfQAAAAAAAAAAAAAAAAAAAANWzUZxpkQ2Z6sjVJ0SgAAAAAAAAAAAAAAAAAAAADDHOlLzT83ldKi5mcuDOAAAAAAAAAAAAAAAAAAAAAK2fA3Ea1qbUwrbaKap/MWpZAAAAAAAAA+fPuBs1R4ZcgPn0AAAAGg3qrYWLnbIsARq+fQltZcJ3YBQWWzEltO4AAAAAAAa9nw0fIWgyhZYlx9gXwAABEl85YFmfDVQarwrpbM+6NewmyeL7Ur6XqoZ496tovgBX2EAlbdW0AAAAAAHwx1Zj5AxtiFAvKErbVeFDq6PmTpmGY17NRzVhQ2h0nz7zZEmWNiVP2ZWlnv8Tlnqmrnqw9I1184y2AB8jbPhjJ1bQAAAAABCzoC/k02RcUudkRdenEmzuImnVUcS/JAAKKN03BnVVlVcCPbV5zvo3l3qJTeYe0Uh51b3ksyq5MU7Vq2gGjL5ibNmGYAAAAABEpbuOTvtVLN2GdCXO7jphaTOZmGro6DI6RUW4AhTRwM6rvCfhG6Iy+1kYsKKxilhlIxKn7XW5IseR6YkAiZa9x93Y5AAAAADDVgbcM9Rt+bKQmQpMMm6NmwprPLec9Zfd5tswMMw+DkLvTiZc/e/DCRLwN9JnJLLj+n4c6jZrmlXdxYhB6/wAd6g7LHMbc8MwAAAACrlYZGrdHyNU2umEKdkMq6Jxx1Uen+HQyeUrD0Gj4nqCwwroB02fKRTtYEPAlWvH+pFX9uJByc+TWFfZ1vTn3Vu2lVB6GoPN+wgWB3GiVHNmyHMAAAAANUadDIthD1k3bz30mzub0F35p01ScT3vP9QSfl/fHnev0geZY+njy7R6wPJsfW/h4V7Z516ASsPvHGyZOtT5n8+kDKbiadXwcH0Pn/ppf69mo0y40kAGk3AAAA+R5OB53c1F+V/R1vSnmlf0FIQ+r4/vCB3PKWJdgAAVG/E53p+Y5Q6frYu0k5UIv/vm0Q9Vx8xsTvK3h6MrPfPHPZRpbSPJiSwBUW9QW4AAAFXaURV7pNMWHV1Fuc7xXXcsaPU/JvUjjruq0l/fed9QXoHyvrCdNp7Ez8v8AUfKT0uwhzCLU9DUG6TOFN59615GTp+/QdtJDRv07CPKjyABTXNUWoBDJjn70zA53ouPJ3Mdb9MLiBNOc869n4g5f1nzH0Em8n3eJHp9c4sqnGyMay6xKqTIxNnlXqXlx6ljIim+NhmbZ0XUT/IfUOBOn5/o+HPWgR8n0+btO4AV9hXlgACk0dEIsmpiFnx3efStlyhjl8+jhO74k5/rIXbkOYHyivhz2rphxWfZYHOY9HVmjzX03zo7Pb1H05+RL1FVC7HYQpoR/HvTOUPSFTOGWO81btO4AVtlTlwAAD5hsFDPn/D6AfDDgO6hnMd5VyySAAAAQiX5D6hUnSZVOwskeQAAAAAfH0AKe3qy1AAAAAUuBeq7WWqlkFkqtJdquEdCrYJ0CtwLVVZFm5y2Jqi2lwocy7U8A6dT5lqqRbK+rOkAAAAp7itLIAAAAEGFF1E35voDoMqyOWO+Bgb8tWJJ2c51hXVsaeXsiJTE+ZB+GjfH2kvnLSyJUGHALiyptJnI0XR8jWwAAAAU1zVloAAAACsxtRBwsRQ4dCKv5aiv2yxB37xBiXIjwrUVsqQI2meKybuFZjain+24pp8oAAAAAKS7rSyAAAAAAAAAAAAAAAAAAAAAAAAB//8QANBAAAgIBAgMHAwMEAgMBAAAAAgMBBAUAEgYRExAUFSAhIjAxMjMjJFAWNUBDNEElQkRg/9oACAEBAAEFAv8A8wRTrd6qmZhE81856kTz/jCnUDERM6V9F/jnnuGIEf4qfSF/TR896z3Ej8X1L+L2+vUDdpnpr8b1fan1/jJnbEU1NQk+ovRhzhB7jq/T+LfO4x57epHV0YwcfSymf1/4sxEn2GEqLIzER9NPV1RJtppJNgn/AIfOOzf7v8R4SYusRKFTDj7X71OWIr/xJGJ11Njsl7F9kfGxkL0RkWtq9WHNrGizDO1rJEixq+VEqhL7bC+qlc7tK/H/AIB7tvT1sKNbxthYbLsSyyKkpFpT5psJh3a0xWulZJjmKsaQk9MWncFBQ6Scz2NBu+6WQGENvS+hFzb2o9Fx6H/gleVrxJcTeNNitaAjsYxU/BYWA3KhHBdkOC9b6HvsNkWVX9aCUQGPWWknuDJ9lkOoFWitflGOdYvu+cp2xs3aYYKALyiKaqu8G5rTnINNMLuPiKDBkbrK9vtZO1cPO7iiL9fU/RTKtig8zXT7yzvI2q0GDlmUzEachTl0LI2Kuj+xf4+2foMft4ncj5p+gj6kXKF1pNvYKpdh6NcRns4jX1MQP29jOcrRIopgU9z1kT69iaNabGg6TCfjlMqsS6o6tddTmg2wNeFjN87UrYpgNDyNnko/w/RfzCbGaKwkZ7IY20y1YhETTXJSyVt7MsPXq+SwM1GZg58Po2QtJqe/NZMrCnXbVpiOFb83J1k6C79dtK1jzx7WLffbHiVxqGqV+xd5GabPJZ/Z8ruc6YXeWhWSrVWuVV18ynSwFYVI61i0ptt1yIS55mk61gmkpQKjy30mu3hrUqfUHp5jJxE0F3XkzBUjVnOy+fU0/F02QtMV0NoRAP3xil/j7Wfc77T+35SIpZVia2RiNFO2AHRFJ6rgtCx5BB0xYxi92kUZgUzMh5blZdusBdexXf1zfWbZ17adzsJvObQd4epYrr2hnukO685Da7F13TI9rmCJn+Vv4/lR9LywaoGWU6rWV2ImOpFo32mTiKdY3Ua3enIrDbdUSNhtWt1BTYRNFjyLy1k7eIpR1Qr2DrFMQQ9zWMM6SQ71yjDh+2iPY77KgTbpvTqo6YSkpkexkc7Pp1S+35CnaKomFj7jE94yoS0qxDbFmFdxD3ZH6ZqZl1mD55itM27Vtqwu44GDV8sBE5vaJHYXDEoyB13dJztIrqRrlOsJJdyif0s/aPdIwnQlPSsVedrlttJz9Y7fPnB+jR+8vt+N5wtTp9rJ9r/bXGIEZ6t7VmAqY+sAxYbzRfMJ8RQvmSlz33HVujYFEHHZBDM9r6jO8mxioVZA5dVrtZCZGN+3V28qtWpr7vXtPhCqBsda2yYskSqM+ibcE11dY5Lh5sxab9OX60/Z8dsv1AEpOTkrree/JyfcA2pXk4k1VlgEMDeVkLPWPI2Vz4m6IVkTgE3W7ZvsiPEQuGR4ncyu19NKAepsO2Mx9+wirStMK7XYOKTh6iteH1eUYijC72KrQmoiUVs2wrJ4ymVdI6lfqsp28uRUtyk8KDzWcbg581n9nx2R9pzPeBGdyThzm/uXT+pYL6xO3WaykYxY8WTzjitev6rXqeKw03ip5ajJ02HX4jx6Qs52nYLxulvZlcQWl59i3Fk1NRRfSAbsp3r9ojGp1dsQhI5Eh1iQYx5nGz/3+sTHPWTGZAUdFPBxbsVpP4/9Xxs/Hzjc3dsUuFrKDIgGAGu0mp2itLa3fKubx4VKYqSeKqYrD2hnhilr+l6Wv6Vrc54Ur6/pNev6TDU8JxqeEi1/SbNf0o3V3G+GWeft5ej2Cpaz6poUTTEdvYaeQ85HXpynTLEEXDiunT0H0KPX5OUDDInV5rE1ym6GhK6zUMuiP743m/JdLLxkzxWHt2qeLsMTZnHlKXfDla/UpDGjKB0wjyhLre7X0jsmIKPcMzIzq2QArBRyxWlzzE/v8nUHf8HLT0rsLmtU73laaU4/BVFuxvck6yQkjOZkCEakwPCFpIGxLDFHwXZki4gHYiGL3D1cpIrCNf8AfknstEmukAO08Y5DpX4+f6vk2/vvhL0HD9R7eIpmMZw5/ZtcQV5K3nYWyhW9/CFr9LVhcBkcM8rGP81wp2hWBBcQ7ZVn7pFFAv2T3wJHXceoiwI5DM2qqV8RmIxxQydJ4gOYbmbNk7Ni3anh2gXimmzyXH0H8/k90X/hyjejj8Kolvz/ALkcMz/4nWWKBnIq6XD/AAoqOm1YNW8ZQFLai8WVriXlWwXP9dOWt48ae08f7cfyjlMcobustHHU4LulblOLozLaqFcS8U1EVq+Aqot4xCFVw0c+7S/yeQeUXfhzGwqmOjlbyzd2Rxn/AB9cQ/8AFz5x4fgY/YWhNtWuw8dL6JBo7RTOGZBUOx7i3sAJIHboXJFrf68af8iqvZTjUxE6pxHfu3Kb1cS8X/2rgwpnG9n+4p5DEbS8gLiLfw5SeZ4kVqXbmszKY+yroy0I1mnq6WbIGVuHIJ00T6lS7VVcRb8So1ySlhY/3ZBrBUMy2xqF7QhE8/XQp2jE7dcacusr2oMZIucxokRJi6YPs4kMQzfEC4bh+EmevYH5G/bP5fICZB3bLS0h59QZ5x22FruKxy4PHljKxaGikdCoRjohri8IHF8ODyVR/StaKIIYpXEwvpUK4w9zwiI1znU8p1Izr3RInHLjL1ft9pL3RLSAa5btOCHKQ6ZltiFlmA7zkG/uMXwgzdd7F6L7v9vkAXdbyWa3W1AW6wqetoRPPVyxFdZIeaUv9YM5KOfLs4x/teDpsuYapjrCHDDuep+laq2vMXORtyKx1ay5oledqzHi9CdeLY9kRkqOuI3125J+aRyLKoHVXIVbLLFytV14vSnR27dk6htYnVidqOGwYu72J+3/AGz+XyRv735rqlSNS1C5KeWo5THl4s5eG8If2j4JEZ1CwibWNq2jDE0A1m1gPEvKOWrFVFga9GtX0ICEduSXactGJyNfSu9zMlK1JGRD/tnp5f8A7vNMc9EIkJVDWKZAi8hGI64waM43g8o8L+PnGs2QzxTExPzT6x5AndZ+Zob9d11FaBJUTHxQDefd/ceHQbu5xru5xpcHH+Chpkz+RR+X4rlqaje/CgRuKmbN5NdkZFPUqXFWpC8k7Nm10LrLyVz37lcG4ktPvd3vzcTAqvJa/Jk1dJA2NhZiqM2LK66GZNKllka42JyKlLnJ14nI25qAnIwNuMgkm4+1Nqt4hX2KvpYSmdcqNhrHfCsFwz4rSO8as0Ye2KHKzboS8+5BNSlVmtC8fK7FulFk4xxbmY0TbXqx4nZpE2wzGxOqaWzbuIKzWrgS1eHDzZWkqsYoV6DG9OyNEBmahC+ymHgVGC0mhKn1k9BKMeJa8PnVNHd0V6cJP4RZA2fisNevIjlCa7I2WVwG29NltxoMnKPmFZI3WQsusWruT7rZXcY402bc6U43UkWbZLLKtmMhZmtUPKOjVi+SWKba8WyHWZkxvioE5FzH23tW1eQcdmLxoY7IMEiyTFl3+z3aoZNrfHtErPxWaKLJsx9ZjLNVVnU0kSu5QF5njFMsdxr9dWPrKe+mh5hXUEhVUGkrFKl1VLgsbVKDSDFtoV2l3KtthQQ2VDLyqIJZ0a5vlYyw6NcnsoV2SeNqlMY6rrw2tsUgFfIwg73/ACPIu9fyX//EABQRAQAAAAAAAAAAAAAAAAAAAJD/2gAIAQMBAT8BA3//xAAUEQEAAAAAAAAAAAAAAAAAAACQ/9oACAECAQE/AQN//8QASRAAAgECAgcDBwkGBAUFAQAAAQIDABESIQQTIjFBUWEQMnEgIzBCgZGhBTNSYnKSscHRFDRAUOHwJEOC8TVzorLCRFNgY4OT/9oACAEBAAY/Av8A4xs8N9DrRxHiazN8z+NW4WrL+WYQc6sKTobUw6mhUlui0AN38svxPYyjeRcUeovQofa/lmdYcS35X7A3KhlstRHU1f8AlhJ3CmfUprX2rsM70G48eh7DHfPehpx7f791H+WWPzaZkczwoYt9MyixU2fr2WNJc2YZHrUy8rH+WOjC+Nbj2UmFMdzY57qcX2ZMvbw7d5VuDDhRTR0CvfC8nDLlSxygm/rX/hrHI/wowmzrmDSNubEARyrXXGAZR/r5GyXXWNYbsN6YklnGTMf4TdQjk3N3W59KScGxjYX8L5+mF953Acas0yxdF3++sOva+7v1ZJcY46z+lBWGFzw7VVFxOeFSzTNIC20yoa0bRy0ivixJnv4+Qy0D9JaAPDL+BODvV3399bLm/wBam0eYaucZ2/8AJa0pZPnY7o/jSFrs7DZRd7VjnNjwRdw8vVGVBJ9G+fkM7bhQZoyTJx+j0psAuX3i4w0NbmqgWHWiGbDj3jFa9dcOEEZWoq/zi7/17FaOxO65rzYgKnLbbfUJhjg2dlOmVX05osX0UHkIepX40Rzz/gtlZZPsITVmh0leuqNDStHlUvo7Ygw+IrTEjHzmjDLrmKeWW+tuUz4AcvQWmUGHScr8Q9SQyHE0drNzB7X0XSMUMkfqX73WoziyTdlVseqRRcnnS5bxcNzqQ73kuMRzA5ZVwO4DLd1oOcTRg4WNiBbw+PavRg3xqF7ZgeSfafjSn+B857uFFpGCoOJoC0ig5BmQgGjNgGIjCfreNTGGRIoYssbC92/ShLmm1qwqLixN+lXllEA+jHmffV103SMXU3pNH04Dznzcq7j0PI+QzAXIFM5ULOlnyPHeK0adR87sN+XbFJp5TXx943sytSuplUvYBWO6hDqwzYSzYT4Ub+ba+HNbXNqIVlNuvYSVvfO4qN9zHLCd9x2N4Uvh5NjypTxtf+AxNvrIFjyFa7Stp/VT1U7XiUgMyst+tGTeuQT3Wv2znigxih2th71sqgmwtqtVqZ7epbj+NaAG3ll7I/k9Ww6xcUhH0f60s+pXWqLA9hdbFu6TxqWFbriOIHkaELYARkL/AK0wnUtBexJ7yGkRZhJs7Oznb86VFRX03W64yXts/lyoJJE1yL7G1WKNsS+S3hTfZq3T0+JQqp141ZpYwftdp1J1cCm2PeX8KWyl5HNlQcaY3dQxxMobI1ZvmjuYcOna2jJ85Llbpx8k6TELxn55P/IUulaO482Q69axRtiAyxW31pznegRB7r1o0mjuApbAwbd0qSPRY2ilEZZmYd3oOdOmkMW0iMZMeK9mrkyb1WHCrSLiUZLKv9/A0Fi2Ac8NtlvAfpUGl6KyySxgiRRl/eVJ54RvvBJwnwvWNsIW9t9y4PG/G3kqOZpqPptWu9t55Cp4rsujaNkVX1z+lKG0eEA5bIpljJOjNmFPqH9KTR4jaWXjyXiaVEFlGQqbSCb56tOgG/41qsZj0Ze+V3seVTxxZJHopOG/WvNMUTVhgOt6VZpZFx5JuFzxHjWwPb5Qhsq6DK4Yk+of7FPFJGY4ZjrYD48K0764Rx+FTX4DEPEVOdQGgibAcPe3b6mmhjdNEsbF1tv4dv7OAbEriNst+6i0IAz3Du+6ozv2hkc7Xy31qg1j3VJ4jgD1r5QRssKHCG3jKl8PIj8fyoDmaPpsMYHVjU8UmY0jzqt13EUB7qvYnwrE3fNER/epYYyNmszU0jd+RNX4LSC2xuI6Vq5SWWQZ/VI3H8K2u8Mj5Twy9xqGjyZOkJSUWv3SLfrUccxaLTE7j4cnH98KRZ5F1QN2VR3qkZtmGfaxcA3bhh2n+ApNDRiVBx6R1HKsCLhUZACiBvypPODBLmqneORrSMYGNUa/jUet7zC4I3HyIQ29msPdUY8aPpnPNjQDXx32Cu8GraQmsA/zI/0o6snZ3gixFZNsdONNBocgiiTKWb8hUIwSSzSNYs0hvbiajgVLkgs2IlrD21qnWURoq2KyNvJtbfUMYR3x3veRtkc6MKSSwyBceNZN1Ih+UC2M7OOMGp10go2BrBlFr5eV8oSM17J+P+1EsQ4Of9neKWLSSTE3dlbnyJqxzU1aEvD/AMs157SJJOGG+Z9gq0WjS+0YRSTMbvNeUnx7BUUkODAdxO8eymiTJZYintqGOYjbAFr2KHpVm7y5Hth6XNDwo+lLcqXFv40XO4ZCgV3HPOtva8aeOIXjjG0/XlSR6Ph1Ujhdnq2dSk+ogC+2vtQfgaT62lfBBTpwWAH3k/pTq/dLs7DmFNlH50HkayaPGXb27vzoGb519thyJ4eVpZPewJb41i9bnxplmTGDvXnX7MI2JOaK9gbda8/Oy9ItmtmKNb73UfjRDbUZoBdpFZ1XwxUOtLoOj31sozb6IqONC0aEbk8KSTEWXGLFt/KssIDtfGd46V9pfwqSCRXiwNhxNu7Iz4r/AH7qPQ0fSMxNrUq/SNqtxOQpgo4WoAbhREbmHRt2Je8/hyFOIxhAFh4mo9Hi+b0Vc/tGkl/y5vNnx4fnUch7ixkXqE/RBf2tU8vMKo9n+9aZJntvlfl/ZNF2AbWOHN+Fu0gEEjf5DaRo8wV3AVg4uMq/xMa4d2JTWEYlP0ZFtQlmhXWZbW/wrZY+BoZjPdUjY1D8BffUSesqbVuNFn3AXp9IZDZm2ZDuFEPY2zuBYUcItg4crU4yPLrSDeALluQ6+6pcN8b6TsuM8jvFaVoiymWCLukixB5UrHgaPUel0dbE3e+XQVjfLktBBbCqXP5fnUa9bmptUbORYGo0yA7oqOMb2kW3sN/ypnUbUm0x5mkyyU4qLRiOSK3cLWNbXyXpHsINf8P0wX37IrZ+TdM+7X/D9KA/0/rRvoOkDxwgfjWCSXVxcUhxOx6EgUECto8lu8sbRke2m1HykdJT6GW10vQPydpDx272juxt4HiK1a/JSGXdiJUp+tRxy6RCgjsRhBJuOtCWfScpGwtHgvmOPwqHWaXO93VMN7cbVYIW+0x503me8TkCaH+HT20P2bRI9ZiDWtvHGra06sPcX4LypNDhVMXfdm9WhEzEgD1t9WIFulHA2Fvh7aMMy4JB3bHJqTK2NXHwvWjSPtuJEkt0OKtMmt35jtc6IpX4ij6QPxQ3qNeFiaeRc2v8Kd1Oymx7eNJGmca5u35V0j/GseG+CgR821RMYjJjNt9q2tFy6PX7q/3q/dX+9X7o/wB6vNQRxjmdqsenLpWktfcxAX3Vhj0eSNeQUUjxtNFKm5sIPsNf4nQ45W/9xBv9ho4dDkDH112T76CwyuIv/v2/wq7fKzrN9WOy+7fXnvlOQjeFBIsa0KLQtNeZTJdsTXpb/aNZ8rUKkkvn3VHM01tB0jCMzcr+taXp0kZOtthU7684GUfS5UL974NXSgG8RSyX2Iz5wfV3GoGdcJV5GX7KqbUwPqykfh2W6mmH0cvSN4VDJwItTxqcJZ+8OANKi90C1WGyn40FUZUupG/1zuoA91aZdJQXbNVcXwUx/YsJuPPK+z7quiP+1az6JtalCO2stmuKx9xrvS++u9L76+fm+FZaRL8K/eX91fvLfdr96P3ay0sfcrLS1+5X70n3K0WNplkdnByG6mPsoU0jkBVF86GkSZG1olOVl5+Joa2PzS7sX6fnR7H1YxXzwX49OVbQz/GuYq288OtNF6kSPEL9XAA91StweZj8bdh8afrb0pRh5s0P+78qXAV1jOEDEX3mh/iYT/8Aj0vzoqZoF5ebOeXjWHWQKRdQupPAX50qGWK+RvqzlketFo9IiO6y6rM3NqnbTTEqBu4o+NS6REwaGN7asrf/AGpdKmgEc0NtcjfQPGpNDZi2AYo2PFfRaDpkhGtaZS58aSM7+8aLMbKozoNg/wAKm0g+mef9KxXLeO8eR1qxrn+dAHO/xqJT320p5D77VBla92957L9aHiPJw8fD0RjmQOh4GtTHH/6kA5nZGHdUzwx+dts7R31FNLiaRs74zX+Z/wD0b9a0OFJJVgltdRIa0zakbR2+bxSk2I31pWLi35itBDbtIiMD+Fr1os8nzmiuYJvs7v0PoY4Q1lkJD232rRAvzWvXZG/2U74rBRtX4UFX9yxYmY5a3oByrYGEjKs8m5118p9IkHd/Go9GlI1kbWa3j/WgOXYvlYrn48vRE1o5kG8mduptv/6qfCdq+VaN4dmj6QP8lS/jYi9SPcs25D03/nWkqubCQZe0V8lu+Sq9ieV1tUsb21Omx2/1j+n4VG0nzi7DeI8tI1bC0jYbjhWKEW58zWiMW1eGcbfKg+oKJKNg7sfU/pWj4wO4MxWBVLy2uB/WrvpUt+SWAFH/ABWIDnGPjQUtozvxaO9AEJK3gQay0NSekn9KvNoMo+wb0yxKdHjA+jdqWArI2stgeUfEUkhsVS7G3Dl2G2/sPkndhP6ei0h7Xshqzix1C5cqw8lZ/cKTozD49kV7bQZM+oq+Vx5tvEGismcekf8Acp/v3UUkUMh3g1OgJcaG6TJfMheI/Gp41yjmGvT/AMvyr/MaIGxlVdge3yjKp82owqeBPGtnZ8aMcyAg8GG+tFS1hZt3srRgc/Nj8Ky7NTGcJ9ZhkQtFv2aHEd+wKt+zw2+wKudEh+7UaCJP2fEFwWyvhqOaKBF9TZFqR5VYjE2xjOH3VhhjWNeSi3Yg5nsPXybXJb8fRauS+B2AIHHpWk53whVPjv8AzoxOQI1iG/cbk/pTZWvIx+PZA1wMM6m5rSBGdmRkmHgf9qWbaBga4PD63wqRYHwSMuy3KooNKgiVJzYya25JtvN6WKSKWfRUzjaJrMB9E9KlXRdDwjDg1ckwUfdqNLnWRDVuG3g9urhtf1mPD+tWkd5H+iT+VAqthy9Wtqy/Vq2Xga0bf3TkfGoR9Qdm1WmHey4U+F/z8iORTs65B7wKH/MFSLbuyfl2+AomkHTyWysOGXT0SIptIAXXx4VOY2vHi7/0st9SPLIyglbN6uED9aJZ1XG7MAcja9C7jOot0mCQMyAYsqQxNNIQTrGZMIzoaKW81IrOR8KiPG1j4ijFMt1Pwqdlk1sa2bWHeFG8WoO0UbNwYrXyhIvcxqviQM6u7AeNXJeGPgBkzUAuwOlMTZ7n3V3Te9r2oYjl07tWts/CtFt9E5UmYsAKGE/6T+XYZoCElPH6XjQSZMBO47we2LYOIYHuOQqY78IxitKi3Zhrdr+6vGl8PJxFyw+sd3kfMv8ACsJNrGxxZk1exHkTvONl5Ai/ZX+2oYx87eS27fW57csZr1rci16yruilsPXqF1776yJfHf8AlWlQciJB7f6jsKsLg1q9F0wCDgJExFfbSxbRPDm5rWSIEAXZ42q+/qKyN6zGfSvpD3Gtk+zjW+34VoqgZ2NWtcVzty3itrbHMZGmdSNWd1qaM5E1q5hhlH/V1FW1ch8FpZRo+kEiKyFVyvnvqaBcV9UUzHSpS3eZbW8O1vGlFezyfOHEnC3ktighN/W40Sg1y/Rvn8aDKd/PLsxMkjAm2wL1gAbV2KqXg2lB9tLEIJlAGVxVtUw6kis9/aPtilEUmpdJcSvyozNpjSykYSWHCtojtJvHI53yNe9ed0TSE+sqXFZRaS7chCwoX+T9KseNq88JIzydK2NJB6WN6wvpCj7V1NEHTICPtVo+plxIAu0DcDOsUMc0ovYkIQKBmWeP7UTVhjmGPkRhJ9hoa+aONju615uQyHkiE0mq0B1Km6uWWg08Wqk4re/ZI3JaM5GyHwH29p+0aPQUvUeSblsPDlu8vvCOQ7mtnWrnMa55Mp31uyq48pb7sdf6z6HMA1kqj2VinixVs6LH7q0NFUBfN5AdatbLswzRKwptVCoxb+NbKgeA8jV6M2rB3tQEc8OrxiS1t5Fed1aeGd6LScM8q2u8cz2K3I+STzPPp5edYWAI5USsksq/QZzQI2WIzXydpgPGowpBvJwojiHPpN9aLxAMf41kR/B3wuD9k29OLYb9aOKOE36ViSOMHpW0APD0RJYUTi30ZGAxk3JtWzIwrKZ622B/gRiPstl/Mhnf6uez6PFJ8wy5dG5e2o00o+esC+FclvzpBc7UhiGXEX/SsD4sVrnCL2HWmXbspYFiuWzvpxHium8MLVqFxYrlb2yuN+dKHPmsHxuBTA4iyvq7AZk2vTq2LCUQols7m9JYm7uYwLcRvqSOQOYhCH2VvbM3/Cna+yrKt/G1vxoRLiub2OHI2qWSF8DIC3dveojJMrG92stri1ODrNnFfYPDfWtkOybAe2g0yyIbXItuFCG7YiQt7ZX5VGZCzaxmVcKcqXNiDhzC5C+69IRGz4mAyFTxzY/nVVdnu3A3+2jGmNjnuXI232rWGNlPhSPiydC+7gKVdsMWwWZbZ2vSSRN5raBHM1CHa4KMT970WxJmN6+jjDHYVwxH0qdtYypIAJEt3rUsmtOBZDKEtxP+9SlJ2jEigMAAd26p4GYlZSxJ8atrMQ4AKFFRuJmwIzMqWHGsRcqcOHLhne9az9obX48eLCOVt1GZpCZ8KhZLZgjjWkaSVI9VfzP4e6mkSdo8cerYAcM/1rCkpWE4SUtvw/7Upj1wSKNlTXR2C3/Gmh1mDFkxA4UFeQyEcSLUNvLzl+uOlhEm4WuVBvURjlsyLhuVB93KmljmYYjibZFz7ahOI+aLn71Jo8P7RhEqO102crZ39lKpNrMG91THGbySrL4Wt+lRtr2KRlsKWHGhGDe1aYWDJrnNvq+HtzrHrz+0Y8ePD0tuoR4i283pGxk4VK+839E2PCntHL0b6hBIBFchnw8aUaNo+sj2cRva16Qxx4rmxY3snU2rSZNUsi+bLkPYDLhQWCJWZpzHtP8AVvWOPRkZViMjgva1iQfwrDFBigvYyX3Voh1YSByWUh8yLcRWqMd81zvwN7n4UxjiXWanGLubWxGvk+TAskrQt69hwzNJNGi43UNhY18myFFkldG9a18hmajGj6NrJSgdlxfDdRmRMZuow333IFCNdGDaRtXQNll7Kij1Q1ky+bGLjyNSROI9UIlbI9TnWixYEaKxexYi+6sUi4YscgLFr7qVBouWQkOLu5eFRRQRq7uD3mta1CIaNcAhZDi7ptnUsUMWulMrta/C9bGj3RSgkJfcW4D31MZIlVUBshviOeVFzolmx4d5It9Ldeo3coSwvdN3pHDMeWHnl6PHKpJtbvEXFY2iz455HxHGhrQcuTEVImCyyABrdKhw5KJdY9mIO4ilxJ5hY8AUMeda3V7V77za/O1a1Es43bRsPZWOWMM2ApfoauqWODV+yo8K/NrgXoKWNO6u6ogq21Qwp0FLePui2TEZcqEbLsC2XhurEyHFe9wxBpl1K2IA926jJbbKhb9KSU99QVHtrVtGCmPHbre9a5o9veczY+ylkI2l3VrWj295zNj7KuyG9ybhiDnvoXi3WFgSBlT+bxYxY4iTlWHC32sZxe+l1d1VVwhb5ekN2wndcH+ZXzt/T+Z//8QAKxABAAEDAgUDBQEBAQEAAAAAAREAITFBUWFxgZGhELHBIDDR4fBQQPFg/9oACAEBAAE/If8A5gSgHUdKLC9kzTfJaLaTSSJqHmpgcY0AlCcP8xlsl4KiZbWoHRfn90q1GnvTUbO1JMr2P7rRpwCI/wAtCLgo5yLrOfQLAGfc/irWwBrU8TzQ2GqXkf5iGV201BJ3p6Wh422mtCQNQJx/fvRhWnvU48j5f8wlUBK0kLkeVF8Vw2QO4eiWQb/2/tKlTWCeHzTV6W/zJp7BO5TlWkLbxvVzZAbMT09OOSRMjvV0TBCMHXx70AX9j/MtBhNi79lKTwYIQ1eNBiwerAPejBNvQ4wvjlWcCdLdXEz0psiFEFtyD/jUM0I2R9AWWwP/ACqE0le3Jp4OaMymEalxGyWdO7B+/oxozoww11JqIfDIb9r/APGlLXu3LNDxYv6t3GjdK63ih6LBelJJ9sq4pF00ZyO8DySt4qD5BmiZoJAnpJt1pa8S51MnrfSdJQQZZ6lPIMwsm7tLaukgAmE6X+gl9SR2S496vW4K1MyHsf8ACVMDQtG9aInEWLirAfyzCYTUnXvWJuAFoQycEhokgUCW2PzioQtRd11frJKOGfD6FRg5alVABLHmjrzoJeCIyM3jWaMyQqfRrbpV8pKLhaKtoCCAyJBmiYeCGHYU4tVpFFpEDt2KjziEhk6YoXhY+mw9Ku5Isq3N+i8LB8BUQP8AhFgvQm0bi98Ukjlyc8FSIgH3+ZNuVIqZmxmXx2oxJQqM+A4GJ4/YdMcILItfiHcqU/FDfCnjZ9HFs1k0gs8vcj3rKhlRa98eKmCaWs8JJV9WQzAq/GIWtkPhTUmcMoOsM9KtnUMkMS2cvWNQOe4Sq3Bn2NY/f08RT7qgTt0/4DkexrVnBP650JTLpAVNxYvd0FKTsDthInFEWo4Uqt1no33narBCJ5wzM79KnDUQZ1EexVga2x2StIZjh9j/ANPoWQAQ3ojyiSEAYf7WgIJDoJPl7+ihNjnQoZEw2Ai9/mmj8DN7q/zUEJSOLhPPFWnJM60Zp04osL0BdCgERwyYyUOmJNLLCejhAmFavAfQoTtUeLLmmZsj1Zox95QkJ4FJeTpNCp6oGuwzSHLV40gl71pUwYKxcivWtNhtID1WO3rCmsNRHSps7LBL6klwkLjFI0LLcoZcmDzpFlhuQKejOUrPB0PDvSGwj4KQck04RkwLOFOw143jgfHWtLZ7EugjR0abIppyEs+bNRds3/Is5NRrUvjcdRZtUqoNoGsZoURNT6ZiUMBxe1QbIhRj72YAtrG/CpCRaEUQlsegxfNagybCbTQHBhb7uQGtACUzjcvfeoAlk1jd+fVkYw8KRLt9K2nyO2xuamvOpwqyLgxbjDQ10RWhxeKBf3BsueWojKvlzeW1yJ41aQ+aRqYTeEq/DTLsmd4ff0fWLCuvxwoflBbRoX/BRJ5G6erdhKR9mdJInDebu1MzJTECbwYnFZJHQJDLlktdvpiy6P5+KJztV/Io+64bPyA1ZQQpDFMLoKxQ7htwo3oTE8E4ttKujno48THNKBgWA0ohSLj/ALEeCoChCiNtdCMvGhVi+S9r8eaeyed2XFJZjThQE2aEQcGQ3twpxZXKZXmv1Q8DhaFXgTo3aQ89haHltw51CH29D7irKNc5h5KsZBlLYLDCXxUZmTEyCAb/APnrILoVgfI1aJJVnm2cyGlfZGXckjU51oghAuwTPBIs0NkXW4TguKmz5hnl9GV/bquJonmlE21GPuoJANocOLV90WcDA8EetCWJDJ0qV5AJajUyC6aG1BYeF4OW9QUBiJvzqxjdWV41pXi/xn4KKQGC7VERUPVERdeXePChcITqH1Emoww3ONE6MppcDbPhTHCNz/HXK1WRWZixkFnFFhECTASIeZHahEkZ9J0jWfKvxV56DiQtLdYsaFRJBAIApmFCOiNGphEwAL933qQoGBoDHKjaEMbR8PD6GScNFvJpd88VpdvvG8y7zHxUY2FVG/KEhmsN3np6TSHIUNcwNQECs/kpUCWlx9/d0oaQXTqJHLzT5SSiHaSCvzUnOEBsVnJ5rUFB0JhfeDrV+QFUmYJmS/xVpHJQbTEkUyQnmRBwrv8AU5qAYRjHQoKFlgyDpZcq1axgxsluTamwhLjcSvEgTtimw3xCu0EvKpDbibIHWpZpeLYHQgrvHWhMLYRb6UINrdmg7MT3q5lAugLPZ8U4YWug4gals70yy3O49fXlF4g+aZcN+5Ws2ox9w0MBaItHurLBLNji/wBtUXkAsYoCzznajIwmANre2dqhRYa4T9mhmKW2yfY7VOnYQeb+a2ATO5+SmYwqkJDDKeyRR6K4AxwNnVagKw7zQ7MfVKxB9PHeOFEBghErdxmoGguWerFRA2KiwZzBfuUhx2LL8veuH4uTzZqQg6zarLNHClB+OlTISQ1s05MCAxJDTKSIwCfp1prz4rBG4erVjNsYdwTifiiAk43mv21MQDfRi8YoAIyOErnbyE0N7Vh5N68ajH2zbEZati8F3nxUUGWxV6DhDjasIBFOKQuym91uJrQDoHngHlq3KWObFjtL1K1gAPUvXyw7UiAA0tVPxRaJejKf+0ZcQa6ml/GWYiMoOtDAmMrQWOkeroxgDMek1N6BOE6omMQjd1q24klkXtJ5oCxxV9m+1QACAiFv2qYXGpJ3zTNIJ6rPKjiIWxc2LUckQVYJ/mmghq5FISzjwcd/4q5NXaRy3+FpCAwXjBipSMsxtyc6d0twch7FC0LqEstwDZLvaofbs2DfkKiaBvx80Qn0/E/mjCOGtGPtxOOkeITzFdMIZjnxpLZI9ZWPZSYWvSBRA5P5bTQtRAJyxWkBbe48UhJoaqAPiucBO9IsEJHGvCM1OMDPtdRUZJDM1CgGbi7vmkTGlYYe9LaFlfeMaWYZcfIDHIam6qgVbsDzUb6ZExIzM3vjrQkR4UTJezRZO2EPGdHSmOJs/Fye1ZICUGPNzW5QtFLMSXerRMbkmdyRyoMkxACIOv8ATR3OwE3e9TMRsAbL7lutMEjYd59fCrWw2GzBzb2oj2YcDrBt5pQMTY2H6qxQhApcbDUooAc3gGzud6Y0AaEizIG5N6UhB0pYD8UUYWFDDh3qUtSKtYkJ/NOGNvuE6YDuTUAaj4/NT6uyN9niptiR/jkdGrgCNly8d+FWOcy6T/B70wSUUG/FoUuVtwX4qREUCxFAcd9m5Hall+iKv2foo5aXiT4pyJBkVHikbNKC9raKnWye9DQZI4jkFuY7UNbAiOfA71rDyQl5GauSSNkOwaWQLb4t7qsQNiszMauaJJLtkzJawa1gGi7pVuW28maM9U0hJYcl2Q1fxW4wIIIzDZTkFIcAC3KhTiNjd6yiQETNMO5xoCcnZwqRCXLSEghxyyQ4g1Hi2kwV32afJPBL59BEmgeawXVl9wyXFS0nUecfihOMA5NR8UHVkJvUpo9TP4VHQFaJBXAvpv7UPOyXeFAsViOC3X80TQJEvLdcqfDrCKOBLTWtTUzddSkNdgsVS+U/nCtNOZS78GtntKSWm4/vUzD4/vUF5HFfmlmejL81MRdI0SU3CwsOR/NFkxMy0jFCVBVwTrnS4e5DQ2eTBffdzVIgF7qa0axnUq/oK5GOJQhSSJ/mJqVbcoKSCDo7VkAlaHmRSIIhQGA/B6Wcx71aMS/D7vAyHadKGyuYN5u/NQNoEQsSlOajDK3+zV4agSd8rd/ap1ZA/wDgNKdaC1ZODSpRsz3UdHjsZLDYNEsi4xXWSiu7JJnTvCZHNmghQOyrpOsNu32VAlscaRDQs0wDgQUgpG5DnSs86nShaJJTfQXx3URzIG5w2obXub0a2N6bXrLtRAHSmTZtvFob86RyCQmLNuPCpkpOTIKjrUjA8R+fSaGq96E8b5H6RGZjm6Dr9kAQEVnp4clGvCLBZEO1OThC991X7ZcHXnW1HlU1Elpw86n6yMKOE4n2aftmcWiQOyGtk8xPNQR2pyrLvUXPsSqgUGx/E0uHxSngKSOCxKN19quIJOnOQcesVGWPGDBtypv0QVF723GtYtAO1HDtRctXF32pvZzpxocwmZMui2rVyVApkRPWaARgRS2rxprR4/H0l4XSdBGjEeftOCQgWXFEGEki9pLrhwqVoQIV5X39EYi27GDsr0q4EQGxk9Yd6ZmhNVWlCnWJI8xQhJJOD80IYMkO5Hx9cge9IQqnQ81EDMvCeIuWjBek0WszT1jxmQDrl7d1IsWXhgx4rGsgsHF0UpPZ9lBGetC0raXR0RUgPQTwm01u8gjc4Ia55LVoz2SlPvFTHRR3exUiZhojkAHNqz0tA/bmOHonIBzoQDYoTwB+PpLheQSM8n2gVWAOJFIoEpOYK+bUbaJh3+NamOEiRyR6NFi9H8X6NZpYEcK9FlrUCIJwJ9maCu2BSNMW1WvanAoogGu2mI+TrTSLg6rxoMgjI6/QsF2gMMq6j8AogRY2+FWbOsg/KpQQUNH4UVTfZc4UbzGm1NYNMNXORXzsnXrrSlcQVjtpVraMFg8Ve48tHTSJklLHap4UrjuSRty807ZXmq4oq4NJgD03jc7X9Fg0L5+loULliyM46faAJWQw57oijGSt+VRRkmCLZAzwgycKAIXCEhLvQxEregXPmh2h25hh8+VSAkfPJ+GpqQG63p7YTvaA+aFalFL53+SpCMlKERvpUw4SAmvroI4EnDGtEMP3mDwRBXDMgx31Na6CFqgQtmUk71KLHlFCJ0FHEx4rK8z5/dExq1KbMloxp3PoKwI7mL2mjI8Tw07kCw6XHrZ4vdf1USaE1Gm89vo0qAGbMM+bQ4faUbTFrWieF3s0NC9unDMuc1mIjtoc4W4ikLFF3CiRxSYCiS+aSE33BCdNYYqd7c2EgDgtY51FAmRCpEPar62eMPkrK+g6rc2aixYahohInjQvlcBTk0YLC4AWVQ3Mwbnag7pRZLfc5Zq5GWYEs8aTpUw4bv4irmQ7UwT9cqK4dvuFQLBs+DWtdVaXKhiRI4xShFaFIjiqGXua8OdZwBRkEY3FOQtjZew78/WQpBWzNNv7FWtQulf2msPt4XNvg9bl4nhWjuDzXYL4+l6x4EXk0+g8w8MEN3mlpNuxZwiIrs4OfoukG1i5f5U6sDSVk5C3CKiJI6IPehoOMkPeoBMDANB4DjBTwExvFJEo2OkAvlX6CQ38nf0FAKEdSgQoRDrYlfrUXXzCJbdfNWSlGYpyvHl3oYBLVpqQnpKL4oZsaGqRvfLrW5OKw/NIxPGPZU44VuZLpVpcAC2aMIkKRsoCpvQWD4rnChJOvKmEgWdnR71YN0xoNypTRuid64wFaFs9L5pg1FDBLZSID2M9VPVpnFM1/fX6SceOAdTP0s5RYeO8VIiGY9eGBUQE0GXGzQYI6UD1DOJqR+JIZh0zxiogYB2YDerICNA8LU1kNgz66GqUqp5VRHs0FoYmEXDhmoCx3H9elyhh0aOW9y8NfFWhMsMbtfxVlbNlHdCp2jQID4o3L8I+KLhfY/smjpyoO9BVnuPeoGZNnzONcUICfmcNGouZIxzBGo1rLL9wVGsaJnmikQT6My5xBTFgwtbUnFKzxQuqT0hgmRjpUJOfBl0z29bZc3O9F7WG/P8A8pRxj4+noYp+T4+u4FsmLopRItEcautatOpNKgkk4PqAEHqwmmkmJtWL7K734qZObgqGJzMKhRvkyqRlxYFQoBwRSCQk0bFmSS5V0EpSSe9Rw/aD6GxOYY24UZDCHGwz2rTwM+24VGexVGtb0YMS6UFzvTwNzlj6YiBoQG9t0z9YCwedKkm0i1EiTLIJGJnPOjEZyS3Xj9IOlzdFRM+up0WmTy7G1TP24tFuNOkhJvVSEPB+8JB1oID6DFTjKk7QMp+vtRefoaewi1M0CLiS33a6uOFDd2T9pBJOgsUQKJU4p90WZnvUS3HYKkTOMSke1T3ST/gcWqVC6k4QjI/6LilN5Gc/ttnKgQXG/NDycaEAlNTKg4CbdKBkvWje6p8oA1lMDDF6XALPAuCagFRTKJxQ1EhTzCzkqTkU0Cbie9RCAl1NgNbXoM8AK+krZ01xTpvbKb13as6CvxaY4CpyVQCb/iK1Sa0a6Gjbz62QNqVeKV2WES61dRsQQJxdwogiSAZcCmQpNmkxLFuW9IZoKd0klvHamo8gJVNooqIQWK4lo4qUevcAWO9JdgM4EcWkpoSDxFlcSwpUaSURhMLihJ2I7IpnbMUCMvRGr6UlrUuXkA9nvWIIc1Inj7QUuMAl2M87/bERsJ9GB6w9KjBBgQK19Nqja3440b0mYCZLlXxmohp5ZJzSVWsCjjBrTBS0tXyTnWmlgJGUB4UF5ybS5ZwQULCxUOrhvNygqNAnCwQ87JpFuQiyFWnDQpiZZcEXzopTEekiIAzjnYKMjjgqsLhNYUgEUdK1A2Zl5J8VF4iQ0hqNTj6f/MzLIm0UUQOijWnGQYuVO5hZC90+9SqrVrb3ZWNadRj/ABTTABJoyx1IaEa0Zk5/8ongpZeKvzRcag7BzzS4pq6tYJxEkJwRWDCoyFlmjdY8mfspxisxVmOAz9uOmMRF2LN61fh2oxdIsM3auMkEgiYLmrYgvICaWahTqmCylMWxV6ogJGC19lE4S50YF2IjNomaUMkUSkWLZmj6A7yhp7qCURv5BLRsTPGKmVjRJC/Fbzmi9AliTpIVE+bxDIxbpNX0srIlSDyN2Kg4RLG5OtQohlLciyXTO1OGAMHn2AnOt6VaCC2kdGWMcKAwW+YISgaTasiwQQtdd4eVW/hlN7J2Wnen5qzAg5XzV0URsB0RBO96XTJRkAEWHL0qziKQUBYGYhNW6ziYyHEPCYqGPIESE0YDGL1KEIknyn7mjhkoieX2wt3WAbCDcqC60AIhxBaHGiJ2+FmHJZxVpQAksIOVRgnJRTME1lKistyJbrhk5111Q70RPGgC0LqDMSgml64ldYoWIAI24PNYvz327FvBQgwUDhUEs4S3M+1AjXCoMllDclbUVJRBsEh8gqOMnnlE3HDBataCeWA2jNtb0Rboy0Kh5an6yxaIT7VrMBY1nelshJkgwsoXnVvxopxOfakUxJkgwsoXnUcDvuQOHak2CIbMLDDFAviQhZaEtjlW+cz0bVMcKiRAFUQ4b8fuCVgi0OJltc5/6V7qrWtHFz0/0//aAAwDAQACAAMAAAAQ888888888888888888800w888888888888888888888g4A0888888888888888888888YEcc888888888888888888888cwM48888888888U4088888848A88008888888sI0E88808wAEU808888888884w4Ms88sssAYY8wc88o8888880M8wg088g8484os88kg888888wcAwU088sY44Eok484w888880kIAgQ0c08AMc8ko8EMg88888sMggAgYs8k4soUAwgMMc88888sEE8U8sMMsYMsUoMsA4U888888Yoskcw888wYAwUQ08Y08o8888sE800E88wcg4wsM08wc8Q84088UMgM4QcYosEwUgY84884888M40c4kcc8ocIckU8o8Y08s888cM88ok88884oU888888c8488888w080ww4ww044ww48888M88888cUIYoMMoI800cEc8888Y88888MMssM88M88MM8M8888888888888888888888888888888//EABQRAQAAAAAAAAAAAAAAAAAAAJD/2gAIAQMBAT8QA3//xAAUEQEAAAAAAAAAAAAAAAAAAACQ/9oACAECAQE/EAN//8QAKhABAQACAgEDAwQCAwEAAAAAAREAITFBUWFxgRCRoSAwscFQ8EDR4fH/2gAIAQEAAT8Q/wANfpf8fckJFRrtNcswGPZINamvfeelMwggPxlNhMSs0fiZEptbu0D+82IhKrxp/wAYA5DUK+T38ZoBVeyryvlylmyR0Uh/b5wvMPnWH84B04mIuJ8EXv8A11ggJQEP8Wq8Cr4zaWnxHg+DrHJKiBwt/v5wkAA15LRH1EyobI/YRjhJvnoJ/MP8ZsxLQtHxigEeUI+LcMCwlvKv+1+MA7A7YBl+NH5+Mb/qCU/3hBBqDNlV/g/xhwkGdBgY0Y0NVktP4YXBPZihpJ2NMc9rLKJ6OZx6rCQAm5spL4T75UdFCLwlv5/xklTRQo7X2VO9dW+iR4vKYVaBiDqNeVbvi+mGbQkC0FwHpxSo4sB9B8KGdMdmHWlIPHJy/wCLMMDOqYMfJX5yOdeCXy9DrBjaAhtTO4FOI21AL5+m+UUI9ZBEdzSTKaXWgUordgKIhtmSnllkcmhvmf8AD5EHuzHQ4cg1MubruVA0+H9+5cv6ATRcoPCvQUffyYGU5Z10chvjxcMPDIr2j0u3oWYPqFTtahdsUQmiLO3ACTE2gaBo5Nfz/wAMGUGcUuFkA8aj5MrNyoAW3oJ2eQfDjEHlHQT0jfc+gUQB2swSpHik/ac4YuSrwH98HeRXFkD6qgf/AIcFCVsXZ4c8+mAN13Y0NCpHTRjcphcPAPk5iDN8fWaMqzSpDCh6qYQJGBhoIE0N3jESbWhLiTSIsDfEw+r5owRVwL1APxlITwlXd/nC626fNQ/Af8EidGhQ/wBM4rs5Z/gMfXU1neqyzF7jLUcKIShIPAGmHsEbSkF5B+86zZNIAQ0312oOVDDjSrQLrRZd8eDtP0uRCUhFeJVcPqadxH+PddTEWBrK7LoJBAVQlDVFlEAqlQ2NWNVs5AW6WNWVmj4VeHKUmShopQeZ2YqbilbABoq31fOT0qCUF7HSfZE6wqhRmnxngMwPlgEVeScYCrEj09ZN8Ea5RZYTfQi1mnuYRlBDD7o7+D74fV2Gunso+Wj75tgRPi8P9ff/AIIIoAKqyZPf+W9lffAQ0D5MUh74K5gNQEA8goruusXflREqLwMj2wO94o5Sjyb2bxMuXL+hxxtMBeqdnDSQfOMrSCBFc6lBgWD39LqR6CzBmJ0S3UXggJ4Uuwg6rkhVJwSJi0cNr5o2E5vfE7xVUEgUcaukJfC53ZgfoQSboPVuFqCN1OJVF8uJxvIOlJEpzCxg2Xq4fSIsC8JV9jNFSBgbCrz/ANv0szQweBoZayIHw0v9GH7+0buAVXgPOCsVXXYPCdvfWXSyGF7uVQa5FAJtUCy9XGwLYjYAcJbHZWc5AYRoBe4GseTAmymGjkFQT1bQURpkoOQT1vXfGjy4ILhFP6MifnAzVKnz8V8G00jdB9X1FrygUMiticwMWJB9xk9gVNVNvMoPf9N1QFqge/pgJxQiu0UK4DkEtxhJqJhLb45BehXLBUgAgFAL63ZZ3UR1MkE0RY+enAOM2ypdA3FSYFVZMpPVzZ0FumavhnGHBSECysvIjT6LdCAd6zq31idHXX6PQouc0UPTRX+cWuhrqQYVrz+8jAgpyOUgJoOHwevly5FmuRfFdHzihwqr1XEBUqylQhzNEFsS7MeXXriJ/wBwl90C4YJok3mh4IvgTluOBCAuGKaunGhZaErPqPd2yg1H7zFiHpMwHvovBdFABAI4X2IYF+foeq0YeBbpVroO0yE7+gSBONGjWus1pC0EscMUMSAu1dnA/bJATXQEMPAvutuPIWLCzGgktcmhiR2brKXN7A8IQdOLG2EVxBRMHloernMNiMQkdtudgWquNhmB0oFAAVDh5yg6QfhOROROx2fptKIo+uJ3oGH/AGFGcXt+8duGbErOOg7TnUvjBjGg1X2uMixRRNjjgL3TmgAtBpPlGHeb04ZObVkoKoGu0wdttETVHmcIdrhyMhNayJwPJw6Zqj9I8EK8o+ArfmBVw9PrM5dPpWJ+FHCzQusqpkhZ1pZ64axqGaVfJfzceAZ3nQfcxcEUkekbSJFnVywg0vAdAUhABdsxI82BWCeZG3fzcmU0CtTjfK7WnHl3ARLlaJel205RL31iBUZbTrcThq/rBelDwL6T0yATALI5hi+rq5yKdheLwoo8tr1l/Rr2hJ7XDhGsnldH5cCExw/dr+J2T+8eD1b1heKR+8uwAQRV3rTXz+LNNKmxjvHnOq1iu7g07BmkCrDAgtnsmAxGDOFAGaJfRpAA9UK+PBkhhS3tw7OENugkceLVOtQ1VWSvoxccqDiARqmyLXEVEDrlE0CknKcODHMWn+oV+X9LlYjMJERWDitApvSl8cZVdGmsQzp6Zd6JhJQ2ef7TGEpXwEH9wHJxYTCjloSRvTLxgeWqOACKJg+iJLabE5ukBvg28mVD7rusgMVXbybxtx4jCAkPzt6uMuUp2dDwxyoNu8cnqAqmThnZ73IDRat15OnP6B7BH3xsmrquiF/A4LVA5Zwe37jgpxuZ4QDezwH2w5g7QNJeQB5F4cpnNgvh8Mc4gHFg+mNJuNzuC+D+cHKIdRp+9+Nc9YUnKn70eVwQJwitT375PpGBpRUNcprg+NojGaHZh4hiik8aQXtD5yu6Bo7SU8jz85f01FhJJ0HyO8OayiFBR5gCPY5Nb4jsPC262BRA0ajkboVkShQoKHMNyjwnRMY0eA5fK7TDQg8I0fo0lA01LPKedNs6N4hDmuFaRYtjSWEs4KLBOgmAbTOdifxkkDRjwo60NO9OI4VOpvctc1pnCJzgfhehcLPc5dcXc+odKiuDahog7ct6hT2j+8KngfuOPDBknYQ/AxUjA7ondCFt0lHGG/wiPnap5D0MhuxOjsgEwm76G8eIePbLhlm4h26QPgoObBF0VkDYhAGptA84GnRAsNUACzgjEQy81cCHaDwLgyl1KMoIK2rqwgWMF5YOCuk3U4xICjP6VCYC3WFuu7AjsDS39Re/0JTB2IHM9HLaQOoSJwcO07w1cCYZ0JV7SuEvMUOhCX8mVAijs+9v4YeHKvF+Eno+2C2zXJZyq/BvznRItdJo5IntmxvVPKXEJHVoEc2+mMjBIg76FvDxF4hoxtwiN2tMJm3cZhoI77KVz0O6Lr2OB6BH5Tr6tPu3vg2PufvlORSjeNDkeBVzg9v3OQXvsFwNAmg4Ht/Lk8mEtg/t17erNx4yCEoTzhQWGxbPw/GS2hjtSa5FKOUObArto7MQnK7r74W5MHBap6qdwsBXhAqn+P3MRagQjZo/b+fAoKEcqZ/j+cOeOKFS3wB7OFwljFeTCPMSOdnnN6+fozR6CfD9V7QYPC9hNV174wfjr+ag15THisaSOg0TZNhQbhK/pSlC0eCCw1eetMVoPdRR5KRHgctLlz/xFXu3drixCW8mv5M4iGYQI9aBh8G4Q4BQMKXZ04m24UTsJuxPY3qmFAAYPSmRgEHs6piq7+AAoBpP/mawn4BUnNKIk2vTKuXKunQfefaMTaJEKbCTOlrrW0whwqiiYzuX8H9kYBbD97iH+D4c/NZxe37YpyEqCoGu9pmoBThpFv4HHJUuhUXv4BfjApi2kXTl83NCYBXozS3Vt0Eg0CaLyIRUbMqNbcu1S27VxdxYPgrLaVZbCg0KN9xFPV63ChVByfddAHfrh5EYoChF8Mb9zFRjRyAa/P456AbAiw8WX1yeHiEAPW0p6q4ZckpgtPwhw++XCimx4TEgFBeBduWEOk8Ir2yN2YojpU7RQCLoJ7sVOgRiWk0KePfE0Oc1Srnyk+PTFAXJkn0RHzcZMcEBr5Xb9+ODFCmp7tlcXlOI8ZaAo3bV621hZ627jfw34cYc6CPgByVU4EKdYMI4UAHkB5LGOBSgHcNBekL7RxyO0j9SnrjxzpN5oTUYuA76QBqnXGGnOEEv5kL4euNLMCSAoyww66hrJx1eOry+2BRENHtVfgZupZF2XOD2P2nDcCBVUZ4799hkNWCSBZVcPTWg4vOBdPIqND0lvc84uFfmA/zMZI0Tlp9gV+MvkVqCmgPYc6RWdoDV2CPxgQqSXaj8AxCog0mAQDsd8+Kd4sHH1JAGgBGHnFW58WF02zEjvFwG7bPxgI02pU5S0t7xgJIrVa6FC+mMEmoKMgxYxQ66VE7FVvJvNUjj8dg1Cm0mzzk5PRpSN3A1fVgY2jDvA9COdxMAR1QhzZFy0hckNaxkibBvAzmsh1NKbBHXPnEMlEIGiA0ps47ywLAG1gAQkvPphrwYIJ3COT8MTZIDWV9XO5fbBnXMNG9C0F16MNWJ0CgSaiseiGJOM1UiRNoxHJTZjDwBivbYg2S0SMJg07k1Xlt8nnq+N4nK6GxwVouB5OPfZneG9A8XgjIjsuaD2jKtBIOTqpxxsxWhBGuebYcGQkFGAgeXVWEDo6Mo3AY8zj5S/bOcnT1w/bjjd1mv6g4pRJwZUguHhRvkAhv12Hz6LliBEcRF+sfkwtjwdVRIppU23AnLglCPQ2CB6qX4ZTZQzayF7mvvgbSFDeonq/l9c1xNGCBWo13x75c80yhXYrfzlp5TXPxlo8RzP4z3cIQYroNhP0FNxMVJoXQWa1yuHuTRo+2Am+gJmpFRSjRHzoSoLftF29vRyRaRCXwo1vpwFFYEchF0NTa+XN2jJibwprWr75kNt9oUakGJXzgxM2szqGwri4aLryCQh+P4c8KHfSKv5Q+M180FfGcW+frbm2ngxDsu8ZKiIhYy3DEWM1alRbdXQndwgTh+QNmvX75cdepgPcgvF+5wOddnD5anHpglgtOynH8+5iqypVMrBRN14zZfoBhZWoNva3WLWuwc7/mr6NzP20Z/GMuthqsEn4mH7c7KsDyzNGaNGuYvyDCidsF7Z8PIemON8iTpDy9vrkoz7m+keB558TIYvotV7Vdrd3IYpzWVcOX7fLrHGrFavIdct6x0GhS9NR4G2PYsy4HwVeC241wl7yH77fbQOyacMCIBohwAF7k8ZVBHRDPxjtmnMM/GXqrrT+MIvLaqh9s9N3XNMbMfj/6Z7sNBx8FA1PtnVVHhDn8IAMEiTANItXS384nmVivA4TlWAO+f5w4a1yA7XEbLpqZ2d8jRIGq4Gy5ZHoHy7V9MNhr4C/L6wydjy2vDljuNBLtuX4u9byZULiCw4UYPFsdfAkU1IGycp4Tx7zDlzU8efdWU3/7m0DAobG+hScww12oqpb+u77T6GD1/ycDpt3yqfuHNuyJPQXLsjw+3jAhjzqO8psezzD1tcFaLCKlY8Uwc30AJNGbM4ZYxskBe8CNcYuq/DthE4pp7znHBuFOkGqLN5vF7yC7VQEVf4wy5TQw5CC728GL/AA3wqlhgTeywwJDlLxByiBNIaygpyD4Ls5nMU7f2XSgFVQMDmZICcfQgHuu3AwuiZFQPff2cDYwqA5V9gya/tSXsQm9nT0BJzgi+VPFetdacKOG6Js9/+87gW2DW8G1M8hs/7MRoT7g564trY+TADr2D7Img8TX/AE8ukbZ29h77GDm6CAYV80xmR0on0cISEfrEX8YpekPx/YGH6EGayESDGIMR+f2Jksh4CYgChoCbH3HEUGMS8AzdHWl9BeH5ZBIEvPOXSZxUATqa9sD5N5G4amEBEtfGqXznJhMQsEaFpl76JkODjjlA49vxhZbAI87HaT3ZCA4DyScyPariKGx2J3+u4K+WElqA2C7dLreLoN9AAydhKnpmoiBWbpeg32cIAqhsjynqF+TOh9sDXocPszQg3HHTx/44LY9ZxZrqRe2n2zTvrXoxFth2mQ+M4HKzimPaO3k8OMKcQotA40YerrBmOhXkJpp41pzhTBvgJkE+C5yJL0TnFe6PgH/aYfo0UyRIQKNjd3ydX9pXHMGiHLOs4dmsqFOS6Ohmki4o1uP/AFO30YWoYXgY7mfHvCWqKiF2k7S+Y6zRX8ihXIdqOcrR15BF42HzlNYpgpEfV+fRjiA9cb+WH5/XK9AIT0zQ1K8Ic4w8Bb5P8mU2iKhXWlKEjN4g58mpCODk8W7QE0BWwpeMUTG1i6ih+74HKb+I1PiQZE3uZaOGurooj3kxZIooNlLLFO3tmHWl1D63U9g4yDogJAVmh0zsGh4OY8H5wN8ORC6qO3gB63gJUMC1tAAK7AGTJUCf2FN7IOUV2YY+8xxXZh+XPToMsd7HpuP6f0pEQKQ67XAXU9ON1/ZgpUcywflMYE9LDWN9FfVcgWHtosDXedM3hGoR9Tj6aNlgVaQDOqC9MG9TNVQoz+whwGVgATwlMPXaww8U0fUcXL08BLqoMXqHWS7/AE2oEeGiHGWE70l08MHSlDtI4ZECgaJ+gGYBtVgY6iN5UFDJOQc7mMBlIbR/of7MLWAAm2c6h+T0xya60RQa7EePOcYW2K8F5xSpHa7XzscTb2Km0vG+fZ+MsN6eNxzKqYbEoRxkJAbQDSE4HHjF1bv8MHDHTzJoz7BMgctFltdOX285DL0FEP0qLN4bKkKBsNuj03W40eavDxYEuvoWnWl4A1959z6BpaoeUZ+h4evXJf5AZ2nQSMq1k6n7VgLnnNBNj+Rh76v1BReCMIUb3Ch92ewR3jzGSiFohoQg/TwiVKyc+mNGSjg4B1vfniBFoaWnA7I0nLg7UyKIawGNlGku2iEnCgZxTQngxTpCjQeMSOwhlwBF4OS466+0zoFeSI8I0+lyFLJgFKCinIUA29CSmo2qLpAnEL6uazPWoTU9Z6BfDnLe0kqbtXevE+cVEq4h9Dq3p/GQqBc2Xyj31+MSQBhdHY8r8Y9hxSahPXw9c1AHQfT/AL4c3UBAISA5iruXj9EwIAtBBr1AxpdLvWPPTKiq42EwfRv3+sq3rnif+HElKguDuAUvKjt+hLD3jIK7yNA8Z8jdaWfpv6Li41BRas1snt4MkMhc4V+y0vrgzwDE2UhQPdNHAXNjJBQKSMfOThQU6cU85zjjFwLPYSeB7mRX/nrDhBUbKnbUg7gQaV7HZPA4e5AG2JP4Qwr0QCG4fo84xUwy4BpQV0IryZOYfauFCmEkDqGgg+4e45aRhlLcA5V8G88EMkPK6XrQHMdZIAeQfZe1Xt59cvHsiFJpnp2Hlecu1XlGaaRSTkdmzChUHU222lvqsxAShpRV66PZ+MGwE3q/xj8eMDgSQw6GrsyieBBAuhw79R0OKgtYpH1Hx6nnxkEzskQEuCERo2co/bzmBCT0AvV+s0aJEY/VSO/EZFQoeRs/L8mcZ6RJYr0iJr6vXwBM5lf3i9H8qM39R8+o/Q4YfmkL7vZwP1ubOcDQefRhr+lmpzYqzhnAGSNhdcH1cCMaODddUUQ4SYZ3RpFdxqIfGRhhA+/M7ZEbaPuEU4MLpgD28Zy9eFn8ZCO1kII+DA1UjQa46YOEsiC+JGJ4pxcewY6iER+M9varAMIDRGtW5pqBSqe7VSrAu4YYenbkFBzIEiF2uMpj0h71ye2CQDxVE9zi/bEAq7Mifz/OXiQIGHw18p84RDQVCJ7R0BwF26Nk9j0cLBkDRGJ6MzSqm+D+THhpFL3w4G+BA8+1pvhPbGgrEAhUbNdNeRXmY2e32EiPmAfjObRF0kHsGynJd9KIZ1NIeekwNH+FUGDUFh1vTiQ+ikfN55wp4zqOu857cPpsrwH2xqSqD0hz+cvDxr/L+v0OIlwoIX2NprlPb6zHIa9ZEg1VoiXnDmgszfkBIcE3Xa5tXgGGjAwaOstMxqNjg79Pd9BS0L3hwMUeFzsjXJ3gyyq5gjUNHnI5aM5emx+MZHvUA+YfWkdro8wXAtnxD00Jahz25WsJACAmgp15cmV2WJD2dt+2GFDZEhY+cbSyv221sB6QemVGfB18fscQkuPtLDHlDJ12SnrrK7MqlPkM90PfJZCVEj2PyGWQxiIt0kCeaODDzQ9vqGOFooQmqynhc9POCLsE11oitmpu4uXwDXo9mGYobRG72D7Mli6joeRLLd/nHToA68oQTvaY6eQMpQ02Rae2VEJVLHgiR5+laVDFWLJweqCEj0bzw4fTQ133v/qYLOgPcb/DJzofyK/7/SO3Rq6RdFWjyv0z6ElioiPlzDuJrGHCKqWhEC2r4175rLDgX7OZkwl4bDgZMJBA4PqienPgrQzTni61ff6T6TJ+ioVNCbPvmhUyM/gzgQIEMCwToMkOHLcnu7wmzGQSyQ9MgBEggPjHQg8iUcHASSIcImzNEmacCG6ZOs37exC/H0n0dXhFFw0VOU32Y870T+UV4HeAVhErR3sHy3xlxq5thvQ7sycZXShFj0CHxgnbAPxnBCFTyLZ/I/GH6AuIQCBHBdjYRnOh5/VDCeBTDM9QFHtmrBy7KiSpnKc5EPs2nVg0ji6f02wBsHTzvDlpIQTqe2TjEM7qJTrTgOCPs/ttVHt4YYpsKDl/eLBraAz94QdBEyQ2wlefq4gFM7JACjAGppq39lyOAvFm/wBAep8mXjlYuD4TG8Alq8kVxkukVG+4ayOSlVKb5d/tOBFBcHUNRmRMUI9P3wJyxhGRvDg4xYdmCfFAZfXAbU0M/wDDNGaqaU+SH4/4F12msBB1QoK1qt9U8B+3cv6r9L9L+i/u3L+zyauuMEMCBRx7uvTfnWv2ynH+iULwBDxDfB9dfA7iNdg+SwubMyxlJF8Hd3rIL5DbFDR0PMfDmzXwpzbzI7NPHOXbswB3R8m5yd4aP5bnDEUc+uudZQ6dOWjz4Y487VYBHbSaAbxjRL5TnVAaC6aNmKMKQiLhyANvGzyZzAi8SpihwPRmUTR2FxHkef1y8vbwXLyMX56uKHmHKbVSVm/TBkJwv1RAhtL4wgTvtDWCSL7PnWHIbglwF4qm2HnOUVDfBtAvRXpY4Qw4oBI4bBQ4JZTHWtm85NWwl7l1j5VgtsgiXTkpZcfTVQArY9HR25rnQiCBBEBt7es0T+vC70EOeddOVGxOJHN3o++snLblWQzyhEO6zDDndpghNCaPHXOSiHKwMHoOZ04eQWq+NP2t6tJR3hLpsnPfH7aSAUoivpj7flSTEDkUWhVOvXeJxQBhTeaVJ7uXCI8DBRt2OEDAAksEu51pde28YfJKfzGV6q+NTGBnhHK5ountu5ZRphYYvYnWRQRWR6RKD1HvEykOZEgJr4E00x2rJy6NxY0rI4cvNGroyHZLjKoQFcd6aF9j1zoX4Vox5NTSarhYhHAkA0FvO5mncHgQIJrzgA6EGkF742++BLUqnENEedTPVN5gABEIWgMjjDAqOAAtBw1tkuGCQOwA9kuZrU5o7szYheJ0XBBh6KqJN9MzRDIjx3qP7ZHMwNeqSoyPyuSnmqKq/nDT9w5vhOgPhkLcVSM00mFra+tVzZcMJLpho29Y26BAcq/DrD9jkla484PaGGO4bc3Q6eE/btD24ZsASgnXG3FjJQ5IpcHSFaHnCxzkEUAgoGpLVAyJnfAmJUVbGE7uJFevGg0nwBNM25fKOKo+w7Uhe5lwKJzEVq05K0IY27ChRCAqObIDvN+9CNAtCtH5xxkhSCGaJIo6L6BXlv8AGss82uA2Be8fWYwYCpj27mMhINrv3LTobJOdCADPQwJDvjAB50E/xnCDbfXJBNEQIXFIGwEVZKgDaAFhKcAzdAbgn3VBOhB5kqYARVcVfzrGigZsbq1kMcWZpGEBwNNBAGnQ7p6oZzhEjYVsNbMDLQcGsTSCa5wfYkFZA51BsqsNbKeMJgAqqQ0CKvmgKFofhRsSh49LTnSmBoWzvsFbrOA4ppCqCQYN0kKhgmoIXh5okY8ftuNoBA6QIm7GXXE4P2xNui+LMCPI3L2EN/IFBIAQ6A4DB1YDQgokqhR1rJShaiITfAA1MkregNRaeRNX2XGVBGljAY5E1tN42CGShHhGuvS5sX4t5egW0DnGkOQi+Ae/PJ1jRsRJHXl4Feu8SllFiAxd+Z3rHkktbPDN2pUggDbvQ5ubhlRWlS3iqFZm6DXgipwCp6YuQTXEgxMLcNec1AT4Gm5FttNJo3vFT0CldqHy153hxtN0CPTt1/OOlwJlXIb9046k1kAB4CdGjQiHg8GWV2eImJw2Ptkeh4CdHjQiHg8Gc+pbihEzoLU1gPzEx7NIi4UUySm74SpsMgyNhnlKXuoIPHKbSPGbBKlmolzw7T9txFgoItYDtTZjwd/5FwKcquRQPQG3ld3f+SM//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089784"/>
            <a:ext cx="2819400" cy="3993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81347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heel(1)">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496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latin typeface="Tahoma" panose="020B0604030504040204" pitchFamily="34" charset="0"/>
                <a:ea typeface="Tahoma" panose="020B0604030504040204" pitchFamily="34" charset="0"/>
                <a:cs typeface="Tahoma" panose="020B0604030504040204" pitchFamily="34" charset="0"/>
              </a:rPr>
              <a:t>Goal</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077119"/>
            <a:ext cx="8534400" cy="3657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eaLnBrk="0" hangingPunct="0">
              <a:defRPr/>
            </a:pPr>
            <a:endParaRPr lang="en-US" sz="1600" dirty="0">
              <a:latin typeface="+mn-lt"/>
              <a:cs typeface="Arial"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847" y="1127779"/>
            <a:ext cx="7010400" cy="4064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53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Defect Management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fontScale="925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buFont typeface="Wingdings" pitchFamily="2" charset="2"/>
              <a:buChar char="Ø"/>
              <a:defRPr/>
            </a:pPr>
            <a:r>
              <a:rPr lang="en-US" sz="1600" b="1" dirty="0"/>
              <a:t> </a:t>
            </a:r>
            <a:r>
              <a:rPr lang="en-US" sz="1700" b="1" dirty="0">
                <a:latin typeface="Tahoma" panose="020B0604030504040204" pitchFamily="34" charset="0"/>
                <a:ea typeface="Tahoma" panose="020B0604030504040204" pitchFamily="34" charset="0"/>
                <a:cs typeface="Tahoma" panose="020B0604030504040204" pitchFamily="34" charset="0"/>
              </a:rPr>
              <a:t>Defect </a:t>
            </a:r>
            <a:r>
              <a:rPr lang="en-US" sz="1700" b="1" dirty="0" smtClean="0">
                <a:latin typeface="Tahoma" panose="020B0604030504040204" pitchFamily="34" charset="0"/>
                <a:ea typeface="Tahoma" panose="020B0604030504040204" pitchFamily="34" charset="0"/>
                <a:cs typeface="Tahoma" panose="020B0604030504040204" pitchFamily="34" charset="0"/>
              </a:rPr>
              <a:t>Prevention:</a:t>
            </a:r>
            <a:endParaRPr lang="en-US" sz="1700" dirty="0" smtClean="0">
              <a:latin typeface="Tahoma" panose="020B0604030504040204" pitchFamily="34" charset="0"/>
              <a:ea typeface="Tahoma" panose="020B0604030504040204" pitchFamily="34" charset="0"/>
              <a:cs typeface="Tahoma" panose="020B0604030504040204" pitchFamily="34" charset="0"/>
            </a:endParaRPr>
          </a:p>
          <a:p>
            <a:pPr algn="l">
              <a:defRPr/>
            </a:pPr>
            <a:r>
              <a:rPr lang="en-US" sz="1700" dirty="0" smtClean="0">
                <a:latin typeface="Tahoma" panose="020B0604030504040204" pitchFamily="34" charset="0"/>
                <a:ea typeface="Tahoma" panose="020B0604030504040204" pitchFamily="34" charset="0"/>
                <a:cs typeface="Tahoma" panose="020B0604030504040204" pitchFamily="34" charset="0"/>
              </a:rPr>
              <a:t>Use of processes and tools during development and testing. For e.g.. Sonar cube. </a:t>
            </a:r>
          </a:p>
          <a:p>
            <a:pPr algn="l">
              <a:defRPr/>
            </a:pPr>
            <a:endParaRPr lang="en-US" sz="17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700" b="1" dirty="0">
                <a:latin typeface="Tahoma" panose="020B0604030504040204" pitchFamily="34" charset="0"/>
                <a:ea typeface="Tahoma" panose="020B0604030504040204" pitchFamily="34" charset="0"/>
                <a:cs typeface="Tahoma" panose="020B0604030504040204" pitchFamily="34" charset="0"/>
              </a:rPr>
              <a:t> Defect Discovery:</a:t>
            </a:r>
            <a:endParaRPr lang="en-US" sz="17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700" dirty="0">
                <a:latin typeface="Tahoma" panose="020B0604030504040204" pitchFamily="34" charset="0"/>
                <a:ea typeface="Tahoma" panose="020B0604030504040204" pitchFamily="34" charset="0"/>
                <a:cs typeface="Tahoma" panose="020B0604030504040204" pitchFamily="34" charset="0"/>
              </a:rPr>
              <a:t>Identification of defects corresponding to failures found during testing. </a:t>
            </a:r>
          </a:p>
          <a:p>
            <a:pPr algn="l">
              <a:defRPr/>
            </a:pPr>
            <a:endParaRPr lang="en-US" sz="17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700" b="1" dirty="0">
                <a:latin typeface="Tahoma" panose="020B0604030504040204" pitchFamily="34" charset="0"/>
                <a:ea typeface="Tahoma" panose="020B0604030504040204" pitchFamily="34" charset="0"/>
                <a:cs typeface="Tahoma" panose="020B0604030504040204" pitchFamily="34" charset="0"/>
              </a:rPr>
              <a:t> Defect Reporting/Recording:</a:t>
            </a:r>
            <a:endParaRPr lang="en-US" sz="17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700" dirty="0">
                <a:latin typeface="Tahoma" panose="020B0604030504040204" pitchFamily="34" charset="0"/>
                <a:ea typeface="Tahoma" panose="020B0604030504040204" pitchFamily="34" charset="0"/>
                <a:cs typeface="Tahoma" panose="020B0604030504040204" pitchFamily="34" charset="0"/>
              </a:rPr>
              <a:t>Defects are recorded/reported using proper forms or in designated tools.</a:t>
            </a:r>
          </a:p>
          <a:p>
            <a:pPr algn="l">
              <a:defRPr/>
            </a:pPr>
            <a:endParaRPr lang="en-US" sz="17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700" b="1" dirty="0">
                <a:latin typeface="Tahoma" panose="020B0604030504040204" pitchFamily="34" charset="0"/>
                <a:ea typeface="Tahoma" panose="020B0604030504040204" pitchFamily="34" charset="0"/>
                <a:cs typeface="Tahoma" panose="020B0604030504040204" pitchFamily="34" charset="0"/>
              </a:rPr>
              <a:t> Defect Classification:</a:t>
            </a:r>
            <a:endParaRPr lang="en-US" sz="17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700" dirty="0">
                <a:latin typeface="Tahoma" panose="020B0604030504040204" pitchFamily="34" charset="0"/>
                <a:ea typeface="Tahoma" panose="020B0604030504040204" pitchFamily="34" charset="0"/>
                <a:cs typeface="Tahoma" panose="020B0604030504040204" pitchFamily="34" charset="0"/>
              </a:rPr>
              <a:t>Based on source of origin, severity, type, cause, priority, etc. defects are classified.</a:t>
            </a:r>
          </a:p>
          <a:p>
            <a:pPr algn="l">
              <a:defRPr/>
            </a:pPr>
            <a:endParaRPr lang="en-US" sz="17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700" b="1" dirty="0">
                <a:latin typeface="Tahoma" panose="020B0604030504040204" pitchFamily="34" charset="0"/>
                <a:ea typeface="Tahoma" panose="020B0604030504040204" pitchFamily="34" charset="0"/>
                <a:cs typeface="Tahoma" panose="020B0604030504040204" pitchFamily="34" charset="0"/>
              </a:rPr>
              <a:t> Defect Resolution:</a:t>
            </a:r>
            <a:endParaRPr lang="en-US" sz="17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700" dirty="0">
                <a:latin typeface="Tahoma" panose="020B0604030504040204" pitchFamily="34" charset="0"/>
                <a:ea typeface="Tahoma" panose="020B0604030504040204" pitchFamily="34" charset="0"/>
                <a:cs typeface="Tahoma" panose="020B0604030504040204" pitchFamily="34" charset="0"/>
              </a:rPr>
              <a:t>Resolving the defect by fixing the defective code/logic.</a:t>
            </a:r>
          </a:p>
          <a:p>
            <a:pPr algn="l">
              <a:defRPr/>
            </a:pPr>
            <a:endParaRPr lang="en-US" sz="17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700" b="1" dirty="0">
                <a:latin typeface="Tahoma" panose="020B0604030504040204" pitchFamily="34" charset="0"/>
                <a:ea typeface="Tahoma" panose="020B0604030504040204" pitchFamily="34" charset="0"/>
                <a:cs typeface="Tahoma" panose="020B0604030504040204" pitchFamily="34" charset="0"/>
              </a:rPr>
              <a:t> Defect Prediction:</a:t>
            </a:r>
            <a:endParaRPr lang="en-US" sz="17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700" dirty="0">
                <a:latin typeface="Tahoma" panose="020B0604030504040204" pitchFamily="34" charset="0"/>
                <a:ea typeface="Tahoma" panose="020B0604030504040204" pitchFamily="34" charset="0"/>
                <a:cs typeface="Tahoma" panose="020B0604030504040204" pitchFamily="34" charset="0"/>
              </a:rPr>
              <a:t>Predicting defects using various techniques and product knowledge.</a:t>
            </a:r>
          </a:p>
        </p:txBody>
      </p:sp>
    </p:spTree>
    <p:extLst>
      <p:ext uri="{BB962C8B-B14F-4D97-AF65-F5344CB8AC3E}">
        <p14:creationId xmlns:p14="http://schemas.microsoft.com/office/powerpoint/2010/main" val="42011632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arn(inVertical)">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barn(inVertical)">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1000"/>
                                        <p:tgtEl>
                                          <p:spTgt spid="4">
                                            <p:txEl>
                                              <p:pRg st="7" end="7"/>
                                            </p:txEl>
                                          </p:spTgt>
                                        </p:tgtEl>
                                      </p:cBhvr>
                                    </p:animEffect>
                                    <p:anim calcmode="lin" valueType="num">
                                      <p:cBhvr>
                                        <p:cTn id="4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barn(inVertical)">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1000"/>
                                        <p:tgtEl>
                                          <p:spTgt spid="4">
                                            <p:txEl>
                                              <p:pRg st="10" end="10"/>
                                            </p:txEl>
                                          </p:spTgt>
                                        </p:tgtEl>
                                      </p:cBhvr>
                                    </p:animEffect>
                                    <p:anim calcmode="lin" valueType="num">
                                      <p:cBhvr>
                                        <p:cTn id="5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animEffect transition="in" filter="barn(inVertical)">
                                      <p:cBhvr>
                                        <p:cTn id="60" dur="500"/>
                                        <p:tgtEl>
                                          <p:spTgt spid="4">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animEffect transition="in" filter="fade">
                                      <p:cBhvr>
                                        <p:cTn id="65" dur="1000"/>
                                        <p:tgtEl>
                                          <p:spTgt spid="4">
                                            <p:txEl>
                                              <p:pRg st="13" end="13"/>
                                            </p:txEl>
                                          </p:spTgt>
                                        </p:tgtEl>
                                      </p:cBhvr>
                                    </p:animEffect>
                                    <p:anim calcmode="lin" valueType="num">
                                      <p:cBhvr>
                                        <p:cTn id="66"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67"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4">
                                            <p:txEl>
                                              <p:pRg st="15" end="15"/>
                                            </p:txEl>
                                          </p:spTgt>
                                        </p:tgtEl>
                                        <p:attrNameLst>
                                          <p:attrName>style.visibility</p:attrName>
                                        </p:attrNameLst>
                                      </p:cBhvr>
                                      <p:to>
                                        <p:strVal val="visible"/>
                                      </p:to>
                                    </p:set>
                                    <p:animEffect transition="in" filter="barn(inVertical)">
                                      <p:cBhvr>
                                        <p:cTn id="72" dur="500"/>
                                        <p:tgtEl>
                                          <p:spTgt spid="4">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animEffect transition="in" filter="fade">
                                      <p:cBhvr>
                                        <p:cTn id="77" dur="1000"/>
                                        <p:tgtEl>
                                          <p:spTgt spid="4">
                                            <p:txEl>
                                              <p:pRg st="16" end="16"/>
                                            </p:txEl>
                                          </p:spTgt>
                                        </p:tgtEl>
                                      </p:cBhvr>
                                    </p:animEffect>
                                    <p:anim calcmode="lin" valueType="num">
                                      <p:cBhvr>
                                        <p:cTn id="78"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94957"/>
            <a:ext cx="10055942" cy="5176502"/>
          </a:xfrm>
          <a:prstGeom prst="rect">
            <a:avLst/>
          </a:prstGeom>
        </p:spPr>
      </p:pic>
      <p:sp>
        <p:nvSpPr>
          <p:cNvPr id="9"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12" name="TextBox 11"/>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788000" y="3972719"/>
            <a:ext cx="3498136" cy="1046140"/>
          </a:xfrm>
          <a:prstGeom prst="rect">
            <a:avLst/>
          </a:prstGeom>
        </p:spPr>
      </p:pic>
      <p:pic>
        <p:nvPicPr>
          <p:cNvPr id="11"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490483" y="4055121"/>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4206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txBox="1">
            <a:spLocks/>
          </p:cNvSpPr>
          <p:nvPr/>
        </p:nvSpPr>
        <p:spPr>
          <a:xfrm>
            <a:off x="502920" y="5245461"/>
            <a:ext cx="2346960" cy="301313"/>
          </a:xfrm>
          <a:prstGeom prst="rect">
            <a:avLst/>
          </a:prstGeom>
        </p:spPr>
        <p:txBody>
          <a:bodyPr lIns="100557" tIns="50278" rIns="100557" bIns="50278"/>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72CC6C99-819B-4E2C-B66B-9C4B0D9D41D3}" type="datetimeFigureOut">
              <a:rPr lang="en-US" smtClean="0"/>
              <a:pPr/>
              <a:t>12/30/2020</a:t>
            </a:fld>
            <a:endParaRPr lang="en-US"/>
          </a:p>
        </p:txBody>
      </p:sp>
      <p:sp>
        <p:nvSpPr>
          <p:cNvPr id="8" name="Footer Placeholder 4"/>
          <p:cNvSpPr>
            <a:spLocks noGrp="1"/>
          </p:cNvSpPr>
          <p:nvPr>
            <p:ph type="ftr" sz="quarter" idx="4294967295"/>
          </p:nvPr>
        </p:nvSpPr>
        <p:spPr>
          <a:xfrm>
            <a:off x="509905" y="4582319"/>
            <a:ext cx="4686935" cy="301313"/>
          </a:xfrm>
          <a:prstGeom prst="rect">
            <a:avLst/>
          </a:prstGeom>
        </p:spPr>
        <p:txBody>
          <a:bodyPr/>
          <a:lstStyle/>
          <a:p>
            <a:endParaRPr lang="en-US"/>
          </a:p>
        </p:txBody>
      </p:sp>
      <p:sp>
        <p:nvSpPr>
          <p:cNvPr id="9" name="Slide Number Placeholder 5"/>
          <p:cNvSpPr>
            <a:spLocks noGrp="1"/>
          </p:cNvSpPr>
          <p:nvPr>
            <p:ph type="sldNum" sz="quarter" idx="12"/>
          </p:nvPr>
        </p:nvSpPr>
        <p:spPr>
          <a:xfrm>
            <a:off x="9555162" y="5245461"/>
            <a:ext cx="419417" cy="301313"/>
          </a:xfrm>
        </p:spPr>
        <p:txBody>
          <a:bodyPr/>
          <a:lstStyle/>
          <a:p>
            <a:fld id="{415ACC5E-6F00-4F61-BE38-5B0AEB14CA66}" type="slidenum">
              <a:rPr lang="en-US" smtClean="0"/>
              <a:t>41</a:t>
            </a:fld>
            <a:endParaRPr lang="en-US"/>
          </a:p>
        </p:txBody>
      </p:sp>
      <p:pic>
        <p:nvPicPr>
          <p:cNvPr id="10" name="Picture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1" name="Rectangle 10"/>
          <p:cNvSpPr/>
          <p:nvPr/>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4" name="Rectangle 3"/>
          <p:cNvSpPr/>
          <p:nvPr/>
        </p:nvSpPr>
        <p:spPr>
          <a:xfrm>
            <a:off x="0" y="2447503"/>
            <a:ext cx="38557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4738" y="261503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8"/>
          <p:cNvSpPr txBox="1">
            <a:spLocks/>
          </p:cNvSpPr>
          <p:nvPr/>
        </p:nvSpPr>
        <p:spPr>
          <a:xfrm>
            <a:off x="1143000" y="2699441"/>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p>
        </p:txBody>
      </p:sp>
      <p:sp>
        <p:nvSpPr>
          <p:cNvPr id="15" name="Rectangle 14"/>
          <p:cNvSpPr/>
          <p:nvPr/>
        </p:nvSpPr>
        <p:spPr>
          <a:xfrm>
            <a:off x="8724424" y="5066608"/>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217343" y="5066607"/>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717280" y="5044743"/>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17" name="TextBox 16"/>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85057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Defect Discovery</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3039713327"/>
              </p:ext>
            </p:extLst>
          </p:nvPr>
        </p:nvGraphicFramePr>
        <p:xfrm>
          <a:off x="838795" y="1305719"/>
          <a:ext cx="8395464" cy="3037335"/>
        </p:xfrm>
        <a:graphic>
          <a:graphicData uri="http://schemas.openxmlformats.org/drawingml/2006/table">
            <a:tbl>
              <a:tblPr firstRow="1" firstCol="1" bandRow="1">
                <a:tableStyleId>{5C22544A-7EE6-4342-B048-85BDC9FD1C3A}</a:tableStyleId>
              </a:tblPr>
              <a:tblGrid>
                <a:gridCol w="1199352">
                  <a:extLst>
                    <a:ext uri="{9D8B030D-6E8A-4147-A177-3AD203B41FA5}">
                      <a16:colId xmlns:a16="http://schemas.microsoft.com/office/drawing/2014/main" val="20000"/>
                    </a:ext>
                  </a:extLst>
                </a:gridCol>
                <a:gridCol w="1199352">
                  <a:extLst>
                    <a:ext uri="{9D8B030D-6E8A-4147-A177-3AD203B41FA5}">
                      <a16:colId xmlns:a16="http://schemas.microsoft.com/office/drawing/2014/main" val="20001"/>
                    </a:ext>
                  </a:extLst>
                </a:gridCol>
                <a:gridCol w="1199352">
                  <a:extLst>
                    <a:ext uri="{9D8B030D-6E8A-4147-A177-3AD203B41FA5}">
                      <a16:colId xmlns:a16="http://schemas.microsoft.com/office/drawing/2014/main" val="20002"/>
                    </a:ext>
                  </a:extLst>
                </a:gridCol>
                <a:gridCol w="1199352">
                  <a:extLst>
                    <a:ext uri="{9D8B030D-6E8A-4147-A177-3AD203B41FA5}">
                      <a16:colId xmlns:a16="http://schemas.microsoft.com/office/drawing/2014/main" val="20003"/>
                    </a:ext>
                  </a:extLst>
                </a:gridCol>
                <a:gridCol w="1199352">
                  <a:extLst>
                    <a:ext uri="{9D8B030D-6E8A-4147-A177-3AD203B41FA5}">
                      <a16:colId xmlns:a16="http://schemas.microsoft.com/office/drawing/2014/main" val="20004"/>
                    </a:ext>
                  </a:extLst>
                </a:gridCol>
                <a:gridCol w="1199352">
                  <a:extLst>
                    <a:ext uri="{9D8B030D-6E8A-4147-A177-3AD203B41FA5}">
                      <a16:colId xmlns:a16="http://schemas.microsoft.com/office/drawing/2014/main" val="20005"/>
                    </a:ext>
                  </a:extLst>
                </a:gridCol>
                <a:gridCol w="1199352">
                  <a:extLst>
                    <a:ext uri="{9D8B030D-6E8A-4147-A177-3AD203B41FA5}">
                      <a16:colId xmlns:a16="http://schemas.microsoft.com/office/drawing/2014/main" val="20006"/>
                    </a:ext>
                  </a:extLst>
                </a:gridCol>
              </a:tblGrid>
              <a:tr h="980395">
                <a:tc rowSpan="2" gridSpan="2">
                  <a:txBody>
                    <a:bodyPr/>
                    <a:lstStyle/>
                    <a:p>
                      <a:pPr marL="0" marR="0" algn="ctr">
                        <a:spcBef>
                          <a:spcPts val="0"/>
                        </a:spcBef>
                        <a:spcAft>
                          <a:spcPts val="0"/>
                        </a:spcAft>
                      </a:pPr>
                      <a:r>
                        <a:rPr lang="en-US" sz="1000" dirty="0">
                          <a:effectLst/>
                        </a:rPr>
                        <a:t>Cost to fix a defect</a:t>
                      </a:r>
                      <a:endParaRPr lang="en-US" sz="1100" dirty="0">
                        <a:effectLst/>
                        <a:latin typeface="Calibri"/>
                        <a:ea typeface="Calibri"/>
                      </a:endParaRPr>
                    </a:p>
                  </a:txBody>
                  <a:tcPr marL="9525" marR="9525" marT="9524" marB="9524" anchor="ctr"/>
                </a:tc>
                <a:tc rowSpan="2" hMerge="1">
                  <a:txBody>
                    <a:bodyPr/>
                    <a:lstStyle/>
                    <a:p>
                      <a:endParaRPr lang="en-US"/>
                    </a:p>
                  </a:txBody>
                  <a:tcPr/>
                </a:tc>
                <a:tc gridSpan="5">
                  <a:txBody>
                    <a:bodyPr/>
                    <a:lstStyle/>
                    <a:p>
                      <a:pPr marL="0" marR="0" algn="ctr">
                        <a:spcBef>
                          <a:spcPts val="0"/>
                        </a:spcBef>
                        <a:spcAft>
                          <a:spcPts val="0"/>
                        </a:spcAft>
                      </a:pPr>
                      <a:r>
                        <a:rPr lang="en-US" sz="1000" dirty="0">
                          <a:effectLst/>
                        </a:rPr>
                        <a:t>Time detected</a:t>
                      </a:r>
                      <a:endParaRPr lang="en-US" sz="1100" dirty="0">
                        <a:effectLst/>
                        <a:latin typeface="Calibri"/>
                        <a:ea typeface="Calibri"/>
                      </a:endParaRPr>
                    </a:p>
                  </a:txBody>
                  <a:tcPr marL="9525" marR="9525" marT="9524" marB="9524"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4235">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Requirements</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Architecture</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Construction</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System test</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Post-release</a:t>
                      </a:r>
                      <a:endParaRPr lang="en-US" sz="1100" dirty="0">
                        <a:effectLst/>
                        <a:latin typeface="Calibri"/>
                        <a:ea typeface="Calibri"/>
                      </a:endParaRPr>
                    </a:p>
                  </a:txBody>
                  <a:tcPr marL="9525" marR="9525" marT="9524" marB="9524" anchor="ctr"/>
                </a:tc>
                <a:extLst>
                  <a:ext uri="{0D108BD9-81ED-4DB2-BD59-A6C34878D82A}">
                    <a16:rowId xmlns:a16="http://schemas.microsoft.com/office/drawing/2014/main" val="10001"/>
                  </a:ext>
                </a:extLst>
              </a:tr>
              <a:tr h="514235">
                <a:tc rowSpan="3">
                  <a:txBody>
                    <a:bodyPr/>
                    <a:lstStyle/>
                    <a:p>
                      <a:pPr marL="0" marR="0" algn="ctr">
                        <a:spcBef>
                          <a:spcPts val="0"/>
                        </a:spcBef>
                        <a:spcAft>
                          <a:spcPts val="0"/>
                        </a:spcAft>
                      </a:pPr>
                      <a:r>
                        <a:rPr lang="en-US" sz="1000" dirty="0">
                          <a:effectLst/>
                        </a:rPr>
                        <a:t>Time introduced</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Requirements</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1×</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3×</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5–10×</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10×</a:t>
                      </a:r>
                      <a:endParaRPr lang="en-US" sz="110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10–100×</a:t>
                      </a:r>
                      <a:endParaRPr lang="en-US" sz="1100">
                        <a:effectLst/>
                        <a:latin typeface="Calibri"/>
                        <a:ea typeface="Calibri"/>
                      </a:endParaRPr>
                    </a:p>
                  </a:txBody>
                  <a:tcPr marL="9525" marR="9525" marT="9524" marB="9524" anchor="ctr"/>
                </a:tc>
                <a:extLst>
                  <a:ext uri="{0D108BD9-81ED-4DB2-BD59-A6C34878D82A}">
                    <a16:rowId xmlns:a16="http://schemas.microsoft.com/office/drawing/2014/main" val="10002"/>
                  </a:ext>
                </a:extLst>
              </a:tr>
              <a:tr h="514235">
                <a:tc vMerge="1">
                  <a:txBody>
                    <a:bodyPr/>
                    <a:lstStyle/>
                    <a:p>
                      <a:endParaRPr lang="en-US"/>
                    </a:p>
                  </a:txBody>
                  <a:tcPr/>
                </a:tc>
                <a:tc>
                  <a:txBody>
                    <a:bodyPr/>
                    <a:lstStyle/>
                    <a:p>
                      <a:pPr marL="0" marR="0" algn="ctr">
                        <a:spcBef>
                          <a:spcPts val="0"/>
                        </a:spcBef>
                        <a:spcAft>
                          <a:spcPts val="0"/>
                        </a:spcAft>
                      </a:pPr>
                      <a:r>
                        <a:rPr lang="en-US" sz="1000" dirty="0">
                          <a:effectLst/>
                        </a:rPr>
                        <a:t>Architecture</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a:t>
                      </a:r>
                      <a:endParaRPr lang="en-US" sz="110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1×</a:t>
                      </a:r>
                      <a:endParaRPr lang="en-US" sz="110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10×</a:t>
                      </a:r>
                      <a:endParaRPr lang="en-US" sz="110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15×</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25–100×</a:t>
                      </a:r>
                      <a:endParaRPr lang="en-US" sz="1100">
                        <a:effectLst/>
                        <a:latin typeface="Calibri"/>
                        <a:ea typeface="Calibri"/>
                      </a:endParaRPr>
                    </a:p>
                  </a:txBody>
                  <a:tcPr marL="9525" marR="9525" marT="9524" marB="9524" anchor="ctr"/>
                </a:tc>
                <a:extLst>
                  <a:ext uri="{0D108BD9-81ED-4DB2-BD59-A6C34878D82A}">
                    <a16:rowId xmlns:a16="http://schemas.microsoft.com/office/drawing/2014/main" val="10003"/>
                  </a:ext>
                </a:extLst>
              </a:tr>
              <a:tr h="514235">
                <a:tc vMerge="1">
                  <a:txBody>
                    <a:bodyPr/>
                    <a:lstStyle/>
                    <a:p>
                      <a:endParaRPr lang="en-US"/>
                    </a:p>
                  </a:txBody>
                  <a:tcPr/>
                </a:tc>
                <a:tc>
                  <a:txBody>
                    <a:bodyPr/>
                    <a:lstStyle/>
                    <a:p>
                      <a:pPr marL="0" marR="0" algn="ctr">
                        <a:spcBef>
                          <a:spcPts val="0"/>
                        </a:spcBef>
                        <a:spcAft>
                          <a:spcPts val="0"/>
                        </a:spcAft>
                      </a:pPr>
                      <a:r>
                        <a:rPr lang="en-US" sz="1000" dirty="0">
                          <a:effectLst/>
                        </a:rPr>
                        <a:t>Construction</a:t>
                      </a:r>
                      <a:endParaRPr lang="en-US" sz="1100" dirty="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a:t>
                      </a:r>
                      <a:endParaRPr lang="en-US" sz="110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a:t>
                      </a:r>
                      <a:endParaRPr lang="en-US" sz="110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1×</a:t>
                      </a:r>
                      <a:endParaRPr lang="en-US" sz="110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a:effectLst/>
                        </a:rPr>
                        <a:t>10×</a:t>
                      </a:r>
                      <a:endParaRPr lang="en-US" sz="1100">
                        <a:effectLst/>
                        <a:latin typeface="Calibri"/>
                        <a:ea typeface="Calibri"/>
                      </a:endParaRPr>
                    </a:p>
                  </a:txBody>
                  <a:tcPr marL="9525" marR="9525" marT="9524" marB="9524" anchor="ctr"/>
                </a:tc>
                <a:tc>
                  <a:txBody>
                    <a:bodyPr/>
                    <a:lstStyle/>
                    <a:p>
                      <a:pPr marL="0" marR="0" algn="ctr">
                        <a:spcBef>
                          <a:spcPts val="0"/>
                        </a:spcBef>
                        <a:spcAft>
                          <a:spcPts val="0"/>
                        </a:spcAft>
                      </a:pPr>
                      <a:r>
                        <a:rPr lang="en-US" sz="1000" dirty="0">
                          <a:effectLst/>
                        </a:rPr>
                        <a:t>10–25×</a:t>
                      </a:r>
                      <a:endParaRPr lang="en-US" sz="1100" dirty="0">
                        <a:effectLst/>
                        <a:latin typeface="Calibri"/>
                        <a:ea typeface="Calibri"/>
                      </a:endParaRPr>
                    </a:p>
                  </a:txBody>
                  <a:tcPr marL="9525" marR="9525" marT="9524" marB="9524"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627933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Defect Life Cycle Process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r>
              <a:rPr lang="en-US" sz="1600" b="1" dirty="0"/>
              <a:t> </a:t>
            </a:r>
            <a:endParaRPr lang="en-US" sz="1600" dirty="0"/>
          </a:p>
          <a:p>
            <a:pPr algn="l">
              <a:defRPr/>
            </a:pPr>
            <a:endParaRPr lang="en-US" sz="1600" dirty="0"/>
          </a:p>
          <a:p>
            <a:pPr algn="l">
              <a:buFont typeface="Wingdings" pitchFamily="2" charset="2"/>
              <a:buChar char="Ø"/>
              <a:defRPr/>
            </a:pPr>
            <a:endParaRPr lang="en-US" sz="16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484" y="1153319"/>
            <a:ext cx="6523831" cy="402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8157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Defect Statuses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buFont typeface="Wingdings" pitchFamily="2" charset="2"/>
              <a:buChar char="Ø"/>
              <a:defRPr/>
            </a:pPr>
            <a:r>
              <a:rPr lang="en-US" sz="1600" b="1" dirty="0"/>
              <a:t> </a:t>
            </a:r>
            <a:r>
              <a:rPr lang="en-US" sz="1600" dirty="0">
                <a:latin typeface="Tahoma" panose="020B0604030504040204" pitchFamily="34" charset="0"/>
                <a:ea typeface="Tahoma" panose="020B0604030504040204" pitchFamily="34" charset="0"/>
                <a:cs typeface="Tahoma" panose="020B0604030504040204" pitchFamily="34" charset="0"/>
              </a:rPr>
              <a:t>New</a:t>
            </a:r>
          </a:p>
          <a:p>
            <a:pPr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Open/Active</a:t>
            </a:r>
          </a:p>
          <a:p>
            <a:pPr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Assigned</a:t>
            </a:r>
          </a:p>
          <a:p>
            <a:pPr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Duplicate/Rejected/Not a </a:t>
            </a:r>
            <a:r>
              <a:rPr lang="en-US" sz="1600" dirty="0">
                <a:latin typeface="Tahoma" panose="020B0604030504040204" pitchFamily="34" charset="0"/>
                <a:ea typeface="Tahoma" panose="020B0604030504040204" pitchFamily="34" charset="0"/>
                <a:cs typeface="Tahoma" panose="020B0604030504040204" pitchFamily="34" charset="0"/>
              </a:rPr>
              <a:t>B</a:t>
            </a:r>
            <a:r>
              <a:rPr lang="en-US" sz="1600" dirty="0" smtClean="0">
                <a:latin typeface="Tahoma" panose="020B0604030504040204" pitchFamily="34" charset="0"/>
                <a:ea typeface="Tahoma" panose="020B0604030504040204" pitchFamily="34" charset="0"/>
                <a:cs typeface="Tahoma" panose="020B0604030504040204" pitchFamily="34" charset="0"/>
              </a:rPr>
              <a:t>ug/Deferred</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Fixed/Resolved</a:t>
            </a:r>
          </a:p>
          <a:p>
            <a:pPr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Reopened</a:t>
            </a:r>
          </a:p>
          <a:p>
            <a:pPr algn="l">
              <a:buFont typeface="Wingdings" pitchFamily="2" charset="2"/>
              <a:buChar char="Ø"/>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buFont typeface="Wingdings" pitchFamily="2" charset="2"/>
              <a:buChar char="Ø"/>
              <a:defRPr/>
            </a:pPr>
            <a:r>
              <a:rPr lang="en-US" sz="1600" dirty="0">
                <a:latin typeface="Tahoma" panose="020B0604030504040204" pitchFamily="34" charset="0"/>
                <a:ea typeface="Tahoma" panose="020B0604030504040204" pitchFamily="34" charset="0"/>
                <a:cs typeface="Tahoma" panose="020B0604030504040204" pitchFamily="34" charset="0"/>
              </a:rPr>
              <a:t> Verified/Closed</a:t>
            </a:r>
          </a:p>
          <a:p>
            <a:pPr algn="l">
              <a:buFont typeface="Wingdings" pitchFamily="2" charset="2"/>
              <a:buChar char="Ø"/>
              <a:defRPr/>
            </a:pPr>
            <a:endParaRPr lang="en-US" sz="1600" dirty="0"/>
          </a:p>
        </p:txBody>
      </p:sp>
    </p:spTree>
    <p:extLst>
      <p:ext uri="{BB962C8B-B14F-4D97-AF65-F5344CB8AC3E}">
        <p14:creationId xmlns:p14="http://schemas.microsoft.com/office/powerpoint/2010/main" val="904153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1000"/>
                                        <p:tgtEl>
                                          <p:spTgt spid="4">
                                            <p:txEl>
                                              <p:pRg st="8" end="8"/>
                                            </p:txEl>
                                          </p:spTgt>
                                        </p:tgtEl>
                                      </p:cBhvr>
                                    </p:animEffect>
                                    <p:anim calcmode="lin" valueType="num">
                                      <p:cBhvr>
                                        <p:cTn id="41"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anim calcmode="lin" valueType="num">
                                      <p:cBhvr>
                                        <p:cTn id="4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12" end="12"/>
                                            </p:txEl>
                                          </p:spTgt>
                                        </p:tgtEl>
                                        <p:attrNameLst>
                                          <p:attrName>style.visibility</p:attrName>
                                        </p:attrNameLst>
                                      </p:cBhvr>
                                      <p:to>
                                        <p:strVal val="visible"/>
                                      </p:to>
                                    </p:set>
                                    <p:animEffect transition="in" filter="fade">
                                      <p:cBhvr>
                                        <p:cTn id="54" dur="1000"/>
                                        <p:tgtEl>
                                          <p:spTgt spid="4">
                                            <p:txEl>
                                              <p:pRg st="12" end="12"/>
                                            </p:txEl>
                                          </p:spTgt>
                                        </p:tgtEl>
                                      </p:cBhvr>
                                    </p:animEffect>
                                    <p:anim calcmode="lin" valueType="num">
                                      <p:cBhvr>
                                        <p:cTn id="5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Defect Status – Flow Chart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6576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endParaRPr lang="en-US" sz="16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4120" y="1109963"/>
            <a:ext cx="6605693" cy="4049112"/>
          </a:xfrm>
          <a:prstGeom prst="rect">
            <a:avLst/>
          </a:prstGeom>
        </p:spPr>
      </p:pic>
    </p:spTree>
    <p:extLst>
      <p:ext uri="{BB962C8B-B14F-4D97-AF65-F5344CB8AC3E}">
        <p14:creationId xmlns:p14="http://schemas.microsoft.com/office/powerpoint/2010/main" val="42556353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Defect </a:t>
            </a:r>
            <a:r>
              <a:rPr lang="en-US" altLang="en-US" sz="1800" b="1" dirty="0" smtClean="0">
                <a:latin typeface="Tahoma" panose="020B0604030504040204" pitchFamily="34" charset="0"/>
                <a:ea typeface="Tahoma" panose="020B0604030504040204" pitchFamily="34" charset="0"/>
                <a:cs typeface="Tahoma" panose="020B0604030504040204" pitchFamily="34" charset="0"/>
              </a:rPr>
              <a:t>Severity</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962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defRPr/>
            </a:pPr>
            <a:r>
              <a:rPr lang="en-US" sz="1600" b="1" dirty="0">
                <a:latin typeface="Tahoma" panose="020B0604030504040204" pitchFamily="34" charset="0"/>
                <a:ea typeface="Tahoma" panose="020B0604030504040204" pitchFamily="34" charset="0"/>
                <a:cs typeface="Tahoma" panose="020B0604030504040204" pitchFamily="34" charset="0"/>
              </a:rPr>
              <a:t>What is Severity ?</a:t>
            </a:r>
          </a:p>
          <a:p>
            <a:pPr marL="285750" indent="-285750" algn="l">
              <a:buFontTx/>
              <a:buChar char="-"/>
              <a:defRPr/>
            </a:pPr>
            <a:r>
              <a:rPr lang="en-US" sz="1600" dirty="0" smtClean="0">
                <a:latin typeface="Tahoma" panose="020B0604030504040204" pitchFamily="34" charset="0"/>
                <a:ea typeface="Tahoma" panose="020B0604030504040204" pitchFamily="34" charset="0"/>
                <a:cs typeface="Tahoma" panose="020B0604030504040204" pitchFamily="34" charset="0"/>
              </a:rPr>
              <a:t>Severity</a:t>
            </a:r>
            <a:r>
              <a:rPr lang="en-US" sz="1600" dirty="0">
                <a:latin typeface="Tahoma" panose="020B0604030504040204" pitchFamily="34" charset="0"/>
                <a:ea typeface="Tahoma" panose="020B0604030504040204" pitchFamily="34" charset="0"/>
                <a:cs typeface="Tahoma" panose="020B0604030504040204" pitchFamily="34" charset="0"/>
              </a:rPr>
              <a:t> is usually used to show possible impact of defect on end user</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a:latin typeface="Tahoma" panose="020B0604030504040204" pitchFamily="34" charset="0"/>
                <a:ea typeface="Tahoma" panose="020B0604030504040204" pitchFamily="34" charset="0"/>
                <a:cs typeface="Tahoma" panose="020B0604030504040204" pitchFamily="34" charset="0"/>
              </a:rPr>
              <a:t>Who Decides Severity? </a:t>
            </a:r>
          </a:p>
          <a:p>
            <a:pPr marL="285750" indent="-285750" algn="l">
              <a:buFontTx/>
              <a:buChar char="-"/>
              <a:defRPr/>
            </a:pPr>
            <a:r>
              <a:rPr lang="en-US" sz="1600" dirty="0" smtClean="0">
                <a:latin typeface="Tahoma" panose="020B0604030504040204" pitchFamily="34" charset="0"/>
                <a:ea typeface="Tahoma" panose="020B0604030504040204" pitchFamily="34" charset="0"/>
                <a:cs typeface="Tahoma" panose="020B0604030504040204" pitchFamily="34" charset="0"/>
              </a:rPr>
              <a:t>QA/Tester</a:t>
            </a:r>
          </a:p>
          <a:p>
            <a:pPr marL="285750" indent="-285750" algn="l">
              <a:buFontTx/>
              <a:buChar char="-"/>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defRPr/>
            </a:pPr>
            <a:r>
              <a:rPr lang="en-US" sz="1600" b="1" dirty="0">
                <a:latin typeface="Tahoma" panose="020B0604030504040204" pitchFamily="34" charset="0"/>
                <a:ea typeface="Tahoma" panose="020B0604030504040204" pitchFamily="34" charset="0"/>
                <a:cs typeface="Tahoma" panose="020B0604030504040204" pitchFamily="34" charset="0"/>
              </a:rPr>
              <a:t>How to Define Severity?</a:t>
            </a:r>
          </a:p>
          <a:p>
            <a:pPr marL="0" lvl="1">
              <a:spcBef>
                <a:spcPct val="0"/>
              </a:spcBef>
              <a:defRPr/>
            </a:pPr>
            <a:endParaRPr lang="en-US" altLang="en-US" dirty="0" smtClean="0"/>
          </a:p>
          <a:p>
            <a:pPr algn="l">
              <a:defRPr/>
            </a:pP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838" y="3210719"/>
            <a:ext cx="5189429" cy="1981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5365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arn(inVertical)">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barn(inVertical)">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fade">
                                      <p:cBhvr>
                                        <p:cTn id="41" dur="1000"/>
                                        <p:tgtEl>
                                          <p:spTgt spid="1026"/>
                                        </p:tgtEl>
                                      </p:cBhvr>
                                    </p:animEffect>
                                    <p:anim calcmode="lin" valueType="num">
                                      <p:cBhvr>
                                        <p:cTn id="42" dur="1000" fill="hold"/>
                                        <p:tgtEl>
                                          <p:spTgt spid="1026"/>
                                        </p:tgtEl>
                                        <p:attrNameLst>
                                          <p:attrName>ppt_x</p:attrName>
                                        </p:attrNameLst>
                                      </p:cBhvr>
                                      <p:tavLst>
                                        <p:tav tm="0">
                                          <p:val>
                                            <p:strVal val="#ppt_x"/>
                                          </p:val>
                                        </p:tav>
                                        <p:tav tm="100000">
                                          <p:val>
                                            <p:strVal val="#ppt_x"/>
                                          </p:val>
                                        </p:tav>
                                      </p:tavLst>
                                    </p:anim>
                                    <p:anim calcmode="lin" valueType="num">
                                      <p:cBhvr>
                                        <p:cTn id="4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16682</TotalTime>
  <Words>2368</Words>
  <Application>Microsoft Office PowerPoint</Application>
  <PresentationFormat>Custom</PresentationFormat>
  <Paragraphs>390</Paragraphs>
  <Slides>41</Slides>
  <Notes>36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Calibri</vt:lpstr>
      <vt:lpstr>Segoe UI</vt:lpstr>
      <vt:lpstr>Segoe UI Light</vt:lpstr>
      <vt:lpstr>Tahoma</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Mittali Garg</cp:lastModifiedBy>
  <cp:revision>287</cp:revision>
  <dcterms:created xsi:type="dcterms:W3CDTF">2018-01-05T05:23:08Z</dcterms:created>
  <dcterms:modified xsi:type="dcterms:W3CDTF">2020-12-30T04:26:33Z</dcterms:modified>
</cp:coreProperties>
</file>