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9"/>
  </p:notesMasterIdLst>
  <p:sldIdLst>
    <p:sldId id="278" r:id="rId3"/>
    <p:sldId id="257" r:id="rId4"/>
    <p:sldId id="377" r:id="rId5"/>
    <p:sldId id="375" r:id="rId6"/>
    <p:sldId id="376" r:id="rId7"/>
    <p:sldId id="379" r:id="rId8"/>
    <p:sldId id="380" r:id="rId9"/>
    <p:sldId id="382" r:id="rId10"/>
    <p:sldId id="384" r:id="rId11"/>
    <p:sldId id="385" r:id="rId12"/>
    <p:sldId id="438" r:id="rId13"/>
    <p:sldId id="386" r:id="rId14"/>
    <p:sldId id="387" r:id="rId15"/>
    <p:sldId id="388" r:id="rId16"/>
    <p:sldId id="389" r:id="rId17"/>
    <p:sldId id="391" r:id="rId18"/>
    <p:sldId id="397" r:id="rId19"/>
    <p:sldId id="399" r:id="rId20"/>
    <p:sldId id="402" r:id="rId21"/>
    <p:sldId id="403" r:id="rId22"/>
    <p:sldId id="404" r:id="rId23"/>
    <p:sldId id="405" r:id="rId24"/>
    <p:sldId id="406" r:id="rId25"/>
    <p:sldId id="407" r:id="rId26"/>
    <p:sldId id="440" r:id="rId27"/>
    <p:sldId id="441" r:id="rId28"/>
    <p:sldId id="442" r:id="rId29"/>
    <p:sldId id="444" r:id="rId30"/>
    <p:sldId id="445" r:id="rId31"/>
    <p:sldId id="446" r:id="rId32"/>
    <p:sldId id="416" r:id="rId33"/>
    <p:sldId id="417" r:id="rId34"/>
    <p:sldId id="418" r:id="rId35"/>
    <p:sldId id="425" r:id="rId36"/>
    <p:sldId id="426" r:id="rId37"/>
    <p:sldId id="437" r:id="rId38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5907" autoAdjust="0"/>
  </p:normalViewPr>
  <p:slideViewPr>
    <p:cSldViewPr>
      <p:cViewPr varScale="1">
        <p:scale>
          <a:sx n="88" d="100"/>
          <a:sy n="88" d="100"/>
        </p:scale>
        <p:origin x="642" y="84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2018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5" name="Group 24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9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15" name="Rectangle 14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037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 Copyright © 2020 Cybage Software Pvt. Ltd. All Rights Reserved. Cybage Confidential.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 Copyright © 2020 Cybage Software Pvt. Ltd. All Rights Reserved. Cybage Confidential.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Copyright © 2020 Cybage Software Pvt. Ltd. All Rights Reserved. Cybage Confidential.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Copyright © 2020 Cybage Software Pvt. Ltd. All Rights Reserved. Cybage Confidential.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Copyright © 2020 Cybage Software Pvt. Ltd. All Rights Reserved. Cybage Confidential.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Copyright © 2020 Cybage Software Pvt. Ltd. All Rights Reserved. Cybage Confidential.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Copyright © 2020 Cybage Software Pvt. Ltd. All Rights Reserved. Cybage Confidential.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Copyright © 2020 Cybage Software Pvt. Ltd. All Rights Reserved. Cybage Confidential.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Copyright © 2020 Cybage Software Pvt. Ltd. All Rights Reserved. Cybage Confidential.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5245460"/>
            <a:ext cx="4686935" cy="348535"/>
          </a:xfrm>
          <a:prstGeom prst="rect">
            <a:avLst/>
          </a:prstGeom>
        </p:spPr>
        <p:txBody>
          <a:bodyPr anchor="t"/>
          <a:lstStyle/>
          <a:p>
            <a:r>
              <a:rPr lang="en-US" dirty="0" smtClean="0"/>
              <a:t> Copyright © 2020 </a:t>
            </a:r>
            <a:r>
              <a:rPr lang="en-US" dirty="0" err="1" smtClean="0"/>
              <a:t>Cybage</a:t>
            </a:r>
            <a:r>
              <a:rPr lang="en-US" dirty="0" smtClean="0"/>
              <a:t> Software Pvt. Ltd. All Rights Reserved. </a:t>
            </a:r>
            <a:r>
              <a:rPr lang="en-US" dirty="0" err="1" smtClean="0"/>
              <a:t>Cybage</a:t>
            </a:r>
            <a:r>
              <a:rPr lang="en-US" dirty="0" smtClean="0"/>
              <a:t> Confidential.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Copyright © 2020 Cybage Software Pvt. Ltd. All Rights Reserved. Cybage Confidential.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Copyright © 2020 Cybage Software Pvt. Ltd. All Rights Reserved. Cybage Confidential.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Copyright © 2020 Cybage Software Pvt. Ltd. All Rights Reserved. Cybage Confidential.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Copyright © 2020 Cybage Software Pvt. Ltd. All Rights Reserved. Cybage Confidential.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 Copyright © 2020 Cybage Software Pvt. Ltd. All Rights Reserved. Cybage Confidential.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 Copyright © 2020 Cybage Software Pvt. Ltd. All Rights Reserved. Cybage Confidential.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 Copyright © 2020 Cybage Software Pvt. Ltd. All Rights Reserved. Cybage Confidential.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 Copyright © 2020 Cybage Software Pvt. Ltd. All Rights Reserved. Cybage Confidential.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 Copyright © 2020 Cybage Software Pvt. Ltd. All Rights Reserved. Cybage Confidential.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 Copyright © 2020 Cybage Software Pvt. Ltd. All Rights Reserved. Cybage Confidential.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 Copyright © 2020 Cybage Software Pvt. Ltd. All Rights Reserved. Cybage Confidential.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2018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 Copyright © 2020 Cybage Software Pvt. Ltd. All Rights Reserved. Cybage Confidential.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000A1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5532120" y="3077349"/>
            <a:ext cx="452628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3286919"/>
            <a:ext cx="523761" cy="20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2018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5814899" y="3409823"/>
            <a:ext cx="3563621" cy="767965"/>
          </a:xfrm>
          <a:prstGeom prst="rect">
            <a:avLst/>
          </a:prstGeom>
        </p:spPr>
        <p:txBody>
          <a:bodyPr lIns="100557" tIns="50278" rIns="100557" bIns="50278" anchor="t"/>
          <a:lstStyle>
            <a:lvl1pPr marL="0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 baseline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02783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566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349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11131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914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16697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19480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22263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Maven</a:t>
            </a:r>
          </a:p>
          <a:p>
            <a:r>
              <a:rPr lang="en-US" sz="1400" dirty="0" smtClean="0"/>
              <a:t>Author : Punit Gour</a:t>
            </a:r>
            <a:endParaRPr lang="en-US" sz="1400" dirty="0"/>
          </a:p>
          <a:p>
            <a:endParaRPr lang="en-US" sz="1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Group 18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5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22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23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pom.xml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Font typeface="Arial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0379" y="1153319"/>
            <a:ext cx="8003063" cy="1815882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en-US" sz="1600" dirty="0">
                <a:latin typeface="Calibri" pitchFamily="34" charset="0"/>
              </a:rPr>
              <a:t>&lt;project&gt; </a:t>
            </a:r>
          </a:p>
          <a:p>
            <a:pPr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en-US" sz="1600" dirty="0">
                <a:latin typeface="Calibri" pitchFamily="34" charset="0"/>
              </a:rPr>
              <a:t>	&lt;</a:t>
            </a:r>
            <a:r>
              <a:rPr lang="en-US" altLang="en-US" sz="1600" dirty="0" err="1">
                <a:latin typeface="Calibri" pitchFamily="34" charset="0"/>
              </a:rPr>
              <a:t>modelVersion</a:t>
            </a:r>
            <a:r>
              <a:rPr lang="en-US" altLang="en-US" sz="1600" dirty="0">
                <a:latin typeface="Calibri" pitchFamily="34" charset="0"/>
              </a:rPr>
              <a:t>&gt;4.0.0&lt;/</a:t>
            </a:r>
            <a:r>
              <a:rPr lang="en-US" altLang="en-US" sz="1600" dirty="0" err="1">
                <a:latin typeface="Calibri" pitchFamily="34" charset="0"/>
              </a:rPr>
              <a:t>modelVersion</a:t>
            </a:r>
            <a:r>
              <a:rPr lang="en-US" altLang="en-US" sz="1600" dirty="0">
                <a:latin typeface="Calibri" pitchFamily="34" charset="0"/>
              </a:rPr>
              <a:t>&gt;</a:t>
            </a:r>
          </a:p>
          <a:p>
            <a:pPr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en-US" sz="1600" dirty="0">
                <a:latin typeface="Calibri" pitchFamily="34" charset="0"/>
              </a:rPr>
              <a:t>	&lt;</a:t>
            </a:r>
            <a:r>
              <a:rPr lang="en-US" altLang="en-US" sz="1600" dirty="0" err="1">
                <a:latin typeface="Calibri" pitchFamily="34" charset="0"/>
              </a:rPr>
              <a:t>groupId</a:t>
            </a:r>
            <a:r>
              <a:rPr lang="en-US" altLang="en-US" sz="1600" dirty="0">
                <a:latin typeface="Calibri" pitchFamily="34" charset="0"/>
              </a:rPr>
              <a:t>&gt;</a:t>
            </a:r>
            <a:r>
              <a:rPr lang="en-US" altLang="en-US" sz="1600" dirty="0" err="1">
                <a:latin typeface="Calibri" pitchFamily="34" charset="0"/>
              </a:rPr>
              <a:t>org.sonatype.mavenbook</a:t>
            </a:r>
            <a:r>
              <a:rPr lang="en-US" altLang="en-US" sz="1600" dirty="0">
                <a:latin typeface="Calibri" pitchFamily="34" charset="0"/>
              </a:rPr>
              <a:t>&lt;/</a:t>
            </a:r>
            <a:r>
              <a:rPr lang="en-US" altLang="en-US" sz="1600" dirty="0" err="1">
                <a:latin typeface="Calibri" pitchFamily="34" charset="0"/>
              </a:rPr>
              <a:t>groupId</a:t>
            </a:r>
            <a:r>
              <a:rPr lang="en-US" altLang="en-US" sz="1600" dirty="0">
                <a:latin typeface="Calibri" pitchFamily="34" charset="0"/>
              </a:rPr>
              <a:t>&gt;</a:t>
            </a:r>
          </a:p>
          <a:p>
            <a:pPr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en-US" sz="1600" dirty="0">
                <a:latin typeface="Calibri" pitchFamily="34" charset="0"/>
              </a:rPr>
              <a:t>	&lt;</a:t>
            </a:r>
            <a:r>
              <a:rPr lang="en-US" altLang="en-US" sz="1600" dirty="0" err="1">
                <a:latin typeface="Calibri" pitchFamily="34" charset="0"/>
              </a:rPr>
              <a:t>artifactId</a:t>
            </a:r>
            <a:r>
              <a:rPr lang="en-US" altLang="en-US" sz="1600" dirty="0">
                <a:latin typeface="Calibri" pitchFamily="34" charset="0"/>
              </a:rPr>
              <a:t>&gt;my-project&lt;/</a:t>
            </a:r>
            <a:r>
              <a:rPr lang="en-US" altLang="en-US" sz="1600" dirty="0" err="1">
                <a:latin typeface="Calibri" pitchFamily="34" charset="0"/>
              </a:rPr>
              <a:t>artifactId</a:t>
            </a:r>
            <a:r>
              <a:rPr lang="en-US" altLang="en-US" sz="1600" dirty="0">
                <a:latin typeface="Calibri" pitchFamily="34" charset="0"/>
              </a:rPr>
              <a:t>&gt;</a:t>
            </a:r>
          </a:p>
          <a:p>
            <a:pPr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en-US" sz="1600" dirty="0">
                <a:latin typeface="Calibri" pitchFamily="34" charset="0"/>
              </a:rPr>
              <a:t>	&lt;version&gt;1.0&lt;/version&gt; </a:t>
            </a:r>
          </a:p>
          <a:p>
            <a:pPr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en-US" sz="1600" dirty="0">
                <a:latin typeface="Calibri" pitchFamily="34" charset="0"/>
              </a:rPr>
              <a:t>&lt;/project&gt;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12356" y="3419244"/>
            <a:ext cx="8099108" cy="1619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latin typeface="Calibri" pitchFamily="34" charset="0"/>
              </a:rPr>
              <a:t>Maven creates a </a:t>
            </a:r>
            <a:r>
              <a:rPr lang="en-US" altLang="en-US" sz="2000" b="1" dirty="0" err="1" smtClean="0">
                <a:latin typeface="Calibri" pitchFamily="34" charset="0"/>
              </a:rPr>
              <a:t>SuperPom</a:t>
            </a:r>
            <a:r>
              <a:rPr lang="en-US" altLang="en-US" sz="2000" dirty="0" smtClean="0">
                <a:latin typeface="Calibri" pitchFamily="34" charset="0"/>
              </a:rPr>
              <a:t> for every Maven project according to it’s packaging type</a:t>
            </a:r>
          </a:p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000" dirty="0" err="1" smtClean="0">
                <a:latin typeface="Calibri" pitchFamily="34" charset="0"/>
              </a:rPr>
              <a:t>SuperPom</a:t>
            </a:r>
            <a:r>
              <a:rPr lang="en-US" altLang="en-US" sz="2000" dirty="0" smtClean="0">
                <a:latin typeface="Calibri" pitchFamily="34" charset="0"/>
              </a:rPr>
              <a:t> acts as a parent and </a:t>
            </a:r>
            <a:r>
              <a:rPr lang="en-US" altLang="en-US" sz="2000" dirty="0" err="1" smtClean="0">
                <a:latin typeface="Calibri" pitchFamily="34" charset="0"/>
              </a:rPr>
              <a:t>Pom</a:t>
            </a:r>
            <a:r>
              <a:rPr lang="en-US" altLang="en-US" sz="2000" dirty="0" smtClean="0">
                <a:latin typeface="Calibri" pitchFamily="34" charset="0"/>
              </a:rPr>
              <a:t> acts as a child</a:t>
            </a:r>
          </a:p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000" dirty="0" err="1" smtClean="0">
                <a:latin typeface="Calibri" pitchFamily="34" charset="0"/>
              </a:rPr>
              <a:t>Pom</a:t>
            </a:r>
            <a:r>
              <a:rPr lang="en-US" altLang="en-US" sz="2000" dirty="0" smtClean="0">
                <a:latin typeface="Calibri" pitchFamily="34" charset="0"/>
              </a:rPr>
              <a:t> inherits </a:t>
            </a:r>
            <a:r>
              <a:rPr lang="en-US" altLang="en-US" sz="2000" dirty="0" err="1" smtClean="0">
                <a:latin typeface="Calibri" pitchFamily="34" charset="0"/>
              </a:rPr>
              <a:t>SuperPom</a:t>
            </a:r>
            <a:r>
              <a:rPr lang="en-US" altLang="en-US" sz="2000" dirty="0" smtClean="0">
                <a:latin typeface="Calibri" pitchFamily="34" charset="0"/>
              </a:rPr>
              <a:t> and creates an </a:t>
            </a:r>
            <a:r>
              <a:rPr lang="en-US" altLang="en-US" sz="2000" b="1" dirty="0" err="1" smtClean="0">
                <a:latin typeface="Calibri" pitchFamily="34" charset="0"/>
              </a:rPr>
              <a:t>EffectivePom</a:t>
            </a:r>
            <a:endParaRPr lang="en-US" altLang="en-US" sz="2000" b="1" dirty="0" smtClean="0">
              <a:latin typeface="Calibri" pitchFamily="34" charset="0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en-US" altLang="en-US" sz="2000" dirty="0" smtClean="0">
                <a:latin typeface="Calibri" pitchFamily="34" charset="0"/>
              </a:rPr>
              <a:t>		</a:t>
            </a:r>
            <a:r>
              <a:rPr lang="en-US" altLang="en-US" sz="2000" b="1" dirty="0" err="1" smtClean="0">
                <a:latin typeface="Calibri" pitchFamily="34" charset="0"/>
              </a:rPr>
              <a:t>SuperPom</a:t>
            </a:r>
            <a:r>
              <a:rPr lang="en-US" altLang="en-US" sz="2000" b="1" dirty="0" smtClean="0">
                <a:latin typeface="Calibri" pitchFamily="34" charset="0"/>
              </a:rPr>
              <a:t> + </a:t>
            </a:r>
            <a:r>
              <a:rPr lang="en-US" altLang="en-US" sz="2000" b="1" dirty="0" err="1" smtClean="0">
                <a:latin typeface="Calibri" pitchFamily="34" charset="0"/>
              </a:rPr>
              <a:t>Pom</a:t>
            </a:r>
            <a:r>
              <a:rPr lang="en-US" altLang="en-US" sz="2000" b="1" dirty="0" smtClean="0">
                <a:latin typeface="Calibri" pitchFamily="34" charset="0"/>
              </a:rPr>
              <a:t> = </a:t>
            </a:r>
            <a:r>
              <a:rPr lang="en-US" altLang="en-US" sz="2000" b="1" dirty="0" err="1" smtClean="0">
                <a:latin typeface="Calibri" pitchFamily="34" charset="0"/>
              </a:rPr>
              <a:t>EffectivePom</a:t>
            </a:r>
            <a:endParaRPr lang="en-US" altLang="en-US" sz="2000" b="1" dirty="0" smtClean="0">
              <a:latin typeface="Calibri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Benefits of Maven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229519"/>
            <a:ext cx="8534400" cy="41148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itchFamily="34" charset="0"/>
              <a:buChar char="•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Maven has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conventions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Maven is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declarative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Maven has standard build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lifecycle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Large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existing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repository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Dependency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management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Reusability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SNAPSHOT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8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Maven Conventions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Font typeface="Arial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89012" y="1826686"/>
            <a:ext cx="3171032" cy="323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1800" dirty="0" smtClean="0">
                <a:latin typeface="Calibri" pitchFamily="34" charset="0"/>
              </a:rPr>
              <a:t>${</a:t>
            </a:r>
            <a:r>
              <a:rPr lang="en-US" altLang="en-US" sz="1800" dirty="0" err="1" smtClean="0">
                <a:latin typeface="Calibri" pitchFamily="34" charset="0"/>
              </a:rPr>
              <a:t>basedir</a:t>
            </a:r>
            <a:r>
              <a:rPr lang="en-US" altLang="en-US" sz="1800" dirty="0" smtClean="0">
                <a:latin typeface="Calibri" pitchFamily="34" charset="0"/>
              </a:rPr>
              <a:t>}/</a:t>
            </a:r>
            <a:r>
              <a:rPr lang="en-US" altLang="en-US" sz="1800" dirty="0" err="1" smtClean="0">
                <a:latin typeface="Calibri" pitchFamily="34" charset="0"/>
              </a:rPr>
              <a:t>src</a:t>
            </a:r>
            <a:r>
              <a:rPr lang="en-US" altLang="en-US" sz="1800" dirty="0" smtClean="0">
                <a:latin typeface="Calibri" pitchFamily="34" charset="0"/>
              </a:rPr>
              <a:t>/main/java</a:t>
            </a:r>
            <a:endParaRPr lang="en-US" altLang="en-US" sz="1800" dirty="0">
              <a:latin typeface="Calibri" pitchFamily="34" charset="0"/>
            </a:endParaRPr>
          </a:p>
          <a:p>
            <a:pPr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1800" dirty="0">
                <a:latin typeface="Calibri" pitchFamily="34" charset="0"/>
              </a:rPr>
              <a:t>${</a:t>
            </a:r>
            <a:r>
              <a:rPr lang="en-US" altLang="en-US" sz="1800" dirty="0" err="1">
                <a:latin typeface="Calibri" pitchFamily="34" charset="0"/>
              </a:rPr>
              <a:t>basedir</a:t>
            </a:r>
            <a:r>
              <a:rPr lang="en-US" altLang="en-US" sz="1800" dirty="0" smtClean="0">
                <a:latin typeface="Calibri" pitchFamily="34" charset="0"/>
              </a:rPr>
              <a:t>}/</a:t>
            </a:r>
            <a:r>
              <a:rPr lang="en-US" altLang="en-US" sz="1800" dirty="0" err="1" smtClean="0">
                <a:latin typeface="Calibri" pitchFamily="34" charset="0"/>
              </a:rPr>
              <a:t>src</a:t>
            </a:r>
            <a:r>
              <a:rPr lang="en-US" altLang="en-US" sz="1800" dirty="0" smtClean="0">
                <a:latin typeface="Calibri" pitchFamily="34" charset="0"/>
              </a:rPr>
              <a:t>/main/resources</a:t>
            </a:r>
            <a:endParaRPr lang="en-US" altLang="en-US" sz="1800" dirty="0">
              <a:latin typeface="Calibri" pitchFamily="34" charset="0"/>
            </a:endParaRPr>
          </a:p>
          <a:p>
            <a:pPr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1800" dirty="0">
                <a:latin typeface="Calibri" pitchFamily="34" charset="0"/>
              </a:rPr>
              <a:t>${</a:t>
            </a:r>
            <a:r>
              <a:rPr lang="en-US" altLang="en-US" sz="1800" dirty="0" err="1">
                <a:latin typeface="Calibri" pitchFamily="34" charset="0"/>
              </a:rPr>
              <a:t>basedir</a:t>
            </a:r>
            <a:r>
              <a:rPr lang="en-US" altLang="en-US" sz="1800" dirty="0" smtClean="0">
                <a:latin typeface="Calibri" pitchFamily="34" charset="0"/>
              </a:rPr>
              <a:t>}/</a:t>
            </a:r>
            <a:r>
              <a:rPr lang="en-US" altLang="en-US" sz="1800" dirty="0" err="1" smtClean="0">
                <a:latin typeface="Calibri" pitchFamily="34" charset="0"/>
              </a:rPr>
              <a:t>src</a:t>
            </a:r>
            <a:r>
              <a:rPr lang="en-US" altLang="en-US" sz="1800" dirty="0" smtClean="0">
                <a:latin typeface="Calibri" pitchFamily="34" charset="0"/>
              </a:rPr>
              <a:t>/test</a:t>
            </a:r>
            <a:endParaRPr lang="en-US" altLang="en-US" sz="1800" dirty="0">
              <a:latin typeface="Calibri" pitchFamily="34" charset="0"/>
            </a:endParaRPr>
          </a:p>
          <a:p>
            <a:pPr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1800" dirty="0">
                <a:latin typeface="Calibri" pitchFamily="34" charset="0"/>
              </a:rPr>
              <a:t>${</a:t>
            </a:r>
            <a:r>
              <a:rPr lang="en-US" altLang="en-US" sz="1800" dirty="0" err="1">
                <a:latin typeface="Calibri" pitchFamily="34" charset="0"/>
              </a:rPr>
              <a:t>basedir</a:t>
            </a:r>
            <a:r>
              <a:rPr lang="en-US" altLang="en-US" sz="1800" dirty="0">
                <a:latin typeface="Calibri" pitchFamily="34" charset="0"/>
              </a:rPr>
              <a:t>}/target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1800" dirty="0">
                <a:latin typeface="Calibri" pitchFamily="34" charset="0"/>
              </a:rPr>
              <a:t>${</a:t>
            </a:r>
            <a:r>
              <a:rPr lang="en-US" altLang="en-US" sz="1800" dirty="0" err="1">
                <a:latin typeface="Calibri" pitchFamily="34" charset="0"/>
              </a:rPr>
              <a:t>basedir</a:t>
            </a:r>
            <a:r>
              <a:rPr lang="en-US" altLang="en-US" sz="1800" dirty="0">
                <a:latin typeface="Calibri" pitchFamily="34" charset="0"/>
              </a:rPr>
              <a:t>}/</a:t>
            </a:r>
            <a:r>
              <a:rPr lang="en-US" altLang="en-US" sz="1800" dirty="0" smtClean="0">
                <a:latin typeface="Calibri" pitchFamily="34" charset="0"/>
              </a:rPr>
              <a:t>target/classes</a:t>
            </a:r>
            <a:endParaRPr lang="en-US" altLang="en-US" sz="1800" dirty="0">
              <a:latin typeface="Calibri" pitchFamily="34" charset="0"/>
            </a:endParaRPr>
          </a:p>
          <a:p>
            <a:pPr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1800" dirty="0">
                <a:latin typeface="Calibri" pitchFamily="34" charset="0"/>
              </a:rPr>
              <a:t>…</a:t>
            </a:r>
          </a:p>
        </p:txBody>
      </p:sp>
      <p:pic>
        <p:nvPicPr>
          <p:cNvPr id="6" name="Picture 2" descr="Java application project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044" y="1534319"/>
            <a:ext cx="5212556" cy="3493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05192" y="1153319"/>
            <a:ext cx="5884863" cy="505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b="1" dirty="0">
                <a:latin typeface="Calibri" pitchFamily="34" charset="0"/>
              </a:rPr>
              <a:t>Standard Project Directory Layout convention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Maven Conventions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762000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Arial" charset="0"/>
              <a:buChar char="•"/>
            </a:pPr>
            <a:endParaRPr lang="en-US" altLang="en-US" sz="3200" dirty="0">
              <a:latin typeface="Calibri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1932984"/>
            <a:ext cx="8109585" cy="265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000" dirty="0">
                <a:latin typeface="Calibri" pitchFamily="34" charset="0"/>
              </a:rPr>
              <a:t>All projects are uniquely identified by a set of Maven Coordinates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Group ID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Artifact ID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Version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000" dirty="0">
                <a:latin typeface="Calibri" pitchFamily="34" charset="0"/>
              </a:rPr>
              <a:t>Examples (</a:t>
            </a:r>
            <a:r>
              <a:rPr lang="en-US" altLang="en-US" sz="2000" dirty="0" err="1">
                <a:latin typeface="Calibri" pitchFamily="34" charset="0"/>
              </a:rPr>
              <a:t>group-id:artifact-id:version</a:t>
            </a:r>
            <a:r>
              <a:rPr lang="en-US" altLang="en-US" sz="2000" dirty="0">
                <a:latin typeface="Calibri" pitchFamily="34" charset="0"/>
              </a:rPr>
              <a:t>):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junit:junit:4.11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dirty="0">
                <a:latin typeface="Calibri" pitchFamily="34" charset="0"/>
              </a:rPr>
              <a:t>c</a:t>
            </a:r>
            <a:r>
              <a:rPr lang="en-US" altLang="en-US" dirty="0" smtClean="0">
                <a:latin typeface="Calibri" pitchFamily="34" charset="0"/>
              </a:rPr>
              <a:t>om.cybage.demo</a:t>
            </a:r>
            <a:r>
              <a:rPr lang="en-US" altLang="en-US" sz="2000" dirty="0" smtClean="0">
                <a:latin typeface="Calibri" pitchFamily="34" charset="0"/>
              </a:rPr>
              <a:t>:core-api:2.2.1</a:t>
            </a:r>
            <a:endParaRPr lang="en-US" altLang="en-US" sz="2000" dirty="0">
              <a:latin typeface="Calibri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1406342"/>
            <a:ext cx="5092065" cy="526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b="1" dirty="0">
                <a:latin typeface="Calibri" pitchFamily="34" charset="0"/>
              </a:rPr>
              <a:t>Standard Artifact naming convention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Lifecycle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5278" y="1305718"/>
            <a:ext cx="7465218" cy="2566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dirty="0">
                <a:latin typeface="Calibri" pitchFamily="34" charset="0"/>
              </a:rPr>
              <a:t>Maven 2.0 and above is based around the central concept of a build </a:t>
            </a:r>
            <a:r>
              <a:rPr lang="en-US" altLang="en-US" dirty="0" smtClean="0">
                <a:latin typeface="Calibri" pitchFamily="34" charset="0"/>
              </a:rPr>
              <a:t>lifecycle.</a:t>
            </a:r>
            <a:endParaRPr lang="en-US" altLang="en-US" dirty="0">
              <a:latin typeface="Calibri" pitchFamily="34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sz="2400" dirty="0">
              <a:latin typeface="Calibri" pitchFamily="34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Build lifecycles are broken down into build phases represents a stage in lifecycle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sz="2000" dirty="0">
              <a:latin typeface="Calibri" pitchFamily="34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Build phases are made up of goals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6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Lifecycle 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</a:pPr>
            <a:r>
              <a:rPr lang="en-US" alt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Only three build </a:t>
            </a:r>
            <a:r>
              <a:rPr lang="en-US" alt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lifecycles</a:t>
            </a:r>
          </a:p>
          <a:p>
            <a:pPr algn="l">
              <a:spcBef>
                <a:spcPct val="20000"/>
              </a:spcBef>
            </a:pPr>
            <a:endParaRPr lang="en-US" altLang="en-US" sz="2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845683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Clean	- handles project </a:t>
            </a:r>
            <a:r>
              <a:rPr lang="en-US" alt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cleaning</a:t>
            </a:r>
          </a:p>
          <a:p>
            <a:pPr marL="845683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845683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Default	- handles building and deploying </a:t>
            </a:r>
            <a:r>
              <a:rPr lang="en-US" alt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project</a:t>
            </a:r>
          </a:p>
          <a:p>
            <a:pPr marL="845683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845683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site 	- handles generation of project documentation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6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Phases for Default lifecycle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09600" y="1305719"/>
            <a:ext cx="5105399" cy="38862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Validate</a:t>
            </a:r>
            <a:r>
              <a:rPr lang="en-US" altLang="en-US" sz="1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</a:t>
            </a:r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- validate the project is correct and all </a:t>
            </a:r>
            <a:r>
              <a:rPr lang="en-US" altLang="en-US" sz="1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necessary information </a:t>
            </a:r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is available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Compile</a:t>
            </a:r>
            <a:r>
              <a:rPr lang="en-US" altLang="en-US" sz="1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</a:t>
            </a:r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- compile the source code of the </a:t>
            </a:r>
            <a:r>
              <a:rPr lang="en-US" altLang="en-US" sz="1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project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Test</a:t>
            </a:r>
            <a:r>
              <a:rPr lang="en-US" altLang="en-US" sz="1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- test the compiled source code using a suitable unit testing framework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Package</a:t>
            </a:r>
            <a:r>
              <a:rPr lang="en-US" altLang="en-US" sz="1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- take the compiled code and package it in </a:t>
            </a:r>
            <a:r>
              <a:rPr lang="en-US" altLang="en-US" sz="1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its distributable </a:t>
            </a:r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format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integration-test</a:t>
            </a:r>
            <a:r>
              <a:rPr lang="en-US" altLang="en-US" sz="1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</a:t>
            </a:r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- process and deploy the package if necessary </a:t>
            </a:r>
            <a:r>
              <a:rPr lang="en-US" altLang="en-US" sz="1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into an </a:t>
            </a:r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environment where integration tests </a:t>
            </a:r>
            <a:r>
              <a:rPr lang="en-US" altLang="en-US" sz="1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case run</a:t>
            </a:r>
            <a:endParaRPr lang="en-US" altLang="en-US" sz="1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Verify</a:t>
            </a:r>
            <a:r>
              <a:rPr lang="en-US" altLang="en-US" sz="1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- </a:t>
            </a:r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run any </a:t>
            </a:r>
            <a:r>
              <a:rPr lang="en-US" altLang="en-US" sz="1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checks on result of integration-test to ensure quality criteria are meet.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Install</a:t>
            </a:r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en-US" sz="1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- </a:t>
            </a:r>
            <a:r>
              <a:rPr 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install the package </a:t>
            </a:r>
            <a:r>
              <a:rPr lang="en-US" sz="1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into </a:t>
            </a:r>
            <a:r>
              <a:rPr 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the local repository, </a:t>
            </a:r>
            <a:r>
              <a:rPr lang="en-US" sz="1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for use </a:t>
            </a:r>
            <a:r>
              <a:rPr 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as a dependency in </a:t>
            </a:r>
            <a:r>
              <a:rPr lang="en-US" sz="1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other </a:t>
            </a:r>
            <a:r>
              <a:rPr 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projects </a:t>
            </a:r>
            <a:r>
              <a:rPr lang="en-US" sz="1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locally</a:t>
            </a:r>
            <a:endParaRPr lang="en-US" sz="1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Deploy</a:t>
            </a:r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en-US" sz="1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- </a:t>
            </a:r>
            <a:r>
              <a:rPr 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done in an integration or </a:t>
            </a:r>
            <a:r>
              <a:rPr lang="en-US" sz="1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release </a:t>
            </a:r>
            <a:r>
              <a:rPr 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environment</a:t>
            </a:r>
            <a:r>
              <a:rPr lang="en-US" sz="1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, </a:t>
            </a:r>
            <a:r>
              <a:rPr 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copies the final 	</a:t>
            </a:r>
            <a:r>
              <a:rPr lang="en-US" sz="1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package </a:t>
            </a:r>
            <a:r>
              <a:rPr 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to the remote </a:t>
            </a:r>
            <a:r>
              <a:rPr lang="en-US" sz="1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repository </a:t>
            </a:r>
            <a:r>
              <a:rPr 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for sharing </a:t>
            </a:r>
            <a:r>
              <a:rPr lang="en-US" sz="1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with </a:t>
            </a:r>
            <a:r>
              <a:rPr 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other developers </a:t>
            </a:r>
            <a:r>
              <a:rPr lang="en-US" sz="1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and </a:t>
            </a:r>
            <a:r>
              <a:rPr 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projects.</a:t>
            </a:r>
            <a:endParaRPr lang="en-US" altLang="en-US" sz="1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1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5" name="Picture 2" descr="C:\Users\manjuls\Desktop\default-lifecycle-pha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977191"/>
            <a:ext cx="3122295" cy="359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6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563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Relation among Phase, Plugin and Goals 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153319"/>
            <a:ext cx="6657975" cy="3904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Plugins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Arial" charset="0"/>
              <a:buChar char="•"/>
            </a:pPr>
            <a:endParaRPr lang="en-US" altLang="en-US" sz="3200" dirty="0">
              <a:latin typeface="Calibri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07491" y="1167472"/>
            <a:ext cx="8319135" cy="2613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1800" dirty="0">
                <a:latin typeface="Calibri" pitchFamily="34" charset="0"/>
              </a:rPr>
              <a:t>Plugins are artifacts that provide goals to </a:t>
            </a:r>
            <a:r>
              <a:rPr lang="en-US" altLang="en-US" sz="1800" dirty="0" smtClean="0">
                <a:latin typeface="Calibri" pitchFamily="34" charset="0"/>
              </a:rPr>
              <a:t>Maven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sz="1800" dirty="0">
              <a:latin typeface="Calibri" pitchFamily="34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1800" dirty="0">
                <a:latin typeface="Calibri" pitchFamily="34" charset="0"/>
              </a:rPr>
              <a:t>There is a large library of plugins out there which do all sorts of different things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sz="1800" dirty="0" smtClean="0">
              <a:latin typeface="Calibri" pitchFamily="34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1800" dirty="0" smtClean="0">
                <a:latin typeface="Calibri" pitchFamily="34" charset="0"/>
              </a:rPr>
              <a:t>You </a:t>
            </a:r>
            <a:r>
              <a:rPr lang="en-US" altLang="en-US" sz="1800" dirty="0">
                <a:latin typeface="Calibri" pitchFamily="34" charset="0"/>
              </a:rPr>
              <a:t>can also write your own plugin!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sz="1800" dirty="0" smtClean="0">
              <a:latin typeface="Calibri" pitchFamily="34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1800" dirty="0" smtClean="0">
                <a:latin typeface="Calibri" pitchFamily="34" charset="0"/>
              </a:rPr>
              <a:t>Plugins </a:t>
            </a:r>
            <a:r>
              <a:rPr lang="en-US" altLang="en-US" sz="1800" dirty="0">
                <a:latin typeface="Calibri" pitchFamily="34" charset="0"/>
              </a:rPr>
              <a:t>are then bound to different lifecycle phases.</a:t>
            </a:r>
          </a:p>
          <a:p>
            <a:pPr lvl="1"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1800" dirty="0">
                <a:latin typeface="Calibri" pitchFamily="34" charset="0"/>
              </a:rPr>
              <a:t>Either through configuration in the plugin itself</a:t>
            </a:r>
          </a:p>
          <a:p>
            <a:pPr lvl="1"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1800" dirty="0">
                <a:latin typeface="Calibri" pitchFamily="34" charset="0"/>
              </a:rPr>
              <a:t>Or through manual configuration in your POM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05137" y="4353719"/>
            <a:ext cx="2043113" cy="385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b="1">
                <a:latin typeface="Calibri" pitchFamily="34" charset="0"/>
              </a:rPr>
              <a:t>Plugins : goals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93607" y="4850165"/>
            <a:ext cx="701993" cy="385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alibri" pitchFamily="34" charset="0"/>
              </a:rPr>
              <a:t>JAR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048250" y="4927523"/>
            <a:ext cx="984885" cy="385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Calibri" pitchFamily="34" charset="0"/>
              </a:rPr>
              <a:t>Classes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445544" y="4624900"/>
            <a:ext cx="602456" cy="302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587240" y="4624900"/>
            <a:ext cx="639128" cy="302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Repositories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itchFamily="34" charset="0"/>
              </a:rPr>
              <a:t> Holds </a:t>
            </a:r>
            <a:r>
              <a:rPr lang="en-US" altLang="en-US" sz="2000" dirty="0">
                <a:latin typeface="Calibri" pitchFamily="34" charset="0"/>
              </a:rPr>
              <a:t>build artifacts of various </a:t>
            </a:r>
            <a:r>
              <a:rPr lang="en-US" altLang="en-US" sz="2000" dirty="0" smtClean="0">
                <a:latin typeface="Calibri" pitchFamily="34" charset="0"/>
              </a:rPr>
              <a:t>types</a:t>
            </a: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itchFamily="34" charset="0"/>
              </a:rPr>
              <a:t> Can </a:t>
            </a:r>
            <a:r>
              <a:rPr lang="en-US" altLang="en-US" sz="2000" dirty="0">
                <a:latin typeface="Calibri" pitchFamily="34" charset="0"/>
              </a:rPr>
              <a:t>be local or </a:t>
            </a:r>
            <a:r>
              <a:rPr lang="en-US" altLang="en-US" sz="2000" dirty="0" smtClean="0">
                <a:latin typeface="Calibri" pitchFamily="34" charset="0"/>
              </a:rPr>
              <a:t>remote</a:t>
            </a: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itchFamily="34" charset="0"/>
              </a:rPr>
              <a:t> Local </a:t>
            </a:r>
            <a:r>
              <a:rPr lang="en-US" altLang="en-US" sz="2000" dirty="0">
                <a:latin typeface="Calibri" pitchFamily="34" charset="0"/>
              </a:rPr>
              <a:t>repository acts as a </a:t>
            </a:r>
            <a:r>
              <a:rPr lang="en-US" altLang="en-US" sz="2000" dirty="0" smtClean="0">
                <a:latin typeface="Calibri" pitchFamily="34" charset="0"/>
              </a:rPr>
              <a:t>cache</a:t>
            </a: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itchFamily="34" charset="0"/>
              </a:rPr>
              <a:t> Remote </a:t>
            </a:r>
            <a:r>
              <a:rPr lang="en-US" altLang="en-US" sz="2000" dirty="0">
                <a:latin typeface="Calibri" pitchFamily="34" charset="0"/>
              </a:rPr>
              <a:t>repositories include Maven </a:t>
            </a:r>
            <a:r>
              <a:rPr lang="en-US" altLang="en-US" sz="2000" dirty="0" smtClean="0">
                <a:latin typeface="Calibri" pitchFamily="34" charset="0"/>
              </a:rPr>
              <a:t>Central </a:t>
            </a:r>
            <a:r>
              <a:rPr lang="en-US" altLang="en-US" sz="2000" dirty="0">
                <a:latin typeface="Calibri" pitchFamily="34" charset="0"/>
              </a:rPr>
              <a:t>or any number of other repositories that are available or specified by user</a:t>
            </a:r>
          </a:p>
          <a:p>
            <a:pPr marL="457200" indent="-4572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200" dirty="0"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71700" y="1458119"/>
            <a:ext cx="1706613" cy="144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79479" y="1458119"/>
            <a:ext cx="1706613" cy="144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80087" y="1458119"/>
            <a:ext cx="1706613" cy="144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71700" y="3202395"/>
            <a:ext cx="1706613" cy="144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79479" y="3202395"/>
            <a:ext cx="1706613" cy="144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171699" y="2296319"/>
            <a:ext cx="1706613" cy="5185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tool introduction</a:t>
            </a:r>
          </a:p>
        </p:txBody>
      </p:sp>
      <p:grpSp>
        <p:nvGrpSpPr>
          <p:cNvPr id="23" name="Group 4"/>
          <p:cNvGrpSpPr>
            <a:grpSpLocks noChangeAspect="1"/>
          </p:cNvGrpSpPr>
          <p:nvPr/>
        </p:nvGrpSpPr>
        <p:grpSpPr bwMode="auto">
          <a:xfrm>
            <a:off x="6833547" y="1952135"/>
            <a:ext cx="339224" cy="329021"/>
            <a:chOff x="1965" y="1494"/>
            <a:chExt cx="133" cy="129"/>
          </a:xfrm>
          <a:solidFill>
            <a:srgbClr val="00B8F1"/>
          </a:solidFill>
        </p:grpSpPr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2021" y="1494"/>
              <a:ext cx="77" cy="129"/>
            </a:xfrm>
            <a:custGeom>
              <a:avLst/>
              <a:gdLst>
                <a:gd name="T0" fmla="*/ 394 w 960"/>
                <a:gd name="T1" fmla="*/ 1575 h 1613"/>
                <a:gd name="T2" fmla="*/ 470 w 960"/>
                <a:gd name="T3" fmla="*/ 1610 h 1613"/>
                <a:gd name="T4" fmla="*/ 552 w 960"/>
                <a:gd name="T5" fmla="*/ 1590 h 1613"/>
                <a:gd name="T6" fmla="*/ 570 w 960"/>
                <a:gd name="T7" fmla="*/ 1575 h 1613"/>
                <a:gd name="T8" fmla="*/ 911 w 960"/>
                <a:gd name="T9" fmla="*/ 1234 h 1613"/>
                <a:gd name="T10" fmla="*/ 911 w 960"/>
                <a:gd name="T11" fmla="*/ 1057 h 1613"/>
                <a:gd name="T12" fmla="*/ 734 w 960"/>
                <a:gd name="T13" fmla="*/ 1057 h 1613"/>
                <a:gd name="T14" fmla="*/ 606 w 960"/>
                <a:gd name="T15" fmla="*/ 1185 h 1613"/>
                <a:gd name="T16" fmla="*/ 606 w 960"/>
                <a:gd name="T17" fmla="*/ 125 h 1613"/>
                <a:gd name="T18" fmla="*/ 482 w 960"/>
                <a:gd name="T19" fmla="*/ 0 h 1613"/>
                <a:gd name="T20" fmla="*/ 357 w 960"/>
                <a:gd name="T21" fmla="*/ 125 h 1613"/>
                <a:gd name="T22" fmla="*/ 357 w 960"/>
                <a:gd name="T23" fmla="*/ 1185 h 1613"/>
                <a:gd name="T24" fmla="*/ 226 w 960"/>
                <a:gd name="T25" fmla="*/ 1054 h 1613"/>
                <a:gd name="T26" fmla="*/ 49 w 960"/>
                <a:gd name="T27" fmla="*/ 1054 h 1613"/>
                <a:gd name="T28" fmla="*/ 49 w 960"/>
                <a:gd name="T29" fmla="*/ 1230 h 1613"/>
                <a:gd name="T30" fmla="*/ 393 w 960"/>
                <a:gd name="T31" fmla="*/ 1575 h 1613"/>
                <a:gd name="T32" fmla="*/ 394 w 960"/>
                <a:gd name="T33" fmla="*/ 1575 h 1613"/>
                <a:gd name="T34" fmla="*/ 394 w 960"/>
                <a:gd name="T35" fmla="*/ 1575 h 1613"/>
                <a:gd name="T36" fmla="*/ 394 w 960"/>
                <a:gd name="T37" fmla="*/ 1575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0" h="1613">
                  <a:moveTo>
                    <a:pt x="394" y="1575"/>
                  </a:moveTo>
                  <a:cubicBezTo>
                    <a:pt x="414" y="1595"/>
                    <a:pt x="442" y="1608"/>
                    <a:pt x="470" y="1610"/>
                  </a:cubicBezTo>
                  <a:cubicBezTo>
                    <a:pt x="498" y="1613"/>
                    <a:pt x="528" y="1606"/>
                    <a:pt x="552" y="1590"/>
                  </a:cubicBezTo>
                  <a:cubicBezTo>
                    <a:pt x="558" y="1585"/>
                    <a:pt x="564" y="1580"/>
                    <a:pt x="570" y="1575"/>
                  </a:cubicBezTo>
                  <a:cubicBezTo>
                    <a:pt x="911" y="1234"/>
                    <a:pt x="911" y="1234"/>
                    <a:pt x="911" y="1234"/>
                  </a:cubicBezTo>
                  <a:cubicBezTo>
                    <a:pt x="960" y="1185"/>
                    <a:pt x="960" y="1106"/>
                    <a:pt x="911" y="1057"/>
                  </a:cubicBezTo>
                  <a:cubicBezTo>
                    <a:pt x="862" y="1008"/>
                    <a:pt x="783" y="1008"/>
                    <a:pt x="734" y="1057"/>
                  </a:cubicBezTo>
                  <a:cubicBezTo>
                    <a:pt x="606" y="1185"/>
                    <a:pt x="606" y="1185"/>
                    <a:pt x="606" y="1185"/>
                  </a:cubicBezTo>
                  <a:cubicBezTo>
                    <a:pt x="606" y="125"/>
                    <a:pt x="606" y="125"/>
                    <a:pt x="606" y="125"/>
                  </a:cubicBezTo>
                  <a:cubicBezTo>
                    <a:pt x="606" y="56"/>
                    <a:pt x="551" y="0"/>
                    <a:pt x="482" y="0"/>
                  </a:cubicBezTo>
                  <a:cubicBezTo>
                    <a:pt x="413" y="0"/>
                    <a:pt x="357" y="56"/>
                    <a:pt x="357" y="125"/>
                  </a:cubicBezTo>
                  <a:cubicBezTo>
                    <a:pt x="357" y="1185"/>
                    <a:pt x="357" y="1185"/>
                    <a:pt x="357" y="1185"/>
                  </a:cubicBezTo>
                  <a:cubicBezTo>
                    <a:pt x="226" y="1054"/>
                    <a:pt x="226" y="1054"/>
                    <a:pt x="226" y="1054"/>
                  </a:cubicBezTo>
                  <a:cubicBezTo>
                    <a:pt x="177" y="1005"/>
                    <a:pt x="98" y="1005"/>
                    <a:pt x="49" y="1054"/>
                  </a:cubicBezTo>
                  <a:cubicBezTo>
                    <a:pt x="0" y="1102"/>
                    <a:pt x="0" y="1181"/>
                    <a:pt x="49" y="1230"/>
                  </a:cubicBezTo>
                  <a:cubicBezTo>
                    <a:pt x="393" y="1575"/>
                    <a:pt x="393" y="1575"/>
                    <a:pt x="393" y="1575"/>
                  </a:cubicBezTo>
                  <a:cubicBezTo>
                    <a:pt x="394" y="1574"/>
                    <a:pt x="394" y="1575"/>
                    <a:pt x="394" y="1575"/>
                  </a:cubicBezTo>
                  <a:close/>
                  <a:moveTo>
                    <a:pt x="394" y="1575"/>
                  </a:moveTo>
                  <a:cubicBezTo>
                    <a:pt x="394" y="1575"/>
                    <a:pt x="394" y="1575"/>
                    <a:pt x="394" y="15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"/>
            <p:cNvSpPr>
              <a:spLocks noEditPoints="1"/>
            </p:cNvSpPr>
            <p:nvPr/>
          </p:nvSpPr>
          <p:spPr bwMode="auto">
            <a:xfrm>
              <a:off x="1965" y="1494"/>
              <a:ext cx="77" cy="129"/>
            </a:xfrm>
            <a:custGeom>
              <a:avLst/>
              <a:gdLst>
                <a:gd name="T0" fmla="*/ 137 w 959"/>
                <a:gd name="T1" fmla="*/ 601 h 1618"/>
                <a:gd name="T2" fmla="*/ 225 w 959"/>
                <a:gd name="T3" fmla="*/ 565 h 1618"/>
                <a:gd name="T4" fmla="*/ 356 w 959"/>
                <a:gd name="T5" fmla="*/ 433 h 1618"/>
                <a:gd name="T6" fmla="*/ 356 w 959"/>
                <a:gd name="T7" fmla="*/ 1493 h 1618"/>
                <a:gd name="T8" fmla="*/ 481 w 959"/>
                <a:gd name="T9" fmla="*/ 1618 h 1618"/>
                <a:gd name="T10" fmla="*/ 606 w 959"/>
                <a:gd name="T11" fmla="*/ 1493 h 1618"/>
                <a:gd name="T12" fmla="*/ 606 w 959"/>
                <a:gd name="T13" fmla="*/ 433 h 1618"/>
                <a:gd name="T14" fmla="*/ 734 w 959"/>
                <a:gd name="T15" fmla="*/ 561 h 1618"/>
                <a:gd name="T16" fmla="*/ 822 w 959"/>
                <a:gd name="T17" fmla="*/ 598 h 1618"/>
                <a:gd name="T18" fmla="*/ 910 w 959"/>
                <a:gd name="T19" fmla="*/ 561 h 1618"/>
                <a:gd name="T20" fmla="*/ 910 w 959"/>
                <a:gd name="T21" fmla="*/ 385 h 1618"/>
                <a:gd name="T22" fmla="*/ 883 w 959"/>
                <a:gd name="T23" fmla="*/ 358 h 1618"/>
                <a:gd name="T24" fmla="*/ 816 w 959"/>
                <a:gd name="T25" fmla="*/ 291 h 1618"/>
                <a:gd name="T26" fmla="*/ 731 w 959"/>
                <a:gd name="T27" fmla="*/ 206 h 1618"/>
                <a:gd name="T28" fmla="*/ 646 w 959"/>
                <a:gd name="T29" fmla="*/ 121 h 1618"/>
                <a:gd name="T30" fmla="*/ 563 w 959"/>
                <a:gd name="T31" fmla="*/ 41 h 1618"/>
                <a:gd name="T32" fmla="*/ 454 w 959"/>
                <a:gd name="T33" fmla="*/ 10 h 1618"/>
                <a:gd name="T34" fmla="*/ 423 w 959"/>
                <a:gd name="T35" fmla="*/ 21 h 1618"/>
                <a:gd name="T36" fmla="*/ 351 w 959"/>
                <a:gd name="T37" fmla="*/ 85 h 1618"/>
                <a:gd name="T38" fmla="*/ 269 w 959"/>
                <a:gd name="T39" fmla="*/ 167 h 1618"/>
                <a:gd name="T40" fmla="*/ 172 w 959"/>
                <a:gd name="T41" fmla="*/ 265 h 1618"/>
                <a:gd name="T42" fmla="*/ 89 w 959"/>
                <a:gd name="T43" fmla="*/ 348 h 1618"/>
                <a:gd name="T44" fmla="*/ 49 w 959"/>
                <a:gd name="T45" fmla="*/ 387 h 1618"/>
                <a:gd name="T46" fmla="*/ 49 w 959"/>
                <a:gd name="T47" fmla="*/ 388 h 1618"/>
                <a:gd name="T48" fmla="*/ 49 w 959"/>
                <a:gd name="T49" fmla="*/ 565 h 1618"/>
                <a:gd name="T50" fmla="*/ 137 w 959"/>
                <a:gd name="T51" fmla="*/ 601 h 1618"/>
                <a:gd name="T52" fmla="*/ 137 w 959"/>
                <a:gd name="T53" fmla="*/ 601 h 1618"/>
                <a:gd name="T54" fmla="*/ 137 w 959"/>
                <a:gd name="T55" fmla="*/ 601 h 1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59" h="1618">
                  <a:moveTo>
                    <a:pt x="137" y="601"/>
                  </a:moveTo>
                  <a:cubicBezTo>
                    <a:pt x="169" y="601"/>
                    <a:pt x="201" y="589"/>
                    <a:pt x="225" y="565"/>
                  </a:cubicBezTo>
                  <a:cubicBezTo>
                    <a:pt x="356" y="433"/>
                    <a:pt x="356" y="433"/>
                    <a:pt x="356" y="433"/>
                  </a:cubicBezTo>
                  <a:cubicBezTo>
                    <a:pt x="356" y="1493"/>
                    <a:pt x="356" y="1493"/>
                    <a:pt x="356" y="1493"/>
                  </a:cubicBezTo>
                  <a:cubicBezTo>
                    <a:pt x="356" y="1562"/>
                    <a:pt x="412" y="1618"/>
                    <a:pt x="481" y="1618"/>
                  </a:cubicBezTo>
                  <a:cubicBezTo>
                    <a:pt x="550" y="1618"/>
                    <a:pt x="606" y="1562"/>
                    <a:pt x="606" y="1493"/>
                  </a:cubicBezTo>
                  <a:cubicBezTo>
                    <a:pt x="606" y="433"/>
                    <a:pt x="606" y="433"/>
                    <a:pt x="606" y="433"/>
                  </a:cubicBezTo>
                  <a:cubicBezTo>
                    <a:pt x="734" y="561"/>
                    <a:pt x="734" y="561"/>
                    <a:pt x="734" y="561"/>
                  </a:cubicBezTo>
                  <a:cubicBezTo>
                    <a:pt x="758" y="586"/>
                    <a:pt x="790" y="598"/>
                    <a:pt x="822" y="598"/>
                  </a:cubicBezTo>
                  <a:cubicBezTo>
                    <a:pt x="854" y="598"/>
                    <a:pt x="886" y="586"/>
                    <a:pt x="910" y="561"/>
                  </a:cubicBezTo>
                  <a:cubicBezTo>
                    <a:pt x="959" y="513"/>
                    <a:pt x="959" y="434"/>
                    <a:pt x="910" y="385"/>
                  </a:cubicBezTo>
                  <a:cubicBezTo>
                    <a:pt x="901" y="376"/>
                    <a:pt x="892" y="367"/>
                    <a:pt x="883" y="358"/>
                  </a:cubicBezTo>
                  <a:cubicBezTo>
                    <a:pt x="861" y="336"/>
                    <a:pt x="839" y="313"/>
                    <a:pt x="816" y="291"/>
                  </a:cubicBezTo>
                  <a:cubicBezTo>
                    <a:pt x="788" y="263"/>
                    <a:pt x="759" y="234"/>
                    <a:pt x="731" y="206"/>
                  </a:cubicBezTo>
                  <a:cubicBezTo>
                    <a:pt x="703" y="177"/>
                    <a:pt x="674" y="150"/>
                    <a:pt x="646" y="121"/>
                  </a:cubicBezTo>
                  <a:cubicBezTo>
                    <a:pt x="619" y="94"/>
                    <a:pt x="592" y="67"/>
                    <a:pt x="563" y="41"/>
                  </a:cubicBezTo>
                  <a:cubicBezTo>
                    <a:pt x="533" y="14"/>
                    <a:pt x="494" y="0"/>
                    <a:pt x="454" y="10"/>
                  </a:cubicBezTo>
                  <a:cubicBezTo>
                    <a:pt x="444" y="12"/>
                    <a:pt x="433" y="16"/>
                    <a:pt x="423" y="21"/>
                  </a:cubicBezTo>
                  <a:cubicBezTo>
                    <a:pt x="396" y="37"/>
                    <a:pt x="373" y="63"/>
                    <a:pt x="351" y="85"/>
                  </a:cubicBezTo>
                  <a:cubicBezTo>
                    <a:pt x="324" y="112"/>
                    <a:pt x="297" y="140"/>
                    <a:pt x="269" y="167"/>
                  </a:cubicBezTo>
                  <a:cubicBezTo>
                    <a:pt x="237" y="200"/>
                    <a:pt x="204" y="232"/>
                    <a:pt x="172" y="265"/>
                  </a:cubicBezTo>
                  <a:cubicBezTo>
                    <a:pt x="144" y="292"/>
                    <a:pt x="117" y="320"/>
                    <a:pt x="89" y="348"/>
                  </a:cubicBezTo>
                  <a:cubicBezTo>
                    <a:pt x="76" y="361"/>
                    <a:pt x="63" y="374"/>
                    <a:pt x="49" y="387"/>
                  </a:cubicBezTo>
                  <a:cubicBezTo>
                    <a:pt x="49" y="388"/>
                    <a:pt x="49" y="388"/>
                    <a:pt x="49" y="388"/>
                  </a:cubicBezTo>
                  <a:cubicBezTo>
                    <a:pt x="0" y="437"/>
                    <a:pt x="0" y="516"/>
                    <a:pt x="49" y="565"/>
                  </a:cubicBezTo>
                  <a:cubicBezTo>
                    <a:pt x="73" y="589"/>
                    <a:pt x="105" y="601"/>
                    <a:pt x="137" y="601"/>
                  </a:cubicBezTo>
                  <a:close/>
                  <a:moveTo>
                    <a:pt x="137" y="601"/>
                  </a:moveTo>
                  <a:cubicBezTo>
                    <a:pt x="137" y="601"/>
                    <a:pt x="137" y="601"/>
                    <a:pt x="137" y="60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Freeform 10"/>
          <p:cNvSpPr>
            <a:spLocks noEditPoints="1"/>
          </p:cNvSpPr>
          <p:nvPr/>
        </p:nvSpPr>
        <p:spPr bwMode="auto">
          <a:xfrm>
            <a:off x="4853111" y="1936971"/>
            <a:ext cx="359348" cy="359348"/>
          </a:xfrm>
          <a:custGeom>
            <a:avLst/>
            <a:gdLst>
              <a:gd name="T0" fmla="*/ 1635 w 1642"/>
              <a:gd name="T1" fmla="*/ 731 h 1641"/>
              <a:gd name="T2" fmla="*/ 1583 w 1642"/>
              <a:gd name="T3" fmla="*/ 690 h 1641"/>
              <a:gd name="T4" fmla="*/ 1413 w 1642"/>
              <a:gd name="T5" fmla="*/ 578 h 1641"/>
              <a:gd name="T6" fmla="*/ 1459 w 1642"/>
              <a:gd name="T7" fmla="*/ 375 h 1641"/>
              <a:gd name="T8" fmla="*/ 1464 w 1642"/>
              <a:gd name="T9" fmla="*/ 314 h 1641"/>
              <a:gd name="T10" fmla="*/ 1334 w 1642"/>
              <a:gd name="T11" fmla="*/ 183 h 1641"/>
              <a:gd name="T12" fmla="*/ 1272 w 1642"/>
              <a:gd name="T13" fmla="*/ 188 h 1641"/>
              <a:gd name="T14" fmla="*/ 1067 w 1642"/>
              <a:gd name="T15" fmla="*/ 233 h 1641"/>
              <a:gd name="T16" fmla="*/ 957 w 1642"/>
              <a:gd name="T17" fmla="*/ 56 h 1641"/>
              <a:gd name="T18" fmla="*/ 917 w 1642"/>
              <a:gd name="T19" fmla="*/ 8 h 1641"/>
              <a:gd name="T20" fmla="*/ 732 w 1642"/>
              <a:gd name="T21" fmla="*/ 7 h 1641"/>
              <a:gd name="T22" fmla="*/ 692 w 1642"/>
              <a:gd name="T23" fmla="*/ 54 h 1641"/>
              <a:gd name="T24" fmla="*/ 579 w 1642"/>
              <a:gd name="T25" fmla="*/ 229 h 1641"/>
              <a:gd name="T26" fmla="*/ 377 w 1642"/>
              <a:gd name="T27" fmla="*/ 183 h 1641"/>
              <a:gd name="T28" fmla="*/ 315 w 1642"/>
              <a:gd name="T29" fmla="*/ 178 h 1641"/>
              <a:gd name="T30" fmla="*/ 182 w 1642"/>
              <a:gd name="T31" fmla="*/ 309 h 1641"/>
              <a:gd name="T32" fmla="*/ 187 w 1642"/>
              <a:gd name="T33" fmla="*/ 371 h 1641"/>
              <a:gd name="T34" fmla="*/ 233 w 1642"/>
              <a:gd name="T35" fmla="*/ 575 h 1641"/>
              <a:gd name="T36" fmla="*/ 55 w 1642"/>
              <a:gd name="T37" fmla="*/ 686 h 1641"/>
              <a:gd name="T38" fmla="*/ 7 w 1642"/>
              <a:gd name="T39" fmla="*/ 726 h 1641"/>
              <a:gd name="T40" fmla="*/ 7 w 1642"/>
              <a:gd name="T41" fmla="*/ 912 h 1641"/>
              <a:gd name="T42" fmla="*/ 61 w 1642"/>
              <a:gd name="T43" fmla="*/ 953 h 1641"/>
              <a:gd name="T44" fmla="*/ 229 w 1642"/>
              <a:gd name="T45" fmla="*/ 1065 h 1641"/>
              <a:gd name="T46" fmla="*/ 184 w 1642"/>
              <a:gd name="T47" fmla="*/ 1268 h 1641"/>
              <a:gd name="T48" fmla="*/ 179 w 1642"/>
              <a:gd name="T49" fmla="*/ 1329 h 1641"/>
              <a:gd name="T50" fmla="*/ 308 w 1642"/>
              <a:gd name="T51" fmla="*/ 1460 h 1641"/>
              <a:gd name="T52" fmla="*/ 371 w 1642"/>
              <a:gd name="T53" fmla="*/ 1455 h 1641"/>
              <a:gd name="T54" fmla="*/ 575 w 1642"/>
              <a:gd name="T55" fmla="*/ 1410 h 1641"/>
              <a:gd name="T56" fmla="*/ 686 w 1642"/>
              <a:gd name="T57" fmla="*/ 1587 h 1641"/>
              <a:gd name="T58" fmla="*/ 726 w 1642"/>
              <a:gd name="T59" fmla="*/ 1635 h 1641"/>
              <a:gd name="T60" fmla="*/ 820 w 1642"/>
              <a:gd name="T61" fmla="*/ 1641 h 1641"/>
              <a:gd name="T62" fmla="*/ 910 w 1642"/>
              <a:gd name="T63" fmla="*/ 1636 h 1641"/>
              <a:gd name="T64" fmla="*/ 951 w 1642"/>
              <a:gd name="T65" fmla="*/ 1589 h 1641"/>
              <a:gd name="T66" fmla="*/ 1063 w 1642"/>
              <a:gd name="T67" fmla="*/ 1414 h 1641"/>
              <a:gd name="T68" fmla="*/ 1266 w 1642"/>
              <a:gd name="T69" fmla="*/ 1460 h 1641"/>
              <a:gd name="T70" fmla="*/ 1327 w 1642"/>
              <a:gd name="T71" fmla="*/ 1465 h 1641"/>
              <a:gd name="T72" fmla="*/ 1460 w 1642"/>
              <a:gd name="T73" fmla="*/ 1334 h 1641"/>
              <a:gd name="T74" fmla="*/ 1455 w 1642"/>
              <a:gd name="T75" fmla="*/ 1272 h 1641"/>
              <a:gd name="T76" fmla="*/ 1409 w 1642"/>
              <a:gd name="T77" fmla="*/ 1068 h 1641"/>
              <a:gd name="T78" fmla="*/ 1577 w 1642"/>
              <a:gd name="T79" fmla="*/ 957 h 1641"/>
              <a:gd name="T80" fmla="*/ 1587 w 1642"/>
              <a:gd name="T81" fmla="*/ 957 h 1641"/>
              <a:gd name="T82" fmla="*/ 1635 w 1642"/>
              <a:gd name="T83" fmla="*/ 917 h 1641"/>
              <a:gd name="T84" fmla="*/ 1635 w 1642"/>
              <a:gd name="T85" fmla="*/ 731 h 1641"/>
              <a:gd name="T86" fmla="*/ 822 w 1642"/>
              <a:gd name="T87" fmla="*/ 1096 h 1641"/>
              <a:gd name="T88" fmla="*/ 549 w 1642"/>
              <a:gd name="T89" fmla="*/ 823 h 1641"/>
              <a:gd name="T90" fmla="*/ 822 w 1642"/>
              <a:gd name="T91" fmla="*/ 550 h 1641"/>
              <a:gd name="T92" fmla="*/ 1096 w 1642"/>
              <a:gd name="T93" fmla="*/ 823 h 1641"/>
              <a:gd name="T94" fmla="*/ 822 w 1642"/>
              <a:gd name="T95" fmla="*/ 1096 h 1641"/>
              <a:gd name="T96" fmla="*/ 822 w 1642"/>
              <a:gd name="T97" fmla="*/ 1096 h 1641"/>
              <a:gd name="T98" fmla="*/ 822 w 1642"/>
              <a:gd name="T99" fmla="*/ 1096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42" h="1641">
                <a:moveTo>
                  <a:pt x="1635" y="731"/>
                </a:moveTo>
                <a:cubicBezTo>
                  <a:pt x="1633" y="707"/>
                  <a:pt x="1606" y="690"/>
                  <a:pt x="1583" y="690"/>
                </a:cubicBezTo>
                <a:cubicBezTo>
                  <a:pt x="1508" y="690"/>
                  <a:pt x="1441" y="646"/>
                  <a:pt x="1413" y="578"/>
                </a:cubicBezTo>
                <a:cubicBezTo>
                  <a:pt x="1384" y="508"/>
                  <a:pt x="1403" y="427"/>
                  <a:pt x="1459" y="375"/>
                </a:cubicBezTo>
                <a:cubicBezTo>
                  <a:pt x="1476" y="359"/>
                  <a:pt x="1479" y="332"/>
                  <a:pt x="1464" y="314"/>
                </a:cubicBezTo>
                <a:cubicBezTo>
                  <a:pt x="1425" y="265"/>
                  <a:pt x="1382" y="221"/>
                  <a:pt x="1334" y="183"/>
                </a:cubicBezTo>
                <a:cubicBezTo>
                  <a:pt x="1315" y="168"/>
                  <a:pt x="1288" y="170"/>
                  <a:pt x="1272" y="188"/>
                </a:cubicBezTo>
                <a:cubicBezTo>
                  <a:pt x="1223" y="242"/>
                  <a:pt x="1135" y="262"/>
                  <a:pt x="1067" y="233"/>
                </a:cubicBezTo>
                <a:cubicBezTo>
                  <a:pt x="997" y="204"/>
                  <a:pt x="952" y="132"/>
                  <a:pt x="957" y="56"/>
                </a:cubicBezTo>
                <a:cubicBezTo>
                  <a:pt x="958" y="31"/>
                  <a:pt x="941" y="11"/>
                  <a:pt x="917" y="8"/>
                </a:cubicBezTo>
                <a:cubicBezTo>
                  <a:pt x="855" y="1"/>
                  <a:pt x="794" y="0"/>
                  <a:pt x="732" y="7"/>
                </a:cubicBezTo>
                <a:cubicBezTo>
                  <a:pt x="708" y="10"/>
                  <a:pt x="691" y="30"/>
                  <a:pt x="692" y="54"/>
                </a:cubicBezTo>
                <a:cubicBezTo>
                  <a:pt x="694" y="130"/>
                  <a:pt x="649" y="200"/>
                  <a:pt x="579" y="229"/>
                </a:cubicBezTo>
                <a:cubicBezTo>
                  <a:pt x="513" y="256"/>
                  <a:pt x="425" y="236"/>
                  <a:pt x="377" y="183"/>
                </a:cubicBezTo>
                <a:cubicBezTo>
                  <a:pt x="361" y="165"/>
                  <a:pt x="334" y="163"/>
                  <a:pt x="315" y="178"/>
                </a:cubicBezTo>
                <a:cubicBezTo>
                  <a:pt x="266" y="216"/>
                  <a:pt x="221" y="260"/>
                  <a:pt x="182" y="309"/>
                </a:cubicBezTo>
                <a:cubicBezTo>
                  <a:pt x="167" y="327"/>
                  <a:pt x="169" y="355"/>
                  <a:pt x="187" y="371"/>
                </a:cubicBezTo>
                <a:cubicBezTo>
                  <a:pt x="244" y="422"/>
                  <a:pt x="263" y="505"/>
                  <a:pt x="233" y="575"/>
                </a:cubicBezTo>
                <a:cubicBezTo>
                  <a:pt x="205" y="643"/>
                  <a:pt x="135" y="686"/>
                  <a:pt x="55" y="686"/>
                </a:cubicBezTo>
                <a:cubicBezTo>
                  <a:pt x="29" y="685"/>
                  <a:pt x="10" y="703"/>
                  <a:pt x="7" y="726"/>
                </a:cubicBezTo>
                <a:cubicBezTo>
                  <a:pt x="0" y="788"/>
                  <a:pt x="0" y="850"/>
                  <a:pt x="7" y="912"/>
                </a:cubicBezTo>
                <a:cubicBezTo>
                  <a:pt x="10" y="936"/>
                  <a:pt x="37" y="953"/>
                  <a:pt x="61" y="953"/>
                </a:cubicBezTo>
                <a:cubicBezTo>
                  <a:pt x="132" y="951"/>
                  <a:pt x="201" y="995"/>
                  <a:pt x="229" y="1065"/>
                </a:cubicBezTo>
                <a:cubicBezTo>
                  <a:pt x="258" y="1135"/>
                  <a:pt x="240" y="1216"/>
                  <a:pt x="184" y="1268"/>
                </a:cubicBezTo>
                <a:cubicBezTo>
                  <a:pt x="166" y="1284"/>
                  <a:pt x="164" y="1311"/>
                  <a:pt x="179" y="1329"/>
                </a:cubicBezTo>
                <a:cubicBezTo>
                  <a:pt x="217" y="1378"/>
                  <a:pt x="260" y="1422"/>
                  <a:pt x="308" y="1460"/>
                </a:cubicBezTo>
                <a:cubicBezTo>
                  <a:pt x="327" y="1476"/>
                  <a:pt x="354" y="1473"/>
                  <a:pt x="371" y="1455"/>
                </a:cubicBezTo>
                <a:cubicBezTo>
                  <a:pt x="420" y="1401"/>
                  <a:pt x="507" y="1381"/>
                  <a:pt x="575" y="1410"/>
                </a:cubicBezTo>
                <a:cubicBezTo>
                  <a:pt x="646" y="1439"/>
                  <a:pt x="690" y="1511"/>
                  <a:pt x="686" y="1587"/>
                </a:cubicBezTo>
                <a:cubicBezTo>
                  <a:pt x="684" y="1611"/>
                  <a:pt x="702" y="1632"/>
                  <a:pt x="726" y="1635"/>
                </a:cubicBezTo>
                <a:cubicBezTo>
                  <a:pt x="757" y="1639"/>
                  <a:pt x="789" y="1641"/>
                  <a:pt x="820" y="1641"/>
                </a:cubicBezTo>
                <a:cubicBezTo>
                  <a:pt x="850" y="1641"/>
                  <a:pt x="880" y="1639"/>
                  <a:pt x="910" y="1636"/>
                </a:cubicBezTo>
                <a:cubicBezTo>
                  <a:pt x="934" y="1633"/>
                  <a:pt x="951" y="1613"/>
                  <a:pt x="951" y="1589"/>
                </a:cubicBezTo>
                <a:cubicBezTo>
                  <a:pt x="948" y="1513"/>
                  <a:pt x="993" y="1443"/>
                  <a:pt x="1063" y="1414"/>
                </a:cubicBezTo>
                <a:cubicBezTo>
                  <a:pt x="1130" y="1387"/>
                  <a:pt x="1217" y="1407"/>
                  <a:pt x="1266" y="1460"/>
                </a:cubicBezTo>
                <a:cubicBezTo>
                  <a:pt x="1282" y="1478"/>
                  <a:pt x="1309" y="1480"/>
                  <a:pt x="1327" y="1465"/>
                </a:cubicBezTo>
                <a:cubicBezTo>
                  <a:pt x="1376" y="1427"/>
                  <a:pt x="1421" y="1383"/>
                  <a:pt x="1460" y="1334"/>
                </a:cubicBezTo>
                <a:cubicBezTo>
                  <a:pt x="1475" y="1316"/>
                  <a:pt x="1473" y="1288"/>
                  <a:pt x="1455" y="1272"/>
                </a:cubicBezTo>
                <a:cubicBezTo>
                  <a:pt x="1398" y="1220"/>
                  <a:pt x="1380" y="1138"/>
                  <a:pt x="1409" y="1068"/>
                </a:cubicBezTo>
                <a:cubicBezTo>
                  <a:pt x="1437" y="1001"/>
                  <a:pt x="1504" y="957"/>
                  <a:pt x="1577" y="957"/>
                </a:cubicBezTo>
                <a:cubicBezTo>
                  <a:pt x="1587" y="957"/>
                  <a:pt x="1587" y="957"/>
                  <a:pt x="1587" y="957"/>
                </a:cubicBezTo>
                <a:cubicBezTo>
                  <a:pt x="1610" y="959"/>
                  <a:pt x="1632" y="941"/>
                  <a:pt x="1635" y="917"/>
                </a:cubicBezTo>
                <a:cubicBezTo>
                  <a:pt x="1642" y="855"/>
                  <a:pt x="1642" y="793"/>
                  <a:pt x="1635" y="731"/>
                </a:cubicBezTo>
                <a:close/>
                <a:moveTo>
                  <a:pt x="822" y="1096"/>
                </a:moveTo>
                <a:cubicBezTo>
                  <a:pt x="672" y="1096"/>
                  <a:pt x="549" y="974"/>
                  <a:pt x="549" y="823"/>
                </a:cubicBezTo>
                <a:cubicBezTo>
                  <a:pt x="549" y="673"/>
                  <a:pt x="672" y="550"/>
                  <a:pt x="822" y="550"/>
                </a:cubicBezTo>
                <a:cubicBezTo>
                  <a:pt x="973" y="550"/>
                  <a:pt x="1096" y="673"/>
                  <a:pt x="1096" y="823"/>
                </a:cubicBezTo>
                <a:cubicBezTo>
                  <a:pt x="1096" y="974"/>
                  <a:pt x="973" y="1096"/>
                  <a:pt x="822" y="1096"/>
                </a:cubicBezTo>
                <a:close/>
                <a:moveTo>
                  <a:pt x="822" y="1096"/>
                </a:moveTo>
                <a:cubicBezTo>
                  <a:pt x="822" y="1096"/>
                  <a:pt x="822" y="1096"/>
                  <a:pt x="822" y="1096"/>
                </a:cubicBezTo>
              </a:path>
            </a:pathLst>
          </a:custGeom>
          <a:solidFill>
            <a:srgbClr val="00B8F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4"/>
          <p:cNvSpPr>
            <a:spLocks noEditPoints="1"/>
          </p:cNvSpPr>
          <p:nvPr/>
        </p:nvSpPr>
        <p:spPr bwMode="auto">
          <a:xfrm>
            <a:off x="2780849" y="1941283"/>
            <a:ext cx="350724" cy="350724"/>
          </a:xfrm>
          <a:custGeom>
            <a:avLst/>
            <a:gdLst>
              <a:gd name="T0" fmla="*/ 1598 w 1652"/>
              <a:gd name="T1" fmla="*/ 1405 h 1652"/>
              <a:gd name="T2" fmla="*/ 1242 w 1652"/>
              <a:gd name="T3" fmla="*/ 1049 h 1652"/>
              <a:gd name="T4" fmla="*/ 1236 w 1652"/>
              <a:gd name="T5" fmla="*/ 1044 h 1652"/>
              <a:gd name="T6" fmla="*/ 1347 w 1652"/>
              <a:gd name="T7" fmla="*/ 674 h 1652"/>
              <a:gd name="T8" fmla="*/ 674 w 1652"/>
              <a:gd name="T9" fmla="*/ 0 h 1652"/>
              <a:gd name="T10" fmla="*/ 0 w 1652"/>
              <a:gd name="T11" fmla="*/ 674 h 1652"/>
              <a:gd name="T12" fmla="*/ 674 w 1652"/>
              <a:gd name="T13" fmla="*/ 1347 h 1652"/>
              <a:gd name="T14" fmla="*/ 1044 w 1652"/>
              <a:gd name="T15" fmla="*/ 1237 h 1652"/>
              <a:gd name="T16" fmla="*/ 1049 w 1652"/>
              <a:gd name="T17" fmla="*/ 1243 h 1652"/>
              <a:gd name="T18" fmla="*/ 1405 w 1652"/>
              <a:gd name="T19" fmla="*/ 1599 h 1652"/>
              <a:gd name="T20" fmla="*/ 1598 w 1652"/>
              <a:gd name="T21" fmla="*/ 1599 h 1652"/>
              <a:gd name="T22" fmla="*/ 1598 w 1652"/>
              <a:gd name="T23" fmla="*/ 1405 h 1652"/>
              <a:gd name="T24" fmla="*/ 674 w 1652"/>
              <a:gd name="T25" fmla="*/ 1114 h 1652"/>
              <a:gd name="T26" fmla="*/ 234 w 1652"/>
              <a:gd name="T27" fmla="*/ 674 h 1652"/>
              <a:gd name="T28" fmla="*/ 674 w 1652"/>
              <a:gd name="T29" fmla="*/ 234 h 1652"/>
              <a:gd name="T30" fmla="*/ 1114 w 1652"/>
              <a:gd name="T31" fmla="*/ 674 h 1652"/>
              <a:gd name="T32" fmla="*/ 674 w 1652"/>
              <a:gd name="T33" fmla="*/ 1114 h 1652"/>
              <a:gd name="T34" fmla="*/ 674 w 1652"/>
              <a:gd name="T35" fmla="*/ 1114 h 1652"/>
              <a:gd name="T36" fmla="*/ 674 w 1652"/>
              <a:gd name="T37" fmla="*/ 1114 h 1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52" h="1652">
                <a:moveTo>
                  <a:pt x="1598" y="1405"/>
                </a:moveTo>
                <a:cubicBezTo>
                  <a:pt x="1242" y="1049"/>
                  <a:pt x="1242" y="1049"/>
                  <a:pt x="1242" y="1049"/>
                </a:cubicBezTo>
                <a:cubicBezTo>
                  <a:pt x="1240" y="1047"/>
                  <a:pt x="1238" y="1046"/>
                  <a:pt x="1236" y="1044"/>
                </a:cubicBezTo>
                <a:cubicBezTo>
                  <a:pt x="1306" y="938"/>
                  <a:pt x="1347" y="811"/>
                  <a:pt x="1347" y="674"/>
                </a:cubicBezTo>
                <a:cubicBezTo>
                  <a:pt x="1347" y="302"/>
                  <a:pt x="1046" y="0"/>
                  <a:pt x="674" y="0"/>
                </a:cubicBezTo>
                <a:cubicBezTo>
                  <a:pt x="302" y="0"/>
                  <a:pt x="0" y="302"/>
                  <a:pt x="0" y="674"/>
                </a:cubicBezTo>
                <a:cubicBezTo>
                  <a:pt x="0" y="1046"/>
                  <a:pt x="302" y="1347"/>
                  <a:pt x="674" y="1347"/>
                </a:cubicBezTo>
                <a:cubicBezTo>
                  <a:pt x="810" y="1347"/>
                  <a:pt x="938" y="1307"/>
                  <a:pt x="1044" y="1237"/>
                </a:cubicBezTo>
                <a:cubicBezTo>
                  <a:pt x="1046" y="1239"/>
                  <a:pt x="1047" y="1241"/>
                  <a:pt x="1049" y="1243"/>
                </a:cubicBezTo>
                <a:cubicBezTo>
                  <a:pt x="1405" y="1599"/>
                  <a:pt x="1405" y="1599"/>
                  <a:pt x="1405" y="1599"/>
                </a:cubicBezTo>
                <a:cubicBezTo>
                  <a:pt x="1458" y="1652"/>
                  <a:pt x="1545" y="1652"/>
                  <a:pt x="1598" y="1599"/>
                </a:cubicBezTo>
                <a:cubicBezTo>
                  <a:pt x="1652" y="1545"/>
                  <a:pt x="1652" y="1458"/>
                  <a:pt x="1598" y="1405"/>
                </a:cubicBezTo>
                <a:close/>
                <a:moveTo>
                  <a:pt x="674" y="1114"/>
                </a:moveTo>
                <a:cubicBezTo>
                  <a:pt x="431" y="1114"/>
                  <a:pt x="234" y="917"/>
                  <a:pt x="234" y="674"/>
                </a:cubicBezTo>
                <a:cubicBezTo>
                  <a:pt x="234" y="431"/>
                  <a:pt x="431" y="234"/>
                  <a:pt x="674" y="234"/>
                </a:cubicBezTo>
                <a:cubicBezTo>
                  <a:pt x="917" y="234"/>
                  <a:pt x="1114" y="431"/>
                  <a:pt x="1114" y="674"/>
                </a:cubicBezTo>
                <a:cubicBezTo>
                  <a:pt x="1114" y="917"/>
                  <a:pt x="917" y="1114"/>
                  <a:pt x="674" y="1114"/>
                </a:cubicBezTo>
                <a:close/>
                <a:moveTo>
                  <a:pt x="674" y="1114"/>
                </a:moveTo>
                <a:cubicBezTo>
                  <a:pt x="674" y="1114"/>
                  <a:pt x="674" y="1114"/>
                  <a:pt x="674" y="1114"/>
                </a:cubicBezTo>
              </a:path>
            </a:pathLst>
          </a:custGeom>
          <a:solidFill>
            <a:srgbClr val="00B8F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17"/>
          <p:cNvGrpSpPr>
            <a:grpSpLocks noChangeAspect="1"/>
          </p:cNvGrpSpPr>
          <p:nvPr/>
        </p:nvGrpSpPr>
        <p:grpSpPr bwMode="auto">
          <a:xfrm>
            <a:off x="2780849" y="3667919"/>
            <a:ext cx="356472" cy="339223"/>
            <a:chOff x="1970" y="1745"/>
            <a:chExt cx="124" cy="118"/>
          </a:xfrm>
          <a:solidFill>
            <a:srgbClr val="00B8F1"/>
          </a:solidFill>
        </p:grpSpPr>
        <p:sp>
          <p:nvSpPr>
            <p:cNvPr id="29" name="Freeform 18"/>
            <p:cNvSpPr>
              <a:spLocks noEditPoints="1"/>
            </p:cNvSpPr>
            <p:nvPr/>
          </p:nvSpPr>
          <p:spPr bwMode="auto">
            <a:xfrm>
              <a:off x="1970" y="1745"/>
              <a:ext cx="124" cy="118"/>
            </a:xfrm>
            <a:custGeom>
              <a:avLst/>
              <a:gdLst>
                <a:gd name="T0" fmla="*/ 62 w 124"/>
                <a:gd name="T1" fmla="*/ 95 h 118"/>
                <a:gd name="T2" fmla="*/ 100 w 124"/>
                <a:gd name="T3" fmla="*/ 118 h 118"/>
                <a:gd name="T4" fmla="*/ 90 w 124"/>
                <a:gd name="T5" fmla="*/ 74 h 118"/>
                <a:gd name="T6" fmla="*/ 124 w 124"/>
                <a:gd name="T7" fmla="*/ 45 h 118"/>
                <a:gd name="T8" fmla="*/ 79 w 124"/>
                <a:gd name="T9" fmla="*/ 41 h 118"/>
                <a:gd name="T10" fmla="*/ 62 w 124"/>
                <a:gd name="T11" fmla="*/ 0 h 118"/>
                <a:gd name="T12" fmla="*/ 45 w 124"/>
                <a:gd name="T13" fmla="*/ 41 h 118"/>
                <a:gd name="T14" fmla="*/ 0 w 124"/>
                <a:gd name="T15" fmla="*/ 45 h 118"/>
                <a:gd name="T16" fmla="*/ 34 w 124"/>
                <a:gd name="T17" fmla="*/ 74 h 118"/>
                <a:gd name="T18" fmla="*/ 24 w 124"/>
                <a:gd name="T19" fmla="*/ 118 h 118"/>
                <a:gd name="T20" fmla="*/ 62 w 124"/>
                <a:gd name="T21" fmla="*/ 95 h 118"/>
                <a:gd name="T22" fmla="*/ 62 w 124"/>
                <a:gd name="T23" fmla="*/ 95 h 118"/>
                <a:gd name="T24" fmla="*/ 62 w 124"/>
                <a:gd name="T25" fmla="*/ 9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18">
                  <a:moveTo>
                    <a:pt x="62" y="95"/>
                  </a:moveTo>
                  <a:lnTo>
                    <a:pt x="100" y="118"/>
                  </a:lnTo>
                  <a:lnTo>
                    <a:pt x="90" y="74"/>
                  </a:lnTo>
                  <a:lnTo>
                    <a:pt x="124" y="45"/>
                  </a:lnTo>
                  <a:lnTo>
                    <a:pt x="79" y="41"/>
                  </a:lnTo>
                  <a:lnTo>
                    <a:pt x="62" y="0"/>
                  </a:lnTo>
                  <a:lnTo>
                    <a:pt x="45" y="41"/>
                  </a:lnTo>
                  <a:lnTo>
                    <a:pt x="0" y="45"/>
                  </a:lnTo>
                  <a:lnTo>
                    <a:pt x="34" y="74"/>
                  </a:lnTo>
                  <a:lnTo>
                    <a:pt x="24" y="118"/>
                  </a:lnTo>
                  <a:lnTo>
                    <a:pt x="62" y="95"/>
                  </a:lnTo>
                  <a:close/>
                  <a:moveTo>
                    <a:pt x="62" y="95"/>
                  </a:moveTo>
                  <a:lnTo>
                    <a:pt x="62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9"/>
            <p:cNvSpPr>
              <a:spLocks noEditPoints="1"/>
            </p:cNvSpPr>
            <p:nvPr/>
          </p:nvSpPr>
          <p:spPr bwMode="auto">
            <a:xfrm>
              <a:off x="1970" y="1745"/>
              <a:ext cx="124" cy="118"/>
            </a:xfrm>
            <a:custGeom>
              <a:avLst/>
              <a:gdLst>
                <a:gd name="T0" fmla="*/ 62 w 124"/>
                <a:gd name="T1" fmla="*/ 95 h 118"/>
                <a:gd name="T2" fmla="*/ 100 w 124"/>
                <a:gd name="T3" fmla="*/ 118 h 118"/>
                <a:gd name="T4" fmla="*/ 90 w 124"/>
                <a:gd name="T5" fmla="*/ 74 h 118"/>
                <a:gd name="T6" fmla="*/ 124 w 124"/>
                <a:gd name="T7" fmla="*/ 45 h 118"/>
                <a:gd name="T8" fmla="*/ 79 w 124"/>
                <a:gd name="T9" fmla="*/ 41 h 118"/>
                <a:gd name="T10" fmla="*/ 62 w 124"/>
                <a:gd name="T11" fmla="*/ 0 h 118"/>
                <a:gd name="T12" fmla="*/ 45 w 124"/>
                <a:gd name="T13" fmla="*/ 41 h 118"/>
                <a:gd name="T14" fmla="*/ 0 w 124"/>
                <a:gd name="T15" fmla="*/ 45 h 118"/>
                <a:gd name="T16" fmla="*/ 34 w 124"/>
                <a:gd name="T17" fmla="*/ 74 h 118"/>
                <a:gd name="T18" fmla="*/ 24 w 124"/>
                <a:gd name="T19" fmla="*/ 118 h 118"/>
                <a:gd name="T20" fmla="*/ 62 w 124"/>
                <a:gd name="T21" fmla="*/ 95 h 118"/>
                <a:gd name="T22" fmla="*/ 62 w 124"/>
                <a:gd name="T23" fmla="*/ 95 h 118"/>
                <a:gd name="T24" fmla="*/ 62 w 124"/>
                <a:gd name="T25" fmla="*/ 9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18">
                  <a:moveTo>
                    <a:pt x="62" y="95"/>
                  </a:moveTo>
                  <a:lnTo>
                    <a:pt x="100" y="118"/>
                  </a:lnTo>
                  <a:lnTo>
                    <a:pt x="90" y="74"/>
                  </a:lnTo>
                  <a:lnTo>
                    <a:pt x="124" y="45"/>
                  </a:lnTo>
                  <a:lnTo>
                    <a:pt x="79" y="41"/>
                  </a:lnTo>
                  <a:lnTo>
                    <a:pt x="62" y="0"/>
                  </a:lnTo>
                  <a:lnTo>
                    <a:pt x="45" y="41"/>
                  </a:lnTo>
                  <a:lnTo>
                    <a:pt x="0" y="45"/>
                  </a:lnTo>
                  <a:lnTo>
                    <a:pt x="34" y="74"/>
                  </a:lnTo>
                  <a:lnTo>
                    <a:pt x="24" y="118"/>
                  </a:lnTo>
                  <a:lnTo>
                    <a:pt x="62" y="95"/>
                  </a:lnTo>
                  <a:moveTo>
                    <a:pt x="62" y="95"/>
                  </a:moveTo>
                  <a:lnTo>
                    <a:pt x="62" y="9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22"/>
          <p:cNvGrpSpPr>
            <a:grpSpLocks noChangeAspect="1"/>
          </p:cNvGrpSpPr>
          <p:nvPr/>
        </p:nvGrpSpPr>
        <p:grpSpPr bwMode="auto">
          <a:xfrm>
            <a:off x="4845238" y="3647796"/>
            <a:ext cx="336348" cy="359346"/>
            <a:chOff x="1963" y="1999"/>
            <a:chExt cx="117" cy="125"/>
          </a:xfrm>
          <a:solidFill>
            <a:srgbClr val="00B8F1"/>
          </a:solidFill>
        </p:grpSpPr>
        <p:sp>
          <p:nvSpPr>
            <p:cNvPr id="32" name="Rectangle 23"/>
            <p:cNvSpPr>
              <a:spLocks noChangeArrowheads="1"/>
            </p:cNvSpPr>
            <p:nvPr/>
          </p:nvSpPr>
          <p:spPr bwMode="auto">
            <a:xfrm>
              <a:off x="1963" y="2116"/>
              <a:ext cx="117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1963" y="2085"/>
              <a:ext cx="23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1994" y="2069"/>
              <a:ext cx="24" cy="3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2025" y="2038"/>
              <a:ext cx="24" cy="7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2057" y="1999"/>
              <a:ext cx="23" cy="10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" name="Title 8"/>
          <p:cNvSpPr txBox="1">
            <a:spLocks/>
          </p:cNvSpPr>
          <p:nvPr/>
        </p:nvSpPr>
        <p:spPr>
          <a:xfrm>
            <a:off x="7485597" y="4797014"/>
            <a:ext cx="2057400" cy="318705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 smtClean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4179478" y="2448719"/>
            <a:ext cx="1706614" cy="3661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Maven </a:t>
            </a: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Tool</a:t>
            </a:r>
            <a:endParaRPr lang="en-US" sz="14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6180087" y="2448719"/>
            <a:ext cx="1706613" cy="3661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Benefits of </a:t>
            </a: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Maven</a:t>
            </a:r>
            <a:endParaRPr lang="en-US" sz="14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2171699" y="4201494"/>
            <a:ext cx="1698551" cy="3661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Maven Convention</a:t>
            </a:r>
            <a:endParaRPr lang="en-US" sz="14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4114800" y="4201319"/>
            <a:ext cx="1905000" cy="3661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Maven Features</a:t>
            </a:r>
            <a:endParaRPr lang="en-US" sz="14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6180087" y="4201494"/>
            <a:ext cx="1706613" cy="3661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Repositories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Arial" charset="0"/>
              <a:buChar char="•"/>
            </a:pPr>
            <a:endParaRPr lang="en-US" altLang="en-US" sz="3200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34269"/>
            <a:ext cx="764857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Snapshot builds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Snapshot builds are used to designate a version of a project which has not yet been </a:t>
            </a:r>
            <a:r>
              <a:rPr lang="en-US" altLang="en-US" sz="2000" dirty="0" smtClean="0">
                <a:latin typeface="Calibri" pitchFamily="34" charset="0"/>
              </a:rPr>
              <a:t>released</a:t>
            </a: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The version number will end with “-SNAPSHOT</a:t>
            </a:r>
            <a:r>
              <a:rPr lang="en-US" altLang="en-US" sz="2000" dirty="0" smtClean="0">
                <a:latin typeface="Calibri" pitchFamily="34" charset="0"/>
              </a:rPr>
              <a:t>”</a:t>
            </a: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Stored in separate repositories or in local </a:t>
            </a:r>
            <a:r>
              <a:rPr lang="en-US" altLang="en-US" sz="2000" dirty="0" smtClean="0">
                <a:latin typeface="Calibri" pitchFamily="34" charset="0"/>
              </a:rPr>
              <a:t>repository</a:t>
            </a: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Can be updated after deployed, unlike release artifacts which are “frozen” once released.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maven features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 fontScale="92500" lnSpcReduction="1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itchFamily="34" charset="0"/>
              </a:rPr>
              <a:t>Profiles</a:t>
            </a: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itchFamily="34" charset="0"/>
              </a:rPr>
              <a:t>Archetypes</a:t>
            </a: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Transitive dependency </a:t>
            </a:r>
            <a:r>
              <a:rPr lang="en-US" altLang="en-US" sz="2000" dirty="0" smtClean="0">
                <a:latin typeface="Calibri" pitchFamily="34" charset="0"/>
              </a:rPr>
              <a:t>resolution</a:t>
            </a: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Project </a:t>
            </a:r>
            <a:r>
              <a:rPr lang="en-US" altLang="en-US" sz="2000" dirty="0" smtClean="0">
                <a:latin typeface="Calibri" pitchFamily="34" charset="0"/>
              </a:rPr>
              <a:t>Inheritance</a:t>
            </a: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Multi-Module </a:t>
            </a:r>
            <a:r>
              <a:rPr lang="en-US" altLang="en-US" sz="2000" dirty="0" smtClean="0">
                <a:latin typeface="Calibri" pitchFamily="34" charset="0"/>
              </a:rPr>
              <a:t>Project</a:t>
            </a: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itchFamily="34" charset="0"/>
              </a:rPr>
              <a:t>Written </a:t>
            </a:r>
            <a:r>
              <a:rPr lang="en-US" altLang="en-US" sz="2000" dirty="0">
                <a:latin typeface="Calibri" pitchFamily="34" charset="0"/>
              </a:rPr>
              <a:t>in XML format</a:t>
            </a:r>
          </a:p>
          <a:p>
            <a:pPr marL="457200" indent="-4572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200" dirty="0"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Profiles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en-US" sz="2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Using a build profile, you can customize build for different environments such as </a:t>
            </a:r>
            <a:r>
              <a:rPr lang="en-US" altLang="en-US" sz="2000" i="1" dirty="0">
                <a:latin typeface="Calibri" pitchFamily="34" charset="0"/>
                <a:ea typeface="Calibri" pitchFamily="34" charset="0"/>
                <a:cs typeface="Calibri" pitchFamily="34" charset="0"/>
              </a:rPr>
              <a:t>Production </a:t>
            </a:r>
            <a:r>
              <a:rPr lang="en-US" alt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v/s </a:t>
            </a:r>
            <a:r>
              <a:rPr lang="en-US" altLang="en-US" sz="2000" i="1" dirty="0">
                <a:latin typeface="Calibri" pitchFamily="34" charset="0"/>
                <a:ea typeface="Calibri" pitchFamily="34" charset="0"/>
                <a:cs typeface="Calibri" pitchFamily="34" charset="0"/>
              </a:rPr>
              <a:t>Development</a:t>
            </a:r>
            <a:r>
              <a:rPr lang="en-US" alt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 environments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US" sz="2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It provides Portability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US" sz="2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Modify </a:t>
            </a:r>
            <a:r>
              <a:rPr lang="en-US" altLang="en-US" sz="20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Pom</a:t>
            </a:r>
            <a:r>
              <a:rPr lang="en-US" alt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 at build time.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Profiles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Arial" charset="0"/>
              <a:buChar char="•"/>
            </a:pPr>
            <a:endParaRPr lang="en-US" altLang="en-US" sz="3200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1153319"/>
            <a:ext cx="8202136" cy="4247317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900" dirty="0"/>
              <a:t>&lt;project&gt;</a:t>
            </a:r>
          </a:p>
          <a:p>
            <a:pPr>
              <a:defRPr/>
            </a:pPr>
            <a:r>
              <a:rPr lang="en-US" sz="900" dirty="0"/>
              <a:t>…..</a:t>
            </a:r>
          </a:p>
          <a:p>
            <a:pPr lvl="1">
              <a:defRPr/>
            </a:pPr>
            <a:r>
              <a:rPr lang="en-US" sz="900" dirty="0"/>
              <a:t>&lt;profiles&gt; </a:t>
            </a:r>
          </a:p>
          <a:p>
            <a:pPr lvl="2">
              <a:defRPr/>
            </a:pPr>
            <a:r>
              <a:rPr lang="en-US" sz="900" dirty="0"/>
              <a:t>&lt;profile&gt; </a:t>
            </a:r>
          </a:p>
          <a:p>
            <a:pPr lvl="3">
              <a:defRPr/>
            </a:pPr>
            <a:r>
              <a:rPr lang="en-US" sz="900" dirty="0"/>
              <a:t>&lt;id&gt;development&lt;/id&gt; </a:t>
            </a:r>
          </a:p>
          <a:p>
            <a:pPr lvl="3">
              <a:defRPr/>
            </a:pPr>
            <a:r>
              <a:rPr lang="en-US" sz="900" dirty="0"/>
              <a:t>&lt;properties&gt; </a:t>
            </a:r>
          </a:p>
          <a:p>
            <a:pPr lvl="4">
              <a:defRPr/>
            </a:pPr>
            <a:r>
              <a:rPr lang="en-US" sz="900" dirty="0"/>
              <a:t>&lt;</a:t>
            </a:r>
            <a:r>
              <a:rPr lang="en-US" sz="900" dirty="0" err="1"/>
              <a:t>db.driverClass</a:t>
            </a:r>
            <a:r>
              <a:rPr lang="en-US" sz="900" dirty="0"/>
              <a:t>&gt;</a:t>
            </a:r>
            <a:r>
              <a:rPr lang="en-US" sz="900" dirty="0" err="1"/>
              <a:t>oracle.jdbc.driver.OracleDriver</a:t>
            </a:r>
            <a:r>
              <a:rPr lang="en-US" sz="900" dirty="0"/>
              <a:t>&lt;/</a:t>
            </a:r>
            <a:r>
              <a:rPr lang="en-US" sz="900" dirty="0" err="1"/>
              <a:t>db.driverClass</a:t>
            </a:r>
            <a:r>
              <a:rPr lang="en-US" sz="900" dirty="0"/>
              <a:t>&gt; </a:t>
            </a:r>
          </a:p>
          <a:p>
            <a:pPr lvl="4">
              <a:defRPr/>
            </a:pPr>
            <a:r>
              <a:rPr lang="en-US" sz="900" dirty="0"/>
              <a:t>&lt;</a:t>
            </a:r>
            <a:r>
              <a:rPr lang="en-US" sz="900" dirty="0" err="1"/>
              <a:t>db.connectionURL</a:t>
            </a:r>
            <a:r>
              <a:rPr lang="en-US" sz="900" dirty="0"/>
              <a:t>&gt;</a:t>
            </a:r>
          </a:p>
          <a:p>
            <a:pPr lvl="4">
              <a:defRPr/>
            </a:pPr>
            <a:r>
              <a:rPr lang="en-US" sz="900" dirty="0" err="1"/>
              <a:t>jdbc:oracle:thin</a:t>
            </a:r>
            <a:r>
              <a:rPr lang="en-US" sz="900" dirty="0"/>
              <a:t>:@127.0.0.1:1521:XE</a:t>
            </a:r>
          </a:p>
          <a:p>
            <a:pPr lvl="4">
              <a:defRPr/>
            </a:pPr>
            <a:r>
              <a:rPr lang="en-US" sz="900" dirty="0"/>
              <a:t>&lt;/</a:t>
            </a:r>
            <a:r>
              <a:rPr lang="en-US" sz="900" dirty="0" err="1"/>
              <a:t>db.connectionURL</a:t>
            </a:r>
            <a:r>
              <a:rPr lang="en-US" sz="900" dirty="0"/>
              <a:t>&gt; </a:t>
            </a:r>
          </a:p>
          <a:p>
            <a:pPr lvl="4">
              <a:defRPr/>
            </a:pPr>
            <a:r>
              <a:rPr lang="en-US" sz="900" dirty="0"/>
              <a:t>&lt;</a:t>
            </a:r>
            <a:r>
              <a:rPr lang="en-US" sz="900" dirty="0" err="1"/>
              <a:t>db.username</a:t>
            </a:r>
            <a:r>
              <a:rPr lang="en-US" sz="900" dirty="0"/>
              <a:t>&gt;</a:t>
            </a:r>
            <a:r>
              <a:rPr lang="en-US" sz="900" dirty="0" err="1"/>
              <a:t>devuser</a:t>
            </a:r>
            <a:r>
              <a:rPr lang="en-US" sz="900" dirty="0"/>
              <a:t>&lt;/</a:t>
            </a:r>
            <a:r>
              <a:rPr lang="en-US" sz="900" dirty="0" err="1"/>
              <a:t>db.username</a:t>
            </a:r>
            <a:r>
              <a:rPr lang="en-US" sz="900" dirty="0"/>
              <a:t>&gt; </a:t>
            </a:r>
          </a:p>
          <a:p>
            <a:pPr lvl="4">
              <a:defRPr/>
            </a:pPr>
            <a:r>
              <a:rPr lang="en-US" sz="900" dirty="0"/>
              <a:t>&lt;</a:t>
            </a:r>
            <a:r>
              <a:rPr lang="en-US" sz="900" dirty="0" err="1"/>
              <a:t>db.password</a:t>
            </a:r>
            <a:r>
              <a:rPr lang="en-US" sz="900" dirty="0"/>
              <a:t>&gt;</a:t>
            </a:r>
            <a:r>
              <a:rPr lang="en-US" sz="900" dirty="0" err="1"/>
              <a:t>devpassword</a:t>
            </a:r>
            <a:r>
              <a:rPr lang="en-US" sz="900" dirty="0"/>
              <a:t>&lt;/</a:t>
            </a:r>
            <a:r>
              <a:rPr lang="en-US" sz="900" dirty="0" err="1"/>
              <a:t>db.password</a:t>
            </a:r>
            <a:r>
              <a:rPr lang="en-US" sz="900" dirty="0"/>
              <a:t>&gt; </a:t>
            </a:r>
          </a:p>
          <a:p>
            <a:pPr lvl="4">
              <a:defRPr/>
            </a:pPr>
            <a:r>
              <a:rPr lang="en-US" sz="900" dirty="0"/>
              <a:t>&lt;</a:t>
            </a:r>
            <a:r>
              <a:rPr lang="en-US" sz="900" dirty="0" err="1"/>
              <a:t>logo.image</a:t>
            </a:r>
            <a:r>
              <a:rPr lang="en-US" sz="900" dirty="0"/>
              <a:t>&gt;mylogo.png&lt;/</a:t>
            </a:r>
            <a:r>
              <a:rPr lang="en-US" sz="900" dirty="0" err="1"/>
              <a:t>logo.image</a:t>
            </a:r>
            <a:r>
              <a:rPr lang="en-US" sz="900" dirty="0"/>
              <a:t>&gt; </a:t>
            </a:r>
          </a:p>
          <a:p>
            <a:pPr lvl="3">
              <a:defRPr/>
            </a:pPr>
            <a:r>
              <a:rPr lang="en-US" sz="900" dirty="0"/>
              <a:t>&lt;/properties&gt; </a:t>
            </a:r>
          </a:p>
          <a:p>
            <a:pPr lvl="2">
              <a:defRPr/>
            </a:pPr>
            <a:r>
              <a:rPr lang="en-US" sz="900" dirty="0"/>
              <a:t>&lt;/profile&gt;</a:t>
            </a:r>
          </a:p>
          <a:p>
            <a:pPr lvl="2">
              <a:defRPr/>
            </a:pPr>
            <a:r>
              <a:rPr lang="en-US" sz="900" dirty="0"/>
              <a:t>&lt;profile&gt; </a:t>
            </a:r>
          </a:p>
          <a:p>
            <a:pPr lvl="3">
              <a:defRPr/>
            </a:pPr>
            <a:r>
              <a:rPr lang="en-US" sz="900" dirty="0"/>
              <a:t>&lt;id&gt;production&lt;/id&gt; </a:t>
            </a:r>
          </a:p>
          <a:p>
            <a:pPr lvl="3">
              <a:defRPr/>
            </a:pPr>
            <a:r>
              <a:rPr lang="en-US" sz="900" dirty="0"/>
              <a:t>&lt;properties&gt; </a:t>
            </a:r>
          </a:p>
          <a:p>
            <a:pPr lvl="4">
              <a:defRPr/>
            </a:pPr>
            <a:r>
              <a:rPr lang="en-US" sz="900" dirty="0"/>
              <a:t>&lt;</a:t>
            </a:r>
            <a:r>
              <a:rPr lang="en-US" sz="900" dirty="0" err="1"/>
              <a:t>db.driverClass</a:t>
            </a:r>
            <a:r>
              <a:rPr lang="en-US" sz="900" dirty="0"/>
              <a:t>&gt;</a:t>
            </a:r>
            <a:r>
              <a:rPr lang="en-US" sz="900" dirty="0" err="1"/>
              <a:t>oracle.jdbc.driver.OracleDriver</a:t>
            </a:r>
            <a:r>
              <a:rPr lang="en-US" sz="900" dirty="0"/>
              <a:t>&lt;/</a:t>
            </a:r>
            <a:r>
              <a:rPr lang="en-US" sz="900" dirty="0" err="1"/>
              <a:t>db.driverClass</a:t>
            </a:r>
            <a:r>
              <a:rPr lang="en-US" sz="900" dirty="0"/>
              <a:t>&gt; </a:t>
            </a:r>
          </a:p>
          <a:p>
            <a:pPr lvl="4">
              <a:defRPr/>
            </a:pPr>
            <a:r>
              <a:rPr lang="en-US" sz="900" dirty="0"/>
              <a:t>&lt;</a:t>
            </a:r>
            <a:r>
              <a:rPr lang="en-US" sz="900" dirty="0" err="1"/>
              <a:t>db.connectionURL</a:t>
            </a:r>
            <a:r>
              <a:rPr lang="en-US" sz="900" dirty="0"/>
              <a:t>&gt;</a:t>
            </a:r>
          </a:p>
          <a:p>
            <a:pPr lvl="4">
              <a:defRPr/>
            </a:pPr>
            <a:r>
              <a:rPr lang="en-US" sz="900" dirty="0" err="1"/>
              <a:t>jdbc:oracle:thin</a:t>
            </a:r>
            <a:r>
              <a:rPr lang="en-US" sz="900" dirty="0"/>
              <a:t>:@10.0.1.14:1521:APPS</a:t>
            </a:r>
          </a:p>
          <a:p>
            <a:pPr lvl="4">
              <a:defRPr/>
            </a:pPr>
            <a:r>
              <a:rPr lang="en-US" sz="900" dirty="0"/>
              <a:t>&lt;/</a:t>
            </a:r>
            <a:r>
              <a:rPr lang="en-US" sz="900" dirty="0" err="1"/>
              <a:t>db.connectionURL</a:t>
            </a:r>
            <a:r>
              <a:rPr lang="en-US" sz="900" dirty="0"/>
              <a:t>&gt; </a:t>
            </a:r>
          </a:p>
          <a:p>
            <a:pPr lvl="4">
              <a:defRPr/>
            </a:pPr>
            <a:r>
              <a:rPr lang="en-US" sz="900" dirty="0"/>
              <a:t>&lt;</a:t>
            </a:r>
            <a:r>
              <a:rPr lang="en-US" sz="900" dirty="0" err="1"/>
              <a:t>db.username</a:t>
            </a:r>
            <a:r>
              <a:rPr lang="en-US" sz="900" dirty="0"/>
              <a:t>&gt;</a:t>
            </a:r>
            <a:r>
              <a:rPr lang="en-US" sz="900" dirty="0" err="1"/>
              <a:t>productionuser</a:t>
            </a:r>
            <a:r>
              <a:rPr lang="en-US" sz="900" dirty="0"/>
              <a:t>&lt;/</a:t>
            </a:r>
            <a:r>
              <a:rPr lang="en-US" sz="900" dirty="0" err="1"/>
              <a:t>db.username</a:t>
            </a:r>
            <a:r>
              <a:rPr lang="en-US" sz="900" dirty="0"/>
              <a:t>&gt; </a:t>
            </a:r>
          </a:p>
          <a:p>
            <a:pPr lvl="4">
              <a:defRPr/>
            </a:pPr>
            <a:r>
              <a:rPr lang="en-US" sz="900" dirty="0"/>
              <a:t>&lt;</a:t>
            </a:r>
            <a:r>
              <a:rPr lang="en-US" sz="900" dirty="0" err="1"/>
              <a:t>db.password</a:t>
            </a:r>
            <a:r>
              <a:rPr lang="en-US" sz="900" dirty="0"/>
              <a:t>&gt;</a:t>
            </a:r>
            <a:r>
              <a:rPr lang="en-US" sz="900" dirty="0" err="1"/>
              <a:t>productionpassword</a:t>
            </a:r>
            <a:r>
              <a:rPr lang="en-US" sz="900" dirty="0"/>
              <a:t>&lt;/</a:t>
            </a:r>
            <a:r>
              <a:rPr lang="en-US" sz="900" dirty="0" err="1"/>
              <a:t>db.password</a:t>
            </a:r>
            <a:r>
              <a:rPr lang="en-US" sz="900" dirty="0"/>
              <a:t>&gt; </a:t>
            </a:r>
          </a:p>
          <a:p>
            <a:pPr lvl="4">
              <a:defRPr/>
            </a:pPr>
            <a:r>
              <a:rPr lang="en-US" sz="900" dirty="0"/>
              <a:t>&lt;</a:t>
            </a:r>
            <a:r>
              <a:rPr lang="en-US" sz="900" dirty="0" err="1"/>
              <a:t>logo.image</a:t>
            </a:r>
            <a:r>
              <a:rPr lang="en-US" sz="900" dirty="0"/>
              <a:t>&gt;production_logo.png&lt;/</a:t>
            </a:r>
            <a:r>
              <a:rPr lang="en-US" sz="900" dirty="0" err="1"/>
              <a:t>logo.image</a:t>
            </a:r>
            <a:r>
              <a:rPr lang="en-US" sz="900" dirty="0"/>
              <a:t>&gt; </a:t>
            </a:r>
          </a:p>
          <a:p>
            <a:pPr lvl="3">
              <a:defRPr/>
            </a:pPr>
            <a:r>
              <a:rPr lang="en-US" sz="900" dirty="0"/>
              <a:t>&lt;/properties&gt; </a:t>
            </a:r>
          </a:p>
          <a:p>
            <a:pPr lvl="2">
              <a:defRPr/>
            </a:pPr>
            <a:r>
              <a:rPr lang="en-US" sz="900" dirty="0"/>
              <a:t>&lt;/profile&gt;</a:t>
            </a:r>
          </a:p>
          <a:p>
            <a:pPr lvl="1">
              <a:defRPr/>
            </a:pPr>
            <a:r>
              <a:rPr lang="en-US" sz="900" dirty="0"/>
              <a:t>&lt;/profiles&gt; </a:t>
            </a:r>
          </a:p>
          <a:p>
            <a:pPr>
              <a:defRPr/>
            </a:pPr>
            <a:r>
              <a:rPr lang="en-US" alt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……</a:t>
            </a:r>
          </a:p>
          <a:p>
            <a:pPr>
              <a:defRPr/>
            </a:pPr>
            <a:r>
              <a:rPr lang="en-US" alt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&lt;/project&gt;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Build Profiles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8" y="1305719"/>
            <a:ext cx="8977541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en-US" sz="2000" b="1" u="sng" dirty="0">
                <a:latin typeface="Calibri" pitchFamily="34" charset="0"/>
                <a:cs typeface="Calibri" pitchFamily="34" charset="0"/>
              </a:rPr>
              <a:t>Per </a:t>
            </a:r>
            <a:r>
              <a:rPr lang="en-US" altLang="en-US" sz="2000" b="1" u="sng" dirty="0" smtClean="0">
                <a:latin typeface="Calibri" pitchFamily="34" charset="0"/>
                <a:cs typeface="Calibri" pitchFamily="34" charset="0"/>
              </a:rPr>
              <a:t>Project</a:t>
            </a:r>
            <a:r>
              <a:rPr lang="en-US" altLang="en-US" sz="2000" b="1" dirty="0" smtClean="0">
                <a:latin typeface="Calibri" pitchFamily="34" charset="0"/>
                <a:cs typeface="Calibri" pitchFamily="34" charset="0"/>
              </a:rPr>
              <a:t> - </a:t>
            </a:r>
            <a:r>
              <a:rPr lang="en-US" altLang="en-US" sz="2000" dirty="0" smtClean="0">
                <a:latin typeface="Calibri" pitchFamily="34" charset="0"/>
                <a:cs typeface="Calibri" pitchFamily="34" charset="0"/>
              </a:rPr>
              <a:t>Defined </a:t>
            </a:r>
            <a:r>
              <a:rPr lang="en-US" altLang="en-US" sz="2000" dirty="0">
                <a:latin typeface="Calibri" pitchFamily="34" charset="0"/>
                <a:cs typeface="Calibri" pitchFamily="34" charset="0"/>
              </a:rPr>
              <a:t>in Project’s </a:t>
            </a:r>
            <a:r>
              <a:rPr lang="en-US" altLang="en-US" sz="2000" dirty="0" err="1">
                <a:latin typeface="Calibri" pitchFamily="34" charset="0"/>
                <a:cs typeface="Calibri" pitchFamily="34" charset="0"/>
              </a:rPr>
              <a:t>Pom</a:t>
            </a:r>
            <a:r>
              <a:rPr lang="en-US" alt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en-US" sz="2000" dirty="0" smtClean="0">
                <a:latin typeface="Calibri" pitchFamily="34" charset="0"/>
                <a:cs typeface="Calibri" pitchFamily="34" charset="0"/>
              </a:rPr>
              <a:t>itself. Applicable </a:t>
            </a:r>
            <a:r>
              <a:rPr lang="en-US" altLang="en-US" sz="2000" dirty="0">
                <a:latin typeface="Calibri" pitchFamily="34" charset="0"/>
                <a:cs typeface="Calibri" pitchFamily="34" charset="0"/>
              </a:rPr>
              <a:t>only at project level.</a:t>
            </a:r>
          </a:p>
          <a:p>
            <a:pPr algn="l">
              <a:defRPr/>
            </a:pPr>
            <a:endParaRPr lang="en-US" altLang="en-US" sz="2000" b="1" dirty="0" smtClean="0">
              <a:latin typeface="Calibri" pitchFamily="34" charset="0"/>
              <a:cs typeface="Calibri" pitchFamily="34" charset="0"/>
            </a:endParaRPr>
          </a:p>
          <a:p>
            <a:pPr algn="l">
              <a:defRPr/>
            </a:pPr>
            <a:endParaRPr lang="en-US" altLang="en-US" sz="2000" b="1" dirty="0">
              <a:latin typeface="Calibri" pitchFamily="34" charset="0"/>
              <a:cs typeface="Calibri" pitchFamily="34" charset="0"/>
            </a:endParaRPr>
          </a:p>
          <a:p>
            <a:pPr algn="l">
              <a:defRPr/>
            </a:pPr>
            <a:r>
              <a:rPr lang="en-US" altLang="en-US" sz="2000" b="1" u="sng" dirty="0">
                <a:latin typeface="Calibri" pitchFamily="34" charset="0"/>
                <a:cs typeface="Calibri" pitchFamily="34" charset="0"/>
              </a:rPr>
              <a:t>Per </a:t>
            </a:r>
            <a:r>
              <a:rPr lang="en-US" altLang="en-US" sz="2000" b="1" u="sng" dirty="0" smtClean="0">
                <a:latin typeface="Calibri" pitchFamily="34" charset="0"/>
                <a:cs typeface="Calibri" pitchFamily="34" charset="0"/>
              </a:rPr>
              <a:t>User</a:t>
            </a:r>
            <a:r>
              <a:rPr lang="en-US" altLang="en-US" sz="2000" b="1" dirty="0" smtClean="0">
                <a:latin typeface="Calibri" pitchFamily="34" charset="0"/>
                <a:cs typeface="Calibri" pitchFamily="34" charset="0"/>
              </a:rPr>
              <a:t> - </a:t>
            </a:r>
            <a:r>
              <a:rPr lang="en-US" altLang="en-US" sz="2000" dirty="0" smtClean="0">
                <a:latin typeface="Calibri" pitchFamily="34" charset="0"/>
                <a:cs typeface="Calibri" pitchFamily="34" charset="0"/>
              </a:rPr>
              <a:t>Defined </a:t>
            </a:r>
            <a:r>
              <a:rPr lang="en-US" altLang="en-US" sz="2000" dirty="0">
                <a:latin typeface="Calibri" pitchFamily="34" charset="0"/>
                <a:cs typeface="Calibri" pitchFamily="34" charset="0"/>
              </a:rPr>
              <a:t>in the Maven-settings </a:t>
            </a:r>
            <a:r>
              <a:rPr lang="en-US" altLang="en-US" sz="2000" dirty="0" smtClean="0">
                <a:latin typeface="Calibri" pitchFamily="34" charset="0"/>
                <a:cs typeface="Calibri" pitchFamily="34" charset="0"/>
              </a:rPr>
              <a:t>(%</a:t>
            </a:r>
            <a:r>
              <a:rPr lang="en-US" altLang="en-US" sz="2000" dirty="0">
                <a:latin typeface="Calibri" pitchFamily="34" charset="0"/>
                <a:cs typeface="Calibri" pitchFamily="34" charset="0"/>
              </a:rPr>
              <a:t>USER_HOME%/.m2/settings.xml</a:t>
            </a:r>
            <a:r>
              <a:rPr lang="en-US" altLang="en-US" sz="2000" dirty="0" smtClean="0">
                <a:latin typeface="Calibri" pitchFamily="34" charset="0"/>
                <a:cs typeface="Calibri" pitchFamily="34" charset="0"/>
              </a:rPr>
              <a:t>). 	 Applicable </a:t>
            </a:r>
            <a:r>
              <a:rPr lang="en-US" altLang="en-US" sz="2000" dirty="0">
                <a:latin typeface="Calibri" pitchFamily="34" charset="0"/>
                <a:cs typeface="Calibri" pitchFamily="34" charset="0"/>
              </a:rPr>
              <a:t>on all Maven projects of a </a:t>
            </a:r>
            <a:r>
              <a:rPr lang="en-US" altLang="en-US" sz="2000" dirty="0" smtClean="0">
                <a:latin typeface="Calibri" pitchFamily="34" charset="0"/>
                <a:cs typeface="Calibri" pitchFamily="34" charset="0"/>
              </a:rPr>
              <a:t>particular </a:t>
            </a:r>
            <a:r>
              <a:rPr lang="en-US" altLang="en-US" sz="2000" dirty="0">
                <a:latin typeface="Calibri" pitchFamily="34" charset="0"/>
                <a:cs typeface="Calibri" pitchFamily="34" charset="0"/>
              </a:rPr>
              <a:t>user</a:t>
            </a:r>
          </a:p>
          <a:p>
            <a:pPr algn="l">
              <a:defRPr/>
            </a:pPr>
            <a:endParaRPr lang="en-US" altLang="en-US" sz="2000" b="1" dirty="0" smtClean="0">
              <a:latin typeface="Calibri" pitchFamily="34" charset="0"/>
              <a:cs typeface="Calibri" pitchFamily="34" charset="0"/>
            </a:endParaRPr>
          </a:p>
          <a:p>
            <a:pPr algn="l">
              <a:defRPr/>
            </a:pPr>
            <a:endParaRPr lang="en-US" altLang="en-US" sz="2000" b="1" dirty="0">
              <a:latin typeface="Calibri" pitchFamily="34" charset="0"/>
              <a:cs typeface="Calibri" pitchFamily="34" charset="0"/>
            </a:endParaRPr>
          </a:p>
          <a:p>
            <a:pPr algn="l">
              <a:defRPr/>
            </a:pPr>
            <a:r>
              <a:rPr lang="en-US" altLang="en-US" sz="2000" b="1" u="sng" dirty="0" smtClean="0">
                <a:latin typeface="Calibri" pitchFamily="34" charset="0"/>
                <a:cs typeface="Calibri" pitchFamily="34" charset="0"/>
              </a:rPr>
              <a:t>Global </a:t>
            </a:r>
            <a:r>
              <a:rPr lang="en-US" altLang="en-US" sz="2000" b="1" dirty="0" smtClean="0">
                <a:latin typeface="Calibri" pitchFamily="34" charset="0"/>
                <a:cs typeface="Calibri" pitchFamily="34" charset="0"/>
              </a:rPr>
              <a:t>- </a:t>
            </a:r>
            <a:r>
              <a:rPr lang="en-US" altLang="en-US" sz="2000" dirty="0" smtClean="0">
                <a:latin typeface="Calibri" pitchFamily="34" charset="0"/>
                <a:cs typeface="Calibri" pitchFamily="34" charset="0"/>
              </a:rPr>
              <a:t>Defined </a:t>
            </a:r>
            <a:r>
              <a:rPr lang="en-US" altLang="en-US" sz="2000" dirty="0">
                <a:latin typeface="Calibri" pitchFamily="34" charset="0"/>
                <a:cs typeface="Calibri" pitchFamily="34" charset="0"/>
              </a:rPr>
              <a:t>in the Global </a:t>
            </a:r>
            <a:r>
              <a:rPr lang="en-US" altLang="en-US" sz="2000" dirty="0" smtClean="0">
                <a:latin typeface="Calibri" pitchFamily="34" charset="0"/>
                <a:cs typeface="Calibri" pitchFamily="34" charset="0"/>
              </a:rPr>
              <a:t>Maven-settings  	(%</a:t>
            </a:r>
            <a:r>
              <a:rPr lang="en-US" altLang="en-US" sz="2000" dirty="0">
                <a:latin typeface="Calibri" pitchFamily="34" charset="0"/>
                <a:cs typeface="Calibri" pitchFamily="34" charset="0"/>
              </a:rPr>
              <a:t>M2_HOME%/</a:t>
            </a:r>
            <a:r>
              <a:rPr lang="en-US" altLang="en-US" sz="2000" dirty="0" err="1">
                <a:latin typeface="Calibri" pitchFamily="34" charset="0"/>
                <a:cs typeface="Calibri" pitchFamily="34" charset="0"/>
              </a:rPr>
              <a:t>conf</a:t>
            </a:r>
            <a:r>
              <a:rPr lang="en-US" altLang="en-US" sz="2000" dirty="0">
                <a:latin typeface="Calibri" pitchFamily="34" charset="0"/>
                <a:cs typeface="Calibri" pitchFamily="34" charset="0"/>
              </a:rPr>
              <a:t>/settings.xml</a:t>
            </a:r>
            <a:r>
              <a:rPr lang="en-US" altLang="en-US" sz="2000" dirty="0" smtClean="0">
                <a:latin typeface="Calibri" pitchFamily="34" charset="0"/>
                <a:cs typeface="Calibri" pitchFamily="34" charset="0"/>
              </a:rPr>
              <a:t>).Applicable </a:t>
            </a:r>
            <a:r>
              <a:rPr lang="en-US" altLang="en-US" sz="2000" dirty="0">
                <a:latin typeface="Calibri" pitchFamily="34" charset="0"/>
                <a:cs typeface="Calibri" pitchFamily="34" charset="0"/>
              </a:rPr>
              <a:t>on all Maven projects</a:t>
            </a:r>
            <a:endParaRPr lang="en-US" altLang="en-US" sz="20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62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Profile Activations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886200"/>
          </a:xfrm>
          <a:prstGeom prst="rect">
            <a:avLst/>
          </a:prstGeom>
        </p:spPr>
        <p:txBody>
          <a:bodyPr lIns="100557" tIns="50278" rIns="100557" bIns="50278" anchor="t">
            <a:normAutofit fontScale="92500" lnSpcReduction="2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We can activate build profiles in following ways</a:t>
            </a:r>
          </a:p>
          <a:p>
            <a:pPr algn="l"/>
            <a:endParaRPr lang="en-US" altLang="en-US" sz="2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845683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Explicitly using command </a:t>
            </a:r>
            <a:r>
              <a:rPr lang="en-US" alt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prompt</a:t>
            </a:r>
          </a:p>
          <a:p>
            <a:pPr marL="845683" lvl="1" indent="-342900">
              <a:buFont typeface="Arial" panose="020B0604020202020204" pitchFamily="34" charset="0"/>
              <a:buChar char="•"/>
            </a:pPr>
            <a:endParaRPr lang="en-US" altLang="en-US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845683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Through maven settings</a:t>
            </a:r>
          </a:p>
          <a:p>
            <a:pPr marL="845683" lvl="1" indent="-342900">
              <a:buFont typeface="Arial" panose="020B0604020202020204" pitchFamily="34" charset="0"/>
              <a:buChar char="•"/>
            </a:pPr>
            <a:endParaRPr lang="en-US" altLang="en-US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845683" lvl="1" indent="-342900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Based </a:t>
            </a:r>
            <a:r>
              <a:rPr lang="en-US" alt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on Environment variable</a:t>
            </a:r>
          </a:p>
          <a:p>
            <a:pPr marL="845683" lvl="1" indent="-342900">
              <a:buFont typeface="Arial" panose="020B0604020202020204" pitchFamily="34" charset="0"/>
              <a:buChar char="•"/>
            </a:pPr>
            <a:endParaRPr lang="en-US" altLang="en-US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845683" lvl="1" indent="-342900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Based </a:t>
            </a:r>
            <a:r>
              <a:rPr lang="en-US" alt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on system properties</a:t>
            </a:r>
          </a:p>
          <a:p>
            <a:pPr marL="845683" lvl="1" indent="-342900">
              <a:buFont typeface="Arial" panose="020B0604020202020204" pitchFamily="34" charset="0"/>
              <a:buChar char="•"/>
            </a:pPr>
            <a:endParaRPr lang="en-US" altLang="en-US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845683" lvl="1" indent="-342900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Based </a:t>
            </a:r>
            <a:r>
              <a:rPr lang="en-US" alt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on Operating System</a:t>
            </a:r>
          </a:p>
          <a:p>
            <a:pPr marL="845683" lvl="1" indent="-342900">
              <a:buFont typeface="Arial" panose="020B0604020202020204" pitchFamily="34" charset="0"/>
              <a:buChar char="•"/>
            </a:pPr>
            <a:endParaRPr lang="en-US" altLang="en-US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845683" lvl="1" indent="-342900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Based </a:t>
            </a:r>
            <a:r>
              <a:rPr lang="en-US" alt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on present and missing files </a:t>
            </a:r>
          </a:p>
          <a:p>
            <a:pPr marL="845683" lvl="1" indent="-342900">
              <a:buFont typeface="Arial" panose="020B0604020202020204" pitchFamily="34" charset="0"/>
              <a:buChar char="•"/>
            </a:pPr>
            <a:endParaRPr lang="en-US" altLang="en-US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845683" lvl="1" indent="-342900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Activate </a:t>
            </a:r>
            <a:r>
              <a:rPr lang="en-US" alt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Default profile</a:t>
            </a:r>
          </a:p>
        </p:txBody>
      </p:sp>
    </p:spTree>
    <p:extLst>
      <p:ext uri="{BB962C8B-B14F-4D97-AF65-F5344CB8AC3E}">
        <p14:creationId xmlns:p14="http://schemas.microsoft.com/office/powerpoint/2010/main" val="41278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Profile Activation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1153319"/>
            <a:ext cx="818467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>
                <a:latin typeface="Calibri" pitchFamily="34" charset="0"/>
                <a:cs typeface="Calibri" pitchFamily="34" charset="0"/>
              </a:rPr>
              <a:t>Explicitly using command </a:t>
            </a:r>
            <a:r>
              <a:rPr lang="en-US" altLang="en-US" sz="2000" b="1" dirty="0" smtClean="0">
                <a:latin typeface="Calibri" pitchFamily="34" charset="0"/>
                <a:cs typeface="Calibri" pitchFamily="34" charset="0"/>
              </a:rPr>
              <a:t>prompt</a:t>
            </a:r>
          </a:p>
          <a:p>
            <a:pPr eaLnBrk="1" hangingPunct="1">
              <a:defRPr/>
            </a:pPr>
            <a:endParaRPr lang="en-US" altLang="en-US" sz="2000" b="1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defRPr/>
            </a:pPr>
            <a:endParaRPr lang="en-US" altLang="en-US" sz="2000" b="1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defRPr/>
            </a:pPr>
            <a:endParaRPr lang="en-US" altLang="en-US" sz="2000" b="1" dirty="0" smtClean="0">
              <a:latin typeface="Calibri" pitchFamily="34" charset="0"/>
              <a:cs typeface="Calibri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 smtClean="0">
                <a:latin typeface="Calibri" pitchFamily="34" charset="0"/>
                <a:cs typeface="Calibri" pitchFamily="34" charset="0"/>
              </a:rPr>
              <a:t>Through Maven Settings</a:t>
            </a:r>
          </a:p>
          <a:p>
            <a:pPr eaLnBrk="1" hangingPunct="1">
              <a:defRPr/>
            </a:pPr>
            <a:r>
              <a:rPr lang="en-US" altLang="en-US" sz="2000" b="1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eaLnBrk="1" hangingPunct="1">
              <a:defRPr/>
            </a:pPr>
            <a:endParaRPr lang="en-US" altLang="en-US" sz="2000" b="1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defRPr/>
            </a:pPr>
            <a:endParaRPr lang="en-US" altLang="en-US" sz="2000" b="1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defRPr/>
            </a:pPr>
            <a:endParaRPr lang="en-US" altLang="en-US" sz="2000" b="1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defRPr/>
            </a:pPr>
            <a:endParaRPr lang="en-US" altLang="en-US" sz="2000" b="1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defRPr/>
            </a:pPr>
            <a:endParaRPr lang="en-US" altLang="en-US" sz="2000" b="1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defRPr/>
            </a:pPr>
            <a:endParaRPr lang="en-US" altLang="en-US" sz="20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4431" y="1686719"/>
            <a:ext cx="4321969" cy="307777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mvn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groupId:artifactId:goal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-P profile-1,profile-2</a:t>
            </a:r>
            <a:endParaRPr lang="en-US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2841712"/>
            <a:ext cx="5388928" cy="1600438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&lt;settings&gt;</a:t>
            </a:r>
          </a:p>
          <a:p>
            <a:pPr lvl="1"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...</a:t>
            </a:r>
          </a:p>
          <a:p>
            <a:pPr lvl="1"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&lt;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activeProfiles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lvl="1">
              <a:defRPr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activeProfile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&gt;profile-1&lt;/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activeProfile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&gt;   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&lt;/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activeProfiles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lvl="1"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... </a:t>
            </a:r>
          </a:p>
          <a:p>
            <a:pPr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&lt;/settings&gt;</a:t>
            </a:r>
            <a:endParaRPr lang="en-US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10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Profile Activation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Arial" charset="0"/>
              <a:buChar char="•"/>
            </a:pPr>
            <a:endParaRPr lang="en-US" altLang="en-US" sz="3200" dirty="0">
              <a:latin typeface="Calibri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89940" y="1305719"/>
            <a:ext cx="39831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sz="20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Based on Operating 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6066" y="1921446"/>
            <a:ext cx="5083334" cy="2893100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&lt;profiles&gt; </a:t>
            </a:r>
          </a:p>
          <a:p>
            <a:pPr lvl="1"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&lt;profile&gt; </a:t>
            </a:r>
          </a:p>
          <a:p>
            <a:pPr lvl="2"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&lt;activation&gt; </a:t>
            </a:r>
          </a:p>
          <a:p>
            <a:pPr lvl="3">
              <a:defRPr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  <a:p>
            <a:pPr lvl="4">
              <a:defRPr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&lt;name&gt;Windows XP&lt;/name&gt; &lt;family&gt;Windows&lt;/family&gt; </a:t>
            </a:r>
          </a:p>
          <a:p>
            <a:pPr lvl="4">
              <a:defRPr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&lt;arch&gt;x86&lt;/arch&gt; </a:t>
            </a:r>
          </a:p>
          <a:p>
            <a:pPr lvl="4">
              <a:defRPr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&lt;version&gt;5.1.2600&lt;/version&gt; </a:t>
            </a:r>
          </a:p>
          <a:p>
            <a:pPr lvl="3">
              <a:defRPr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  <a:p>
            <a:pPr lvl="2"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&lt;/activation&gt; </a:t>
            </a:r>
          </a:p>
          <a:p>
            <a:pPr lvl="2"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... </a:t>
            </a:r>
          </a:p>
          <a:p>
            <a:pPr lvl="1"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&lt;/profile&gt; </a:t>
            </a:r>
          </a:p>
          <a:p>
            <a:pPr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&lt;/profiles</a:t>
            </a:r>
            <a:r>
              <a:rPr lang="en-US" sz="1400" dirty="0"/>
              <a:t>&gt;</a:t>
            </a:r>
            <a:endParaRPr lang="en-US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90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Profile Activation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Arial" charset="0"/>
              <a:buChar char="•"/>
            </a:pPr>
            <a:endParaRPr lang="en-US" altLang="en-US" sz="3200" dirty="0">
              <a:latin typeface="Calibri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1229519"/>
            <a:ext cx="46956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sz="20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Based on present and missing files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2512" y="1936949"/>
            <a:ext cx="7645083" cy="2677656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&lt;profiles&gt; </a:t>
            </a:r>
          </a:p>
          <a:p>
            <a:pPr lvl="1"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&lt;profile&gt; </a:t>
            </a:r>
          </a:p>
          <a:p>
            <a:pPr lvl="2"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&lt;activation&gt; </a:t>
            </a:r>
          </a:p>
          <a:p>
            <a:pPr lvl="3">
              <a:defRPr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&lt;file&gt; </a:t>
            </a:r>
          </a:p>
          <a:p>
            <a:pPr lvl="4">
              <a:defRPr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&lt;missing&gt;</a:t>
            </a:r>
          </a:p>
          <a:p>
            <a:pPr lvl="4">
              <a:defRPr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target/generated-sources/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axistools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/wsdl2java/org/apache/maven</a:t>
            </a:r>
          </a:p>
          <a:p>
            <a:pPr lvl="4">
              <a:defRPr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&lt;/missing&gt; </a:t>
            </a:r>
          </a:p>
          <a:p>
            <a:pPr lvl="3">
              <a:defRPr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&lt;/file&gt; </a:t>
            </a:r>
          </a:p>
          <a:p>
            <a:pPr lvl="2"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&lt;/activation&gt; </a:t>
            </a:r>
          </a:p>
          <a:p>
            <a:pPr lvl="2"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... </a:t>
            </a:r>
          </a:p>
          <a:p>
            <a:pPr lvl="1"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&lt;/profile&gt; </a:t>
            </a:r>
          </a:p>
          <a:p>
            <a:pPr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&lt;/profiles&gt;</a:t>
            </a:r>
            <a:endParaRPr lang="en-US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28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Tools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Build tools are used for Build Automation</a:t>
            </a:r>
            <a:r>
              <a:rPr lang="en-US" alt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US" sz="2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Build automation</a:t>
            </a:r>
            <a:r>
              <a:rPr lang="en-US" alt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 is the act of scripting or automating a wide variety of tasks including:</a:t>
            </a:r>
          </a:p>
          <a:p>
            <a:pPr lvl="1">
              <a:buFont typeface="Calibri" pitchFamily="34" charset="0"/>
              <a:buAutoNum type="arabicPeriod"/>
            </a:pPr>
            <a:r>
              <a:rPr lang="en-US" alt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compiling source code into binary code</a:t>
            </a:r>
          </a:p>
          <a:p>
            <a:pPr lvl="1">
              <a:buFont typeface="Calibri" pitchFamily="34" charset="0"/>
              <a:buAutoNum type="arabicPeriod"/>
            </a:pPr>
            <a:r>
              <a:rPr lang="en-US" alt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packaging binary code</a:t>
            </a:r>
          </a:p>
          <a:p>
            <a:pPr lvl="1">
              <a:buFont typeface="Calibri" pitchFamily="34" charset="0"/>
              <a:buAutoNum type="arabicPeriod"/>
            </a:pPr>
            <a:r>
              <a:rPr lang="en-US" alt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running tests</a:t>
            </a:r>
          </a:p>
          <a:p>
            <a:pPr lvl="1">
              <a:buFont typeface="Calibri" pitchFamily="34" charset="0"/>
              <a:buAutoNum type="arabicPeriod"/>
            </a:pPr>
            <a:r>
              <a:rPr lang="en-US" alt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deployment to production systems</a:t>
            </a:r>
          </a:p>
          <a:p>
            <a:pPr lvl="1">
              <a:buFont typeface="Calibri" pitchFamily="34" charset="0"/>
              <a:buAutoNum type="arabicPeriod"/>
            </a:pPr>
            <a:r>
              <a:rPr lang="en-US" alt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creating documentation and/or release notes.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Profile Activation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Arial" charset="0"/>
              <a:buChar char="•"/>
            </a:pPr>
            <a:endParaRPr lang="en-US" altLang="en-US" sz="3200" dirty="0">
              <a:latin typeface="Calibri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1305719"/>
            <a:ext cx="34802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sz="20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Activate Default Profile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788994"/>
            <a:ext cx="5294630" cy="2031325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&lt;profiles&gt; </a:t>
            </a:r>
          </a:p>
          <a:p>
            <a:pPr lvl="1"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&lt;profile&gt; </a:t>
            </a:r>
          </a:p>
          <a:p>
            <a:pPr lvl="2"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&lt;id&gt;profile-1&lt;/id&gt; </a:t>
            </a:r>
          </a:p>
          <a:p>
            <a:pPr lvl="2"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&lt;activation&gt; </a:t>
            </a:r>
          </a:p>
          <a:p>
            <a:pPr lvl="3">
              <a:defRPr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activeByDefault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&gt;true&lt;/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activeByDefault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  <a:p>
            <a:pPr lvl="2"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&lt;/activation&gt; </a:t>
            </a:r>
          </a:p>
          <a:p>
            <a:pPr lvl="2"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... </a:t>
            </a:r>
          </a:p>
          <a:p>
            <a:pPr lvl="1"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&lt;/profile&gt; </a:t>
            </a:r>
          </a:p>
          <a:p>
            <a:pPr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&lt;/profiles&gt;</a:t>
            </a:r>
            <a:endParaRPr lang="en-US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200" y="4097447"/>
            <a:ext cx="32585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If you do not activate any profile then this profile get activated by default</a:t>
            </a:r>
          </a:p>
        </p:txBody>
      </p:sp>
    </p:spTree>
    <p:extLst>
      <p:ext uri="{BB962C8B-B14F-4D97-AF65-F5344CB8AC3E}">
        <p14:creationId xmlns:p14="http://schemas.microsoft.com/office/powerpoint/2010/main" val="291548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Maven Archetype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Arial" charset="0"/>
              <a:buChar char="•"/>
            </a:pPr>
            <a:endParaRPr lang="en-US" altLang="en-US" sz="3200" dirty="0">
              <a:latin typeface="Calibri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9859" y="1153319"/>
            <a:ext cx="81864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Archetype is a Maven plugin whose task is to create a project structure as per its template.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5278" y="2143919"/>
            <a:ext cx="5266690" cy="1323439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1600" dirty="0"/>
              <a:t>$</a:t>
            </a:r>
            <a:r>
              <a:rPr lang="en-US" altLang="en-US" sz="1600" b="1" dirty="0"/>
              <a:t> </a:t>
            </a:r>
            <a:r>
              <a:rPr lang="en-US" altLang="en-US" sz="1600" dirty="0" err="1"/>
              <a:t>mvn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archetype:generate</a:t>
            </a:r>
            <a:r>
              <a:rPr lang="en-US" altLang="en-US" sz="1600" dirty="0"/>
              <a:t> </a:t>
            </a:r>
          </a:p>
          <a:p>
            <a:pPr>
              <a:defRPr/>
            </a:pPr>
            <a:r>
              <a:rPr lang="en-US" altLang="en-US" sz="1600" dirty="0"/>
              <a:t>-</a:t>
            </a:r>
            <a:r>
              <a:rPr lang="en-US" altLang="en-US" sz="1600" dirty="0" err="1"/>
              <a:t>DgroupId</a:t>
            </a:r>
            <a:r>
              <a:rPr lang="en-US" altLang="en-US" sz="1600" dirty="0"/>
              <a:t>=</a:t>
            </a:r>
            <a:r>
              <a:rPr lang="en-US" altLang="en-US" sz="1600" dirty="0" err="1"/>
              <a:t>com.companyname.bank</a:t>
            </a:r>
            <a:r>
              <a:rPr lang="en-US" altLang="en-US" sz="1600" dirty="0"/>
              <a:t> </a:t>
            </a:r>
          </a:p>
          <a:p>
            <a:pPr>
              <a:defRPr/>
            </a:pPr>
            <a:r>
              <a:rPr lang="en-US" altLang="en-US" sz="1600" dirty="0"/>
              <a:t>-</a:t>
            </a:r>
            <a:r>
              <a:rPr lang="en-US" altLang="en-US" sz="1600" dirty="0" err="1"/>
              <a:t>DartifactId</a:t>
            </a:r>
            <a:r>
              <a:rPr lang="en-US" altLang="en-US" sz="1600" dirty="0"/>
              <a:t>=</a:t>
            </a:r>
            <a:r>
              <a:rPr lang="en-US" altLang="en-US" sz="1600" dirty="0" err="1"/>
              <a:t>consumerBanking</a:t>
            </a:r>
            <a:r>
              <a:rPr lang="en-US" altLang="en-US" sz="1600" dirty="0"/>
              <a:t> </a:t>
            </a:r>
          </a:p>
          <a:p>
            <a:pPr>
              <a:defRPr/>
            </a:pPr>
            <a:r>
              <a:rPr lang="en-US" altLang="en-US" sz="1600" dirty="0"/>
              <a:t>-</a:t>
            </a:r>
            <a:r>
              <a:rPr lang="en-US" altLang="en-US" sz="1600" dirty="0" err="1"/>
              <a:t>DarchetypeArtifactId</a:t>
            </a:r>
            <a:r>
              <a:rPr lang="en-US" altLang="en-US" sz="1600" dirty="0"/>
              <a:t>=maven-archetype-</a:t>
            </a:r>
            <a:r>
              <a:rPr lang="en-US" altLang="en-US" sz="1600" dirty="0" err="1"/>
              <a:t>quickstart</a:t>
            </a:r>
            <a:r>
              <a:rPr lang="en-US" altLang="en-US" sz="1600" dirty="0"/>
              <a:t> </a:t>
            </a:r>
          </a:p>
          <a:p>
            <a:pPr>
              <a:defRPr/>
            </a:pPr>
            <a:r>
              <a:rPr lang="en-US" altLang="en-US" sz="1600" dirty="0"/>
              <a:t>-</a:t>
            </a:r>
            <a:r>
              <a:rPr lang="en-US" altLang="en-US" sz="1600" dirty="0" err="1"/>
              <a:t>DinteractiveMode</a:t>
            </a:r>
            <a:r>
              <a:rPr lang="en-US" altLang="en-US" sz="1600" dirty="0"/>
              <a:t>=false</a:t>
            </a:r>
            <a:endParaRPr lang="en-US" alt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archetypes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Arial" charset="0"/>
              <a:buChar char="•"/>
            </a:pPr>
            <a:endParaRPr lang="en-US" altLang="en-US" sz="3200" dirty="0">
              <a:latin typeface="Calibr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362791"/>
              </p:ext>
            </p:extLst>
          </p:nvPr>
        </p:nvGraphicFramePr>
        <p:xfrm>
          <a:off x="838200" y="1219342"/>
          <a:ext cx="7397472" cy="3972580"/>
        </p:xfrm>
        <a:graphic>
          <a:graphicData uri="http://schemas.openxmlformats.org/drawingml/2006/table">
            <a:tbl>
              <a:tblPr/>
              <a:tblGrid>
                <a:gridCol w="1853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259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dirty="0" smtClean="0">
                          <a:solidFill>
                            <a:srgbClr val="FFFFFF"/>
                          </a:solidFill>
                          <a:effectLst/>
                        </a:rPr>
                        <a:t> Archetype </a:t>
                      </a:r>
                      <a:r>
                        <a:rPr lang="en-US" sz="900" b="1" dirty="0" err="1">
                          <a:solidFill>
                            <a:srgbClr val="FFFFFF"/>
                          </a:solidFill>
                          <a:effectLst/>
                        </a:rPr>
                        <a:t>ArtifactIds</a:t>
                      </a:r>
                      <a:endParaRPr lang="en-US" sz="9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48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 smtClean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maven-archetype-archetype</a:t>
                      </a:r>
                      <a:endParaRPr lang="en-US" sz="900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An archetype which contains a sample archetype.</a:t>
                      </a: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81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 smtClean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maven-archetype-j2ee-simple</a:t>
                      </a:r>
                      <a:endParaRPr lang="en-US" sz="900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An archetype which contains a simplifed sample J2EE application.</a:t>
                      </a: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48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 smtClean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maven-archetype-mojo</a:t>
                      </a:r>
                      <a:endParaRPr lang="en-US" sz="900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An archetype which contains </a:t>
                      </a:r>
                      <a:r>
                        <a:rPr lang="en-US" sz="900" dirty="0" smtClean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a 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sample Maven plugin.</a:t>
                      </a: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48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 smtClean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maven-archetype-plugin</a:t>
                      </a:r>
                      <a:endParaRPr lang="en-US" sz="900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An archetype which contains a sample Maven plugin.</a:t>
                      </a: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48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 smtClean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maven-archetype-plugin-site</a:t>
                      </a:r>
                      <a:endParaRPr lang="en-US" sz="900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An archetype which contains a sample Maven plugin site.</a:t>
                      </a: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48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 smtClean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maven-archetype-</a:t>
                      </a:r>
                      <a:r>
                        <a:rPr lang="en-US" sz="900" dirty="0" err="1" smtClean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portlet</a:t>
                      </a:r>
                      <a:endParaRPr lang="en-US" sz="900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An archetype which contains a sample JSR-268 Portlet.</a:t>
                      </a: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48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 smtClean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maven-archetype-</a:t>
                      </a:r>
                      <a:r>
                        <a:rPr lang="en-US" sz="900" dirty="0" err="1" smtClean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quickstart</a:t>
                      </a:r>
                      <a:endParaRPr lang="en-US" sz="900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An archetype which contains a sample Maven project.</a:t>
                      </a: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216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 smtClean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maven-archetype-simple</a:t>
                      </a:r>
                      <a:endParaRPr lang="en-US" sz="900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An archetype which contains a simple Maven project.</a:t>
                      </a: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550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 smtClean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maven-archetype-site</a:t>
                      </a:r>
                      <a:endParaRPr lang="en-US" sz="900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An archetype which contains a sample Maven site which demonstrates some of the supported document types like APT, XDoc, and FML and demonstrates how to i18n your site.</a:t>
                      </a: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48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 smtClean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maven-archetype-site-simple</a:t>
                      </a:r>
                      <a:endParaRPr lang="en-US" sz="900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An archetype which contains a sample Maven site.</a:t>
                      </a: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48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 smtClean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maven-archetype-</a:t>
                      </a:r>
                      <a:r>
                        <a:rPr lang="en-US" sz="900" dirty="0" err="1" smtClean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webapp</a:t>
                      </a:r>
                      <a:endParaRPr lang="en-US" sz="900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An archetype which contains a sample Maven </a:t>
                      </a:r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Webapp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project.</a:t>
                      </a: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1065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Transitive dependency Resolution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1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 </a:t>
            </a:r>
            <a:r>
              <a:rPr lang="en-US" altLang="en-US" sz="2100" dirty="0">
                <a:latin typeface="Calibri" pitchFamily="34" charset="0"/>
                <a:ea typeface="Calibri" pitchFamily="34" charset="0"/>
                <a:cs typeface="Calibri" pitchFamily="34" charset="0"/>
              </a:rPr>
              <a:t>dependency that should be included when declaring project itself is a </a:t>
            </a:r>
            <a:r>
              <a:rPr lang="en-US" altLang="en-US" sz="21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dependency</a:t>
            </a:r>
          </a:p>
          <a:p>
            <a:pPr algn="l"/>
            <a:endParaRPr lang="en-US" altLang="en-US" sz="21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Project A depends on Project 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If Project C depends on Project A then Project B is automatically included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Only compile and runtime scopes are </a:t>
            </a:r>
            <a:r>
              <a:rPr lang="en-US" alt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transitive</a:t>
            </a:r>
            <a:endParaRPr lang="en-US" altLang="en-US" sz="2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Inheritance 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Arial" charset="0"/>
              <a:buChar char="•"/>
            </a:pPr>
            <a:endParaRPr lang="en-US" altLang="en-US" sz="3200" dirty="0">
              <a:latin typeface="Calibri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27421" y="1136577"/>
            <a:ext cx="4997768" cy="1959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1800" dirty="0" err="1">
                <a:latin typeface="Calibri" pitchFamily="34" charset="0"/>
              </a:rPr>
              <a:t>Pom</a:t>
            </a:r>
            <a:r>
              <a:rPr lang="en-US" altLang="en-US" sz="1800" dirty="0">
                <a:latin typeface="Calibri" pitchFamily="34" charset="0"/>
              </a:rPr>
              <a:t> files can inherit configuration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sz="1800" dirty="0" err="1">
                <a:latin typeface="Calibri" pitchFamily="34" charset="0"/>
              </a:rPr>
              <a:t>GroupId</a:t>
            </a:r>
            <a:r>
              <a:rPr lang="en-US" altLang="en-US" sz="1800" dirty="0">
                <a:latin typeface="Calibri" pitchFamily="34" charset="0"/>
              </a:rPr>
              <a:t>, version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sz="1800" dirty="0">
                <a:latin typeface="Calibri" pitchFamily="34" charset="0"/>
              </a:rPr>
              <a:t>Project </a:t>
            </a:r>
            <a:r>
              <a:rPr lang="en-US" altLang="en-US" sz="1800" dirty="0" err="1">
                <a:latin typeface="Calibri" pitchFamily="34" charset="0"/>
              </a:rPr>
              <a:t>config</a:t>
            </a:r>
            <a:endParaRPr lang="en-US" altLang="en-US" sz="1800" dirty="0">
              <a:latin typeface="Calibri" pitchFamily="34" charset="0"/>
            </a:endParaRP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sz="1800" dirty="0">
                <a:latin typeface="Calibri" pitchFamily="34" charset="0"/>
              </a:rPr>
              <a:t>Dependencies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sz="1800" dirty="0">
                <a:latin typeface="Calibri" pitchFamily="34" charset="0"/>
              </a:rPr>
              <a:t>Plugin configuration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sz="1800" dirty="0">
                <a:latin typeface="Calibri" pitchFamily="34" charset="0"/>
              </a:rPr>
              <a:t>Etc.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5278" y="3096419"/>
            <a:ext cx="4011137" cy="2123658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&lt;?xml version="1.0" encoding="UTF-8"?&gt;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   &lt;parent&gt;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       &lt;artifactId&gt;maven-training-parent&lt;/artifactId&gt;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       &lt;groupId&gt;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org.lds.training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&lt;/groupId&gt;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       &lt;version&gt;1.0&lt;/version&gt;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   &lt;/parent&gt;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&lt;modelVersion&gt;4.0.0&lt;/modelVersion&gt;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&lt;artifactId&gt;maven-training&lt;/artifactId&gt;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&lt;packaging&gt;jar&lt;/packaging&gt;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&lt;/project&gt;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Multi-Module </a:t>
            </a: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Arial" charset="0"/>
              <a:buChar char="•"/>
            </a:pPr>
            <a:endParaRPr lang="en-US" altLang="en-US" sz="3200" dirty="0">
              <a:latin typeface="Calibri" pitchFamily="34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762000" y="1305719"/>
            <a:ext cx="8277225" cy="153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Maven has </a:t>
            </a:r>
            <a:r>
              <a:rPr lang="en-US" altLang="en-US" sz="2000" dirty="0" smtClean="0">
                <a:latin typeface="Calibri" pitchFamily="34" charset="0"/>
              </a:rPr>
              <a:t> </a:t>
            </a:r>
            <a:r>
              <a:rPr lang="en-US" altLang="en-US" sz="2000" dirty="0">
                <a:latin typeface="Calibri" pitchFamily="34" charset="0"/>
              </a:rPr>
              <a:t>multi-module support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Each maven project creates 1 primary artifact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A parent </a:t>
            </a:r>
            <a:r>
              <a:rPr lang="en-US" altLang="en-US" sz="2000" dirty="0" err="1">
                <a:latin typeface="Calibri" pitchFamily="34" charset="0"/>
              </a:rPr>
              <a:t>pom</a:t>
            </a:r>
            <a:r>
              <a:rPr lang="en-US" altLang="en-US" sz="2000" dirty="0">
                <a:latin typeface="Calibri" pitchFamily="34" charset="0"/>
              </a:rPr>
              <a:t> is used to group multiple modules and build then simultaneously at the time of build of parent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2027" y="3213159"/>
            <a:ext cx="4117658" cy="1815882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&lt;packaging&gt;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pom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&lt;/packaging&gt;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   &lt;modules&gt;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       &lt;module&gt;maven-training&lt;/module&gt;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       &lt;module&gt;maven-training-web&lt;/module&gt;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   &lt;/modules&gt;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&lt;/project&gt;</a:t>
            </a:r>
          </a:p>
        </p:txBody>
      </p:sp>
      <p:pic>
        <p:nvPicPr>
          <p:cNvPr id="7" name="Picture 6" descr="multi-mod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767" y="3032371"/>
            <a:ext cx="3017520" cy="1860278"/>
          </a:xfrm>
          <a:prstGeom prst="rect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000A1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5532120" y="3077349"/>
            <a:ext cx="452628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324488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2018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6" name="Title 8"/>
          <p:cNvSpPr txBox="1">
            <a:spLocks/>
          </p:cNvSpPr>
          <p:nvPr/>
        </p:nvSpPr>
        <p:spPr>
          <a:xfrm>
            <a:off x="5814888" y="328691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2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  <a:endParaRPr lang="en-US" sz="12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2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Group 18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5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22" name="Picture 13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0821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build tools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2" descr="C:\Users\manjuls\Desktop\an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240" y="1870614"/>
            <a:ext cx="2380170" cy="1058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maven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277" y="1802527"/>
            <a:ext cx="2789824" cy="112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Users\manjuls\Desktop\grad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180" y="3607074"/>
            <a:ext cx="2547620" cy="119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5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Apache Maven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latin typeface="Calibri" pitchFamily="34" charset="0"/>
              </a:rPr>
              <a:t>“</a:t>
            </a:r>
            <a:r>
              <a:rPr lang="en-US" altLang="en-US" sz="2000" dirty="0">
                <a:latin typeface="Calibri" pitchFamily="34" charset="0"/>
              </a:rPr>
              <a:t>A software project management and comprehension tool</a:t>
            </a:r>
            <a:r>
              <a:rPr lang="en-US" altLang="en-US" sz="2000" dirty="0" smtClean="0">
                <a:latin typeface="Calibri" pitchFamily="34" charset="0"/>
              </a:rPr>
              <a:t>”</a:t>
            </a: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en-US" sz="20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latin typeface="Calibri" pitchFamily="34" charset="0"/>
              </a:rPr>
              <a:t>More </a:t>
            </a:r>
            <a:r>
              <a:rPr lang="en-US" altLang="en-US" sz="2000" dirty="0">
                <a:latin typeface="Calibri" pitchFamily="34" charset="0"/>
              </a:rPr>
              <a:t>than just a “build tool”</a:t>
            </a:r>
          </a:p>
        </p:txBody>
      </p:sp>
      <p:pic>
        <p:nvPicPr>
          <p:cNvPr id="5" name="Picture 1" descr="Ide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314" y="1806289"/>
            <a:ext cx="2287588" cy="156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2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Area Of Concern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Making the build process </a:t>
            </a:r>
            <a:r>
              <a:rPr lang="en-US" altLang="en-US" sz="2000" dirty="0" smtClean="0">
                <a:latin typeface="Calibri" pitchFamily="34" charset="0"/>
              </a:rPr>
              <a:t>easy</a:t>
            </a: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Providing a uniform build </a:t>
            </a:r>
            <a:r>
              <a:rPr lang="en-US" altLang="en-US" sz="2000" dirty="0" smtClean="0">
                <a:latin typeface="Calibri" pitchFamily="34" charset="0"/>
              </a:rPr>
              <a:t>system</a:t>
            </a: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Providing quality project </a:t>
            </a:r>
            <a:r>
              <a:rPr lang="en-US" altLang="en-US" sz="2000" dirty="0" smtClean="0">
                <a:latin typeface="Calibri" pitchFamily="34" charset="0"/>
              </a:rPr>
              <a:t>information</a:t>
            </a: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Providing guidelines for best practices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Maven Mindset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defRPr/>
            </a:pPr>
            <a:r>
              <a:rPr lang="en-US" altLang="en-US" sz="2000" b="1" dirty="0">
                <a:latin typeface="Calibri" pitchFamily="34" charset="0"/>
              </a:rPr>
              <a:t>In Maven..</a:t>
            </a:r>
          </a:p>
          <a:p>
            <a:pPr algn="l">
              <a:spcBef>
                <a:spcPct val="20000"/>
              </a:spcBef>
              <a:defRPr/>
            </a:pPr>
            <a:endParaRPr lang="en-US" altLang="en-US" sz="20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Calibri" pitchFamily="34" charset="0"/>
              </a:rPr>
              <a:t>We follow Maven’s </a:t>
            </a:r>
            <a:r>
              <a:rPr lang="en-US" altLang="en-US" sz="2000" b="1" dirty="0">
                <a:latin typeface="Calibri" pitchFamily="34" charset="0"/>
              </a:rPr>
              <a:t>Convention over configuration </a:t>
            </a:r>
            <a:r>
              <a:rPr lang="en-US" altLang="en-US" sz="2000" dirty="0">
                <a:latin typeface="Calibri" pitchFamily="34" charset="0"/>
              </a:rPr>
              <a:t>principle</a:t>
            </a: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en-US" sz="20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Calibri" pitchFamily="34" charset="0"/>
              </a:rPr>
              <a:t>You don’t define custom </a:t>
            </a:r>
            <a:r>
              <a:rPr lang="en-US" altLang="en-US" sz="2000" b="1" i="1" dirty="0">
                <a:latin typeface="Calibri" pitchFamily="34" charset="0"/>
              </a:rPr>
              <a:t>tasks</a:t>
            </a:r>
            <a:r>
              <a:rPr lang="en-US" altLang="en-US" sz="2000" dirty="0">
                <a:latin typeface="Calibri" pitchFamily="34" charset="0"/>
              </a:rPr>
              <a:t> or </a:t>
            </a:r>
            <a:r>
              <a:rPr lang="en-US" altLang="en-US" sz="2000" b="1" i="1" dirty="0">
                <a:latin typeface="Calibri" pitchFamily="34" charset="0"/>
              </a:rPr>
              <a:t>script</a:t>
            </a:r>
            <a:r>
              <a:rPr lang="en-US" altLang="en-US" sz="2000" dirty="0">
                <a:latin typeface="Calibri" pitchFamily="34" charset="0"/>
              </a:rPr>
              <a:t> the build.</a:t>
            </a: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en-US" sz="20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Calibri" pitchFamily="34" charset="0"/>
              </a:rPr>
              <a:t>Instead, you </a:t>
            </a:r>
            <a:r>
              <a:rPr lang="en-US" altLang="en-US" sz="2000" b="1" i="1" dirty="0">
                <a:latin typeface="Calibri" pitchFamily="34" charset="0"/>
              </a:rPr>
              <a:t>describe</a:t>
            </a:r>
            <a:r>
              <a:rPr lang="en-US" altLang="en-US" sz="2000" dirty="0">
                <a:latin typeface="Calibri" pitchFamily="34" charset="0"/>
              </a:rPr>
              <a:t> the project and </a:t>
            </a:r>
            <a:r>
              <a:rPr lang="en-US" altLang="en-US" sz="2000" b="1" i="1" dirty="0">
                <a:latin typeface="Calibri" pitchFamily="34" charset="0"/>
              </a:rPr>
              <a:t>configure</a:t>
            </a:r>
            <a:r>
              <a:rPr lang="en-US" altLang="en-US" sz="2000" dirty="0">
                <a:latin typeface="Calibri" pitchFamily="34" charset="0"/>
              </a:rPr>
              <a:t> the build.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Maven vs Ant 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Font typeface="Arial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877" y="1228784"/>
            <a:ext cx="3520440" cy="1384995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en-US" sz="1200" dirty="0">
                <a:latin typeface="Calibri" pitchFamily="34" charset="0"/>
              </a:rPr>
              <a:t>&lt;project&gt; </a:t>
            </a:r>
          </a:p>
          <a:p>
            <a:pPr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en-US" sz="1200" dirty="0">
                <a:latin typeface="Calibri" pitchFamily="34" charset="0"/>
              </a:rPr>
              <a:t>   &lt;</a:t>
            </a:r>
            <a:r>
              <a:rPr lang="en-US" altLang="en-US" sz="1200" dirty="0" err="1">
                <a:latin typeface="Calibri" pitchFamily="34" charset="0"/>
              </a:rPr>
              <a:t>modelVersion</a:t>
            </a:r>
            <a:r>
              <a:rPr lang="en-US" altLang="en-US" sz="1200" dirty="0">
                <a:latin typeface="Calibri" pitchFamily="34" charset="0"/>
              </a:rPr>
              <a:t>&gt;4.0.0&lt;/</a:t>
            </a:r>
            <a:r>
              <a:rPr lang="en-US" altLang="en-US" sz="1200" dirty="0" err="1">
                <a:latin typeface="Calibri" pitchFamily="34" charset="0"/>
              </a:rPr>
              <a:t>modelVersion</a:t>
            </a:r>
            <a:r>
              <a:rPr lang="en-US" altLang="en-US" sz="1200" dirty="0">
                <a:latin typeface="Calibri" pitchFamily="34" charset="0"/>
              </a:rPr>
              <a:t>&gt;</a:t>
            </a:r>
          </a:p>
          <a:p>
            <a:pPr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en-US" sz="1200" dirty="0">
                <a:latin typeface="Calibri" pitchFamily="34" charset="0"/>
              </a:rPr>
              <a:t>   &lt;</a:t>
            </a:r>
            <a:r>
              <a:rPr lang="en-US" altLang="en-US" sz="1200" dirty="0" err="1">
                <a:latin typeface="Calibri" pitchFamily="34" charset="0"/>
              </a:rPr>
              <a:t>groupId</a:t>
            </a:r>
            <a:r>
              <a:rPr lang="en-US" altLang="en-US" sz="1200" dirty="0">
                <a:latin typeface="Calibri" pitchFamily="34" charset="0"/>
              </a:rPr>
              <a:t>&gt;</a:t>
            </a:r>
            <a:r>
              <a:rPr lang="en-US" altLang="en-US" sz="1200" dirty="0" err="1">
                <a:latin typeface="Calibri" pitchFamily="34" charset="0"/>
              </a:rPr>
              <a:t>org.sonatype.mavenbook</a:t>
            </a:r>
            <a:r>
              <a:rPr lang="en-US" altLang="en-US" sz="1200" dirty="0">
                <a:latin typeface="Calibri" pitchFamily="34" charset="0"/>
              </a:rPr>
              <a:t>&lt;/</a:t>
            </a:r>
            <a:r>
              <a:rPr lang="en-US" altLang="en-US" sz="1200" dirty="0" err="1">
                <a:latin typeface="Calibri" pitchFamily="34" charset="0"/>
              </a:rPr>
              <a:t>groupId</a:t>
            </a:r>
            <a:r>
              <a:rPr lang="en-US" altLang="en-US" sz="1200" dirty="0">
                <a:latin typeface="Calibri" pitchFamily="34" charset="0"/>
              </a:rPr>
              <a:t>&gt;</a:t>
            </a:r>
          </a:p>
          <a:p>
            <a:pPr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en-US" sz="1200" dirty="0">
                <a:latin typeface="Calibri" pitchFamily="34" charset="0"/>
              </a:rPr>
              <a:t>   &lt;</a:t>
            </a:r>
            <a:r>
              <a:rPr lang="en-US" altLang="en-US" sz="1200" dirty="0" err="1">
                <a:latin typeface="Calibri" pitchFamily="34" charset="0"/>
              </a:rPr>
              <a:t>artifactId</a:t>
            </a:r>
            <a:r>
              <a:rPr lang="en-US" altLang="en-US" sz="1200" dirty="0">
                <a:latin typeface="Calibri" pitchFamily="34" charset="0"/>
              </a:rPr>
              <a:t>&gt;my-project&lt;/</a:t>
            </a:r>
            <a:r>
              <a:rPr lang="en-US" altLang="en-US" sz="1200" dirty="0" err="1">
                <a:latin typeface="Calibri" pitchFamily="34" charset="0"/>
              </a:rPr>
              <a:t>artifactId</a:t>
            </a:r>
            <a:r>
              <a:rPr lang="en-US" altLang="en-US" sz="1200" dirty="0">
                <a:latin typeface="Calibri" pitchFamily="34" charset="0"/>
              </a:rPr>
              <a:t>&gt;</a:t>
            </a:r>
          </a:p>
          <a:p>
            <a:pPr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en-US" sz="1200" dirty="0">
                <a:latin typeface="Calibri" pitchFamily="34" charset="0"/>
              </a:rPr>
              <a:t>   &lt;version&gt;1.0&lt;/version&gt; </a:t>
            </a:r>
          </a:p>
          <a:p>
            <a:pPr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en-US" sz="1200" dirty="0">
                <a:latin typeface="Calibri" pitchFamily="34" charset="0"/>
              </a:rPr>
              <a:t>&lt;/project&gt;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43400" y="795493"/>
            <a:ext cx="5197069" cy="4401205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&lt;project name="my-project" default="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dist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basedir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="."&gt; </a:t>
            </a:r>
          </a:p>
          <a:p>
            <a:pPr>
              <a:defRPr/>
            </a:pP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&lt;description&gt; simple example build file &lt;/description&gt;</a:t>
            </a:r>
          </a:p>
          <a:p>
            <a:pPr>
              <a:defRPr/>
            </a:pPr>
            <a:r>
              <a:rPr lang="en-US" alt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&lt;!-- set global properties for this build --&gt;  </a:t>
            </a:r>
          </a:p>
          <a:p>
            <a:pPr>
              <a:defRPr/>
            </a:pP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&lt;property name="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 location="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/main/java"/&gt; </a:t>
            </a:r>
          </a:p>
          <a:p>
            <a:pPr>
              <a:defRPr/>
            </a:pP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&lt;property name="build" location="target/classes"/&gt; </a:t>
            </a:r>
          </a:p>
          <a:p>
            <a:pPr>
              <a:defRPr/>
            </a:pP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&lt;property name="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dist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 location="target"/&gt; </a:t>
            </a:r>
          </a:p>
          <a:p>
            <a:pPr>
              <a:defRPr/>
            </a:pP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&lt;target name="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pPr>
              <a:defRPr/>
            </a:pPr>
            <a:r>
              <a:rPr lang="en-US" alt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&lt;!-- Create the time stamp --&gt; </a:t>
            </a:r>
          </a:p>
          <a:p>
            <a:pPr>
              <a:defRPr/>
            </a:pP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tstamp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/&gt;</a:t>
            </a:r>
          </a:p>
          <a:p>
            <a:pPr>
              <a:defRPr/>
            </a:pPr>
            <a:r>
              <a:rPr lang="en-US" alt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&lt;!-- Create the build directory structure used by compile --&gt; </a:t>
            </a:r>
          </a:p>
          <a:p>
            <a:pPr>
              <a:defRPr/>
            </a:pP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mkdir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dir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="${build}"/&gt; </a:t>
            </a:r>
          </a:p>
          <a:p>
            <a:pPr>
              <a:defRPr/>
            </a:pP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&lt;/target&gt; </a:t>
            </a:r>
          </a:p>
          <a:p>
            <a:pPr>
              <a:defRPr/>
            </a:pP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&lt;target name="compile" depends="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 description="compile the source " &gt;</a:t>
            </a:r>
          </a:p>
          <a:p>
            <a:pPr>
              <a:defRPr/>
            </a:pPr>
            <a:r>
              <a:rPr lang="en-US" alt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&lt;!-- Compile the java code from ${</a:t>
            </a:r>
            <a:r>
              <a:rPr lang="en-US" altLang="en-US" sz="1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alt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} into ${build} --&gt; </a:t>
            </a:r>
          </a:p>
          <a:p>
            <a:pPr>
              <a:defRPr/>
            </a:pP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javac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srcdir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="${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}" 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destdir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="${build}"/&gt; </a:t>
            </a:r>
          </a:p>
          <a:p>
            <a:pPr>
              <a:defRPr/>
            </a:pP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&lt;/target&gt; </a:t>
            </a:r>
          </a:p>
          <a:p>
            <a:pPr>
              <a:defRPr/>
            </a:pP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&lt;target name="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dist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 depends="compile" description="generate the distribution"&gt;</a:t>
            </a:r>
          </a:p>
          <a:p>
            <a:pPr>
              <a:defRPr/>
            </a:pPr>
            <a:r>
              <a:rPr lang="en-US" alt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&lt;!-- Create the distribution directory --&gt; </a:t>
            </a:r>
          </a:p>
          <a:p>
            <a:pPr>
              <a:defRPr/>
            </a:pP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mkdir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dir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="${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dist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}/lib"/&gt;</a:t>
            </a:r>
          </a:p>
          <a:p>
            <a:pPr>
              <a:defRPr/>
            </a:pPr>
            <a:r>
              <a:rPr lang="en-US" alt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&lt;!-- Put everything in ${build} into the MyProject-${DSTAMP}.jar file --&gt;  </a:t>
            </a:r>
          </a:p>
          <a:p>
            <a:pPr>
              <a:defRPr/>
            </a:pP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&lt;jar 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jarfile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="${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dist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}/lib/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MyProject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-${DSTAMP}.jar" 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basedir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="${build}"/&gt; </a:t>
            </a:r>
          </a:p>
          <a:p>
            <a:pPr>
              <a:defRPr/>
            </a:pP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&lt;/target&gt; </a:t>
            </a:r>
          </a:p>
          <a:p>
            <a:pPr>
              <a:defRPr/>
            </a:pP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&lt;target name="clean" description="clean up" &gt; </a:t>
            </a:r>
          </a:p>
          <a:p>
            <a:pPr>
              <a:defRPr/>
            </a:pPr>
            <a:r>
              <a:rPr lang="en-US" alt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&lt;!-- Delete the ${build} and ${</a:t>
            </a:r>
            <a:r>
              <a:rPr lang="en-US" altLang="en-US" sz="1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dist</a:t>
            </a:r>
            <a:r>
              <a:rPr lang="en-US" alt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} directory trees --&gt;</a:t>
            </a:r>
          </a:p>
          <a:p>
            <a:pPr>
              <a:defRPr/>
            </a:pP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&lt;delete 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dir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="${build}"/&gt; </a:t>
            </a:r>
          </a:p>
          <a:p>
            <a:pPr>
              <a:defRPr/>
            </a:pP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&lt;delete 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dir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="${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dist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}"/&gt; </a:t>
            </a:r>
          </a:p>
          <a:p>
            <a:pPr>
              <a:defRPr/>
            </a:pP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&lt;/target&gt; </a:t>
            </a:r>
          </a:p>
          <a:p>
            <a:pPr>
              <a:defRPr/>
            </a:pP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&lt;/project&gt;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 bwMode="auto">
          <a:xfrm>
            <a:off x="289877" y="3560730"/>
            <a:ext cx="2956402" cy="73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en-US" sz="2000" i="1">
                <a:solidFill>
                  <a:srgbClr val="40404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Both are equivalent and perform same task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 bwMode="auto">
          <a:xfrm>
            <a:off x="181610" y="2738015"/>
            <a:ext cx="2956402" cy="258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en-US" sz="1600" b="1" i="1">
                <a:solidFill>
                  <a:srgbClr val="40404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Maven’s Pom.xml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Object Model(POM)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8862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Projects are described through the use of a POM file.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dirty="0">
                <a:latin typeface="Calibri" pitchFamily="34" charset="0"/>
              </a:rPr>
              <a:t>Project Group(</a:t>
            </a:r>
            <a:r>
              <a:rPr lang="en-US" altLang="en-US" dirty="0" err="1">
                <a:latin typeface="Calibri" pitchFamily="34" charset="0"/>
              </a:rPr>
              <a:t>groupId</a:t>
            </a:r>
            <a:r>
              <a:rPr lang="en-US" altLang="en-US" dirty="0">
                <a:latin typeface="Calibri" pitchFamily="34" charset="0"/>
              </a:rPr>
              <a:t>), Name(</a:t>
            </a:r>
            <a:r>
              <a:rPr lang="en-US" altLang="en-US" dirty="0" err="1">
                <a:latin typeface="Calibri" pitchFamily="34" charset="0"/>
              </a:rPr>
              <a:t>artifactId</a:t>
            </a:r>
            <a:r>
              <a:rPr lang="en-US" altLang="en-US" dirty="0">
                <a:latin typeface="Calibri" pitchFamily="34" charset="0"/>
              </a:rPr>
              <a:t>) and Version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dirty="0">
                <a:latin typeface="Calibri" pitchFamily="34" charset="0"/>
              </a:rPr>
              <a:t>Artifact Type (project packaging</a:t>
            </a:r>
            <a:r>
              <a:rPr lang="en-US" altLang="en-US" dirty="0" smtClean="0">
                <a:latin typeface="Calibri" pitchFamily="34" charset="0"/>
              </a:rPr>
              <a:t>)</a:t>
            </a:r>
            <a:endParaRPr lang="en-US" altLang="en-US" dirty="0">
              <a:latin typeface="Calibri" pitchFamily="34" charset="0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dirty="0">
                <a:latin typeface="Calibri" pitchFamily="34" charset="0"/>
              </a:rPr>
              <a:t>Dependencies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dirty="0">
                <a:latin typeface="Calibri" pitchFamily="34" charset="0"/>
              </a:rPr>
              <a:t>Plugins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dirty="0" smtClean="0">
                <a:latin typeface="Calibri" pitchFamily="34" charset="0"/>
              </a:rPr>
              <a:t>Release Management</a:t>
            </a:r>
            <a:endParaRPr lang="en-US" altLang="en-US" dirty="0">
              <a:latin typeface="Calibri" pitchFamily="34" charset="0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dirty="0">
                <a:latin typeface="Calibri" pitchFamily="34" charset="0"/>
              </a:rPr>
              <a:t>Profiles (Alternate build configurations</a:t>
            </a:r>
            <a:r>
              <a:rPr lang="en-US" altLang="en-US" dirty="0" smtClean="0">
                <a:latin typeface="Calibri" pitchFamily="34" charset="0"/>
              </a:rPr>
              <a:t>)</a:t>
            </a:r>
          </a:p>
          <a:p>
            <a:pPr lvl="1">
              <a:spcBef>
                <a:spcPct val="20000"/>
              </a:spcBef>
              <a:buFontTx/>
              <a:buChar char="–"/>
            </a:pPr>
            <a:endParaRPr lang="en-US" altLang="en-US" dirty="0">
              <a:latin typeface="Calibri" pitchFamily="34" charset="0"/>
            </a:endParaRPr>
          </a:p>
          <a:p>
            <a:pPr algn="l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Written in XML format</a:t>
            </a:r>
          </a:p>
          <a:p>
            <a:pPr algn="l">
              <a:spcBef>
                <a:spcPct val="20000"/>
              </a:spcBef>
              <a:buFont typeface="Arial" charset="0"/>
              <a:buChar char="•"/>
            </a:pPr>
            <a:endParaRPr lang="en-US" altLang="en-US" sz="3200" dirty="0"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41995</TotalTime>
  <Words>1880</Words>
  <Application>Microsoft Office PowerPoint</Application>
  <PresentationFormat>Custom</PresentationFormat>
  <Paragraphs>421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Arial Narrow</vt:lpstr>
      <vt:lpstr>Calibri</vt:lpstr>
      <vt:lpstr>Segoe UI</vt:lpstr>
      <vt:lpstr>Segoe UI Light</vt:lpstr>
      <vt:lpstr>Tahoma</vt:lpstr>
      <vt:lpstr>Verdana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Punit Gour</cp:lastModifiedBy>
  <cp:revision>188</cp:revision>
  <dcterms:created xsi:type="dcterms:W3CDTF">2018-01-05T05:23:08Z</dcterms:created>
  <dcterms:modified xsi:type="dcterms:W3CDTF">2021-01-25T10:56:07Z</dcterms:modified>
</cp:coreProperties>
</file>