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333" r:id="rId3"/>
    <p:sldId id="336" r:id="rId4"/>
    <p:sldId id="258" r:id="rId5"/>
    <p:sldId id="259" r:id="rId6"/>
    <p:sldId id="264" r:id="rId7"/>
    <p:sldId id="267" r:id="rId8"/>
    <p:sldId id="270" r:id="rId9"/>
    <p:sldId id="273" r:id="rId10"/>
    <p:sldId id="272" r:id="rId11"/>
    <p:sldId id="276" r:id="rId12"/>
    <p:sldId id="292" r:id="rId13"/>
    <p:sldId id="317" r:id="rId14"/>
    <p:sldId id="293" r:id="rId15"/>
    <p:sldId id="294" r:id="rId16"/>
    <p:sldId id="295" r:id="rId17"/>
    <p:sldId id="297" r:id="rId18"/>
    <p:sldId id="307" r:id="rId19"/>
    <p:sldId id="308" r:id="rId20"/>
    <p:sldId id="309" r:id="rId21"/>
    <p:sldId id="310" r:id="rId22"/>
    <p:sldId id="311" r:id="rId23"/>
    <p:sldId id="312" r:id="rId24"/>
    <p:sldId id="313" r:id="rId25"/>
    <p:sldId id="314" r:id="rId26"/>
    <p:sldId id="315" r:id="rId27"/>
    <p:sldId id="332" r:id="rId28"/>
    <p:sldId id="319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051730"/>
    <a:srgbClr val="2F7AF4"/>
    <a:srgbClr val="FFA511"/>
    <a:srgbClr val="02A9DC"/>
    <a:srgbClr val="F769BD"/>
    <a:srgbClr val="A69EF1"/>
    <a:srgbClr val="EEEEEE"/>
    <a:srgbClr val="16D8FF"/>
    <a:srgbClr val="17D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tags" Target="../tags/tag19.xml"/><Relationship Id="rId4" Type="http://schemas.openxmlformats.org/officeDocument/2006/relationships/image" Target="../media/image14.png"/><Relationship Id="rId3" Type="http://schemas.openxmlformats.org/officeDocument/2006/relationships/tags" Target="../tags/tag18.xml"/><Relationship Id="rId2" Type="http://schemas.openxmlformats.org/officeDocument/2006/relationships/image" Target="../media/image13.png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1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6.png"/><Relationship Id="rId3" Type="http://schemas.openxmlformats.org/officeDocument/2006/relationships/tags" Target="../tags/tag2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27.png"/><Relationship Id="rId3" Type="http://schemas.openxmlformats.org/officeDocument/2006/relationships/tags" Target="../tags/tag25.xml"/><Relationship Id="rId2" Type="http://schemas.openxmlformats.org/officeDocument/2006/relationships/tags" Target="../tags/tag24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29.xml"/><Relationship Id="rId2" Type="http://schemas.openxmlformats.org/officeDocument/2006/relationships/image" Target="../media/image28.png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0.png"/><Relationship Id="rId3" Type="http://schemas.openxmlformats.org/officeDocument/2006/relationships/tags" Target="../tags/tag31.xml"/><Relationship Id="rId2" Type="http://schemas.openxmlformats.org/officeDocument/2006/relationships/image" Target="../media/image29.png"/><Relationship Id="rId1" Type="http://schemas.openxmlformats.org/officeDocument/2006/relationships/tags" Target="../tags/tag30.xml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tags" Target="../tags/tag36.xml"/><Relationship Id="rId8" Type="http://schemas.openxmlformats.org/officeDocument/2006/relationships/image" Target="../media/image34.png"/><Relationship Id="rId7" Type="http://schemas.openxmlformats.org/officeDocument/2006/relationships/tags" Target="../tags/tag35.xml"/><Relationship Id="rId6" Type="http://schemas.openxmlformats.org/officeDocument/2006/relationships/image" Target="../media/image33.png"/><Relationship Id="rId5" Type="http://schemas.openxmlformats.org/officeDocument/2006/relationships/tags" Target="../tags/tag34.xml"/><Relationship Id="rId4" Type="http://schemas.openxmlformats.org/officeDocument/2006/relationships/image" Target="../media/image32.png"/><Relationship Id="rId3" Type="http://schemas.openxmlformats.org/officeDocument/2006/relationships/tags" Target="../tags/tag33.xml"/><Relationship Id="rId2" Type="http://schemas.openxmlformats.org/officeDocument/2006/relationships/image" Target="../media/image31.png"/><Relationship Id="rId11" Type="http://schemas.openxmlformats.org/officeDocument/2006/relationships/slideLayout" Target="../slideLayouts/slideLayout7.xml"/><Relationship Id="rId10" Type="http://schemas.openxmlformats.org/officeDocument/2006/relationships/tags" Target="../tags/tag37.xml"/><Relationship Id="rId1" Type="http://schemas.openxmlformats.org/officeDocument/2006/relationships/tags" Target="../tags/tag32.xml"/></Relationships>
</file>

<file path=ppt/slides/_rels/slide2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37.png"/><Relationship Id="rId5" Type="http://schemas.openxmlformats.org/officeDocument/2006/relationships/tags" Target="../tags/tag40.xml"/><Relationship Id="rId4" Type="http://schemas.openxmlformats.org/officeDocument/2006/relationships/image" Target="../media/image36.png"/><Relationship Id="rId3" Type="http://schemas.openxmlformats.org/officeDocument/2006/relationships/tags" Target="../tags/tag39.xml"/><Relationship Id="rId2" Type="http://schemas.openxmlformats.org/officeDocument/2006/relationships/image" Target="../media/image35.png"/><Relationship Id="rId1" Type="http://schemas.openxmlformats.org/officeDocument/2006/relationships/tags" Target="../tags/tag38.xml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3.xml"/><Relationship Id="rId3" Type="http://schemas.openxmlformats.org/officeDocument/2006/relationships/tags" Target="../tags/tag42.xml"/><Relationship Id="rId2" Type="http://schemas.openxmlformats.org/officeDocument/2006/relationships/image" Target="../media/image38.png"/><Relationship Id="rId1" Type="http://schemas.openxmlformats.org/officeDocument/2006/relationships/tags" Target="../tags/tag4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39.png"/><Relationship Id="rId1" Type="http://schemas.openxmlformats.org/officeDocument/2006/relationships/tags" Target="../tags/tag4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0.png"/><Relationship Id="rId1" Type="http://schemas.openxmlformats.org/officeDocument/2006/relationships/tags" Target="../tags/tag45.xml"/></Relationships>
</file>

<file path=ppt/slides/_rels/slide2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47.xml"/><Relationship Id="rId3" Type="http://schemas.openxmlformats.org/officeDocument/2006/relationships/image" Target="../media/image42.png"/><Relationship Id="rId2" Type="http://schemas.openxmlformats.org/officeDocument/2006/relationships/tags" Target="../tags/tag46.xml"/><Relationship Id="rId1" Type="http://schemas.openxmlformats.org/officeDocument/2006/relationships/image" Target="../media/image41.png"/></Relationships>
</file>

<file path=ppt/slides/_rels/slide2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50.xml"/><Relationship Id="rId5" Type="http://schemas.openxmlformats.org/officeDocument/2006/relationships/hyperlink" Target="https://www.linkedin.com/in/amit-sharma-868b3a23a/" TargetMode="External"/><Relationship Id="rId4" Type="http://schemas.openxmlformats.org/officeDocument/2006/relationships/tags" Target="../tags/tag49.xml"/><Relationship Id="rId3" Type="http://schemas.openxmlformats.org/officeDocument/2006/relationships/hyperlink" Target="https://github.com/Amit123456777" TargetMode="External"/><Relationship Id="rId2" Type="http://schemas.openxmlformats.org/officeDocument/2006/relationships/tags" Target="../tags/tag48.xml"/><Relationship Id="rId1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7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image" Target="../media/image6.png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.xml"/><Relationship Id="rId7" Type="http://schemas.openxmlformats.org/officeDocument/2006/relationships/tags" Target="../tags/tag15.xml"/><Relationship Id="rId6" Type="http://schemas.openxmlformats.org/officeDocument/2006/relationships/image" Target="../media/image7.png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9.png"/><Relationship Id="rId2" Type="http://schemas.openxmlformats.org/officeDocument/2006/relationships/tags" Target="../tags/tag1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252325" cy="6858000"/>
          </a:xfrm>
          <a:prstGeom prst="rect">
            <a:avLst/>
          </a:prstGeom>
        </p:spPr>
      </p:pic>
      <p:sp>
        <p:nvSpPr>
          <p:cNvPr id="6" name="Text Box 5"/>
          <p:cNvSpPr txBox="1"/>
          <p:nvPr>
            <p:custDataLst>
              <p:tags r:id="rId3"/>
            </p:custDataLst>
          </p:nvPr>
        </p:nvSpPr>
        <p:spPr>
          <a:xfrm>
            <a:off x="706755" y="5687695"/>
            <a:ext cx="36461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chemeClr val="bg1"/>
                </a:solidFill>
              </a:rPr>
              <a:t>Presented By: Amit Sharma</a:t>
            </a:r>
            <a:endParaRPr lang="en-US" sz="2400" b="1">
              <a:solidFill>
                <a:schemeClr val="bg1"/>
              </a:solidFill>
            </a:endParaRPr>
          </a:p>
          <a:p>
            <a:r>
              <a:rPr lang="en-US" sz="2400" b="1">
                <a:solidFill>
                  <a:schemeClr val="bg1"/>
                </a:solidFill>
              </a:rPr>
              <a:t>[Bsc Data Science]</a:t>
            </a:r>
            <a:endParaRPr lang="en-US" sz="2400" b="1">
              <a:solidFill>
                <a:schemeClr val="bg1"/>
              </a:solidFill>
            </a:endParaRPr>
          </a:p>
        </p:txBody>
      </p:sp>
      <p:sp>
        <p:nvSpPr>
          <p:cNvPr id="7" name="Text Box 6"/>
          <p:cNvSpPr txBox="1"/>
          <p:nvPr>
            <p:custDataLst>
              <p:tags r:id="rId4"/>
            </p:custDataLst>
          </p:nvPr>
        </p:nvSpPr>
        <p:spPr>
          <a:xfrm>
            <a:off x="7374890" y="5581650"/>
            <a:ext cx="408114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400" b="1">
                <a:solidFill>
                  <a:schemeClr val="bg1"/>
                </a:solidFill>
                <a:sym typeface="+mn-ea"/>
              </a:rPr>
              <a:t>Presented To: Mr. Nitish Patil</a:t>
            </a:r>
            <a:endParaRPr lang="en-US" sz="2400" b="1">
              <a:solidFill>
                <a:schemeClr val="bg1"/>
              </a:solidFill>
              <a:sym typeface="+mn-ea"/>
            </a:endParaRPr>
          </a:p>
          <a:p>
            <a:r>
              <a:rPr lang="en-US" sz="2400" b="1">
                <a:solidFill>
                  <a:schemeClr val="bg1"/>
                </a:solidFill>
                <a:sym typeface="+mn-ea"/>
              </a:rPr>
              <a:t>[Assistant  Professor], AAFT(SODS)</a:t>
            </a:r>
            <a:endParaRPr lang="en-US" sz="2400" b="1">
              <a:solidFill>
                <a:schemeClr val="bg1"/>
              </a:solidFill>
              <a:sym typeface="+mn-ea"/>
            </a:endParaRPr>
          </a:p>
        </p:txBody>
      </p:sp>
      <p:pic>
        <p:nvPicPr>
          <p:cNvPr id="102" name="Google Shape;102;p1"/>
          <p:cNvPicPr preferRelativeResize="0"/>
          <p:nvPr>
            <p:custDataLst>
              <p:tags r:id="rId5"/>
            </p:custDataLst>
          </p:nvPr>
        </p:nvPicPr>
        <p:blipFill rotWithShape="1">
          <a:blip r:embed="rId6"/>
          <a:srcRect/>
          <a:stretch>
            <a:fillRect/>
          </a:stretch>
        </p:blipFill>
        <p:spPr>
          <a:xfrm>
            <a:off x="10493375" y="0"/>
            <a:ext cx="1698625" cy="169354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/>
          <p:cNvSpPr txBox="1"/>
          <p:nvPr>
            <p:custDataLst>
              <p:tags r:id="rId7"/>
            </p:custDataLst>
          </p:nvPr>
        </p:nvSpPr>
        <p:spPr>
          <a:xfrm>
            <a:off x="4750435" y="6489700"/>
            <a:ext cx="26911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olidFill>
                  <a:schemeClr val="bg1"/>
                </a:solidFill>
              </a:rPr>
              <a:t>AAFT | SODS | 2024</a:t>
            </a:r>
            <a:endParaRPr lang="en-US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2F7AF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Types of Joins</a:t>
            </a:r>
            <a:endParaRPr lang="en-US" sz="4400" b="1">
              <a:solidFill>
                <a:srgbClr val="2F7AF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718820" y="1435100"/>
            <a:ext cx="3832860" cy="444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4050" y="1658620"/>
            <a:ext cx="10883900" cy="3541395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H="1">
            <a:off x="751840" y="1463040"/>
            <a:ext cx="385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2F7AF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Inner Join</a:t>
            </a:r>
            <a:endParaRPr lang="en-US" sz="4400" b="1">
              <a:solidFill>
                <a:srgbClr val="2F7AF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650240" y="1972945"/>
            <a:ext cx="809752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Returns records that have matching values in both tables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endParaRPr lang="en-US" sz="2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F769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column(s)</a:t>
            </a:r>
            <a:endParaRPr lang="en-US" sz="2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F769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F769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INNER JOIN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tableB</a:t>
            </a:r>
            <a:endParaRPr lang="en-US" sz="200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F769B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</a:t>
            </a:r>
            <a:r>
              <a:rPr lang="en-US"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tableA.col_name = tableB.col_name;</a:t>
            </a:r>
            <a:endParaRPr lang="en-US" sz="2000" i="1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75640" y="1407160"/>
            <a:ext cx="2687320" cy="19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98535" y="2171700"/>
            <a:ext cx="2675890" cy="179324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6990080" cy="235204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54395" y="2047240"/>
            <a:ext cx="6237605" cy="2006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4354195"/>
            <a:ext cx="5840095" cy="244284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2456815" y="259397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IN" altLang="en-US"/>
          </a:p>
        </p:txBody>
      </p:sp>
      <p:cxnSp>
        <p:nvCxnSpPr>
          <p:cNvPr id="7" name="Straight Connector 6"/>
          <p:cNvCxnSpPr/>
          <p:nvPr/>
        </p:nvCxnSpPr>
        <p:spPr>
          <a:xfrm flipH="1" flipV="1">
            <a:off x="3870960" y="1366520"/>
            <a:ext cx="3155950" cy="63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3580765" y="3641090"/>
            <a:ext cx="328231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UNION ALL operator returns results from both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queries, including all duplications.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73355" y="3641090"/>
            <a:ext cx="3155950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The UNION operator returns results from both queries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after eliminating duplications.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/>
        </p:nvSpPr>
        <p:spPr>
          <a:xfrm>
            <a:off x="8015605" y="3641090"/>
            <a:ext cx="3565525" cy="922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Use the INTERSECT operator to return all rows common to multiple queries.</a:t>
            </a:r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7887335" y="1372870"/>
            <a:ext cx="346075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567690" y="1310640"/>
            <a:ext cx="1979295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6840" y="1965325"/>
            <a:ext cx="3211830" cy="1266825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3630" y="1962785"/>
            <a:ext cx="3762375" cy="127000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5135" y="1971675"/>
            <a:ext cx="3282950" cy="1261110"/>
          </a:xfrm>
          <a:prstGeom prst="rect">
            <a:avLst/>
          </a:prstGeom>
        </p:spPr>
      </p:pic>
      <p:sp>
        <p:nvSpPr>
          <p:cNvPr id="22" name="Text Box 21"/>
          <p:cNvSpPr txBox="1"/>
          <p:nvPr/>
        </p:nvSpPr>
        <p:spPr>
          <a:xfrm>
            <a:off x="1185545" y="1603375"/>
            <a:ext cx="8826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Arial" panose="020B0604020202020204" pitchFamily="34" charset="0"/>
                <a:cs typeface="Arial" panose="020B0604020202020204" pitchFamily="34" charset="0"/>
              </a:rPr>
              <a:t>A U B</a:t>
            </a:r>
            <a:endParaRPr lang="en-I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 Box 22"/>
          <p:cNvSpPr txBox="1"/>
          <p:nvPr/>
        </p:nvSpPr>
        <p:spPr>
          <a:xfrm>
            <a:off x="4761865" y="1600835"/>
            <a:ext cx="20726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Arial" panose="020B0604020202020204" pitchFamily="34" charset="0"/>
                <a:cs typeface="Arial" panose="020B0604020202020204" pitchFamily="34" charset="0"/>
              </a:rPr>
              <a:t>A UNION ALL B</a:t>
            </a:r>
            <a:endParaRPr lang="en-I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 Box 23"/>
          <p:cNvSpPr txBox="1"/>
          <p:nvPr/>
        </p:nvSpPr>
        <p:spPr>
          <a:xfrm>
            <a:off x="9178925" y="1600835"/>
            <a:ext cx="10553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Arial" panose="020B0604020202020204" pitchFamily="34" charset="0"/>
                <a:cs typeface="Arial" panose="020B0604020202020204" pitchFamily="34" charset="0"/>
              </a:rPr>
              <a:t>A ∩ B</a:t>
            </a:r>
            <a:endParaRPr lang="en-IN" altLang="en-US" b="1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 Box 24"/>
          <p:cNvSpPr txBox="1"/>
          <p:nvPr/>
        </p:nvSpPr>
        <p:spPr>
          <a:xfrm>
            <a:off x="3812540" y="695325"/>
            <a:ext cx="3424555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2F7AF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UNION ALL</a:t>
            </a:r>
            <a:endParaRPr lang="en-IN" altLang="en-US" sz="4400" b="1">
              <a:solidFill>
                <a:srgbClr val="2F7AF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Text Box 25"/>
          <p:cNvSpPr txBox="1"/>
          <p:nvPr/>
        </p:nvSpPr>
        <p:spPr>
          <a:xfrm>
            <a:off x="7713345" y="695325"/>
            <a:ext cx="351155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2F7AF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INTERSECT</a:t>
            </a:r>
            <a:endParaRPr lang="en-US" sz="4400" b="1">
              <a:solidFill>
                <a:srgbClr val="2F7AF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27" name="Text Box 26"/>
          <p:cNvSpPr txBox="1"/>
          <p:nvPr/>
        </p:nvSpPr>
        <p:spPr>
          <a:xfrm>
            <a:off x="548005" y="647065"/>
            <a:ext cx="2032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2F7AF4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UNION</a:t>
            </a:r>
            <a:endParaRPr lang="en-IN" altLang="en-US" sz="4400" b="1">
              <a:solidFill>
                <a:srgbClr val="2F7AF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430" y="4972050"/>
            <a:ext cx="2971800" cy="146685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3630" y="4971415"/>
            <a:ext cx="3761740" cy="1733550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5605" y="4971415"/>
            <a:ext cx="3019425" cy="13906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01255" y="4283075"/>
            <a:ext cx="4690745" cy="2574925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Views</a:t>
            </a:r>
            <a:endParaRPr lang="en-IN" alt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698500" y="1402715"/>
            <a:ext cx="6241415" cy="7747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698500" y="1557020"/>
            <a:ext cx="96818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</a:rPr>
              <a:t>A view is a virtual table based on the result-set of an SQL statement.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98500" y="5258435"/>
            <a:ext cx="609600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*A view always shows up-to-date data. The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engine recreates the view, every time a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user queries it.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8489950" y="3884295"/>
            <a:ext cx="27133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Views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697865" y="2276475"/>
            <a:ext cx="4588510" cy="1772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2350" y="2495550"/>
            <a:ext cx="3939540" cy="13341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7" name="Rounded Rectangle 6"/>
          <p:cNvSpPr/>
          <p:nvPr/>
        </p:nvSpPr>
        <p:spPr>
          <a:xfrm>
            <a:off x="6684645" y="1886585"/>
            <a:ext cx="5257165" cy="177228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858635" y="2190750"/>
            <a:ext cx="4910455" cy="123825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589280" y="1886585"/>
            <a:ext cx="6096000" cy="34766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Top-N queries ask for the n largest or smallest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values of a column. 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example: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What are the ten best selling products?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What are the ten worst selling products?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• Both largest values and smallest values sets are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considered Top-N queries.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Top-N Analysis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698500" y="1439545"/>
            <a:ext cx="3956050" cy="38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35" y="3783965"/>
            <a:ext cx="5002530" cy="23920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2"/>
            </p:custDataLst>
          </p:nvPr>
        </p:nvCxnSpPr>
        <p:spPr>
          <a:xfrm>
            <a:off x="716915" y="1439545"/>
            <a:ext cx="5528945" cy="3810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16915" y="1655445"/>
            <a:ext cx="1092898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functions appl</a:t>
            </a:r>
            <a:r>
              <a:rPr lang="en-US" altLang="en-I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 aggregate, </a:t>
            </a:r>
            <a:r>
              <a:rPr lang="en-US" altLang="en-IN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anking and analytic functions over a particular window (set of rows).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OVER clause is used with window functions to define that window.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79120" y="3872865"/>
            <a:ext cx="11066780" cy="252857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 Syntax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2"/>
            </p:custDataLst>
          </p:nvPr>
        </p:nvCxnSpPr>
        <p:spPr>
          <a:xfrm>
            <a:off x="716915" y="1430020"/>
            <a:ext cx="6642735" cy="4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58825" y="1691640"/>
            <a:ext cx="10674350" cy="475678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>
            <p:custDataLst>
              <p:tags r:id="rId1"/>
            </p:custDataLst>
          </p:nvPr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 Terms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6" name="Straight Connector 5"/>
          <p:cNvCxnSpPr/>
          <p:nvPr>
            <p:custDataLst>
              <p:tags r:id="rId2"/>
            </p:custDataLst>
          </p:nvPr>
        </p:nvCxnSpPr>
        <p:spPr>
          <a:xfrm>
            <a:off x="635635" y="1430020"/>
            <a:ext cx="6642735" cy="4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79755" y="1510665"/>
            <a:ext cx="11612245" cy="5212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Let’s look at some definations: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623570" y="3660140"/>
            <a:ext cx="11568430" cy="3197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IN" altLang="en-US" sz="2000" b="1">
                <a:solidFill>
                  <a:srgbClr val="02A9D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just to signify that this is a window function.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rgbClr val="02A9D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PARTITION BY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divides the rows into partitions so we can specify which rows to use to compute the window function.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rgbClr val="02A9D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ORDER BY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used so that we can order the rows within each partition.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This is optional and does not have to be specified.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rgbClr val="02A9D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ROWS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can be used if we want to further limit the rows within our partition. This is optional and usually not used.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5635" y="1998345"/>
            <a:ext cx="11557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2000" b="1">
                <a:solidFill>
                  <a:srgbClr val="02A9D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Window function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applies aggregate, ranking and analytic functions over a particular window; for example, sum, avg, or row_number.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altLang="en-US" sz="2000" b="1">
                <a:solidFill>
                  <a:srgbClr val="02A9D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Expression</a:t>
            </a:r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is the name of the column that we want the window function operated on. This may not be necessary depending on what window function is used.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endParaRPr lang="en-IN" altLang="en-US" sz="2000">
              <a:solidFill>
                <a:srgbClr val="2F7AF4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9755" y="1744345"/>
            <a:ext cx="1161288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</a:rPr>
              <a:t>There is no official division of the SQL window functions into categories but high level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</a:endParaRPr>
          </a:p>
          <a:p>
            <a:r>
              <a:rPr lang="en-IN" altLang="en-US" sz="2000">
                <a:solidFill>
                  <a:schemeClr val="bg1"/>
                </a:solidFill>
                <a:latin typeface="Arial" panose="020B0604020202020204" pitchFamily="34" charset="0"/>
                <a:ea typeface="Microsoft YaHei Light" panose="020B0502040204020203" charset="-122"/>
                <a:cs typeface="Arial" panose="020B0604020202020204" pitchFamily="34" charset="0"/>
              </a:rPr>
              <a:t>we can divide into three types:</a:t>
            </a:r>
            <a:endParaRPr lang="en-IN" altLang="en-US" sz="2000">
              <a:solidFill>
                <a:schemeClr val="bg1"/>
              </a:solidFill>
              <a:latin typeface="Arial" panose="020B0604020202020204" pitchFamily="34" charset="0"/>
              <a:ea typeface="Microsoft YaHei Light" panose="020B0502040204020203" charset="-122"/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76120" y="2790825"/>
            <a:ext cx="8240395" cy="3627120"/>
          </a:xfrm>
          <a:prstGeom prst="rect">
            <a:avLst/>
          </a:prstGeom>
        </p:spPr>
      </p:pic>
      <p:cxnSp>
        <p:nvCxnSpPr>
          <p:cNvPr id="6" name="Straight Connector 5"/>
          <p:cNvCxnSpPr/>
          <p:nvPr>
            <p:custDataLst>
              <p:tags r:id="rId3"/>
            </p:custDataLst>
          </p:nvPr>
        </p:nvCxnSpPr>
        <p:spPr>
          <a:xfrm>
            <a:off x="635635" y="1430020"/>
            <a:ext cx="6642735" cy="457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544195" y="702310"/>
            <a:ext cx="676656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 Types</a:t>
            </a:r>
            <a:endParaRPr lang="en-IN" alt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>
            <p:custDataLst>
              <p:tags r:id="rId1"/>
            </p:custDataLst>
          </p:nvPr>
        </p:nvSpPr>
        <p:spPr>
          <a:xfrm>
            <a:off x="803910" y="77152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 u="sng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TOPICS</a:t>
            </a:r>
            <a:endParaRPr lang="en-US" sz="4400" b="1" u="sng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03910" y="2096770"/>
            <a:ext cx="5955665" cy="34766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>
                <a:solidFill>
                  <a:schemeClr val="bg1"/>
                </a:solidFill>
              </a:rPr>
              <a:t>1. Introduction to Database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2. Introduction to Functions &amp; Grouping in SQL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3. Working with Tables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4. Data Analytics using SQL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5. MySQL connectivity with Python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6. Projects</a:t>
            </a:r>
            <a:endParaRPr lang="en-US" sz="20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65760" y="690245"/>
            <a:ext cx="6315075" cy="572579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7233920" y="2759075"/>
            <a:ext cx="3305175" cy="260032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95035" y="1930400"/>
            <a:ext cx="6196965" cy="240411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995035" y="4632960"/>
            <a:ext cx="6196965" cy="185674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0" y="1930400"/>
            <a:ext cx="5736590" cy="240474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0" y="4632960"/>
            <a:ext cx="5735955" cy="1856740"/>
          </a:xfrm>
          <a:prstGeom prst="rect">
            <a:avLst/>
          </a:prstGeom>
        </p:spPr>
      </p:pic>
      <p:sp>
        <p:nvSpPr>
          <p:cNvPr id="2" name="Text Box 1"/>
          <p:cNvSpPr txBox="1"/>
          <p:nvPr>
            <p:custDataLst>
              <p:tags r:id="rId9"/>
            </p:custDataLst>
          </p:nvPr>
        </p:nvSpPr>
        <p:spPr>
          <a:xfrm>
            <a:off x="544195" y="702310"/>
            <a:ext cx="11398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IN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 Function Codes</a:t>
            </a:r>
            <a:endParaRPr lang="en-US" altLang="en-IN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" name="Straight Connector 2"/>
          <p:cNvCxnSpPr/>
          <p:nvPr>
            <p:custDataLst>
              <p:tags r:id="rId10"/>
            </p:custDataLst>
          </p:nvPr>
        </p:nvCxnSpPr>
        <p:spPr>
          <a:xfrm flipV="1">
            <a:off x="635635" y="1374140"/>
            <a:ext cx="6631305" cy="558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206375" y="114300"/>
            <a:ext cx="11778615" cy="66294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76265" y="1126490"/>
            <a:ext cx="5468620" cy="211201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5676265" y="3596005"/>
            <a:ext cx="5339715" cy="234061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379095" y="1493520"/>
            <a:ext cx="11148695" cy="5083175"/>
          </a:xfrm>
          <a:prstGeom prst="rect">
            <a:avLst/>
          </a:prstGeom>
        </p:spPr>
      </p:pic>
      <p:sp>
        <p:nvSpPr>
          <p:cNvPr id="3" name="Text Box 2"/>
          <p:cNvSpPr txBox="1"/>
          <p:nvPr>
            <p:custDataLst>
              <p:tags r:id="rId3"/>
            </p:custDataLst>
          </p:nvPr>
        </p:nvSpPr>
        <p:spPr>
          <a:xfrm>
            <a:off x="544195" y="702310"/>
            <a:ext cx="1139825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 connectivity with Python</a:t>
            </a:r>
            <a:endParaRPr lang="en-IN" alt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>
            <p:custDataLst>
              <p:tags r:id="rId4"/>
            </p:custDataLst>
          </p:nvPr>
        </p:nvCxnSpPr>
        <p:spPr>
          <a:xfrm flipV="1">
            <a:off x="635635" y="1356360"/>
            <a:ext cx="8792845" cy="7366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106170" y="218440"/>
            <a:ext cx="9592945" cy="6421755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17295" y="296545"/>
            <a:ext cx="10011410" cy="626491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9060" y="633095"/>
            <a:ext cx="5724525" cy="63055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054090" y="633095"/>
            <a:ext cx="5600700" cy="5924550"/>
          </a:xfrm>
          <a:prstGeom prst="rect">
            <a:avLst/>
          </a:prstGeom>
        </p:spPr>
      </p:pic>
      <p:sp>
        <p:nvSpPr>
          <p:cNvPr id="5" name="Text Box 4"/>
          <p:cNvSpPr txBox="1"/>
          <p:nvPr>
            <p:custDataLst>
              <p:tags r:id="rId4"/>
            </p:custDataLst>
          </p:nvPr>
        </p:nvSpPr>
        <p:spPr>
          <a:xfrm>
            <a:off x="0" y="0"/>
            <a:ext cx="1139825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buFont typeface="Wingdings" panose="05000000000000000000" charset="0"/>
              <a:buChar char="q"/>
            </a:pPr>
            <a:r>
              <a:rPr lang="en-US" altLang="en-IN" sz="3200" b="1" u="sng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: College Performance Tracker</a:t>
            </a:r>
            <a:endParaRPr lang="en-US" altLang="en-IN" sz="3200" b="1" u="sng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1365" cy="6858635"/>
          </a:xfrm>
          <a:prstGeom prst="rect">
            <a:avLst/>
          </a:prstGeom>
        </p:spPr>
      </p:pic>
      <p:sp>
        <p:nvSpPr>
          <p:cNvPr id="4" name="Text Placeholder 3"/>
          <p:cNvSpPr>
            <a:spLocks noGrp="1"/>
          </p:cNvSpPr>
          <p:nvPr>
            <p:custDataLst>
              <p:tags r:id="rId2"/>
            </p:custDataLst>
          </p:nvPr>
        </p:nvSpPr>
        <p:spPr>
          <a:xfrm>
            <a:off x="4461510" y="4277995"/>
            <a:ext cx="3486785" cy="47053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hlinkClick r:id="rId3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https://github.com/Amit123456777</a:t>
            </a:r>
            <a:endParaRPr lang="en-US" sz="1600" dirty="0">
              <a:hlinkClick r:id="rId3" action="ppaction://hlinkfile">
                <a:extLst>
                  <a:ext uri="{DAF060AB-1E55-43B9-8AAB-6FB025537F2F}">
                    <wpsdc:hlinkClr xmlns:wpsdc="http://www.wps.cn/officeDocument/2017/drawingmlCustomData" val="0563C1"/>
                    <wpsdc:folHlinkClr xmlns:wpsdc="http://www.wps.cn/officeDocument/2017/drawingmlCustomData" val="954F72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custDataLst>
              <p:tags r:id="rId4"/>
            </p:custDataLst>
          </p:nvPr>
        </p:nvSpPr>
        <p:spPr>
          <a:xfrm>
            <a:off x="4156710" y="4752340"/>
            <a:ext cx="4641850" cy="47053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500" dirty="0">
                <a:hlinkClick r:id="rId5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https://www.linkedin.com/in/amit-sharma-868b3a23a/</a:t>
            </a:r>
            <a:endParaRPr lang="en-US" sz="1500" dirty="0">
              <a:hlinkClick r:id="rId5" action="ppaction://hlinkfile">
                <a:extLst>
                  <a:ext uri="{DAF060AB-1E55-43B9-8AAB-6FB025537F2F}">
                    <wpsdc:hlinkClr xmlns:wpsdc="http://www.wps.cn/officeDocument/2017/drawingmlCustomData" val="0563C1"/>
                    <wpsdc:folHlinkClr xmlns:wpsdc="http://www.wps.cn/officeDocument/2017/drawingmlCustomData" val="954F72"/>
                    <wpsdc:hlinkUnderline xmlns:wpsdc="http://www.wps.cn/officeDocument/2017/drawingmlCustomData" val="1"/>
                  </a:ext>
                </a:extLst>
              </a:hlinkClick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custDataLst>
              <p:tags r:id="rId6"/>
            </p:custDataLst>
          </p:nvPr>
        </p:nvSpPr>
        <p:spPr>
          <a:xfrm>
            <a:off x="3869690" y="5217795"/>
            <a:ext cx="3049270" cy="470535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altLang="en-US" sz="1600" dirty="0"/>
              <a:t>amsharma2607@gmail.com</a:t>
            </a:r>
            <a:endParaRPr lang="en-IN" alt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03910" y="77152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899795" y="1526540"/>
            <a:ext cx="2437130" cy="1968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08680" y="217170"/>
            <a:ext cx="1333500" cy="126682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733425" y="1955800"/>
            <a:ext cx="114585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</a:rPr>
              <a:t>Database is </a:t>
            </a:r>
            <a:r>
              <a:rPr lang="en-US" sz="2000">
                <a:solidFill>
                  <a:srgbClr val="16D8FF"/>
                </a:solidFill>
                <a:latin typeface="Calibri Light" panose="020F0302020204030204" charset="0"/>
                <a:cs typeface="Calibri Light" panose="020F0302020204030204" charset="0"/>
              </a:rPr>
              <a:t>collection of data </a:t>
            </a:r>
            <a:r>
              <a:rPr lang="en-US" sz="20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</a:rPr>
              <a:t>in a format that can be easily accessed (Digital)</a:t>
            </a:r>
            <a:endParaRPr lang="en-US" sz="200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</a:rPr>
              <a:t>A software application used to manage our DB is called DBMS (</a:t>
            </a:r>
            <a:r>
              <a:rPr lang="en-US" sz="2000">
                <a:solidFill>
                  <a:srgbClr val="16D8FF"/>
                </a:solidFill>
                <a:latin typeface="Calibri Light" panose="020F0302020204030204" charset="0"/>
                <a:cs typeface="Calibri Light" panose="020F0302020204030204" charset="0"/>
              </a:rPr>
              <a:t>Database Management System</a:t>
            </a:r>
            <a:r>
              <a:rPr lang="en-US" sz="2000">
                <a:solidFill>
                  <a:schemeClr val="bg1"/>
                </a:solidFill>
                <a:latin typeface="Calibri Light" panose="020F0302020204030204" charset="0"/>
                <a:cs typeface="Calibri Light" panose="020F0302020204030204" charset="0"/>
              </a:rPr>
              <a:t>)</a:t>
            </a:r>
            <a:endParaRPr lang="en-US" sz="2000">
              <a:solidFill>
                <a:schemeClr val="bg1"/>
              </a:solidFill>
              <a:latin typeface="Calibri Light" panose="020F0302020204030204" charset="0"/>
              <a:cs typeface="Calibri Light" panose="020F03020202040302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81990" y="72453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</a:t>
            </a:r>
            <a:r>
              <a:rPr lang="en-US" sz="44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Databases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784860" y="1511300"/>
            <a:ext cx="5173980" cy="10795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Text Box 3"/>
          <p:cNvSpPr txBox="1"/>
          <p:nvPr/>
        </p:nvSpPr>
        <p:spPr>
          <a:xfrm>
            <a:off x="681990" y="1915160"/>
            <a:ext cx="609600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 b="1">
                <a:solidFill>
                  <a:srgbClr val="14C0E5"/>
                </a:solidFill>
                <a:latin typeface="Calibri Light" panose="020F0302020204030204" charset="0"/>
                <a:cs typeface="Calibri Light" panose="020F0302020204030204" charset="0"/>
                <a:sym typeface="+mn-ea"/>
              </a:rPr>
              <a:t>Relational</a:t>
            </a:r>
            <a:endParaRPr lang="en-US" sz="2000" b="1">
              <a:solidFill>
                <a:srgbClr val="14C0E5"/>
              </a:solidFill>
              <a:latin typeface="Calibri Light" panose="020F0302020204030204" charset="0"/>
              <a:cs typeface="Calibri Light" panose="020F0302020204030204" charset="0"/>
              <a:sym typeface="+mn-ea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81990" y="24472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</a:rPr>
              <a:t>Data stored in tables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838950" y="191516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6D8FF"/>
                </a:solidFill>
              </a:rPr>
              <a:t>Non-relational</a:t>
            </a:r>
            <a:r>
              <a:rPr lang="en-US" sz="2000"/>
              <a:t> </a:t>
            </a:r>
            <a:r>
              <a:rPr lang="en-US" sz="2000">
                <a:solidFill>
                  <a:schemeClr val="bg1"/>
                </a:solidFill>
              </a:rPr>
              <a:t>(NoSQL)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6838950" y="24472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</a:rPr>
              <a:t>data not stored in tables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681990" y="648970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bg1"/>
                </a:solidFill>
              </a:rPr>
              <a:t>** We use SQL to work with relational DBMS</a:t>
            </a:r>
            <a:endParaRPr lang="en-US">
              <a:solidFill>
                <a:schemeClr val="bg1"/>
              </a:solidFill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37235" y="3299460"/>
            <a:ext cx="5127625" cy="1638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8950" y="3492500"/>
            <a:ext cx="1990725" cy="8572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79755" y="723900"/>
            <a:ext cx="11612245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is SQL?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rgbClr val="FFFFFF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27710" y="1666875"/>
            <a:ext cx="10600690" cy="2214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16D8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Structured Query Language</a:t>
            </a:r>
            <a:endParaRPr lang="en-US" sz="2000" b="1">
              <a:solidFill>
                <a:srgbClr val="16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>
              <a:solidFill>
                <a:srgbClr val="16D8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SQL is a programming language used to interact with relational databases.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It is used to perform CRUD operations :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V="1">
            <a:off x="727710" y="1402080"/>
            <a:ext cx="3480435" cy="7620"/>
          </a:xfrm>
          <a:prstGeom prst="line">
            <a:avLst/>
          </a:prstGeom>
          <a:ln w="28575" cmpd="sng">
            <a:solidFill>
              <a:schemeClr val="bg1"/>
            </a:solidFill>
            <a:prstDash val="soli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27710" y="339979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6D8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reate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727710" y="38690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6D8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ead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727710" y="480758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6D8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U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pdate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727710" y="433832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16D8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</a:t>
            </a:r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elete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pic>
        <p:nvPicPr>
          <p:cNvPr id="5" name="Picture 4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913120" y="4043045"/>
            <a:ext cx="6158230" cy="2814955"/>
          </a:xfrm>
          <a:prstGeom prst="rect">
            <a:avLst/>
          </a:prstGeom>
        </p:spPr>
      </p:pic>
      <p:sp>
        <p:nvSpPr>
          <p:cNvPr id="10" name="Text Box 9"/>
          <p:cNvSpPr txBox="1"/>
          <p:nvPr>
            <p:custDataLst>
              <p:tags r:id="rId3"/>
            </p:custDataLst>
          </p:nvPr>
        </p:nvSpPr>
        <p:spPr>
          <a:xfrm>
            <a:off x="6283325" y="3307080"/>
            <a:ext cx="5417185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 Structure</a:t>
            </a:r>
            <a:endParaRPr lang="en-US" sz="2000">
              <a:solidFill>
                <a:srgbClr val="FFFFFF"/>
              </a:solidFill>
            </a:endParaRPr>
          </a:p>
        </p:txBody>
      </p:sp>
      <p:cxnSp>
        <p:nvCxnSpPr>
          <p:cNvPr id="11" name="Straight Connector 10"/>
          <p:cNvCxnSpPr/>
          <p:nvPr>
            <p:custDataLst>
              <p:tags r:id="rId4"/>
            </p:custDataLst>
          </p:nvPr>
        </p:nvCxnSpPr>
        <p:spPr>
          <a:xfrm>
            <a:off x="6427470" y="3975735"/>
            <a:ext cx="5067935" cy="254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19430" y="52006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4400" b="1"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3048000" y="270637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our First Database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698500" y="1459865"/>
            <a:ext cx="737108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" name="Text Box 4"/>
          <p:cNvSpPr txBox="1"/>
          <p:nvPr/>
        </p:nvSpPr>
        <p:spPr>
          <a:xfrm>
            <a:off x="698500" y="167195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first SQL Query</a:t>
            </a:r>
            <a:endParaRPr lang="en-US" sz="200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98500" y="207073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A69F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en-US" sz="2000" b="1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b="1">
                <a:solidFill>
                  <a:srgbClr val="A69F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DATABASE</a:t>
            </a:r>
            <a:r>
              <a:rPr lang="en-US" sz="2000">
                <a:solidFill>
                  <a:srgbClr val="A69F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db_name;</a:t>
            </a:r>
            <a:endParaRPr lang="en-US" sz="2000" i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98500" y="2469515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A69F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DROP DATABASE </a:t>
            </a:r>
            <a:r>
              <a:rPr lang="en-US" sz="2000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db_name;</a:t>
            </a:r>
            <a:endParaRPr lang="en-US" sz="2000" i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 Box 10"/>
          <p:cNvSpPr txBox="1"/>
          <p:nvPr>
            <p:custDataLst>
              <p:tags r:id="rId1"/>
            </p:custDataLst>
          </p:nvPr>
        </p:nvSpPr>
        <p:spPr>
          <a:xfrm>
            <a:off x="698500" y="3145155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Creating our First Table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 Box 12"/>
          <p:cNvSpPr txBox="1"/>
          <p:nvPr>
            <p:custDataLst>
              <p:tags r:id="rId2"/>
            </p:custDataLst>
          </p:nvPr>
        </p:nvSpPr>
        <p:spPr>
          <a:xfrm>
            <a:off x="800100" y="4088130"/>
            <a:ext cx="609600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A69F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USE</a:t>
            </a:r>
            <a:r>
              <a:rPr lang="en-US" sz="2000">
                <a:solidFill>
                  <a:srgbClr val="A69FF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2000" i="1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db_name;</a:t>
            </a:r>
            <a:endParaRPr lang="en-US" sz="2000" i="1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 Box 13"/>
          <p:cNvSpPr txBox="1"/>
          <p:nvPr>
            <p:custDataLst>
              <p:tags r:id="rId3"/>
            </p:custDataLst>
          </p:nvPr>
        </p:nvSpPr>
        <p:spPr>
          <a:xfrm>
            <a:off x="800100" y="4965065"/>
            <a:ext cx="6096000" cy="16300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A69FF1"/>
                </a:solidFill>
              </a:rPr>
              <a:t>CREATE TABLE</a:t>
            </a:r>
            <a:r>
              <a:rPr lang="en-US" sz="2000"/>
              <a:t> </a:t>
            </a:r>
            <a:r>
              <a:rPr lang="en-US" sz="2000" i="1">
                <a:solidFill>
                  <a:schemeClr val="bg1"/>
                </a:solidFill>
              </a:rPr>
              <a:t>table_name</a:t>
            </a:r>
            <a:r>
              <a:rPr lang="en-US" sz="2000"/>
              <a:t> </a:t>
            </a:r>
            <a:r>
              <a:rPr lang="en-US" sz="2000">
                <a:solidFill>
                  <a:schemeClr val="bg1"/>
                </a:solidFill>
              </a:rPr>
              <a:t>(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i="1">
                <a:solidFill>
                  <a:schemeClr val="bg1"/>
                </a:solidFill>
              </a:rPr>
              <a:t>column_name1</a:t>
            </a:r>
            <a:r>
              <a:rPr lang="en-US" sz="2000"/>
              <a:t> </a:t>
            </a:r>
            <a:r>
              <a:rPr lang="en-US" sz="2000">
                <a:solidFill>
                  <a:schemeClr val="bg1"/>
                </a:solidFill>
              </a:rPr>
              <a:t>datatype constraint,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i="1">
                <a:solidFill>
                  <a:schemeClr val="bg1"/>
                </a:solidFill>
              </a:rPr>
              <a:t>column_name2</a:t>
            </a:r>
            <a:r>
              <a:rPr lang="en-US" sz="2000"/>
              <a:t> </a:t>
            </a:r>
            <a:r>
              <a:rPr lang="en-US" sz="2000">
                <a:solidFill>
                  <a:schemeClr val="bg1"/>
                </a:solidFill>
              </a:rPr>
              <a:t>datatype constraint,</a:t>
            </a:r>
            <a:endParaRPr lang="en-US" sz="2000"/>
          </a:p>
          <a:p>
            <a:r>
              <a:rPr lang="en-US" sz="2000" i="1">
                <a:solidFill>
                  <a:schemeClr val="bg1"/>
                </a:solidFill>
              </a:rPr>
              <a:t>column_name2</a:t>
            </a:r>
            <a:r>
              <a:rPr lang="en-US" sz="2000">
                <a:solidFill>
                  <a:schemeClr val="bg1"/>
                </a:solidFill>
              </a:rPr>
              <a:t> datatype constraint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);</a:t>
            </a:r>
            <a:endParaRPr lang="en-US" sz="2000">
              <a:solidFill>
                <a:schemeClr val="bg1"/>
              </a:solidFill>
            </a:endParaRPr>
          </a:p>
        </p:txBody>
      </p:sp>
      <p:sp>
        <p:nvSpPr>
          <p:cNvPr id="15" name="Rounded Rectangle 14"/>
          <p:cNvSpPr/>
          <p:nvPr>
            <p:custDataLst>
              <p:tags r:id="rId4"/>
            </p:custDataLst>
          </p:nvPr>
        </p:nvSpPr>
        <p:spPr>
          <a:xfrm>
            <a:off x="5704205" y="3995420"/>
            <a:ext cx="3931285" cy="214376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16" name="Picture 1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6055360" y="4210050"/>
            <a:ext cx="3228975" cy="1714500"/>
          </a:xfrm>
          <a:prstGeom prst="rect">
            <a:avLst/>
          </a:prstGeom>
        </p:spPr>
      </p:pic>
      <p:cxnSp>
        <p:nvCxnSpPr>
          <p:cNvPr id="17" name="Straight Connector 16"/>
          <p:cNvCxnSpPr/>
          <p:nvPr>
            <p:custDataLst>
              <p:tags r:id="rId7"/>
            </p:custDataLst>
          </p:nvPr>
        </p:nvCxnSpPr>
        <p:spPr>
          <a:xfrm>
            <a:off x="825500" y="3893185"/>
            <a:ext cx="623570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Types of SQL</a:t>
            </a:r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Commands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579755" y="1913255"/>
            <a:ext cx="914400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b="1">
                <a:solidFill>
                  <a:srgbClr val="17D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DDL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 Definition Language) : create, alter, rename, truncate &amp; drop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17D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DQL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 Query Language) : select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17D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DML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 Manipulation Language) : select, insert, update &amp; delete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17D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DCL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(Data Control Language) : grant &amp; revoke permission to users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>
                <a:solidFill>
                  <a:srgbClr val="17D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TCL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(Transaction Control Language) : start transaction, commit, rollback etc.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8820" y="1459865"/>
            <a:ext cx="670687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" name="Rounded Rectangle 9"/>
          <p:cNvSpPr/>
          <p:nvPr/>
        </p:nvSpPr>
        <p:spPr>
          <a:xfrm>
            <a:off x="713740" y="4686935"/>
            <a:ext cx="4490085" cy="1676400"/>
          </a:xfrm>
          <a:prstGeom prst="roundRect">
            <a:avLst/>
          </a:prstGeom>
          <a:solidFill>
            <a:srgbClr val="FFFFFF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 By </a:t>
            </a:r>
            <a:r>
              <a:rPr lang="en-US" sz="4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Clause</a:t>
            </a:r>
            <a:endParaRPr lang="en-US" sz="4400" b="1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3740" y="1459865"/>
            <a:ext cx="449072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Text Box 2"/>
          <p:cNvSpPr txBox="1"/>
          <p:nvPr/>
        </p:nvSpPr>
        <p:spPr>
          <a:xfrm>
            <a:off x="713740" y="1753870"/>
            <a:ext cx="938720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Groups rows that have the same values into summary rows.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collects data from multiple records and groups the result by one or more column.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13740" y="3030220"/>
            <a:ext cx="9386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*Generally we use group by with some </a:t>
            </a:r>
            <a:r>
              <a:rPr lang="en-US" sz="2000">
                <a:solidFill>
                  <a:srgbClr val="16D8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aggregation function</a:t>
            </a:r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713740" y="3998595"/>
            <a:ext cx="449135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 number of students in each city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5995" y="4966970"/>
            <a:ext cx="3934460" cy="11049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795260" y="2684780"/>
            <a:ext cx="4396740" cy="41732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173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" name="Text Box 7"/>
          <p:cNvSpPr txBox="1"/>
          <p:nvPr/>
        </p:nvSpPr>
        <p:spPr>
          <a:xfrm>
            <a:off x="579755" y="723900"/>
            <a:ext cx="7668260" cy="6711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r>
              <a:rPr lang="en-US" sz="4400" b="1">
                <a:solidFill>
                  <a:srgbClr val="FFA51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 Sub Queries</a:t>
            </a:r>
            <a:endParaRPr lang="en-US" sz="4400" b="1">
              <a:solidFill>
                <a:srgbClr val="FFA51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718820" y="1439545"/>
            <a:ext cx="4521835" cy="508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Text Box 1"/>
          <p:cNvSpPr txBox="1"/>
          <p:nvPr/>
        </p:nvSpPr>
        <p:spPr>
          <a:xfrm>
            <a:off x="718820" y="1661160"/>
            <a:ext cx="11473180" cy="10147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Subquery or Inner query or a Nested query is a query within another SQL query.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involves 2 select statements.</a:t>
            </a:r>
            <a:endParaRPr lang="en-US" sz="2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8820" y="3295015"/>
            <a:ext cx="6096000" cy="19380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2000" i="1">
                <a:solidFill>
                  <a:schemeClr val="bg1"/>
                </a:solidFill>
              </a:rPr>
              <a:t>Syntax</a:t>
            </a:r>
            <a:endParaRPr lang="en-US" sz="2000">
              <a:solidFill>
                <a:schemeClr val="bg1"/>
              </a:solidFill>
            </a:endParaRP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rgbClr val="A69EF1"/>
                </a:solidFill>
              </a:rPr>
              <a:t>SELECT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column(s)</a:t>
            </a:r>
            <a:endParaRPr lang="en-US" sz="2000" i="1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rgbClr val="A69EF1"/>
                </a:solidFill>
              </a:rPr>
              <a:t>FROM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table_name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b="1">
                <a:solidFill>
                  <a:srgbClr val="A69EF1"/>
                </a:solidFill>
              </a:rPr>
              <a:t>WHERE</a:t>
            </a:r>
            <a:r>
              <a:rPr lang="en-US" sz="2000">
                <a:solidFill>
                  <a:schemeClr val="bg1"/>
                </a:solidFill>
              </a:rPr>
              <a:t> </a:t>
            </a:r>
            <a:r>
              <a:rPr lang="en-US" sz="2000" i="1">
                <a:solidFill>
                  <a:schemeClr val="bg1"/>
                </a:solidFill>
              </a:rPr>
              <a:t>col_name operator</a:t>
            </a:r>
            <a:endParaRPr lang="en-US" sz="2000">
              <a:solidFill>
                <a:schemeClr val="bg1"/>
              </a:solidFill>
            </a:endParaRPr>
          </a:p>
          <a:p>
            <a:r>
              <a:rPr lang="en-US" sz="2000" i="1">
                <a:solidFill>
                  <a:schemeClr val="bg1"/>
                </a:solidFill>
              </a:rPr>
              <a:t>( </a:t>
            </a:r>
            <a:r>
              <a:rPr lang="en-US" sz="2000" i="1">
                <a:solidFill>
                  <a:schemeClr val="bg1"/>
                </a:solidFill>
              </a:rPr>
              <a:t>subquery );</a:t>
            </a:r>
            <a:endParaRPr lang="en-US" sz="2000" i="1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23735" y="2223770"/>
            <a:ext cx="4829175" cy="240982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4019</Words>
  <Application>WPS Presentation</Application>
  <PresentationFormat>Widescreen</PresentationFormat>
  <Paragraphs>225</Paragraphs>
  <Slides>27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40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Microsoft YaHei Light</vt:lpstr>
      <vt:lpstr>Wingdings</vt:lpstr>
      <vt:lpstr>Arial</vt:lpstr>
      <vt:lpstr>Quattrocento Sans</vt:lpstr>
      <vt:lpstr>Yu Gothic UI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Acer</cp:lastModifiedBy>
  <cp:revision>41</cp:revision>
  <dcterms:created xsi:type="dcterms:W3CDTF">2024-05-29T04:54:00Z</dcterms:created>
  <dcterms:modified xsi:type="dcterms:W3CDTF">2024-06-11T21:38:05Z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FDE398B924F64DA28EE5111F8734BF07_11</vt:lpwstr>
  </property>
  <property fmtid="{D5CDD505-2E9C-101B-9397-08002B2CF9AE}" pid="3" name="KSOProductBuildVer">
    <vt:lpwstr>1033-12.2.0.17119</vt:lpwstr>
  </property>
</Properties>
</file>