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4" r:id="rId6"/>
    <p:sldId id="258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mart Security Alert System ppt" id="{F9AF872E-32D2-4F76-BD72-2B9FDFE73128}">
          <p14:sldIdLst>
            <p14:sldId id="257"/>
            <p14:sldId id="264"/>
            <p14:sldId id="258"/>
            <p14:sldId id="260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mejay Ojha" initials="JO" lastIdx="1" clrIdx="0">
    <p:extLst>
      <p:ext uri="{19B8F6BF-5375-455C-9EA6-DF929625EA0E}">
        <p15:presenceInfo xmlns:p15="http://schemas.microsoft.com/office/powerpoint/2012/main" userId="fc227ecdf62083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466772"/>
            <a:ext cx="6253317" cy="13635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SMART SECURITY ALERT SYSTEM</a:t>
            </a:r>
            <a:b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Using Cisco Packet Tracer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2494295"/>
            <a:ext cx="6269347" cy="198656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Calibri"/>
              </a:rPr>
              <a:t>AMIT KUMAR SAMAL:- 230720100157</a:t>
            </a:r>
          </a:p>
          <a:p>
            <a:pPr algn="just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Calibri"/>
              </a:rPr>
              <a:t>JANMEJAY OJHA:-230720100158</a:t>
            </a:r>
          </a:p>
          <a:p>
            <a:pPr algn="just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Calibri"/>
              </a:rPr>
              <a:t>Debabrata PATNAYAK:-23020100126</a:t>
            </a:r>
          </a:p>
          <a:p>
            <a:pPr algn="just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Calibri"/>
              </a:rPr>
              <a:t>SUSHREE APARAJITA JENA:-230720100176</a:t>
            </a:r>
          </a:p>
          <a:p>
            <a:pPr algn="just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Calibri"/>
              </a:rPr>
              <a:t>SWATI SMARANIKA Choudhry:-230720100140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E3C7DF-F70E-7480-7F49-38531F40C558}"/>
              </a:ext>
            </a:extLst>
          </p:cNvPr>
          <p:cNvSpPr txBox="1"/>
          <p:nvPr/>
        </p:nvSpPr>
        <p:spPr>
          <a:xfrm>
            <a:off x="4823244" y="5337232"/>
            <a:ext cx="6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</a:t>
            </a:r>
            <a:r>
              <a:rPr lang="en-US" b="1" dirty="0">
                <a:latin typeface="Aptos Display" panose="020B0004020202020204" pitchFamily="34" charset="0"/>
              </a:rPr>
              <a:t>Under the guidance of </a:t>
            </a:r>
          </a:p>
          <a:p>
            <a:pPr algn="just"/>
            <a:r>
              <a:rPr lang="en-US" dirty="0" smtClean="0">
                <a:solidFill>
                  <a:srgbClr val="FF66CC"/>
                </a:solidFill>
                <a:latin typeface="Algerian" panose="04020705040A02060702" pitchFamily="82" charset="0"/>
              </a:rPr>
              <a:t>                            Miss </a:t>
            </a:r>
            <a:r>
              <a:rPr lang="en-US" dirty="0">
                <a:solidFill>
                  <a:srgbClr val="FF66CC"/>
                </a:solidFill>
                <a:latin typeface="Algerian" panose="04020705040A02060702" pitchFamily="82" charset="0"/>
              </a:rPr>
              <a:t>ADYASHA </a:t>
            </a:r>
            <a:r>
              <a:rPr lang="en-US" dirty="0" smtClean="0">
                <a:solidFill>
                  <a:srgbClr val="FF66CC"/>
                </a:solidFill>
                <a:latin typeface="Algerian" panose="04020705040A02060702" pitchFamily="82" charset="0"/>
              </a:rPr>
              <a:t>SWAIN  </a:t>
            </a:r>
            <a:endParaRPr lang="en-IN" dirty="0">
              <a:solidFill>
                <a:srgbClr val="FF66CC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2900"/>
            <a:ext cx="3937000" cy="469900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60"/>
            <a:ext cx="5722620" cy="397364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31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Devices For The Design:-</a:t>
            </a:r>
            <a:r>
              <a:rPr lang="en-US" sz="1800" i="1" dirty="0">
                <a:solidFill>
                  <a:srgbClr val="FFFFFF"/>
                </a:solidFill>
              </a:rPr>
              <a:t/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2700" b="1" i="1" spc="-150" dirty="0">
                <a:solidFill>
                  <a:schemeClr val="tx2">
                    <a:lumMod val="75000"/>
                  </a:schemeClr>
                </a:solidFill>
              </a:rPr>
              <a:t>Home Gateway </a:t>
            </a:r>
            <a:r>
              <a:rPr lang="en-US" sz="2200" i="1" dirty="0">
                <a:solidFill>
                  <a:srgbClr val="FFFFFF"/>
                </a:solidFill>
              </a:rPr>
              <a:t>– Used to register smart objects &amp; provide smart objects with IP Addresses.</a:t>
            </a:r>
            <a:br>
              <a:rPr lang="en-US" sz="2200" i="1" dirty="0">
                <a:solidFill>
                  <a:srgbClr val="FFFFFF"/>
                </a:solidFill>
              </a:rPr>
            </a:br>
            <a:r>
              <a:rPr lang="en-US" sz="2700" b="1" i="1" spc="-150" dirty="0">
                <a:solidFill>
                  <a:schemeClr val="tx2">
                    <a:lumMod val="75000"/>
                  </a:schemeClr>
                </a:solidFill>
              </a:rPr>
              <a:t>Webcam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i="1" dirty="0">
                <a:solidFill>
                  <a:srgbClr val="FFFFFF"/>
                </a:solidFill>
              </a:rPr>
              <a:t>– Capture the view.</a:t>
            </a:r>
            <a:br>
              <a:rPr lang="en-US" sz="2200" i="1" dirty="0">
                <a:solidFill>
                  <a:srgbClr val="FFFFFF"/>
                </a:solidFill>
              </a:rPr>
            </a:br>
            <a:r>
              <a:rPr lang="en-US" sz="2700" b="1" i="1" spc="-150" dirty="0">
                <a:solidFill>
                  <a:schemeClr val="tx2">
                    <a:lumMod val="75000"/>
                  </a:schemeClr>
                </a:solidFill>
              </a:rPr>
              <a:t>Motion Detector </a:t>
            </a:r>
            <a:r>
              <a:rPr lang="en-US" sz="2200" i="1" dirty="0">
                <a:solidFill>
                  <a:srgbClr val="FFFFFF"/>
                </a:solidFill>
              </a:rPr>
              <a:t>– Link to your Home Gateway &amp; detect motion.</a:t>
            </a:r>
            <a:br>
              <a:rPr lang="en-US" sz="2200" i="1" dirty="0">
                <a:solidFill>
                  <a:srgbClr val="FFFFFF"/>
                </a:solidFill>
              </a:rPr>
            </a:br>
            <a:r>
              <a:rPr lang="en-US" sz="2700" b="1" i="1" spc="-150" dirty="0">
                <a:solidFill>
                  <a:schemeClr val="tx2">
                    <a:lumMod val="75000"/>
                  </a:schemeClr>
                </a:solidFill>
              </a:rPr>
              <a:t>Smart Door </a:t>
            </a:r>
            <a:r>
              <a:rPr lang="en-US" sz="2200" i="1" dirty="0">
                <a:solidFill>
                  <a:srgbClr val="FFFFFF"/>
                </a:solidFill>
              </a:rPr>
              <a:t>– Link to your Home Gateway &amp; provide an event based on functions. </a:t>
            </a:r>
            <a:br>
              <a:rPr lang="en-US" sz="2200" i="1" dirty="0">
                <a:solidFill>
                  <a:srgbClr val="FFFFFF"/>
                </a:solidFill>
              </a:rPr>
            </a:br>
            <a:r>
              <a:rPr lang="en-US" sz="2700" b="1" i="1" spc="-150" dirty="0">
                <a:solidFill>
                  <a:schemeClr val="tx2">
                    <a:lumMod val="75000"/>
                  </a:schemeClr>
                </a:solidFill>
              </a:rPr>
              <a:t>Smart Phone </a:t>
            </a:r>
            <a:r>
              <a:rPr lang="en-US" sz="2200" i="1" dirty="0">
                <a:solidFill>
                  <a:srgbClr val="FFFFFF"/>
                </a:solidFill>
              </a:rPr>
              <a:t>– To control the IoT </a:t>
            </a:r>
            <a:r>
              <a:rPr lang="en-US" sz="1600" i="1" dirty="0">
                <a:solidFill>
                  <a:srgbClr val="FFFFFF"/>
                </a:solidFill>
              </a:rPr>
              <a:t>. </a:t>
            </a:r>
            <a:br>
              <a:rPr lang="en-US" sz="1600" i="1" dirty="0">
                <a:solidFill>
                  <a:srgbClr val="FFFFFF"/>
                </a:solidFill>
              </a:rPr>
            </a:br>
            <a:r>
              <a:rPr lang="en-US" sz="2700" b="1" i="1" dirty="0">
                <a:solidFill>
                  <a:schemeClr val="tx2">
                    <a:lumMod val="75000"/>
                  </a:schemeClr>
                </a:solidFill>
              </a:rPr>
              <a:t>Siren </a:t>
            </a:r>
            <a:r>
              <a:rPr lang="en-US" sz="2000" i="1" dirty="0">
                <a:solidFill>
                  <a:srgbClr val="FFFFFF"/>
                </a:solidFill>
              </a:rPr>
              <a:t>–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bg1"/>
                </a:solidFill>
              </a:rPr>
              <a:t>To make sound as warning alert.</a:t>
            </a:r>
            <a:endParaRPr lang="en-US" sz="1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839F-475A-5795-09E4-2B5E1AEBDDB3}"/>
              </a:ext>
            </a:extLst>
          </p:cNvPr>
          <p:cNvSpPr/>
          <p:nvPr/>
        </p:nvSpPr>
        <p:spPr>
          <a:xfrm>
            <a:off x="5981700" y="28320"/>
            <a:ext cx="6172200" cy="151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i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6335A6-AA10-6E5F-5914-17E100EB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0" y="1098678"/>
            <a:ext cx="6330933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359"/>
            <a:ext cx="5722620" cy="1003861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2200" i="1" dirty="0">
                <a:solidFill>
                  <a:srgbClr val="FFFFFF"/>
                </a:solidFill>
              </a:rPr>
              <a:t>STEP 1:- </a:t>
            </a:r>
            <a:r>
              <a:rPr lang="en-US" sz="1800" i="1" dirty="0">
                <a:solidFill>
                  <a:srgbClr val="FFFFFF"/>
                </a:solidFill>
              </a:rPr>
              <a:t/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- Open Cisco Packet Tracer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-Drag and drop 1 Home Gateway,1 Siren,1 Motion          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 Detector,1 Door,1 Webcam,1 Smart Phone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               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5486" y="7283022"/>
            <a:ext cx="5722620" cy="321358"/>
          </a:xfrm>
        </p:spPr>
        <p:txBody>
          <a:bodyPr>
            <a:normAutofit fontScale="625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839F-475A-5795-09E4-2B5E1AEBDDB3}"/>
              </a:ext>
            </a:extLst>
          </p:cNvPr>
          <p:cNvSpPr/>
          <p:nvPr/>
        </p:nvSpPr>
        <p:spPr>
          <a:xfrm>
            <a:off x="5806074" y="94268"/>
            <a:ext cx="6172200" cy="982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atin typeface="Bookman Old Style" panose="02050604050505020204" pitchFamily="18" charset="0"/>
              </a:rPr>
              <a:t>STEP 2:-</a:t>
            </a:r>
          </a:p>
          <a:p>
            <a:r>
              <a:rPr lang="en-US" sz="1600" i="1" dirty="0">
                <a:latin typeface="Bookman Old Style" panose="02050604050505020204" pitchFamily="18" charset="0"/>
              </a:rPr>
              <a:t> Now, Home Gateway password created by the                              configuration of MAC address</a:t>
            </a:r>
            <a:endParaRPr lang="en-IN" sz="1600" i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A98DE7-9C64-37E0-5A3B-6F46181A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8" y="1263220"/>
            <a:ext cx="5617451" cy="4396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82F23E-967D-FAD7-A112-4DC19D18CBE3}"/>
              </a:ext>
            </a:extLst>
          </p:cNvPr>
          <p:cNvSpPr/>
          <p:nvPr/>
        </p:nvSpPr>
        <p:spPr>
          <a:xfrm>
            <a:off x="5871963" y="746380"/>
            <a:ext cx="6267453" cy="4488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5CF6B64-224A-62A0-D489-D149BE816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63" y="1263220"/>
            <a:ext cx="6095999" cy="4396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6FF1438-7091-01BB-DB5A-EED8EB830BF2}"/>
              </a:ext>
            </a:extLst>
          </p:cNvPr>
          <p:cNvSpPr/>
          <p:nvPr/>
        </p:nvSpPr>
        <p:spPr>
          <a:xfrm>
            <a:off x="5734418" y="-6014"/>
            <a:ext cx="7165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77822" y="5923280"/>
            <a:ext cx="1320800" cy="45719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1"/>
            <a:ext cx="5722620" cy="1080294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2200" i="1" dirty="0">
                <a:solidFill>
                  <a:srgbClr val="FFFFFF"/>
                </a:solidFill>
              </a:rPr>
              <a:t>STEP 3:-</a:t>
            </a:r>
            <a:r>
              <a:rPr lang="en-US" sz="1800" i="1" dirty="0">
                <a:solidFill>
                  <a:srgbClr val="FFFFFF"/>
                </a:solidFill>
              </a:rPr>
              <a:t/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Now, Motion Detector connected to Home </a:t>
            </a:r>
            <a:r>
              <a:rPr lang="en-US" sz="1800" i="1" dirty="0" smtClean="0">
                <a:solidFill>
                  <a:srgbClr val="FFFFFF"/>
                </a:solidFill>
              </a:rPr>
              <a:t>Gateway with </a:t>
            </a:r>
            <a:r>
              <a:rPr lang="en-US" sz="1800" i="1" dirty="0">
                <a:solidFill>
                  <a:srgbClr val="FFFFFF"/>
                </a:solidFill>
              </a:rPr>
              <a:t>serial </a:t>
            </a:r>
            <a:r>
              <a:rPr lang="en-US" sz="1800" i="1" dirty="0" smtClean="0">
                <a:solidFill>
                  <a:srgbClr val="FFFFFF"/>
                </a:solidFill>
              </a:rPr>
              <a:t>number,interface default </a:t>
            </a:r>
            <a:r>
              <a:rPr lang="en-US" sz="1800" i="1" dirty="0">
                <a:solidFill>
                  <a:srgbClr val="FFFFFF"/>
                </a:solidFill>
              </a:rPr>
              <a:t>Gateway(192.168.25.1) </a:t>
            </a:r>
            <a:r>
              <a:rPr lang="en-US" sz="1800" i="1" dirty="0" smtClean="0">
                <a:solidFill>
                  <a:srgbClr val="FFFFFF"/>
                </a:solidFill>
              </a:rPr>
              <a:t> </a:t>
            </a:r>
            <a:r>
              <a:rPr lang="en-US" sz="1800" i="1" dirty="0">
                <a:solidFill>
                  <a:srgbClr val="FFFFFF"/>
                </a:solidFill>
              </a:rPr>
              <a:t>&amp; the Password.</a:t>
            </a:r>
            <a:br>
              <a:rPr lang="en-US" sz="1800" i="1" dirty="0">
                <a:solidFill>
                  <a:srgbClr val="FFFFFF"/>
                </a:solidFill>
              </a:rPr>
            </a:br>
            <a:endParaRPr lang="en-US" sz="1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839F-475A-5795-09E4-2B5E1AEBDDB3}"/>
              </a:ext>
            </a:extLst>
          </p:cNvPr>
          <p:cNvSpPr/>
          <p:nvPr/>
        </p:nvSpPr>
        <p:spPr>
          <a:xfrm>
            <a:off x="6144829" y="-1"/>
            <a:ext cx="6045630" cy="1161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atin typeface="+mj-lt"/>
              </a:rPr>
              <a:t>STEP 4:-</a:t>
            </a:r>
          </a:p>
          <a:p>
            <a:r>
              <a:rPr lang="en-US" sz="1600" i="1" dirty="0">
                <a:latin typeface="+mj-lt"/>
              </a:rPr>
              <a:t>Connect the </a:t>
            </a:r>
            <a:r>
              <a:rPr lang="en-US" sz="1600" i="1" dirty="0" smtClean="0">
                <a:latin typeface="+mj-lt"/>
              </a:rPr>
              <a:t>smart door </a:t>
            </a:r>
            <a:r>
              <a:rPr lang="en-US" sz="1600" i="1" dirty="0">
                <a:latin typeface="+mj-lt"/>
              </a:rPr>
              <a:t>to Home gateway with wireless configuration &amp; password created.</a:t>
            </a:r>
            <a:endParaRPr lang="en-IN" sz="1600" i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AE40FD-BB33-9EEB-61A6-647E6EEC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" y="1185069"/>
            <a:ext cx="5722620" cy="3424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9758FEC-6BDE-3716-A579-0D8CE173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56" y="0"/>
            <a:ext cx="8511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D929DEE-E89B-E4A5-8788-1090D241E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73" y="1185069"/>
            <a:ext cx="5932610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700" y="6172200"/>
            <a:ext cx="2286000" cy="368300"/>
          </a:xfrm>
        </p:spPr>
        <p:txBody>
          <a:bodyPr>
            <a:no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22620" cy="1079500"/>
          </a:xfrm>
        </p:spPr>
        <p:txBody>
          <a:bodyPr anchor="ctr">
            <a:normAutofit/>
          </a:bodyPr>
          <a:lstStyle/>
          <a:p>
            <a:pPr lvl="0"/>
            <a:r>
              <a:rPr lang="en-US" sz="2000" i="1" dirty="0">
                <a:solidFill>
                  <a:srgbClr val="FFFFFF"/>
                </a:solidFill>
              </a:rPr>
              <a:t>STEP-5:-</a:t>
            </a:r>
            <a:r>
              <a:rPr lang="en-US" sz="1800" i="1" dirty="0">
                <a:solidFill>
                  <a:srgbClr val="FFFFFF"/>
                </a:solidFill>
              </a:rPr>
              <a:t/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Connect the smart phone with Home Gateway by URL number 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839F-475A-5795-09E4-2B5E1AEBDDB3}"/>
              </a:ext>
            </a:extLst>
          </p:cNvPr>
          <p:cNvSpPr/>
          <p:nvPr/>
        </p:nvSpPr>
        <p:spPr>
          <a:xfrm>
            <a:off x="6181031" y="355600"/>
            <a:ext cx="539093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atin typeface="Bookman Old Style" panose="02050604050505020204" pitchFamily="18" charset="0"/>
              </a:rPr>
              <a:t>STEP 6:-</a:t>
            </a:r>
          </a:p>
          <a:p>
            <a:r>
              <a:rPr lang="en-US" sz="1600" i="1" dirty="0">
                <a:latin typeface="Bookman Old Style" panose="02050604050505020204" pitchFamily="18" charset="0"/>
              </a:rPr>
              <a:t>All component connect the smart phone with Home Gateway using wireless network.</a:t>
            </a:r>
            <a:endParaRPr lang="en-IN" sz="1600" i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53A881-61E0-62D0-AFEF-F979FD34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80" y="0"/>
            <a:ext cx="8511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66A6F7-E65E-7138-444B-2D4FCF073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" y="1177131"/>
            <a:ext cx="5869907" cy="3445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4859E5-9127-5D43-39A1-0B484CCE4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35" y="1177131"/>
            <a:ext cx="5937735" cy="34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300" y="6172200"/>
            <a:ext cx="1739900" cy="292100"/>
          </a:xfrm>
        </p:spPr>
        <p:txBody>
          <a:bodyPr>
            <a:normAutofit fontScale="5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60"/>
            <a:ext cx="5722620" cy="2132140"/>
          </a:xfrm>
        </p:spPr>
        <p:txBody>
          <a:bodyPr anchor="ctr">
            <a:noAutofit/>
          </a:bodyPr>
          <a:lstStyle/>
          <a:p>
            <a:pPr lvl="0"/>
            <a:r>
              <a:rPr lang="en-US" sz="1800" i="1" dirty="0">
                <a:solidFill>
                  <a:srgbClr val="FFFFFF"/>
                </a:solidFill>
              </a:rPr>
              <a:t>STEP 7:- 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Now add the conditions such as 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Condition 1:- When someone is present in the door then the motion detector, webcam &amp; alarm sound is on .</a:t>
            </a:r>
            <a:br>
              <a:rPr lang="en-US" sz="1800" i="1" dirty="0">
                <a:solidFill>
                  <a:srgbClr val="FFFFFF"/>
                </a:solidFill>
              </a:rPr>
            </a:br>
            <a:r>
              <a:rPr lang="en-US" sz="1800" i="1" dirty="0">
                <a:solidFill>
                  <a:srgbClr val="FFFFFF"/>
                </a:solidFill>
              </a:rPr>
              <a:t>Condition 2:- When no one is present in the door then the motion detector, webcam &amp; alarm sound is off.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EE839F-475A-5795-09E4-2B5E1AEBDDB3}"/>
              </a:ext>
            </a:extLst>
          </p:cNvPr>
          <p:cNvSpPr/>
          <p:nvPr/>
        </p:nvSpPr>
        <p:spPr>
          <a:xfrm>
            <a:off x="6019800" y="14160"/>
            <a:ext cx="6172200" cy="912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latin typeface="Bookman Old Style" panose="02050604050505020204" pitchFamily="18" charset="0"/>
              </a:rPr>
              <a:t>STEP 8:- </a:t>
            </a:r>
          </a:p>
          <a:p>
            <a:r>
              <a:rPr lang="en-US" i="1" dirty="0">
                <a:latin typeface="Bookman Old Style" panose="02050604050505020204" pitchFamily="18" charset="0"/>
              </a:rPr>
              <a:t>Testing the condition as follows</a:t>
            </a:r>
            <a:r>
              <a:rPr lang="en-US" sz="1600" i="1" dirty="0">
                <a:latin typeface="Bookman Old Style" panose="02050604050505020204" pitchFamily="18" charset="0"/>
              </a:rPr>
              <a:t>.</a:t>
            </a:r>
            <a:endParaRPr lang="en-IN" sz="1600" i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297CD9-EC4D-7C5D-7158-2069FF85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56" y="0"/>
            <a:ext cx="8511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4600FF-5ED1-1B76-6BCA-A029DC719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0" y="2320427"/>
            <a:ext cx="5661750" cy="318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766A080-9F0F-DDC1-D325-10A5C59C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68" y="2280688"/>
            <a:ext cx="5808347" cy="32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7D45C1-C68A-B159-E3AA-FAF266674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256"/>
            <a:ext cx="12192000" cy="40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9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sharepoint/v3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{E95A4338-27D6-41E5-AD8F-6F242111CB17}tf56160789_win32</Template>
  <TotalTime>497</TotalTime>
  <Words>111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Aptos Display</vt:lpstr>
      <vt:lpstr>Arial Black</vt:lpstr>
      <vt:lpstr>Bookman Old Style</vt:lpstr>
      <vt:lpstr>Calibri</vt:lpstr>
      <vt:lpstr>Colonna MT</vt:lpstr>
      <vt:lpstr>Franklin Gothic Book</vt:lpstr>
      <vt:lpstr>Custom</vt:lpstr>
      <vt:lpstr>SMART SECURITY ALERT SYSTEM (Using Cisco Packet Tracer)</vt:lpstr>
      <vt:lpstr>Used Devices For The Design:- Home Gateway – Used to register smart objects &amp; provide smart objects with IP Addresses. Webcam – Capture the view. Motion Detector – Link to your Home Gateway &amp; detect motion. Smart Door – Link to your Home Gateway &amp; provide an event based on functions.  Smart Phone – To control the IoT .  Siren – To make sound as warning alert.</vt:lpstr>
      <vt:lpstr>STEP 1:-  - Open Cisco Packet Tracer -Drag and drop 1 Home Gateway,1 Siren,1 Motion            Detector,1 Door,1 Webcam,1 Smart Phone                 </vt:lpstr>
      <vt:lpstr>STEP 3:- Now, Motion Detector connected to Home Gateway with serial number,interface default Gateway(192.168.25.1)  &amp; the Password. </vt:lpstr>
      <vt:lpstr>STEP-5:- Connect the smart phone with Home Gateway by URL number .</vt:lpstr>
      <vt:lpstr>STEP 7:-  Now add the conditions such as  Condition 1:- When someone is present in the door then the motion detector, webcam &amp; alarm sound is on . Condition 2:- When no one is present in the door then the motion detector, webcam &amp; alarm sound is off.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SECURITY ALERT SYSTEM</dc:title>
  <dc:creator>Janmejay Ojha</dc:creator>
  <cp:lastModifiedBy>Microsoft account</cp:lastModifiedBy>
  <cp:revision>6</cp:revision>
  <dcterms:created xsi:type="dcterms:W3CDTF">2023-11-29T08:25:38Z</dcterms:created>
  <dcterms:modified xsi:type="dcterms:W3CDTF">2023-11-29T18:50:49Z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